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65"/>
  </p:notesMasterIdLst>
  <p:sldIdLst>
    <p:sldId id="320" r:id="rId3"/>
    <p:sldId id="306" r:id="rId4"/>
    <p:sldId id="307" r:id="rId5"/>
    <p:sldId id="308" r:id="rId6"/>
    <p:sldId id="309" r:id="rId7"/>
    <p:sldId id="310" r:id="rId8"/>
    <p:sldId id="311" r:id="rId9"/>
    <p:sldId id="312" r:id="rId10"/>
    <p:sldId id="313" r:id="rId11"/>
    <p:sldId id="314" r:id="rId12"/>
    <p:sldId id="315" r:id="rId13"/>
    <p:sldId id="316" r:id="rId14"/>
    <p:sldId id="317" r:id="rId15"/>
    <p:sldId id="318" r:id="rId16"/>
    <p:sldId id="322" r:id="rId17"/>
    <p:sldId id="321" r:id="rId18"/>
    <p:sldId id="324" r:id="rId19"/>
    <p:sldId id="325" r:id="rId20"/>
    <p:sldId id="326" r:id="rId21"/>
    <p:sldId id="327" r:id="rId22"/>
    <p:sldId id="328" r:id="rId23"/>
    <p:sldId id="330" r:id="rId24"/>
    <p:sldId id="329" r:id="rId25"/>
    <p:sldId id="256" r:id="rId26"/>
    <p:sldId id="257" r:id="rId27"/>
    <p:sldId id="258" r:id="rId28"/>
    <p:sldId id="259" r:id="rId29"/>
    <p:sldId id="260" r:id="rId30"/>
    <p:sldId id="261" r:id="rId31"/>
    <p:sldId id="303" r:id="rId32"/>
    <p:sldId id="262" r:id="rId33"/>
    <p:sldId id="263" r:id="rId34"/>
    <p:sldId id="264" r:id="rId35"/>
    <p:sldId id="265" r:id="rId36"/>
    <p:sldId id="266" r:id="rId37"/>
    <p:sldId id="267" r:id="rId38"/>
    <p:sldId id="268" r:id="rId39"/>
    <p:sldId id="269" r:id="rId40"/>
    <p:sldId id="270" r:id="rId41"/>
    <p:sldId id="304" r:id="rId42"/>
    <p:sldId id="271" r:id="rId43"/>
    <p:sldId id="272" r:id="rId44"/>
    <p:sldId id="273" r:id="rId45"/>
    <p:sldId id="274" r:id="rId46"/>
    <p:sldId id="275" r:id="rId47"/>
    <p:sldId id="305"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3DD65-49E5-4372-9E86-55D045C594FC}" type="datetimeFigureOut">
              <a:rPr lang="en-GB" smtClean="0"/>
              <a:t>19/09/2018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83722-3F40-475E-A1BD-20BEDEDB9ACD}" type="slidenum">
              <a:rPr lang="en-GB" smtClean="0"/>
              <a:t>‹#›</a:t>
            </a:fld>
            <a:endParaRPr lang="en-GB"/>
          </a:p>
        </p:txBody>
      </p:sp>
    </p:spTree>
    <p:extLst>
      <p:ext uri="{BB962C8B-B14F-4D97-AF65-F5344CB8AC3E}">
        <p14:creationId xmlns:p14="http://schemas.microsoft.com/office/powerpoint/2010/main" val="8388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[CE] Bullet points appear on a click</a:t>
            </a:r>
          </a:p>
          <a:p>
            <a:pPr>
              <a:spcBef>
                <a:spcPts val="0"/>
              </a:spcBef>
              <a:buNone/>
            </a:pPr>
            <a:endParaRPr dirty="0"/>
          </a:p>
        </p:txBody>
      </p:sp>
    </p:spTree>
    <p:extLst>
      <p:ext uri="{BB962C8B-B14F-4D97-AF65-F5344CB8AC3E}">
        <p14:creationId xmlns:p14="http://schemas.microsoft.com/office/powerpoint/2010/main" val="32234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[CE] Bullet points appear on a click</a:t>
            </a:r>
          </a:p>
          <a:p>
            <a:pPr>
              <a:spcBef>
                <a:spcPts val="0"/>
              </a:spcBef>
              <a:buNone/>
            </a:pPr>
            <a:endParaRPr dirty="0"/>
          </a:p>
        </p:txBody>
      </p:sp>
    </p:spTree>
    <p:extLst>
      <p:ext uri="{BB962C8B-B14F-4D97-AF65-F5344CB8AC3E}">
        <p14:creationId xmlns:p14="http://schemas.microsoft.com/office/powerpoint/2010/main" val="3504056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[CE] Bullet points appear on a click</a:t>
            </a:r>
          </a:p>
          <a:p>
            <a:pPr>
              <a:spcBef>
                <a:spcPts val="0"/>
              </a:spcBef>
              <a:buNone/>
            </a:pPr>
            <a:endParaRPr dirty="0"/>
          </a:p>
        </p:txBody>
      </p:sp>
    </p:spTree>
    <p:extLst>
      <p:ext uri="{BB962C8B-B14F-4D97-AF65-F5344CB8AC3E}">
        <p14:creationId xmlns:p14="http://schemas.microsoft.com/office/powerpoint/2010/main" val="350405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[CE] Bullet points appear on a click</a:t>
            </a:r>
          </a:p>
          <a:p>
            <a:pPr>
              <a:spcBef>
                <a:spcPts val="0"/>
              </a:spcBef>
              <a:buNone/>
            </a:pPr>
            <a:endParaRPr dirty="0"/>
          </a:p>
        </p:txBody>
      </p:sp>
    </p:spTree>
    <p:extLst>
      <p:ext uri="{BB962C8B-B14F-4D97-AF65-F5344CB8AC3E}">
        <p14:creationId xmlns:p14="http://schemas.microsoft.com/office/powerpoint/2010/main" val="3504056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[CE] Bullet points appear on a click</a:t>
            </a:r>
          </a:p>
          <a:p>
            <a:pPr>
              <a:spcBef>
                <a:spcPts val="0"/>
              </a:spcBef>
              <a:buNone/>
            </a:pPr>
            <a:endParaRPr dirty="0"/>
          </a:p>
        </p:txBody>
      </p:sp>
    </p:spTree>
    <p:extLst>
      <p:ext uri="{BB962C8B-B14F-4D97-AF65-F5344CB8AC3E}">
        <p14:creationId xmlns:p14="http://schemas.microsoft.com/office/powerpoint/2010/main" val="350405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[CE] Bullet points appear on a click</a:t>
            </a:r>
          </a:p>
          <a:p>
            <a:pPr>
              <a:spcBef>
                <a:spcPts val="0"/>
              </a:spcBef>
              <a:buNone/>
            </a:pPr>
            <a:endParaRPr dirty="0"/>
          </a:p>
        </p:txBody>
      </p:sp>
    </p:spTree>
    <p:extLst>
      <p:ext uri="{BB962C8B-B14F-4D97-AF65-F5344CB8AC3E}">
        <p14:creationId xmlns:p14="http://schemas.microsoft.com/office/powerpoint/2010/main" val="3504056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[CE] Bullet points appear on a click</a:t>
            </a:r>
          </a:p>
          <a:p>
            <a:pPr>
              <a:spcBef>
                <a:spcPts val="0"/>
              </a:spcBef>
              <a:buNone/>
            </a:pPr>
            <a:endParaRPr dirty="0"/>
          </a:p>
        </p:txBody>
      </p:sp>
    </p:spTree>
    <p:extLst>
      <p:ext uri="{BB962C8B-B14F-4D97-AF65-F5344CB8AC3E}">
        <p14:creationId xmlns:p14="http://schemas.microsoft.com/office/powerpoint/2010/main" val="350405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[CE] Bullet points appear on a click</a:t>
            </a:r>
          </a:p>
          <a:p>
            <a:pPr>
              <a:spcBef>
                <a:spcPts val="0"/>
              </a:spcBef>
              <a:buNone/>
            </a:pPr>
            <a:endParaRPr dirty="0"/>
          </a:p>
        </p:txBody>
      </p:sp>
    </p:spTree>
    <p:extLst>
      <p:ext uri="{BB962C8B-B14F-4D97-AF65-F5344CB8AC3E}">
        <p14:creationId xmlns:p14="http://schemas.microsoft.com/office/powerpoint/2010/main" val="350405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[CE] Bullet points appear on a click</a:t>
            </a:r>
          </a:p>
          <a:p>
            <a:pPr>
              <a:spcBef>
                <a:spcPts val="0"/>
              </a:spcBef>
              <a:buNone/>
            </a:pPr>
            <a:endParaRPr dirty="0"/>
          </a:p>
        </p:txBody>
      </p:sp>
    </p:spTree>
    <p:extLst>
      <p:ext uri="{BB962C8B-B14F-4D97-AF65-F5344CB8AC3E}">
        <p14:creationId xmlns:p14="http://schemas.microsoft.com/office/powerpoint/2010/main" val="35040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9868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C7CF82-CCF2-4B92-B205-D2DEA89AA492}"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130050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C7CF82-CCF2-4B92-B205-D2DEA89AA492}"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296825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C7CF82-CCF2-4B92-B205-D2DEA89AA492}"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351775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BD7B69A2-AAAF-47EA-8BB2-F80CA5A82CEB}" type="slidenum">
              <a:rPr lang="en-GB"/>
              <a:pPr>
                <a:defRPr/>
              </a:pPr>
              <a:t>‹#›</a:t>
            </a:fld>
            <a:endParaRPr lang="en-GB"/>
          </a:p>
        </p:txBody>
      </p:sp>
    </p:spTree>
    <p:extLst>
      <p:ext uri="{BB962C8B-B14F-4D97-AF65-F5344CB8AC3E}">
        <p14:creationId xmlns:p14="http://schemas.microsoft.com/office/powerpoint/2010/main" val="1526994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266255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FFFF00"/>
          </a:solidFill>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6298" y="1196752"/>
            <a:ext cx="9150298" cy="492941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Tree>
    <p:extLst>
      <p:ext uri="{BB962C8B-B14F-4D97-AF65-F5344CB8AC3E}">
        <p14:creationId xmlns:p14="http://schemas.microsoft.com/office/powerpoint/2010/main" val="831908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8140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11291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73980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6385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3047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C7CF82-CCF2-4B92-B205-D2DEA89AA492}"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1703872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42153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68273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5465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894CDE-C32C-4069-8DAB-209A05CF62C8}" type="datetimeFigureOut">
              <a:rPr lang="en-GB" smtClean="0">
                <a:solidFill>
                  <a:prstClr val="black">
                    <a:tint val="75000"/>
                  </a:prstClr>
                </a:solidFill>
              </a:rPr>
              <a:pPr/>
              <a:t>19/09/2018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D837980-363D-4143-8A78-D4F9BFD02DB3}"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03432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a:solidFill>
                  <a:prstClr val="black"/>
                </a:solidFill>
              </a:rPr>
              <a:pPr/>
              <a:t>‹#›</a:t>
            </a:fld>
            <a:endParaRPr lang="en">
              <a:solidFill>
                <a:prstClr val="black"/>
              </a:solidFill>
            </a:endParaRPr>
          </a:p>
        </p:txBody>
      </p:sp>
    </p:spTree>
    <p:extLst>
      <p:ext uri="{BB962C8B-B14F-4D97-AF65-F5344CB8AC3E}">
        <p14:creationId xmlns:p14="http://schemas.microsoft.com/office/powerpoint/2010/main" val="249573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7CF82-CCF2-4B92-B205-D2DEA89AA492}" type="datetimeFigureOut">
              <a:rPr lang="en-GB" smtClean="0"/>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58309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C7CF82-CCF2-4B92-B205-D2DEA89AA492}" type="datetimeFigureOut">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5060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C7CF82-CCF2-4B92-B205-D2DEA89AA492}" type="datetimeFigureOut">
              <a:rPr lang="en-GB" smtClean="0"/>
              <a:t>19/09/2018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286747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C7CF82-CCF2-4B92-B205-D2DEA89AA492}" type="datetimeFigureOut">
              <a:rPr lang="en-GB" smtClean="0"/>
              <a:t>19/09/2018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56073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7CF82-CCF2-4B92-B205-D2DEA89AA492}" type="datetimeFigureOut">
              <a:rPr lang="en-GB" smtClean="0"/>
              <a:t>19/09/2018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3445607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7CF82-CCF2-4B92-B205-D2DEA89AA492}" type="datetimeFigureOut">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249830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7CF82-CCF2-4B92-B205-D2DEA89AA492}" type="datetimeFigureOut">
              <a:rPr lang="en-GB" smtClean="0"/>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15EBAE-645C-4DDA-839A-DDD7B7FF03C9}" type="slidenum">
              <a:rPr lang="en-GB" smtClean="0"/>
              <a:t>‹#›</a:t>
            </a:fld>
            <a:endParaRPr lang="en-GB"/>
          </a:p>
        </p:txBody>
      </p:sp>
    </p:spTree>
    <p:extLst>
      <p:ext uri="{BB962C8B-B14F-4D97-AF65-F5344CB8AC3E}">
        <p14:creationId xmlns:p14="http://schemas.microsoft.com/office/powerpoint/2010/main" val="96858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4AC7CF82-CCF2-4B92-B205-D2DEA89AA492}" type="datetimeFigureOut">
              <a:rPr lang="en-GB" smtClean="0"/>
              <a:pPr/>
              <a:t>19/09/2018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015EBAE-645C-4DDA-839A-DDD7B7FF03C9}" type="slidenum">
              <a:rPr lang="en-GB" smtClean="0"/>
              <a:pPr/>
              <a:t>‹#›</a:t>
            </a:fld>
            <a:endParaRPr lang="en-GB" dirty="0"/>
          </a:p>
        </p:txBody>
      </p:sp>
    </p:spTree>
    <p:extLst>
      <p:ext uri="{BB962C8B-B14F-4D97-AF65-F5344CB8AC3E}">
        <p14:creationId xmlns:p14="http://schemas.microsoft.com/office/powerpoint/2010/main" val="183340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79538" cy="850106"/>
          </a:xfrm>
          <a:prstGeom prst="rect">
            <a:avLst/>
          </a:prstGeom>
          <a:solidFill>
            <a:srgbClr val="FFFF00"/>
          </a:solidFill>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27894CDE-C32C-4069-8DAB-209A05CF62C8}" type="datetimeFigureOut">
              <a:rPr lang="en-GB" smtClean="0">
                <a:solidFill>
                  <a:prstClr val="black">
                    <a:tint val="75000"/>
                  </a:prstClr>
                </a:solidFill>
              </a:rPr>
              <a:pPr/>
              <a:t>19/09/2018</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solidFill>
                <a:prstClr val="black">
                  <a:tint val="75000"/>
                </a:prstClr>
              </a:solidFill>
            </a:endParaRPr>
          </a:p>
        </p:txBody>
      </p:sp>
    </p:spTree>
    <p:extLst>
      <p:ext uri="{BB962C8B-B14F-4D97-AF65-F5344CB8AC3E}">
        <p14:creationId xmlns:p14="http://schemas.microsoft.com/office/powerpoint/2010/main" val="32388705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j7GmeSAxXo&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hyperlink" Target="https://www.youtube.com/watch?list=PL79E9D68C92C00DAC&amp;index=10&amp;v=zQegsqYhuZE&amp;feature=share&amp;app=deskto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E:\Work\Teaching%20Resources\Psychology%20Teaching\Powerpoint%20Presentations\A2%20Presentations\A2%20Phobias\Little%20Albert.wm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uk/imgres?imgurl=http://www.rotten.com/library/bio/mad-science/sigmund-freud/freud-illusion.jpg&amp;imgrefurl=http://www.rotten.com/library/bio/mad-science/sigmund-freud/&amp;usg=__DFk5Ac25TXLeHMjjK3LH7K71o38=&amp;h=350&amp;w=300&amp;sz=30&amp;hl=en&amp;start=78&amp;tbnid=Oee_2-TdSpopeM:&amp;tbnh=120&amp;tbnw=103&amp;prev=/images?q=Freud+Sigmund&amp;gbv=2&amp;ndsp=20&amp;hl=en&amp;safe=off&amp;sa=N&amp;start=60" TargetMode="Externa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www.offaly.ie/NR/rdonlyres/71C05E77-8397-4C4B-A976-AD79EAA4D486/2166/walk1.jp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52736"/>
          </a:xfrm>
          <a:solidFill>
            <a:srgbClr val="FFFF00"/>
          </a:solidFill>
        </p:spPr>
        <p:txBody>
          <a:bodyPr/>
          <a:lstStyle/>
          <a:p>
            <a:r>
              <a:rPr lang="en-GB" dirty="0" smtClean="0"/>
              <a:t>Alternatives to the Medical Model</a:t>
            </a:r>
            <a:endParaRPr lang="en-GB" dirty="0"/>
          </a:p>
        </p:txBody>
      </p:sp>
      <p:sp>
        <p:nvSpPr>
          <p:cNvPr id="4" name="TextBox 3"/>
          <p:cNvSpPr txBox="1"/>
          <p:nvPr/>
        </p:nvSpPr>
        <p:spPr>
          <a:xfrm>
            <a:off x="683568" y="1484784"/>
            <a:ext cx="7632848" cy="2308324"/>
          </a:xfrm>
          <a:prstGeom prst="rect">
            <a:avLst/>
          </a:prstGeom>
          <a:solidFill>
            <a:srgbClr val="00B0F0"/>
          </a:solidFill>
        </p:spPr>
        <p:txBody>
          <a:bodyPr wrap="square" rtlCol="0">
            <a:spAutoFit/>
          </a:bodyPr>
          <a:lstStyle/>
          <a:p>
            <a:pPr algn="ctr"/>
            <a:r>
              <a:rPr lang="en-GB" sz="4800" dirty="0" smtClean="0">
                <a:latin typeface="Arial" pitchFamily="34" charset="0"/>
                <a:cs typeface="Arial" pitchFamily="34" charset="0"/>
              </a:rPr>
              <a:t>Key Study: </a:t>
            </a:r>
            <a:r>
              <a:rPr lang="en-GB" sz="4800" dirty="0" err="1" smtClean="0">
                <a:latin typeface="Arial" pitchFamily="34" charset="0"/>
                <a:cs typeface="Arial" pitchFamily="34" charset="0"/>
              </a:rPr>
              <a:t>Szasz</a:t>
            </a:r>
            <a:r>
              <a:rPr lang="en-GB" sz="4800" dirty="0" smtClean="0">
                <a:latin typeface="Arial" pitchFamily="34" charset="0"/>
                <a:cs typeface="Arial" pitchFamily="34" charset="0"/>
              </a:rPr>
              <a:t> (2011) </a:t>
            </a:r>
          </a:p>
          <a:p>
            <a:pPr algn="ctr"/>
            <a:r>
              <a:rPr lang="en-GB" sz="4800" dirty="0" smtClean="0">
                <a:latin typeface="Arial" pitchFamily="34" charset="0"/>
                <a:cs typeface="Arial" pitchFamily="34" charset="0"/>
              </a:rPr>
              <a:t>The Myth of Mental Illness: 50 Years Later</a:t>
            </a:r>
          </a:p>
        </p:txBody>
      </p:sp>
      <p:sp>
        <p:nvSpPr>
          <p:cNvPr id="3" name="Rectangle 2"/>
          <p:cNvSpPr/>
          <p:nvPr/>
        </p:nvSpPr>
        <p:spPr>
          <a:xfrm>
            <a:off x="683568" y="3933056"/>
            <a:ext cx="7632848" cy="2862322"/>
          </a:xfrm>
          <a:prstGeom prst="rect">
            <a:avLst/>
          </a:prstGeom>
          <a:solidFill>
            <a:srgbClr val="FFFF00"/>
          </a:solidFill>
        </p:spPr>
        <p:txBody>
          <a:bodyPr wrap="square">
            <a:spAutoFit/>
          </a:bodyPr>
          <a:lstStyle/>
          <a:p>
            <a:pPr>
              <a:spcAft>
                <a:spcPts val="0"/>
              </a:spcAft>
            </a:pPr>
            <a:r>
              <a:rPr lang="en-GB" dirty="0">
                <a:latin typeface="Arial" panose="020B0604020202020204" pitchFamily="34" charset="0"/>
                <a:ea typeface="Arial" panose="020B0604020202020204" pitchFamily="34" charset="0"/>
                <a:cs typeface="Times New Roman" panose="02020603050405020304" pitchFamily="18" charset="0"/>
              </a:rPr>
              <a:t>Prep questions: 24 marks</a:t>
            </a:r>
            <a:endParaRPr lang="en-GB" sz="16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0"/>
              </a:spcAft>
              <a:buFont typeface="+mj-lt"/>
              <a:buAutoNum type="arabicPeriod"/>
            </a:pPr>
            <a:r>
              <a:rPr lang="en-GB" dirty="0">
                <a:latin typeface="Arial" panose="020B0604020202020204" pitchFamily="34" charset="0"/>
                <a:ea typeface="Arial" panose="020B0604020202020204" pitchFamily="34" charset="0"/>
                <a:cs typeface="Times New Roman" panose="02020603050405020304" pitchFamily="18" charset="0"/>
              </a:rPr>
              <a:t>Explain 2 key points in </a:t>
            </a:r>
            <a:r>
              <a:rPr lang="en-GB" dirty="0" err="1">
                <a:latin typeface="Arial" panose="020B0604020202020204" pitchFamily="34" charset="0"/>
                <a:ea typeface="Arial" panose="020B0604020202020204" pitchFamily="34" charset="0"/>
                <a:cs typeface="Times New Roman" panose="02020603050405020304" pitchFamily="18" charset="0"/>
              </a:rPr>
              <a:t>Szasz’s</a:t>
            </a:r>
            <a:r>
              <a:rPr lang="en-GB" dirty="0">
                <a:latin typeface="Arial" panose="020B0604020202020204" pitchFamily="34" charset="0"/>
                <a:ea typeface="Arial" panose="020B0604020202020204" pitchFamily="34" charset="0"/>
                <a:cs typeface="Times New Roman" panose="02020603050405020304" pitchFamily="18" charset="0"/>
              </a:rPr>
              <a:t> argument [2+2]</a:t>
            </a:r>
            <a:endParaRPr lang="en-GB" sz="16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0"/>
              </a:spcAft>
              <a:buFont typeface="+mj-lt"/>
              <a:buAutoNum type="arabicPeriod"/>
            </a:pPr>
            <a:r>
              <a:rPr lang="en-GB" dirty="0">
                <a:latin typeface="Arial" panose="020B0604020202020204" pitchFamily="34" charset="0"/>
                <a:ea typeface="Arial" panose="020B0604020202020204" pitchFamily="34" charset="0"/>
                <a:cs typeface="Times New Roman" panose="02020603050405020304" pitchFamily="18" charset="0"/>
              </a:rPr>
              <a:t>Explain 2 reasons </a:t>
            </a:r>
            <a:r>
              <a:rPr lang="en-GB" dirty="0" err="1">
                <a:latin typeface="Arial" panose="020B0604020202020204" pitchFamily="34" charset="0"/>
                <a:ea typeface="Arial" panose="020B0604020202020204" pitchFamily="34" charset="0"/>
                <a:cs typeface="Times New Roman" panose="02020603050405020304" pitchFamily="18" charset="0"/>
              </a:rPr>
              <a:t>Szasz</a:t>
            </a:r>
            <a:r>
              <a:rPr lang="en-GB" dirty="0">
                <a:latin typeface="Arial" panose="020B0604020202020204" pitchFamily="34" charset="0"/>
                <a:ea typeface="Arial" panose="020B0604020202020204" pitchFamily="34" charset="0"/>
                <a:cs typeface="Times New Roman" panose="02020603050405020304" pitchFamily="18" charset="0"/>
              </a:rPr>
              <a:t> gives that the medical model is unacceptable. [2+2]</a:t>
            </a:r>
            <a:endParaRPr lang="en-GB" sz="16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0"/>
              </a:spcAft>
              <a:buFont typeface="+mj-lt"/>
              <a:buAutoNum type="arabicPeriod"/>
            </a:pPr>
            <a:r>
              <a:rPr lang="en-GB" dirty="0">
                <a:latin typeface="Arial" panose="020B0604020202020204" pitchFamily="34" charset="0"/>
                <a:ea typeface="Arial" panose="020B0604020202020204" pitchFamily="34" charset="0"/>
                <a:cs typeface="Times New Roman" panose="02020603050405020304" pitchFamily="18" charset="0"/>
              </a:rPr>
              <a:t>Outline how patients with a mental illness would be treated under the medical model. [3]  </a:t>
            </a:r>
            <a:endParaRPr lang="en-GB" sz="16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0"/>
              </a:spcAft>
              <a:buFont typeface="+mj-lt"/>
              <a:buAutoNum type="arabicPeriod"/>
            </a:pPr>
            <a:r>
              <a:rPr lang="en-GB" dirty="0">
                <a:latin typeface="Arial" panose="020B0604020202020204" pitchFamily="34" charset="0"/>
                <a:ea typeface="Arial" panose="020B0604020202020204" pitchFamily="34" charset="0"/>
                <a:cs typeface="Times New Roman" panose="02020603050405020304" pitchFamily="18" charset="0"/>
              </a:rPr>
              <a:t>Outline how patients with a mental illness would be treated by </a:t>
            </a:r>
            <a:r>
              <a:rPr lang="en-GB" dirty="0" err="1">
                <a:latin typeface="Arial" panose="020B0604020202020204" pitchFamily="34" charset="0"/>
                <a:ea typeface="Arial" panose="020B0604020202020204" pitchFamily="34" charset="0"/>
                <a:cs typeface="Times New Roman" panose="02020603050405020304" pitchFamily="18" charset="0"/>
              </a:rPr>
              <a:t>Szasz</a:t>
            </a:r>
            <a:r>
              <a:rPr lang="en-GB" dirty="0">
                <a:latin typeface="Arial" panose="020B0604020202020204" pitchFamily="34" charset="0"/>
                <a:ea typeface="Arial" panose="020B0604020202020204" pitchFamily="34" charset="0"/>
                <a:cs typeface="Times New Roman" panose="02020603050405020304" pitchFamily="18" charset="0"/>
              </a:rPr>
              <a:t>. [3]  </a:t>
            </a:r>
            <a:endParaRPr lang="en-GB" sz="1600" dirty="0">
              <a:latin typeface="Arial" panose="020B0604020202020204" pitchFamily="34" charset="0"/>
              <a:ea typeface="Arial" panose="020B0604020202020204" pitchFamily="34" charset="0"/>
              <a:cs typeface="Times New Roman" panose="02020603050405020304" pitchFamily="18" charset="0"/>
            </a:endParaRPr>
          </a:p>
          <a:p>
            <a:pPr marL="342900" lvl="0" indent="-342900">
              <a:spcAft>
                <a:spcPts val="0"/>
              </a:spcAft>
              <a:buFont typeface="+mj-lt"/>
              <a:buAutoNum type="arabicPeriod"/>
            </a:pPr>
            <a:r>
              <a:rPr lang="en-GB" dirty="0">
                <a:latin typeface="Arial" panose="020B0604020202020204" pitchFamily="34" charset="0"/>
                <a:ea typeface="Arial" panose="020B0604020202020204" pitchFamily="34" charset="0"/>
                <a:cs typeface="Times New Roman" panose="02020603050405020304" pitchFamily="18" charset="0"/>
              </a:rPr>
              <a:t>Referring the research by </a:t>
            </a:r>
            <a:r>
              <a:rPr lang="en-GB" dirty="0" err="1">
                <a:latin typeface="Arial" panose="020B0604020202020204" pitchFamily="34" charset="0"/>
                <a:ea typeface="Arial" panose="020B0604020202020204" pitchFamily="34" charset="0"/>
                <a:cs typeface="Times New Roman" panose="02020603050405020304" pitchFamily="18" charset="0"/>
              </a:rPr>
              <a:t>Gottesman</a:t>
            </a:r>
            <a:r>
              <a:rPr lang="en-GB" dirty="0">
                <a:latin typeface="Arial" panose="020B0604020202020204" pitchFamily="34" charset="0"/>
                <a:ea typeface="Arial" panose="020B0604020202020204" pitchFamily="34" charset="0"/>
                <a:cs typeface="Times New Roman" panose="02020603050405020304" pitchFamily="18" charset="0"/>
              </a:rPr>
              <a:t> and the theories of </a:t>
            </a:r>
            <a:r>
              <a:rPr lang="en-GB" dirty="0" err="1">
                <a:latin typeface="Arial" panose="020B0604020202020204" pitchFamily="34" charset="0"/>
                <a:ea typeface="Arial" panose="020B0604020202020204" pitchFamily="34" charset="0"/>
                <a:cs typeface="Times New Roman" panose="02020603050405020304" pitchFamily="18" charset="0"/>
              </a:rPr>
              <a:t>Szasz</a:t>
            </a:r>
            <a:r>
              <a:rPr lang="en-GB" dirty="0">
                <a:latin typeface="Arial" panose="020B0604020202020204" pitchFamily="34" charset="0"/>
                <a:ea typeface="Arial" panose="020B0604020202020204" pitchFamily="34" charset="0"/>
                <a:cs typeface="Times New Roman" panose="02020603050405020304" pitchFamily="18" charset="0"/>
              </a:rPr>
              <a:t>, explain the reductionism / holism debate. [10]</a:t>
            </a:r>
            <a:endParaRPr lang="en-GB" sz="16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7382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a:t>nuns had different brain chemistries from everyone else</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pic>
        <p:nvPicPr>
          <p:cNvPr id="5122" name="Picture 2" descr="https://texasnuns.files.wordpress.com/2012/09/nuns-not-on-a-bus.jpg?w=731&amp;h=4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708920"/>
            <a:ext cx="4737787" cy="2936003"/>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25"/>
          <p:cNvSpPr txBox="1">
            <a:spLocks/>
          </p:cNvSpPr>
          <p:nvPr/>
        </p:nvSpPr>
        <p:spPr>
          <a:xfrm>
            <a:off x="0" y="2132856"/>
            <a:ext cx="4427984" cy="4536504"/>
          </a:xfrm>
          <a:prstGeom prst="rect">
            <a:avLst/>
          </a:prstGeom>
          <a:solidFill>
            <a:srgbClr val="FFFF00"/>
          </a:solidFill>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VERY FEW WOULD ACCEPT THIS PROVES THEY HAVE MENTAL ILLNESS / BRAIN DISORDER</a:t>
            </a:r>
            <a:endParaRPr lang="en" sz="8000" b="1" dirty="0">
              <a:solidFill>
                <a:prstClr val="black"/>
              </a:solidFill>
              <a:latin typeface="Calibri"/>
              <a:cs typeface="Calibri"/>
            </a:endParaRPr>
          </a:p>
        </p:txBody>
      </p:sp>
    </p:spTree>
    <p:extLst>
      <p:ext uri="{BB962C8B-B14F-4D97-AF65-F5344CB8AC3E}">
        <p14:creationId xmlns:p14="http://schemas.microsoft.com/office/powerpoint/2010/main" val="418249427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a:t>married men had different brain chemistries from bachelors</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pic>
        <p:nvPicPr>
          <p:cNvPr id="6146" name="Picture 2" descr="https://qph.ec.quoracdn.net/main-qimg-3fc66efb15acd37d801dbed7044a7eef-c?convert_to_webp=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03" y="2348880"/>
            <a:ext cx="4470814"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25"/>
          <p:cNvSpPr txBox="1">
            <a:spLocks/>
          </p:cNvSpPr>
          <p:nvPr/>
        </p:nvSpPr>
        <p:spPr>
          <a:xfrm>
            <a:off x="6829" y="2348880"/>
            <a:ext cx="4427984" cy="3789040"/>
          </a:xfrm>
          <a:prstGeom prst="rect">
            <a:avLst/>
          </a:prstGeom>
          <a:solidFill>
            <a:srgbClr val="FFFF00"/>
          </a:solidFill>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NO-ONE WOULD ACCEPT THIS PROVES THEY HAVE MENTAL ILLNESS / BRAIN DISORDER</a:t>
            </a:r>
            <a:endParaRPr lang="en" sz="8000" b="1" dirty="0">
              <a:solidFill>
                <a:prstClr val="black"/>
              </a:solidFill>
              <a:latin typeface="Calibri"/>
              <a:cs typeface="Calibri"/>
            </a:endParaRPr>
          </a:p>
        </p:txBody>
      </p:sp>
    </p:spTree>
    <p:extLst>
      <p:ext uri="{BB962C8B-B14F-4D97-AF65-F5344CB8AC3E}">
        <p14:creationId xmlns:p14="http://schemas.microsoft.com/office/powerpoint/2010/main" val="298309656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800" dirty="0" smtClean="0"/>
              <a:t>People</a:t>
            </a:r>
            <a:r>
              <a:rPr lang="en-GB" sz="4800" dirty="0"/>
              <a:t>, including psychiatrists, are willing to attribute </a:t>
            </a:r>
            <a:r>
              <a:rPr lang="en-GB" sz="4800" dirty="0" smtClean="0"/>
              <a:t>behaviour </a:t>
            </a:r>
            <a:r>
              <a:rPr lang="en-GB" sz="4800" dirty="0"/>
              <a:t>to mental illness/brain disorder to the extent that they disapprove of that </a:t>
            </a:r>
            <a:r>
              <a:rPr lang="en-GB" sz="4800" dirty="0" smtClean="0"/>
              <a:t>behaviour</a:t>
            </a:r>
            <a:r>
              <a:rPr lang="en-GB" sz="4800" dirty="0"/>
              <a:t>, and are unwilling to do so to the extent they approve of, or </a:t>
            </a:r>
            <a:r>
              <a:rPr lang="en-GB" sz="4800" dirty="0" smtClean="0"/>
              <a:t>tolerate</a:t>
            </a:r>
            <a:r>
              <a:rPr lang="en-GB" sz="4800" dirty="0"/>
              <a:t>, that </a:t>
            </a:r>
            <a:r>
              <a:rPr lang="en-GB" sz="4800" dirty="0" smtClean="0"/>
              <a:t>behaviour</a:t>
            </a:r>
            <a:endParaRPr lang="en" sz="88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So ….</a:t>
            </a:r>
            <a:endParaRPr lang="en" sz="4000" dirty="0">
              <a:latin typeface="+mj-lt"/>
              <a:cs typeface="Helvetica"/>
            </a:endParaRPr>
          </a:p>
        </p:txBody>
      </p:sp>
    </p:spTree>
    <p:extLst>
      <p:ext uri="{BB962C8B-B14F-4D97-AF65-F5344CB8AC3E}">
        <p14:creationId xmlns:p14="http://schemas.microsoft.com/office/powerpoint/2010/main" val="129853923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8553128" cy="5256584"/>
          </a:xfrm>
          <a:prstGeom prst="rect">
            <a:avLst/>
          </a:prstGeom>
          <a:ln w="9525" cap="flat">
            <a:noFill/>
            <a:prstDash val="solid"/>
            <a:round/>
            <a:headEnd type="none" w="med" len="med"/>
            <a:tailEnd type="none" w="med" len="med"/>
          </a:ln>
        </p:spPr>
        <p:txBody>
          <a:bodyPr lIns="91425" tIns="91425" rIns="91425" bIns="91425" anchor="t" anchorCtr="0">
            <a:noAutofit/>
          </a:bodyPr>
          <a:lstStyle/>
          <a:p>
            <a:pPr algn="ctr">
              <a:buClr>
                <a:srgbClr val="FFC000"/>
              </a:buClr>
            </a:pPr>
            <a:r>
              <a:rPr lang="en-GB" sz="8000" b="1" dirty="0" smtClean="0"/>
              <a:t>The </a:t>
            </a:r>
            <a:r>
              <a:rPr lang="en-GB" sz="8000" b="1" dirty="0"/>
              <a:t>myth of mental illness: </a:t>
            </a:r>
            <a:endParaRPr lang="en-GB" sz="8000" b="1" dirty="0" smtClean="0"/>
          </a:p>
          <a:p>
            <a:pPr algn="ctr">
              <a:buClr>
                <a:srgbClr val="FFC000"/>
              </a:buClr>
            </a:pPr>
            <a:r>
              <a:rPr lang="en-GB" sz="8000" b="1" dirty="0" smtClean="0"/>
              <a:t>50 </a:t>
            </a:r>
            <a:r>
              <a:rPr lang="en-GB" sz="8000" b="1" dirty="0"/>
              <a:t>years later</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a:t>Key r</a:t>
            </a:r>
            <a:r>
              <a:rPr lang="en-US" sz="4000" dirty="0" smtClean="0"/>
              <a:t>esearch: Szasz </a:t>
            </a:r>
            <a:r>
              <a:rPr lang="en-US" sz="4000" dirty="0"/>
              <a:t>(2011)</a:t>
            </a:r>
            <a:endParaRPr lang="en" sz="4000" dirty="0">
              <a:latin typeface="+mj-lt"/>
              <a:cs typeface="Helvetica"/>
            </a:endParaRPr>
          </a:p>
        </p:txBody>
      </p:sp>
      <p:sp>
        <p:nvSpPr>
          <p:cNvPr id="2" name="Rectangle 1"/>
          <p:cNvSpPr/>
          <p:nvPr/>
        </p:nvSpPr>
        <p:spPr>
          <a:xfrm>
            <a:off x="2286000" y="6211669"/>
            <a:ext cx="4572000" cy="646331"/>
          </a:xfrm>
          <a:prstGeom prst="rect">
            <a:avLst/>
          </a:prstGeom>
        </p:spPr>
        <p:txBody>
          <a:bodyPr>
            <a:spAutoFit/>
          </a:bodyPr>
          <a:lstStyle/>
          <a:p>
            <a:r>
              <a:rPr lang="en-GB" dirty="0">
                <a:solidFill>
                  <a:prstClr val="black"/>
                </a:solidFill>
                <a:hlinkClick r:id="rId3"/>
              </a:rPr>
              <a:t>https://www.youtube.com/watch?v=Qj7GmeSAxXo&amp;feature=youtu.be</a:t>
            </a:r>
            <a:r>
              <a:rPr lang="en-GB" dirty="0">
                <a:solidFill>
                  <a:prstClr val="black"/>
                </a:solidFill>
              </a:rPr>
              <a:t> </a:t>
            </a:r>
          </a:p>
        </p:txBody>
      </p:sp>
      <p:sp>
        <p:nvSpPr>
          <p:cNvPr id="3" name="Rectangle 2"/>
          <p:cNvSpPr/>
          <p:nvPr/>
        </p:nvSpPr>
        <p:spPr>
          <a:xfrm>
            <a:off x="2256042" y="5273192"/>
            <a:ext cx="4572000" cy="923330"/>
          </a:xfrm>
          <a:prstGeom prst="rect">
            <a:avLst/>
          </a:prstGeom>
        </p:spPr>
        <p:txBody>
          <a:bodyPr>
            <a:spAutoFit/>
          </a:bodyPr>
          <a:lstStyle/>
          <a:p>
            <a:r>
              <a:rPr lang="en-GB" dirty="0" smtClean="0">
                <a:hlinkClick r:id="rId4"/>
              </a:rPr>
              <a:t>https://www.youtube.com/watch?list=PL79E9D68C92C00DAC&amp;index=10&amp;v=zQegsqYhuZE&amp;feature=share&amp;app=desktop</a:t>
            </a:r>
            <a:r>
              <a:rPr lang="en-GB" dirty="0" smtClean="0"/>
              <a:t> </a:t>
            </a:r>
            <a:endParaRPr lang="en-GB" dirty="0"/>
          </a:p>
        </p:txBody>
      </p:sp>
    </p:spTree>
    <p:extLst>
      <p:ext uri="{BB962C8B-B14F-4D97-AF65-F5344CB8AC3E}">
        <p14:creationId xmlns:p14="http://schemas.microsoft.com/office/powerpoint/2010/main" val="1393822411"/>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1196752"/>
            <a:ext cx="8553128" cy="482453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Thomas Szasz wrote an essay in 1960 that detailed the myth of mental illness.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In it he claimed that treating mental illness as a medical condition was wrong, and that people with mental ‘illness’ were just people behaving differently.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The need to treat these illnesses was simply to make society feel more comfortable rather than actually help the patients themselves.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In this study Szasz reviews his comments in 2010. </a:t>
            </a:r>
          </a:p>
          <a:p>
            <a:endParaRPr lang="en" sz="2000" dirty="0">
              <a:latin typeface="Calibri"/>
              <a:cs typeface="Calibri"/>
            </a:endParaRPr>
          </a:p>
        </p:txBody>
      </p:sp>
      <p:sp>
        <p:nvSpPr>
          <p:cNvPr id="4" name="Shape 203"/>
          <p:cNvSpPr txBox="1">
            <a:spLocks noGrp="1"/>
          </p:cNvSpPr>
          <p:nvPr>
            <p:ph type="title"/>
          </p:nvPr>
        </p:nvSpPr>
        <p:spPr>
          <a:xfrm>
            <a:off x="3582" y="0"/>
            <a:ext cx="9140417" cy="1196752"/>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6600" dirty="0"/>
              <a:t>Mental i</a:t>
            </a:r>
            <a:r>
              <a:rPr lang="en-GB" sz="6600" dirty="0" smtClean="0"/>
              <a:t>llness </a:t>
            </a:r>
            <a:r>
              <a:rPr lang="en-GB" sz="6600" dirty="0"/>
              <a:t>as a m</a:t>
            </a:r>
            <a:r>
              <a:rPr lang="en-GB" sz="6600" dirty="0" smtClean="0"/>
              <a:t>yth</a:t>
            </a:r>
            <a:endParaRPr lang="en" sz="6600" dirty="0">
              <a:latin typeface="+mj-lt"/>
              <a:cs typeface="Helvetica"/>
            </a:endParaRPr>
          </a:p>
        </p:txBody>
      </p:sp>
    </p:spTree>
    <p:extLst>
      <p:ext uri="{BB962C8B-B14F-4D97-AF65-F5344CB8AC3E}">
        <p14:creationId xmlns:p14="http://schemas.microsoft.com/office/powerpoint/2010/main" val="857564735"/>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8013" y="2786319"/>
            <a:ext cx="9144000" cy="3096344"/>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2800" dirty="0" smtClean="0"/>
              <a:t>Health </a:t>
            </a:r>
            <a:r>
              <a:rPr lang="en-GB" sz="2800" dirty="0"/>
              <a:t>care for mental health consisted of mental hospitals and private professionals</a:t>
            </a:r>
          </a:p>
          <a:p>
            <a:pPr lvl="0"/>
            <a:r>
              <a:rPr lang="en-GB" sz="2800" dirty="0"/>
              <a:t>Mental patients are treated no better than prisoners. Patients have few rights – e.g. held against their will </a:t>
            </a:r>
          </a:p>
          <a:p>
            <a:pPr lvl="0"/>
            <a:r>
              <a:rPr lang="en-GB" sz="2800" dirty="0"/>
              <a:t>Mental illness is not the same as physical illness</a:t>
            </a:r>
          </a:p>
          <a:p>
            <a:pPr lvl="0"/>
            <a:r>
              <a:rPr lang="en-GB" sz="2800" dirty="0"/>
              <a:t>Mental illness doesn’t exist, so it is foolish to look for causes or </a:t>
            </a:r>
            <a:r>
              <a:rPr lang="en-GB" sz="2800" dirty="0" smtClean="0"/>
              <a:t>cures</a:t>
            </a:r>
            <a:endParaRPr lang="en-GB" sz="2800" dirty="0"/>
          </a:p>
        </p:txBody>
      </p:sp>
      <p:sp>
        <p:nvSpPr>
          <p:cNvPr id="4" name="Shape 203"/>
          <p:cNvSpPr txBox="1">
            <a:spLocks noGrp="1"/>
          </p:cNvSpPr>
          <p:nvPr>
            <p:ph type="title"/>
          </p:nvPr>
        </p:nvSpPr>
        <p:spPr>
          <a:xfrm>
            <a:off x="0" y="4327"/>
            <a:ext cx="9144000" cy="688369"/>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4000" dirty="0"/>
              <a:t>Mental h</a:t>
            </a:r>
            <a:r>
              <a:rPr lang="en-GB" sz="4000" dirty="0" smtClean="0"/>
              <a:t>ealth 1960s</a:t>
            </a:r>
            <a:endParaRPr lang="en" sz="4000" dirty="0">
              <a:latin typeface="+mj-lt"/>
              <a:cs typeface="Helvetica"/>
            </a:endParaRPr>
          </a:p>
        </p:txBody>
      </p:sp>
      <p:pic>
        <p:nvPicPr>
          <p:cNvPr id="1026" name="Picture 2" descr="Image result for szas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692696"/>
            <a:ext cx="3313931"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952334"/>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620688"/>
            <a:ext cx="9144000" cy="5400600"/>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2400" dirty="0" smtClean="0"/>
              <a:t>All </a:t>
            </a:r>
            <a:r>
              <a:rPr lang="en-GB" sz="2400" dirty="0"/>
              <a:t>mental health care is provided by the NHS and the aim is to prevent danger to patients and others</a:t>
            </a:r>
          </a:p>
          <a:p>
            <a:pPr lvl="0"/>
            <a:r>
              <a:rPr lang="en-GB" sz="2400" dirty="0"/>
              <a:t>A false belief that is seen in research is that mental illness can be diagnosed accurately and treated successfully</a:t>
            </a:r>
          </a:p>
          <a:p>
            <a:pPr lvl="0"/>
            <a:r>
              <a:rPr lang="en-GB" sz="2400" dirty="0"/>
              <a:t>Mental illness is seen as being a disorder of the brain, despite there being no scientific evidence that it is caused ONLY by the brain</a:t>
            </a:r>
          </a:p>
          <a:p>
            <a:pPr lvl="0"/>
            <a:r>
              <a:rPr lang="en-GB" sz="2400" dirty="0"/>
              <a:t>Mental disorders are labels given to undesirable behaviours</a:t>
            </a:r>
          </a:p>
          <a:p>
            <a:pPr lvl="0"/>
            <a:r>
              <a:rPr lang="en-GB" sz="2400" dirty="0"/>
              <a:t>Doctors don’t see people as inherently bad, but if they perform negative behaviours, it is a result of their mental illness</a:t>
            </a:r>
          </a:p>
          <a:p>
            <a:pPr lvl="0"/>
            <a:r>
              <a:rPr lang="en-GB" sz="2400" dirty="0"/>
              <a:t>Consent for treating mental illness does not happen</a:t>
            </a:r>
          </a:p>
          <a:p>
            <a:pPr lvl="0"/>
            <a:r>
              <a:rPr lang="en-GB" sz="2400" dirty="0"/>
              <a:t>Medical treatments should not be used to treat mental illness. People need to be helped to overcome obstacles and treated with respect.</a:t>
            </a:r>
          </a:p>
        </p:txBody>
      </p:sp>
      <p:sp>
        <p:nvSpPr>
          <p:cNvPr id="4" name="Shape 203"/>
          <p:cNvSpPr txBox="1">
            <a:spLocks noGrp="1"/>
          </p:cNvSpPr>
          <p:nvPr>
            <p:ph type="title"/>
          </p:nvPr>
        </p:nvSpPr>
        <p:spPr>
          <a:xfrm>
            <a:off x="0" y="4327"/>
            <a:ext cx="9144000" cy="688369"/>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4000" dirty="0"/>
              <a:t>Mental h</a:t>
            </a:r>
            <a:r>
              <a:rPr lang="en-GB" sz="4000" dirty="0" smtClean="0"/>
              <a:t>ealth 2010</a:t>
            </a:r>
            <a:endParaRPr lang="en" sz="4000" dirty="0">
              <a:latin typeface="+mj-lt"/>
              <a:cs typeface="Helvetica"/>
            </a:endParaRPr>
          </a:p>
        </p:txBody>
      </p:sp>
      <p:pic>
        <p:nvPicPr>
          <p:cNvPr id="5" name="Picture 2" descr="Image result for szas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5517232"/>
            <a:ext cx="2276290" cy="143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5724"/>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2262517"/>
            <a:ext cx="9144000" cy="5400600"/>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dirty="0" smtClean="0"/>
              <a:t>Mental </a:t>
            </a:r>
            <a:r>
              <a:rPr lang="en-GB" dirty="0"/>
              <a:t>illness is a myth, not a disease that can be scientifically proven.</a:t>
            </a:r>
          </a:p>
          <a:p>
            <a:pPr lvl="0"/>
            <a:r>
              <a:rPr lang="en-GB" dirty="0"/>
              <a:t>Medical model is now the only way of dealing with people who behave differently.</a:t>
            </a:r>
          </a:p>
          <a:p>
            <a:pPr lvl="0"/>
            <a:r>
              <a:rPr lang="en-GB" dirty="0"/>
              <a:t>Government decides what illnesses exist, control all regulation and funding.</a:t>
            </a:r>
          </a:p>
          <a:p>
            <a:pPr lvl="0"/>
            <a:r>
              <a:rPr lang="en-GB" dirty="0"/>
              <a:t>Mental hospitals are more like prisons to control peoples’ behaviour</a:t>
            </a:r>
            <a:r>
              <a:rPr lang="en-GB" dirty="0" smtClean="0"/>
              <a:t>.</a:t>
            </a:r>
            <a:endParaRPr lang="en-GB" dirty="0"/>
          </a:p>
        </p:txBody>
      </p:sp>
      <p:sp>
        <p:nvSpPr>
          <p:cNvPr id="4" name="Shape 203"/>
          <p:cNvSpPr txBox="1">
            <a:spLocks noGrp="1"/>
          </p:cNvSpPr>
          <p:nvPr>
            <p:ph type="title"/>
          </p:nvPr>
        </p:nvSpPr>
        <p:spPr>
          <a:xfrm>
            <a:off x="0" y="4327"/>
            <a:ext cx="9144000" cy="688369"/>
          </a:xfrm>
          <a:prstGeom prst="rect">
            <a:avLst/>
          </a:prstGeom>
          <a:ln w="9525" cap="flat">
            <a:noFill/>
            <a:prstDash val="solid"/>
            <a:round/>
            <a:headEnd type="none" w="med" len="med"/>
            <a:tailEnd type="none" w="med" len="med"/>
          </a:ln>
        </p:spPr>
        <p:txBody>
          <a:bodyPr lIns="91425" tIns="91425" rIns="91425" bIns="91425" anchor="b" anchorCtr="0">
            <a:noAutofit/>
          </a:bodyPr>
          <a:lstStyle/>
          <a:p>
            <a:r>
              <a:rPr lang="en-GB" sz="4000" dirty="0"/>
              <a:t>The key points in </a:t>
            </a:r>
            <a:r>
              <a:rPr lang="en-GB" sz="4000" dirty="0" err="1"/>
              <a:t>Szasz’s</a:t>
            </a:r>
            <a:r>
              <a:rPr lang="en-GB" sz="4000" dirty="0"/>
              <a:t> argument</a:t>
            </a:r>
          </a:p>
        </p:txBody>
      </p:sp>
      <p:pic>
        <p:nvPicPr>
          <p:cNvPr id="38914" name="Picture 2" descr="Image result for szas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692696"/>
            <a:ext cx="2790793" cy="156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739165"/>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2262517"/>
            <a:ext cx="9144000" cy="5400600"/>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2400" dirty="0" smtClean="0"/>
              <a:t>Economic </a:t>
            </a:r>
            <a:r>
              <a:rPr lang="en-GB" sz="2400" dirty="0"/>
              <a:t>issues – big business in pharmaceuticals and treatments to treat mentally ill.</a:t>
            </a:r>
          </a:p>
          <a:p>
            <a:pPr lvl="0"/>
            <a:r>
              <a:rPr lang="en-GB" sz="2400" dirty="0"/>
              <a:t>Mentally ill people are actively trying to cope in the world using whatever coping mechanisms they can. They are not passive players to biological forces.</a:t>
            </a:r>
          </a:p>
          <a:p>
            <a:pPr lvl="0"/>
            <a:r>
              <a:rPr lang="en-GB" sz="2400" dirty="0"/>
              <a:t>People are being deprived of the freedom to behave in the way they choose on the grounds of having a disease. This also has implications for ‘insanity’ as a defence.</a:t>
            </a:r>
          </a:p>
          <a:p>
            <a:pPr lvl="0"/>
            <a:r>
              <a:rPr lang="en-GB" sz="2400" dirty="0"/>
              <a:t>We need to try to understand the reasons for a person’s actions by respecting, understanding and helping them, not diagnosing under a loose fitting </a:t>
            </a:r>
            <a:r>
              <a:rPr lang="en-GB" sz="2400" dirty="0" smtClean="0"/>
              <a:t>definition. </a:t>
            </a:r>
            <a:endParaRPr lang="en-GB" sz="2400" dirty="0"/>
          </a:p>
        </p:txBody>
      </p:sp>
      <p:sp>
        <p:nvSpPr>
          <p:cNvPr id="4" name="Shape 203"/>
          <p:cNvSpPr txBox="1">
            <a:spLocks noGrp="1"/>
          </p:cNvSpPr>
          <p:nvPr>
            <p:ph type="title"/>
          </p:nvPr>
        </p:nvSpPr>
        <p:spPr>
          <a:xfrm>
            <a:off x="0" y="4327"/>
            <a:ext cx="9144000" cy="688369"/>
          </a:xfrm>
          <a:prstGeom prst="rect">
            <a:avLst/>
          </a:prstGeom>
          <a:ln w="9525" cap="flat">
            <a:noFill/>
            <a:prstDash val="solid"/>
            <a:round/>
            <a:headEnd type="none" w="med" len="med"/>
            <a:tailEnd type="none" w="med" len="med"/>
          </a:ln>
        </p:spPr>
        <p:txBody>
          <a:bodyPr lIns="91425" tIns="91425" rIns="91425" bIns="91425" anchor="b" anchorCtr="0">
            <a:noAutofit/>
          </a:bodyPr>
          <a:lstStyle/>
          <a:p>
            <a:r>
              <a:rPr lang="en-GB" sz="4000" dirty="0"/>
              <a:t>The key points in </a:t>
            </a:r>
            <a:r>
              <a:rPr lang="en-GB" sz="4000" dirty="0" err="1"/>
              <a:t>Szasz’s</a:t>
            </a:r>
            <a:r>
              <a:rPr lang="en-GB" sz="4000" dirty="0"/>
              <a:t> argument</a:t>
            </a:r>
          </a:p>
        </p:txBody>
      </p:sp>
      <p:pic>
        <p:nvPicPr>
          <p:cNvPr id="38914" name="Picture 2" descr="Image result for szas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692696"/>
            <a:ext cx="2790793" cy="156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18961"/>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692696"/>
            <a:ext cx="9144000" cy="540060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buNone/>
            </a:pPr>
            <a:r>
              <a:rPr lang="en-GB" sz="4400" dirty="0" smtClean="0"/>
              <a:t>The </a:t>
            </a:r>
            <a:r>
              <a:rPr lang="en-GB" sz="4400" dirty="0"/>
              <a:t>causes of mental illness: there is no identifiable cause like an infection, or nutritional deficiency. It is a way of coping. It is a mistake to keep looking for biological causes</a:t>
            </a:r>
            <a:r>
              <a:rPr lang="en-GB" sz="4400" dirty="0" smtClean="0"/>
              <a:t>.</a:t>
            </a:r>
            <a:endParaRPr lang="en-GB" sz="4400" dirty="0"/>
          </a:p>
        </p:txBody>
      </p:sp>
      <p:sp>
        <p:nvSpPr>
          <p:cNvPr id="4" name="Shape 203"/>
          <p:cNvSpPr txBox="1">
            <a:spLocks noGrp="1"/>
          </p:cNvSpPr>
          <p:nvPr>
            <p:ph type="title"/>
          </p:nvPr>
        </p:nvSpPr>
        <p:spPr>
          <a:xfrm>
            <a:off x="0" y="4327"/>
            <a:ext cx="9144000" cy="688369"/>
          </a:xfrm>
          <a:prstGeom prst="rect">
            <a:avLst/>
          </a:prstGeom>
          <a:ln w="9525" cap="flat">
            <a:noFill/>
            <a:prstDash val="solid"/>
            <a:round/>
            <a:headEnd type="none" w="med" len="med"/>
            <a:tailEnd type="none" w="med" len="med"/>
          </a:ln>
        </p:spPr>
        <p:txBody>
          <a:bodyPr lIns="91425" tIns="91425" rIns="91425" bIns="91425" anchor="b" anchorCtr="0">
            <a:noAutofit/>
          </a:bodyPr>
          <a:lstStyle/>
          <a:p>
            <a:r>
              <a:rPr lang="en-GB" sz="2400" dirty="0"/>
              <a:t>Reasons </a:t>
            </a:r>
            <a:r>
              <a:rPr lang="en-GB" sz="2400" dirty="0" err="1"/>
              <a:t>Szasz</a:t>
            </a:r>
            <a:r>
              <a:rPr lang="en-GB" sz="2400" dirty="0"/>
              <a:t> gives that the medical model is unacceptable</a:t>
            </a:r>
          </a:p>
        </p:txBody>
      </p:sp>
      <p:pic>
        <p:nvPicPr>
          <p:cNvPr id="41986" name="Picture 2" descr="Image result for szas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5050950"/>
            <a:ext cx="2422017" cy="181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25860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a:t>If neuroscientists discovered that mass murderers </a:t>
            </a:r>
            <a:r>
              <a:rPr lang="en-GB" sz="4400" dirty="0" smtClean="0"/>
              <a:t>had </a:t>
            </a:r>
            <a:r>
              <a:rPr lang="en-GB" sz="4400" dirty="0"/>
              <a:t>different brain chemistries from other people, </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pic>
        <p:nvPicPr>
          <p:cNvPr id="1026" name="Picture 2" descr="http://daily.jstor.org/wp-content/uploads/2015/10/MassMurders_1050x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725" y="3524250"/>
            <a:ext cx="5000625"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Shape 225"/>
          <p:cNvSpPr txBox="1">
            <a:spLocks/>
          </p:cNvSpPr>
          <p:nvPr/>
        </p:nvSpPr>
        <p:spPr>
          <a:xfrm>
            <a:off x="0" y="3068960"/>
            <a:ext cx="4139725" cy="3789040"/>
          </a:xfrm>
          <a:prstGeom prst="rect">
            <a:avLst/>
          </a:prstGeom>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would you accept this as evidence that they suffered from a mental illness/brain disorder ?</a:t>
            </a:r>
          </a:p>
          <a:p>
            <a:pPr marL="0" indent="0" algn="ctr">
              <a:buClr>
                <a:srgbClr val="FFC000"/>
              </a:buClr>
              <a:buFont typeface="Arial" pitchFamily="34" charset="0"/>
              <a:buNone/>
            </a:pPr>
            <a:endParaRPr lang="en" sz="8000" b="1" dirty="0">
              <a:solidFill>
                <a:prstClr val="black"/>
              </a:solidFill>
              <a:latin typeface="Calibri"/>
              <a:cs typeface="Calibri"/>
            </a:endParaRPr>
          </a:p>
        </p:txBody>
      </p:sp>
    </p:spTree>
    <p:extLst>
      <p:ext uri="{BB962C8B-B14F-4D97-AF65-F5344CB8AC3E}">
        <p14:creationId xmlns:p14="http://schemas.microsoft.com/office/powerpoint/2010/main" val="2453044920"/>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692696"/>
            <a:ext cx="9144000" cy="540060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lgn="ctr">
              <a:buNone/>
            </a:pPr>
            <a:r>
              <a:rPr lang="en-GB" sz="4400" dirty="0" smtClean="0"/>
              <a:t>No </a:t>
            </a:r>
            <a:r>
              <a:rPr lang="en-GB" sz="4400" dirty="0"/>
              <a:t>alternative legal approach – government has become involved. Mental illness is not based on scientific </a:t>
            </a:r>
            <a:r>
              <a:rPr lang="en-GB" sz="4400" dirty="0" smtClean="0"/>
              <a:t>research</a:t>
            </a:r>
            <a:endParaRPr lang="en-GB" sz="4400" dirty="0"/>
          </a:p>
        </p:txBody>
      </p:sp>
      <p:sp>
        <p:nvSpPr>
          <p:cNvPr id="4" name="Shape 203"/>
          <p:cNvSpPr txBox="1">
            <a:spLocks noGrp="1"/>
          </p:cNvSpPr>
          <p:nvPr>
            <p:ph type="title"/>
          </p:nvPr>
        </p:nvSpPr>
        <p:spPr>
          <a:xfrm>
            <a:off x="0" y="4327"/>
            <a:ext cx="9144000" cy="688369"/>
          </a:xfrm>
          <a:prstGeom prst="rect">
            <a:avLst/>
          </a:prstGeom>
          <a:ln w="9525" cap="flat">
            <a:noFill/>
            <a:prstDash val="solid"/>
            <a:round/>
            <a:headEnd type="none" w="med" len="med"/>
            <a:tailEnd type="none" w="med" len="med"/>
          </a:ln>
        </p:spPr>
        <p:txBody>
          <a:bodyPr lIns="91425" tIns="91425" rIns="91425" bIns="91425" anchor="b" anchorCtr="0">
            <a:noAutofit/>
          </a:bodyPr>
          <a:lstStyle/>
          <a:p>
            <a:r>
              <a:rPr lang="en-GB" sz="2400" dirty="0"/>
              <a:t>Reasons </a:t>
            </a:r>
            <a:r>
              <a:rPr lang="en-GB" sz="2400" dirty="0" err="1"/>
              <a:t>Szasz</a:t>
            </a:r>
            <a:r>
              <a:rPr lang="en-GB" sz="2400" dirty="0"/>
              <a:t> gives that the medical model is unacceptable</a:t>
            </a:r>
          </a:p>
        </p:txBody>
      </p:sp>
      <p:pic>
        <p:nvPicPr>
          <p:cNvPr id="41986" name="Picture 2" descr="Image result for szas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645024"/>
            <a:ext cx="4294628" cy="322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7469"/>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692696"/>
            <a:ext cx="9144000" cy="540060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buNone/>
            </a:pPr>
            <a:r>
              <a:rPr lang="en-GB" sz="4800" dirty="0" smtClean="0"/>
              <a:t>It </a:t>
            </a:r>
            <a:r>
              <a:rPr lang="en-GB" sz="4800" dirty="0"/>
              <a:t>denies people freedom and responsibility to choose how to behave. They are coerced and forced into diagnosis and treatment. This is unethical</a:t>
            </a:r>
            <a:r>
              <a:rPr lang="en-GB" sz="4800" dirty="0" smtClean="0"/>
              <a:t>.</a:t>
            </a:r>
            <a:endParaRPr lang="en-GB" sz="4800" dirty="0"/>
          </a:p>
        </p:txBody>
      </p:sp>
      <p:sp>
        <p:nvSpPr>
          <p:cNvPr id="4" name="Shape 203"/>
          <p:cNvSpPr txBox="1">
            <a:spLocks noGrp="1"/>
          </p:cNvSpPr>
          <p:nvPr>
            <p:ph type="title"/>
          </p:nvPr>
        </p:nvSpPr>
        <p:spPr>
          <a:xfrm>
            <a:off x="0" y="4327"/>
            <a:ext cx="9144000" cy="688369"/>
          </a:xfrm>
          <a:prstGeom prst="rect">
            <a:avLst/>
          </a:prstGeom>
          <a:ln w="9525" cap="flat">
            <a:noFill/>
            <a:prstDash val="solid"/>
            <a:round/>
            <a:headEnd type="none" w="med" len="med"/>
            <a:tailEnd type="none" w="med" len="med"/>
          </a:ln>
        </p:spPr>
        <p:txBody>
          <a:bodyPr lIns="91425" tIns="91425" rIns="91425" bIns="91425" anchor="b" anchorCtr="0">
            <a:noAutofit/>
          </a:bodyPr>
          <a:lstStyle/>
          <a:p>
            <a:r>
              <a:rPr lang="en-GB" sz="2400" dirty="0"/>
              <a:t>Reasons </a:t>
            </a:r>
            <a:r>
              <a:rPr lang="en-GB" sz="2400" dirty="0" err="1"/>
              <a:t>Szasz</a:t>
            </a:r>
            <a:r>
              <a:rPr lang="en-GB" sz="2400" dirty="0"/>
              <a:t> gives that the medical model is unacceptable</a:t>
            </a:r>
          </a:p>
        </p:txBody>
      </p:sp>
      <p:pic>
        <p:nvPicPr>
          <p:cNvPr id="41986" name="Picture 2" descr="Image result for szas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5050950"/>
            <a:ext cx="2422017" cy="181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86881"/>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20636" y="0"/>
            <a:ext cx="9164635" cy="764704"/>
          </a:xfrm>
          <a:solidFill>
            <a:srgbClr val="FFFF00"/>
          </a:solidFill>
          <a:ln>
            <a:noFill/>
          </a:ln>
        </p:spPr>
        <p:txBody>
          <a:bodyPr/>
          <a:lstStyle/>
          <a:p>
            <a:r>
              <a:rPr lang="en-GB" altLang="en-US" dirty="0"/>
              <a:t>JOYCE BROWN</a:t>
            </a:r>
          </a:p>
        </p:txBody>
      </p:sp>
      <p:sp>
        <p:nvSpPr>
          <p:cNvPr id="5126" name="Rectangle 6"/>
          <p:cNvSpPr>
            <a:spLocks noGrp="1" noChangeArrowheads="1"/>
          </p:cNvSpPr>
          <p:nvPr>
            <p:ph type="body" idx="1"/>
          </p:nvPr>
        </p:nvSpPr>
        <p:spPr>
          <a:xfrm>
            <a:off x="125761" y="4013684"/>
            <a:ext cx="9036496" cy="5688632"/>
          </a:xfrm>
        </p:spPr>
        <p:txBody>
          <a:bodyPr>
            <a:noAutofit/>
          </a:bodyPr>
          <a:lstStyle/>
          <a:p>
            <a:pPr marL="0" indent="0">
              <a:lnSpc>
                <a:spcPct val="80000"/>
              </a:lnSpc>
              <a:buNone/>
            </a:pPr>
            <a:r>
              <a:rPr lang="en-GB" altLang="en-US" dirty="0" smtClean="0"/>
              <a:t>Joyce </a:t>
            </a:r>
            <a:r>
              <a:rPr lang="en-GB" altLang="en-US" dirty="0"/>
              <a:t>Brown was living on the streets </a:t>
            </a:r>
            <a:r>
              <a:rPr lang="en-GB" altLang="en-US" dirty="0" smtClean="0"/>
              <a:t>of New York in 1987 in </a:t>
            </a:r>
            <a:r>
              <a:rPr lang="en-GB" altLang="en-US" dirty="0"/>
              <a:t>a wealthy neighbourhood, above a heating duct near a bank and a restaurant. She smelled and frequently abused passers-by. She burned any money she was given. She sometimes soiled herself</a:t>
            </a:r>
            <a:r>
              <a:rPr lang="en-GB" altLang="en-US" dirty="0" smtClean="0"/>
              <a:t>.</a:t>
            </a:r>
            <a:endParaRPr lang="en-GB" altLang="en-US" dirty="0"/>
          </a:p>
        </p:txBody>
      </p:sp>
      <p:pic>
        <p:nvPicPr>
          <p:cNvPr id="9218" name="Picture 2" descr="http://4.bp.blogspot.com/-iO2Dz52z4Xw/TiQ_fO4REBI/AAAAAAAAB4A/AVV6wlbF4vU/s1600/Screen+shot+2011-07-18+at+10.08.47+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9" y="620688"/>
            <a:ext cx="4499992" cy="3355357"/>
          </a:xfrm>
          <a:prstGeom prst="rect">
            <a:avLst/>
          </a:prstGeom>
          <a:noFill/>
          <a:extLst>
            <a:ext uri="{909E8E84-426E-40DD-AFC4-6F175D3DCCD1}">
              <a14:hiddenFill xmlns:a14="http://schemas.microsoft.com/office/drawing/2010/main">
                <a:solidFill>
                  <a:srgbClr val="FFFFFF"/>
                </a:solidFill>
              </a14:hiddenFill>
            </a:ext>
          </a:extLst>
        </p:spPr>
      </p:pic>
      <p:pic>
        <p:nvPicPr>
          <p:cNvPr id="44034" name="Picture 2" descr="Image result for remember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1196752"/>
            <a:ext cx="2333625" cy="20002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9770628">
            <a:off x="5011010" y="1128286"/>
            <a:ext cx="3312368" cy="646331"/>
          </a:xfrm>
          <a:prstGeom prst="rect">
            <a:avLst/>
          </a:prstGeom>
          <a:solidFill>
            <a:srgbClr val="00B0F0"/>
          </a:solidFill>
        </p:spPr>
        <p:txBody>
          <a:bodyPr wrap="square" rtlCol="0">
            <a:spAutoFit/>
          </a:bodyPr>
          <a:lstStyle/>
          <a:p>
            <a:r>
              <a:rPr lang="en-GB" sz="3600" dirty="0" smtClean="0">
                <a:latin typeface="Arial" pitchFamily="34" charset="0"/>
                <a:cs typeface="Arial" pitchFamily="34" charset="0"/>
              </a:rPr>
              <a:t>Remember???</a:t>
            </a:r>
            <a:endParaRPr lang="en-GB" sz="3600" dirty="0">
              <a:latin typeface="Arial" pitchFamily="34" charset="0"/>
              <a:cs typeface="Arial" pitchFamily="34" charset="0"/>
            </a:endParaRPr>
          </a:p>
        </p:txBody>
      </p:sp>
    </p:spTree>
    <p:extLst>
      <p:ext uri="{BB962C8B-B14F-4D97-AF65-F5344CB8AC3E}">
        <p14:creationId xmlns:p14="http://schemas.microsoft.com/office/powerpoint/2010/main" val="25269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 calcmode="lin" valueType="num">
                                      <p:cBhvr additive="base">
                                        <p:cTn id="7" dur="500" fill="hold"/>
                                        <p:tgtEl>
                                          <p:spTgt spid="5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692696"/>
            <a:ext cx="6444208" cy="5400600"/>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3400" dirty="0" smtClean="0"/>
              <a:t>Medical </a:t>
            </a:r>
            <a:r>
              <a:rPr lang="en-GB" sz="3400" dirty="0"/>
              <a:t>model is dehumanising, ignores suffering of person.  Labels are constructed due to </a:t>
            </a:r>
            <a:r>
              <a:rPr lang="en-GB" sz="3400" dirty="0" err="1"/>
              <a:t>medicalisation</a:t>
            </a:r>
            <a:r>
              <a:rPr lang="en-GB" sz="3400" dirty="0"/>
              <a:t> of disturbed behaviour.</a:t>
            </a:r>
          </a:p>
          <a:p>
            <a:pPr lvl="0"/>
            <a:r>
              <a:rPr lang="en-GB" sz="3400" dirty="0" smtClean="0"/>
              <a:t>Alternative </a:t>
            </a:r>
            <a:r>
              <a:rPr lang="en-GB" sz="3400" dirty="0"/>
              <a:t>ways – understanding the patient, help them help themselves. Medical treatments do not work, only supress symptoms.</a:t>
            </a:r>
          </a:p>
        </p:txBody>
      </p:sp>
      <p:sp>
        <p:nvSpPr>
          <p:cNvPr id="4" name="Shape 203"/>
          <p:cNvSpPr txBox="1">
            <a:spLocks noGrp="1"/>
          </p:cNvSpPr>
          <p:nvPr>
            <p:ph type="title"/>
          </p:nvPr>
        </p:nvSpPr>
        <p:spPr>
          <a:xfrm>
            <a:off x="0" y="4327"/>
            <a:ext cx="9144000" cy="688369"/>
          </a:xfrm>
          <a:prstGeom prst="rect">
            <a:avLst/>
          </a:prstGeom>
          <a:ln w="9525" cap="flat">
            <a:noFill/>
            <a:prstDash val="solid"/>
            <a:round/>
            <a:headEnd type="none" w="med" len="med"/>
            <a:tailEnd type="none" w="med" len="med"/>
          </a:ln>
        </p:spPr>
        <p:txBody>
          <a:bodyPr lIns="91425" tIns="91425" rIns="91425" bIns="91425" anchor="b" anchorCtr="0">
            <a:noAutofit/>
          </a:bodyPr>
          <a:lstStyle/>
          <a:p>
            <a:r>
              <a:rPr lang="en-GB" sz="2400" dirty="0"/>
              <a:t>Reasons </a:t>
            </a:r>
            <a:r>
              <a:rPr lang="en-GB" sz="2400" dirty="0" err="1"/>
              <a:t>Szasz</a:t>
            </a:r>
            <a:r>
              <a:rPr lang="en-GB" sz="2400" dirty="0"/>
              <a:t> gives that the medical model is unacceptable</a:t>
            </a:r>
          </a:p>
        </p:txBody>
      </p:sp>
      <p:pic>
        <p:nvPicPr>
          <p:cNvPr id="45058" name="Picture 2" descr="Image result for benzodiazep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196752"/>
            <a:ext cx="2857500"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310008"/>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52736"/>
          </a:xfrm>
          <a:solidFill>
            <a:srgbClr val="FFFF00"/>
          </a:solidFill>
        </p:spPr>
        <p:txBody>
          <a:bodyPr/>
          <a:lstStyle/>
          <a:p>
            <a:r>
              <a:rPr lang="en-GB" dirty="0" smtClean="0"/>
              <a:t>Alternatives to the Medical Model</a:t>
            </a:r>
            <a:endParaRPr lang="en-GB" dirty="0"/>
          </a:p>
        </p:txBody>
      </p:sp>
      <p:sp>
        <p:nvSpPr>
          <p:cNvPr id="4" name="TextBox 3"/>
          <p:cNvSpPr txBox="1"/>
          <p:nvPr/>
        </p:nvSpPr>
        <p:spPr>
          <a:xfrm>
            <a:off x="683568" y="1484784"/>
            <a:ext cx="7632848" cy="3416320"/>
          </a:xfrm>
          <a:prstGeom prst="rect">
            <a:avLst/>
          </a:prstGeom>
          <a:solidFill>
            <a:srgbClr val="00B0F0"/>
          </a:solidFill>
        </p:spPr>
        <p:txBody>
          <a:bodyPr wrap="square" rtlCol="0">
            <a:spAutoFit/>
          </a:bodyPr>
          <a:lstStyle/>
          <a:p>
            <a:pPr algn="ctr"/>
            <a:r>
              <a:rPr lang="en-GB" sz="7200" dirty="0" smtClean="0">
                <a:latin typeface="Arial" pitchFamily="34" charset="0"/>
                <a:cs typeface="Arial" pitchFamily="34" charset="0"/>
              </a:rPr>
              <a:t>The Behaviourist Explanation of Mental Illness</a:t>
            </a:r>
            <a:endParaRPr lang="en-GB" sz="7200" dirty="0">
              <a:latin typeface="Arial" pitchFamily="34" charset="0"/>
              <a:cs typeface="Arial" pitchFamily="34" charset="0"/>
            </a:endParaRPr>
          </a:p>
        </p:txBody>
      </p:sp>
    </p:spTree>
    <p:extLst>
      <p:ext uri="{BB962C8B-B14F-4D97-AF65-F5344CB8AC3E}">
        <p14:creationId xmlns:p14="http://schemas.microsoft.com/office/powerpoint/2010/main" val="2233715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714375" y="500063"/>
            <a:ext cx="8083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4000" b="1">
                <a:latin typeface="Chiller" pitchFamily="82" charset="0"/>
              </a:rPr>
              <a:t>PSYCHOLOGICAL EXPLANATIONS OF PHOBIAS</a:t>
            </a:r>
          </a:p>
        </p:txBody>
      </p:sp>
      <p:sp>
        <p:nvSpPr>
          <p:cNvPr id="14339" name="TextBox 2"/>
          <p:cNvSpPr txBox="1">
            <a:spLocks noChangeArrowheads="1"/>
          </p:cNvSpPr>
          <p:nvPr/>
        </p:nvSpPr>
        <p:spPr bwMode="auto">
          <a:xfrm>
            <a:off x="2643188" y="5643563"/>
            <a:ext cx="398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1800" b="1"/>
              <a:t>Behavioural Model: Starter Activity</a:t>
            </a:r>
          </a:p>
        </p:txBody>
      </p:sp>
      <p:pic>
        <p:nvPicPr>
          <p:cNvPr id="4" name="Little Albert.wmv">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14563" y="17145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448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76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50825" y="188913"/>
            <a:ext cx="86407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altLang="en-US" sz="3600" dirty="0">
                <a:solidFill>
                  <a:srgbClr val="663300"/>
                </a:solidFill>
                <a:latin typeface="Arial" pitchFamily="34" charset="0"/>
              </a:rPr>
              <a:t>Behavioural explanations of</a:t>
            </a:r>
            <a:r>
              <a:rPr lang="en-GB" altLang="en-US" sz="3600" dirty="0">
                <a:solidFill>
                  <a:srgbClr val="663300"/>
                </a:solidFill>
                <a:latin typeface="Flexure"/>
              </a:rPr>
              <a:t> PHOBIAS</a:t>
            </a:r>
            <a:endParaRPr lang="en-GB" altLang="en-US" sz="4800" u="sng" dirty="0">
              <a:solidFill>
                <a:srgbClr val="663300"/>
              </a:solidFill>
              <a:latin typeface="Flexure"/>
            </a:endParaRPr>
          </a:p>
        </p:txBody>
      </p:sp>
      <p:sp>
        <p:nvSpPr>
          <p:cNvPr id="12293" name="Text Box 5"/>
          <p:cNvSpPr txBox="1">
            <a:spLocks noChangeArrowheads="1"/>
          </p:cNvSpPr>
          <p:nvPr/>
        </p:nvSpPr>
        <p:spPr bwMode="auto">
          <a:xfrm>
            <a:off x="395288" y="1557338"/>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b="1"/>
              <a:t>The Theory – </a:t>
            </a:r>
            <a:r>
              <a:rPr lang="en-GB" altLang="en-US" sz="2400"/>
              <a:t>Watson (1920) claimed that most emotional responses including fear of objects are learnt by C.C. </a:t>
            </a:r>
          </a:p>
        </p:txBody>
      </p:sp>
      <p:sp>
        <p:nvSpPr>
          <p:cNvPr id="12294" name="Text Box 6"/>
          <p:cNvSpPr txBox="1">
            <a:spLocks noChangeArrowheads="1"/>
          </p:cNvSpPr>
          <p:nvPr/>
        </p:nvSpPr>
        <p:spPr bwMode="auto">
          <a:xfrm>
            <a:off x="1979613" y="2565400"/>
            <a:ext cx="6769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GB" altLang="en-US" sz="2400" b="1"/>
              <a:t>The Evidence –</a:t>
            </a:r>
            <a:r>
              <a:rPr lang="en-GB" altLang="en-US" sz="2400"/>
              <a:t> He demonstrated a “rat phobia” in little Albert by pairing a loud bang (UCS) with a white rat (CS) the fear response was generalised to similar stimuli – ?? </a:t>
            </a:r>
          </a:p>
        </p:txBody>
      </p:sp>
      <p:sp>
        <p:nvSpPr>
          <p:cNvPr id="12295" name="Text Box 7"/>
          <p:cNvSpPr txBox="1">
            <a:spLocks noChangeArrowheads="1"/>
          </p:cNvSpPr>
          <p:nvPr/>
        </p:nvSpPr>
        <p:spPr bwMode="auto">
          <a:xfrm>
            <a:off x="0" y="4292600"/>
            <a:ext cx="9144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GB" altLang="en-US" sz="2400" b="1"/>
              <a:t>Evaluation –</a:t>
            </a:r>
            <a:r>
              <a:rPr lang="en-GB" altLang="en-US" sz="2400"/>
              <a:t> ETHICS!  &amp; Low ecological validity, i.e. evidence does not show that all “real life” phobias happen this way. DiNardo (1988) found over half of “dog phobic's” could recall being bitten (but what about the rest?), However half of those who reported been bitten did </a:t>
            </a:r>
            <a:r>
              <a:rPr lang="en-GB" altLang="en-US" sz="2400" b="1" i="1"/>
              <a:t>not</a:t>
            </a:r>
            <a:r>
              <a:rPr lang="en-GB" altLang="en-US" sz="2400"/>
              <a:t> go onto develop a phobia of dogs, so maybe </a:t>
            </a:r>
            <a:r>
              <a:rPr lang="en-GB" altLang="en-US" sz="2400" i="1"/>
              <a:t>biological </a:t>
            </a:r>
            <a:r>
              <a:rPr lang="en-GB" altLang="en-US" sz="2400"/>
              <a:t>factors also play a role!?</a:t>
            </a:r>
          </a:p>
        </p:txBody>
      </p:sp>
      <p:pic>
        <p:nvPicPr>
          <p:cNvPr id="12297" name="Picture 9" descr="j018329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492375"/>
            <a:ext cx="1724025"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MCj031894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3284538"/>
            <a:ext cx="1878013"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1"/>
          <p:cNvSpPr txBox="1">
            <a:spLocks noChangeArrowheads="1"/>
          </p:cNvSpPr>
          <p:nvPr/>
        </p:nvSpPr>
        <p:spPr bwMode="auto">
          <a:xfrm>
            <a:off x="592138" y="712788"/>
            <a:ext cx="8012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1800"/>
          </a:p>
        </p:txBody>
      </p:sp>
      <p:sp>
        <p:nvSpPr>
          <p:cNvPr id="12300" name="Text Box 12"/>
          <p:cNvSpPr txBox="1">
            <a:spLocks noChangeArrowheads="1"/>
          </p:cNvSpPr>
          <p:nvPr/>
        </p:nvSpPr>
        <p:spPr bwMode="auto">
          <a:xfrm>
            <a:off x="468313" y="836613"/>
            <a:ext cx="828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spcBef>
                <a:spcPct val="50000"/>
              </a:spcBef>
            </a:pPr>
            <a:r>
              <a:rPr lang="en-GB" altLang="en-US" sz="3600" b="1">
                <a:solidFill>
                  <a:srgbClr val="663300"/>
                </a:solidFill>
                <a:latin typeface="Arial Rounded MT Bold" pitchFamily="34" charset="0"/>
              </a:rPr>
              <a:t>1      – </a:t>
            </a:r>
            <a:r>
              <a:rPr lang="en-GB" altLang="en-US" sz="3600" b="1" u="sng">
                <a:solidFill>
                  <a:srgbClr val="663300"/>
                </a:solidFill>
                <a:latin typeface="Arial Rounded MT Bold" pitchFamily="34" charset="0"/>
              </a:rPr>
              <a:t>Classical Conditioning</a:t>
            </a:r>
          </a:p>
        </p:txBody>
      </p:sp>
    </p:spTree>
    <p:extLst>
      <p:ext uri="{BB962C8B-B14F-4D97-AF65-F5344CB8AC3E}">
        <p14:creationId xmlns:p14="http://schemas.microsoft.com/office/powerpoint/2010/main" val="1949465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00"/>
                                        </p:tgtEl>
                                        <p:attrNameLst>
                                          <p:attrName>style.visibility</p:attrName>
                                        </p:attrNameLst>
                                      </p:cBhvr>
                                      <p:to>
                                        <p:strVal val="visible"/>
                                      </p:to>
                                    </p:set>
                                    <p:anim calcmode="lin" valueType="num">
                                      <p:cBhvr additive="base">
                                        <p:cTn id="7" dur="500" fill="hold"/>
                                        <p:tgtEl>
                                          <p:spTgt spid="12300"/>
                                        </p:tgtEl>
                                        <p:attrNameLst>
                                          <p:attrName>ppt_x</p:attrName>
                                        </p:attrNameLst>
                                      </p:cBhvr>
                                      <p:tavLst>
                                        <p:tav tm="0">
                                          <p:val>
                                            <p:strVal val="#ppt_x"/>
                                          </p:val>
                                        </p:tav>
                                        <p:tav tm="100000">
                                          <p:val>
                                            <p:strVal val="#ppt_x"/>
                                          </p:val>
                                        </p:tav>
                                      </p:tavLst>
                                    </p:anim>
                                    <p:anim calcmode="lin" valueType="num">
                                      <p:cBhvr additive="base">
                                        <p:cTn id="8" dur="500" fill="hold"/>
                                        <p:tgtEl>
                                          <p:spTgt spid="1230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2293">
                                            <p:txEl>
                                              <p:pRg st="0" end="0"/>
                                            </p:txEl>
                                          </p:spTgt>
                                        </p:tgtEl>
                                        <p:attrNameLst>
                                          <p:attrName>style.visibility</p:attrName>
                                        </p:attrNameLst>
                                      </p:cBhvr>
                                      <p:to>
                                        <p:strVal val="visible"/>
                                      </p:to>
                                    </p:set>
                                    <p:animEffect transition="in" filter="box(in)">
                                      <p:cBhvr>
                                        <p:cTn id="13" dur="500"/>
                                        <p:tgtEl>
                                          <p:spTgt spid="1229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2298"/>
                                        </p:tgtEl>
                                        <p:attrNameLst>
                                          <p:attrName>style.visibility</p:attrName>
                                        </p:attrNameLst>
                                      </p:cBhvr>
                                      <p:to>
                                        <p:strVal val="visible"/>
                                      </p:to>
                                    </p:set>
                                    <p:anim calcmode="lin" valueType="num">
                                      <p:cBhvr additive="base">
                                        <p:cTn id="18" dur="500" fill="hold"/>
                                        <p:tgtEl>
                                          <p:spTgt spid="12298"/>
                                        </p:tgtEl>
                                        <p:attrNameLst>
                                          <p:attrName>ppt_x</p:attrName>
                                        </p:attrNameLst>
                                      </p:cBhvr>
                                      <p:tavLst>
                                        <p:tav tm="0">
                                          <p:val>
                                            <p:strVal val="1+#ppt_w/2"/>
                                          </p:val>
                                        </p:tav>
                                        <p:tav tm="100000">
                                          <p:val>
                                            <p:strVal val="#ppt_x"/>
                                          </p:val>
                                        </p:tav>
                                      </p:tavLst>
                                    </p:anim>
                                    <p:anim calcmode="lin" valueType="num">
                                      <p:cBhvr additive="base">
                                        <p:cTn id="19" dur="500" fill="hold"/>
                                        <p:tgtEl>
                                          <p:spTgt spid="1229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nodeType="clickEffect">
                                  <p:stCondLst>
                                    <p:cond delay="0"/>
                                  </p:stCondLst>
                                  <p:childTnLst>
                                    <p:animMotion origin="layout" path="M -0.06823 0.07838 C -0.1809 0.22636 -0.2934 0.37434 -0.40469 0.33619 C -0.51597 0.29804 -0.79462 -0.09156 -0.73646 -0.15006 C -0.6783 -0.20855 -0.1783 -0.04647 -0.05555 -0.0148 C 0.06719 0.01688 -0.01111 0.02937 -5.55556E-7 0.04023 C 0.01111 0.0511 0.01111 0.05757 0.01111 0.05087 C 0.01111 0.04416 0.00556 0.02197 -5.55556E-7 -9.82659E-7 " pathEditMode="relative" rAng="0" ptsTypes="aaaaaaA">
                                      <p:cBhvr>
                                        <p:cTn id="23" dur="2000" fill="hold"/>
                                        <p:tgtEl>
                                          <p:spTgt spid="12298"/>
                                        </p:tgtEl>
                                        <p:attrNameLst>
                                          <p:attrName>ppt_x</p:attrName>
                                          <p:attrName>ppt_y</p:attrName>
                                        </p:attrNameLst>
                                      </p:cBhvr>
                                      <p:rCtr x="-29500" y="400"/>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12294">
                                            <p:txEl>
                                              <p:pRg st="0" end="0"/>
                                            </p:txEl>
                                          </p:spTgt>
                                        </p:tgtEl>
                                        <p:attrNameLst>
                                          <p:attrName>style.visibility</p:attrName>
                                        </p:attrNameLst>
                                      </p:cBhvr>
                                      <p:to>
                                        <p:strVal val="visible"/>
                                      </p:to>
                                    </p:set>
                                    <p:anim calcmode="lin" valueType="num">
                                      <p:cBhvr additive="base">
                                        <p:cTn id="28" dur="500" fill="hold"/>
                                        <p:tgtEl>
                                          <p:spTgt spid="1229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22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12297"/>
                                        </p:tgtEl>
                                        <p:attrNameLst>
                                          <p:attrName>style.visibility</p:attrName>
                                        </p:attrNameLst>
                                      </p:cBhvr>
                                      <p:to>
                                        <p:strVal val="visible"/>
                                      </p:to>
                                    </p:set>
                                    <p:anim calcmode="lin" valueType="num">
                                      <p:cBhvr additive="base">
                                        <p:cTn id="34" dur="500" fill="hold"/>
                                        <p:tgtEl>
                                          <p:spTgt spid="12297"/>
                                        </p:tgtEl>
                                        <p:attrNameLst>
                                          <p:attrName>ppt_x</p:attrName>
                                        </p:attrNameLst>
                                      </p:cBhvr>
                                      <p:tavLst>
                                        <p:tav tm="0">
                                          <p:val>
                                            <p:strVal val="0-#ppt_w/2"/>
                                          </p:val>
                                        </p:tav>
                                        <p:tav tm="100000">
                                          <p:val>
                                            <p:strVal val="#ppt_x"/>
                                          </p:val>
                                        </p:tav>
                                      </p:tavLst>
                                    </p:anim>
                                    <p:anim calcmode="lin" valueType="num">
                                      <p:cBhvr additive="base">
                                        <p:cTn id="35"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childTnLst>
                                    <p:set>
                                      <p:cBhvr>
                                        <p:cTn id="39" dur="1" fill="hold">
                                          <p:stCondLst>
                                            <p:cond delay="0"/>
                                          </p:stCondLst>
                                        </p:cTn>
                                        <p:tgtEl>
                                          <p:spTgt spid="12295">
                                            <p:txEl>
                                              <p:pRg st="0" end="0"/>
                                            </p:txEl>
                                          </p:spTgt>
                                        </p:tgtEl>
                                        <p:attrNameLst>
                                          <p:attrName>style.visibility</p:attrName>
                                        </p:attrNameLst>
                                      </p:cBhvr>
                                      <p:to>
                                        <p:strVal val="visible"/>
                                      </p:to>
                                    </p:set>
                                    <p:anim calcmode="lin" valueType="num">
                                      <p:cBhvr additive="base">
                                        <p:cTn id="40" dur="500" fill="hold"/>
                                        <p:tgtEl>
                                          <p:spTgt spid="12295">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22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0825" y="188913"/>
            <a:ext cx="86407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altLang="en-US" sz="3600" dirty="0">
                <a:solidFill>
                  <a:srgbClr val="663300"/>
                </a:solidFill>
                <a:latin typeface="Arial" pitchFamily="34" charset="0"/>
              </a:rPr>
              <a:t>Behavioural explanations of</a:t>
            </a:r>
            <a:r>
              <a:rPr lang="en-GB" altLang="en-US" sz="3600" dirty="0">
                <a:solidFill>
                  <a:srgbClr val="663300"/>
                </a:solidFill>
                <a:latin typeface="Flexure"/>
              </a:rPr>
              <a:t> PHOBIAS</a:t>
            </a:r>
            <a:endParaRPr lang="en-GB" altLang="en-US" sz="4800" u="sng" dirty="0">
              <a:solidFill>
                <a:srgbClr val="663300"/>
              </a:solidFill>
              <a:latin typeface="Flexure"/>
            </a:endParaRPr>
          </a:p>
        </p:txBody>
      </p:sp>
      <p:sp>
        <p:nvSpPr>
          <p:cNvPr id="15363" name="Text Box 3"/>
          <p:cNvSpPr txBox="1">
            <a:spLocks noChangeArrowheads="1"/>
          </p:cNvSpPr>
          <p:nvPr/>
        </p:nvSpPr>
        <p:spPr bwMode="auto">
          <a:xfrm>
            <a:off x="179388" y="1628775"/>
            <a:ext cx="87487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Mowrer (1947) the original learnt fear is maintained by </a:t>
            </a:r>
            <a:r>
              <a:rPr lang="en-GB" altLang="en-US" sz="2400" b="1" i="1" u="sng"/>
              <a:t>operant conditioning</a:t>
            </a:r>
            <a:r>
              <a:rPr lang="en-GB" altLang="en-US" sz="2400"/>
              <a:t>. The relief felt by avoiding  the phobic object is reinforced by “avoidance learning” (negative reinforcement).  </a:t>
            </a:r>
          </a:p>
        </p:txBody>
      </p:sp>
      <p:sp>
        <p:nvSpPr>
          <p:cNvPr id="15364" name="Text Box 4"/>
          <p:cNvSpPr txBox="1">
            <a:spLocks noChangeArrowheads="1"/>
          </p:cNvSpPr>
          <p:nvPr/>
        </p:nvSpPr>
        <p:spPr bwMode="auto">
          <a:xfrm>
            <a:off x="395288" y="2924175"/>
            <a:ext cx="8353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GB" altLang="en-US" sz="2400" b="1"/>
              <a:t>The Evidence –</a:t>
            </a:r>
            <a:r>
              <a:rPr lang="en-GB" altLang="en-US" sz="2400"/>
              <a:t> DiNardo’s findings that more than half of those people bitten did not develop a phobia of dogs (maybe because some were not further reinforced?). </a:t>
            </a:r>
          </a:p>
        </p:txBody>
      </p:sp>
      <p:sp>
        <p:nvSpPr>
          <p:cNvPr id="15365" name="Text Box 5"/>
          <p:cNvSpPr txBox="1">
            <a:spLocks noChangeArrowheads="1"/>
          </p:cNvSpPr>
          <p:nvPr/>
        </p:nvSpPr>
        <p:spPr bwMode="auto">
          <a:xfrm>
            <a:off x="323850" y="4365625"/>
            <a:ext cx="6697663"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GB" altLang="en-US" sz="2400" b="1"/>
              <a:t>Evaluation –</a:t>
            </a:r>
            <a:r>
              <a:rPr lang="en-GB" altLang="en-US" sz="2400"/>
              <a:t> Could explain specific phobias but does not work so well with Agoraphobia &amp; Social Phobia.</a:t>
            </a:r>
          </a:p>
          <a:p>
            <a:pPr>
              <a:spcBef>
                <a:spcPct val="50000"/>
              </a:spcBef>
            </a:pPr>
            <a:r>
              <a:rPr lang="en-GB" altLang="en-US" sz="2400"/>
              <a:t>Also difficult to explain cases when there is no history of contact with the phobic object. (eg: DiNardo’s participants who had not been bitten). </a:t>
            </a:r>
          </a:p>
        </p:txBody>
      </p:sp>
      <p:pic>
        <p:nvPicPr>
          <p:cNvPr id="15366" name="Picture 6" descr="MCj042389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4292600"/>
            <a:ext cx="1885950" cy="1800225"/>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91" name="Text Box 9"/>
          <p:cNvSpPr txBox="1">
            <a:spLocks noChangeArrowheads="1"/>
          </p:cNvSpPr>
          <p:nvPr/>
        </p:nvSpPr>
        <p:spPr bwMode="auto">
          <a:xfrm>
            <a:off x="592138" y="712788"/>
            <a:ext cx="8012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1800"/>
          </a:p>
        </p:txBody>
      </p:sp>
      <p:sp>
        <p:nvSpPr>
          <p:cNvPr id="15370" name="Text Box 10"/>
          <p:cNvSpPr txBox="1">
            <a:spLocks noChangeArrowheads="1"/>
          </p:cNvSpPr>
          <p:nvPr/>
        </p:nvSpPr>
        <p:spPr bwMode="auto">
          <a:xfrm>
            <a:off x="468313" y="836613"/>
            <a:ext cx="828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spcBef>
                <a:spcPct val="50000"/>
              </a:spcBef>
            </a:pPr>
            <a:r>
              <a:rPr lang="en-GB" altLang="en-US" sz="3600" b="1">
                <a:solidFill>
                  <a:srgbClr val="663300"/>
                </a:solidFill>
                <a:latin typeface="Arial Rounded MT Bold" pitchFamily="34" charset="0"/>
              </a:rPr>
              <a:t>2    – The Two Process Theory</a:t>
            </a:r>
          </a:p>
        </p:txBody>
      </p:sp>
    </p:spTree>
    <p:extLst>
      <p:ext uri="{BB962C8B-B14F-4D97-AF65-F5344CB8AC3E}">
        <p14:creationId xmlns:p14="http://schemas.microsoft.com/office/powerpoint/2010/main" val="1145872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Effect transition="in" filter="blinds(horizontal)">
                                      <p:cBhvr>
                                        <p:cTn id="7" dur="500"/>
                                        <p:tgtEl>
                                          <p:spTgt spid="15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ox(in)">
                                      <p:cBhvr>
                                        <p:cTn id="12" dur="5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5364">
                                            <p:txEl>
                                              <p:pRg st="0" end="0"/>
                                            </p:txEl>
                                          </p:spTgt>
                                        </p:tgtEl>
                                        <p:attrNameLst>
                                          <p:attrName>style.visibility</p:attrName>
                                        </p:attrNameLst>
                                      </p:cBhvr>
                                      <p:to>
                                        <p:strVal val="visible"/>
                                      </p:to>
                                    </p:set>
                                    <p:anim calcmode="lin" valueType="num">
                                      <p:cBhvr additive="base">
                                        <p:cTn id="17" dur="500" fill="hold"/>
                                        <p:tgtEl>
                                          <p:spTgt spid="1536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53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anim calcmode="lin" valueType="num">
                                      <p:cBhvr additive="base">
                                        <p:cTn id="23" dur="500" fill="hold"/>
                                        <p:tgtEl>
                                          <p:spTgt spid="15366"/>
                                        </p:tgtEl>
                                        <p:attrNameLst>
                                          <p:attrName>ppt_x</p:attrName>
                                        </p:attrNameLst>
                                      </p:cBhvr>
                                      <p:tavLst>
                                        <p:tav tm="0">
                                          <p:val>
                                            <p:strVal val="#ppt_x"/>
                                          </p:val>
                                        </p:tav>
                                        <p:tav tm="100000">
                                          <p:val>
                                            <p:strVal val="#ppt_x"/>
                                          </p:val>
                                        </p:tav>
                                      </p:tavLst>
                                    </p:anim>
                                    <p:anim calcmode="lin" valueType="num">
                                      <p:cBhvr additive="base">
                                        <p:cTn id="24"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1" presetClass="path" presetSubtype="0" accel="50000" decel="50000" fill="hold" nodeType="clickEffect">
                                  <p:stCondLst>
                                    <p:cond delay="0"/>
                                  </p:stCondLst>
                                  <p:childTnLst>
                                    <p:animMotion origin="layout" path="M -3.33333E-6 -0.00601 C -0.01562 -0.01018 -0.07031 -0.01434 -0.08889 -0.01434 C -0.20937 -0.01434 -0.33316 0.05294 -0.33316 0.12046 C -0.33316 0.08624 -0.39514 0.05294 -0.45364 0.05294 C -0.51562 0.05294 -0.57395 0.08693 -0.57395 0.12046 C -0.57395 0.10358 -0.60503 0.08624 -0.63593 0.08624 C -0.66684 0.08624 -0.69791 0.10312 -0.69791 0.12046 C -0.69791 0.11167 -0.71354 0.10358 -0.72882 0.10358 C -0.74427 0.10358 -0.75972 0.11214 -0.75972 0.12046 C -0.75972 0.11607 -0.7677 0.11167 -0.77517 0.11167 C -0.77916 0.11167 -0.79062 0.11607 -0.79062 0.12046 C -0.79062 0.11815 -0.79461 0.11607 -0.79878 0.11607 C -0.79878 0.11537 -0.80677 0.11815 -0.80677 0.12046 C -0.80677 0.11907 -0.80677 0.11815 -0.81076 0.11815 C -0.81076 0.11861 -0.81493 0.1193 -0.81493 0.12046 C -0.81493 0.11977 -0.81493 0.11907 -0.81493 0.11861 C -0.81892 0.11861 -0.81892 0.1193 -0.81892 0.11977 C -0.82291 0.11977 -0.82291 0.1193 -0.82291 0.11861 C -0.82691 0.11861 -0.82691 0.1193 -0.82691 0.11977 " pathEditMode="relative" rAng="0" ptsTypes="fffffffffffffffffff">
                                      <p:cBhvr>
                                        <p:cTn id="28" dur="2000" spd="-100000" fill="hold"/>
                                        <p:tgtEl>
                                          <p:spTgt spid="15366"/>
                                        </p:tgtEl>
                                        <p:attrNameLst>
                                          <p:attrName>ppt_x</p:attrName>
                                          <p:attrName>ppt_y</p:attrName>
                                        </p:attrNameLst>
                                      </p:cBhvr>
                                      <p:rCtr x="-41400" y="590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15365">
                                            <p:txEl>
                                              <p:pRg st="0" end="0"/>
                                            </p:txEl>
                                          </p:spTgt>
                                        </p:tgtEl>
                                        <p:attrNameLst>
                                          <p:attrName>style.visibility</p:attrName>
                                        </p:attrNameLst>
                                      </p:cBhvr>
                                      <p:to>
                                        <p:strVal val="visible"/>
                                      </p:to>
                                    </p:set>
                                    <p:anim calcmode="lin" valueType="num">
                                      <p:cBhvr additive="base">
                                        <p:cTn id="33" dur="500" fill="hold"/>
                                        <p:tgtEl>
                                          <p:spTgt spid="1536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3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15365">
                                            <p:txEl>
                                              <p:pRg st="1" end="1"/>
                                            </p:txEl>
                                          </p:spTgt>
                                        </p:tgtEl>
                                        <p:attrNameLst>
                                          <p:attrName>style.visibility</p:attrName>
                                        </p:attrNameLst>
                                      </p:cBhvr>
                                      <p:to>
                                        <p:strVal val="visible"/>
                                      </p:to>
                                    </p:set>
                                    <p:anim calcmode="lin" valueType="num">
                                      <p:cBhvr additive="base">
                                        <p:cTn id="39" dur="500" fill="hold"/>
                                        <p:tgtEl>
                                          <p:spTgt spid="15365">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536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50825" y="188913"/>
            <a:ext cx="86407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altLang="en-US" sz="3600" dirty="0">
                <a:solidFill>
                  <a:srgbClr val="663300"/>
                </a:solidFill>
                <a:latin typeface="Arial" pitchFamily="34" charset="0"/>
              </a:rPr>
              <a:t>Behavioural explanations of</a:t>
            </a:r>
            <a:r>
              <a:rPr lang="en-GB" altLang="en-US" sz="3600" dirty="0">
                <a:solidFill>
                  <a:srgbClr val="663300"/>
                </a:solidFill>
                <a:latin typeface="Flexure"/>
              </a:rPr>
              <a:t> PHOBIAS</a:t>
            </a:r>
            <a:endParaRPr lang="en-GB" altLang="en-US" sz="4800" u="sng" dirty="0">
              <a:solidFill>
                <a:srgbClr val="663300"/>
              </a:solidFill>
              <a:latin typeface="Flexure"/>
            </a:endParaRPr>
          </a:p>
        </p:txBody>
      </p:sp>
      <p:sp>
        <p:nvSpPr>
          <p:cNvPr id="16387" name="Text Box 3"/>
          <p:cNvSpPr txBox="1">
            <a:spLocks noChangeArrowheads="1"/>
          </p:cNvSpPr>
          <p:nvPr/>
        </p:nvSpPr>
        <p:spPr bwMode="auto">
          <a:xfrm>
            <a:off x="395288" y="1557338"/>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Bandura (1986) showed that modelling and observational learning provides a better explanation for many behaviours.  </a:t>
            </a:r>
          </a:p>
        </p:txBody>
      </p:sp>
      <p:sp>
        <p:nvSpPr>
          <p:cNvPr id="16388" name="Text Box 4"/>
          <p:cNvSpPr txBox="1">
            <a:spLocks noChangeArrowheads="1"/>
          </p:cNvSpPr>
          <p:nvPr/>
        </p:nvSpPr>
        <p:spPr bwMode="auto">
          <a:xfrm>
            <a:off x="395288" y="2636838"/>
            <a:ext cx="8426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GB" altLang="en-US" sz="2400"/>
              <a:t>Mineka (1984) found that monkeys could develop snake phobias just by watching another monkeys fear. </a:t>
            </a:r>
          </a:p>
        </p:txBody>
      </p:sp>
      <p:sp>
        <p:nvSpPr>
          <p:cNvPr id="16389" name="Text Box 5"/>
          <p:cNvSpPr txBox="1">
            <a:spLocks noChangeArrowheads="1"/>
          </p:cNvSpPr>
          <p:nvPr/>
        </p:nvSpPr>
        <p:spPr bwMode="auto">
          <a:xfrm>
            <a:off x="395288" y="3644900"/>
            <a:ext cx="8353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GB" altLang="en-US" sz="2400"/>
              <a:t>Could explain children learning to fear some objects from their parents or role models but in most cases of phobias there is little evidence of this.  </a:t>
            </a:r>
          </a:p>
        </p:txBody>
      </p:sp>
      <p:sp>
        <p:nvSpPr>
          <p:cNvPr id="17414" name="Text Box 7"/>
          <p:cNvSpPr txBox="1">
            <a:spLocks noChangeArrowheads="1"/>
          </p:cNvSpPr>
          <p:nvPr/>
        </p:nvSpPr>
        <p:spPr bwMode="auto">
          <a:xfrm>
            <a:off x="592138" y="712788"/>
            <a:ext cx="8012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1800"/>
          </a:p>
        </p:txBody>
      </p:sp>
      <p:sp>
        <p:nvSpPr>
          <p:cNvPr id="16392" name="Text Box 8"/>
          <p:cNvSpPr txBox="1">
            <a:spLocks noChangeArrowheads="1"/>
          </p:cNvSpPr>
          <p:nvPr/>
        </p:nvSpPr>
        <p:spPr bwMode="auto">
          <a:xfrm>
            <a:off x="468313" y="836613"/>
            <a:ext cx="828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spcBef>
                <a:spcPct val="50000"/>
              </a:spcBef>
            </a:pPr>
            <a:r>
              <a:rPr lang="en-GB" altLang="en-US" sz="3600" b="1">
                <a:solidFill>
                  <a:srgbClr val="663300"/>
                </a:solidFill>
                <a:latin typeface="Arial Rounded MT Bold" pitchFamily="34" charset="0"/>
              </a:rPr>
              <a:t>3   – Social Learning Theory</a:t>
            </a:r>
          </a:p>
        </p:txBody>
      </p:sp>
      <p:pic>
        <p:nvPicPr>
          <p:cNvPr id="17416" name="Picture 9" descr="MPj03144060000[1]"/>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50825" y="5084763"/>
            <a:ext cx="31400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0"/>
          <p:cNvSpPr txBox="1">
            <a:spLocks noChangeArrowheads="1"/>
          </p:cNvSpPr>
          <p:nvPr/>
        </p:nvSpPr>
        <p:spPr bwMode="auto">
          <a:xfrm>
            <a:off x="3492500" y="5157788"/>
            <a:ext cx="5365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GB" altLang="en-US" sz="2400"/>
              <a:t>Despite this emphasis on behaviour to understand phobias in humans we need to what is going on their minds.  </a:t>
            </a:r>
          </a:p>
        </p:txBody>
      </p:sp>
    </p:spTree>
    <p:extLst>
      <p:ext uri="{BB962C8B-B14F-4D97-AF65-F5344CB8AC3E}">
        <p14:creationId xmlns:p14="http://schemas.microsoft.com/office/powerpoint/2010/main" val="3551824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box(in)">
                                      <p:cBhvr>
                                        <p:cTn id="12" dur="5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6388">
                                            <p:txEl>
                                              <p:pRg st="0" end="0"/>
                                            </p:txEl>
                                          </p:spTgt>
                                        </p:tgtEl>
                                        <p:attrNameLst>
                                          <p:attrName>style.visibility</p:attrName>
                                        </p:attrNameLst>
                                      </p:cBhvr>
                                      <p:to>
                                        <p:strVal val="visible"/>
                                      </p:to>
                                    </p:set>
                                    <p:anim calcmode="lin" valueType="num">
                                      <p:cBhvr additive="base">
                                        <p:cTn id="17" dur="500" fill="hold"/>
                                        <p:tgtEl>
                                          <p:spTgt spid="16388">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6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6389">
                                            <p:txEl>
                                              <p:pRg st="0" end="0"/>
                                            </p:txEl>
                                          </p:spTgt>
                                        </p:tgtEl>
                                        <p:attrNameLst>
                                          <p:attrName>style.visibility</p:attrName>
                                        </p:attrNameLst>
                                      </p:cBhvr>
                                      <p:to>
                                        <p:strVal val="visible"/>
                                      </p:to>
                                    </p:set>
                                    <p:anim calcmode="lin" valueType="num">
                                      <p:cBhvr additive="base">
                                        <p:cTn id="23" dur="500" fill="hold"/>
                                        <p:tgtEl>
                                          <p:spTgt spid="16389">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16394">
                                            <p:txEl>
                                              <p:pRg st="0" end="0"/>
                                            </p:txEl>
                                          </p:spTgt>
                                        </p:tgtEl>
                                        <p:attrNameLst>
                                          <p:attrName>style.visibility</p:attrName>
                                        </p:attrNameLst>
                                      </p:cBhvr>
                                      <p:to>
                                        <p:strVal val="visible"/>
                                      </p:to>
                                    </p:set>
                                    <p:anim calcmode="lin" valueType="num">
                                      <p:cBhvr additive="base">
                                        <p:cTn id="29" dur="500" fill="hold"/>
                                        <p:tgtEl>
                                          <p:spTgt spid="16394">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39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143125" y="428625"/>
            <a:ext cx="5238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1800" b="1" u="sng"/>
              <a:t>Complete the Activity Phobias &amp; Conditioning.</a:t>
            </a:r>
          </a:p>
        </p:txBody>
      </p:sp>
      <p:pic>
        <p:nvPicPr>
          <p:cNvPr id="18435" name="Picture 2" descr="http://greenhead.ac.uk/subjects/psychology/images/alb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000125"/>
            <a:ext cx="2786063"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http://www.bdrum.com/p130grp5/images/image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4214813"/>
            <a:ext cx="38576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www.weirdworm.com/img/misc/10-bizarre-psychological-experiments/little-albe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2500313"/>
            <a:ext cx="17145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290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smtClean="0"/>
              <a:t>People who claim that they are Jesus had </a:t>
            </a:r>
            <a:r>
              <a:rPr lang="en-GB" sz="4400" dirty="0"/>
              <a:t>different brain chemistries from other people, </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sp>
        <p:nvSpPr>
          <p:cNvPr id="6" name="Shape 225"/>
          <p:cNvSpPr txBox="1">
            <a:spLocks/>
          </p:cNvSpPr>
          <p:nvPr/>
        </p:nvSpPr>
        <p:spPr>
          <a:xfrm>
            <a:off x="0" y="3068960"/>
            <a:ext cx="4139725" cy="3789040"/>
          </a:xfrm>
          <a:prstGeom prst="rect">
            <a:avLst/>
          </a:prstGeom>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would you accept this as evidence that they suffered from a mental illness/brain disorder ?</a:t>
            </a:r>
          </a:p>
          <a:p>
            <a:pPr marL="0" indent="0" algn="ctr">
              <a:buClr>
                <a:srgbClr val="FFC000"/>
              </a:buClr>
              <a:buFont typeface="Arial" pitchFamily="34" charset="0"/>
              <a:buNone/>
            </a:pPr>
            <a:endParaRPr lang="en" sz="8000" b="1" dirty="0">
              <a:solidFill>
                <a:prstClr val="black"/>
              </a:solidFill>
              <a:latin typeface="Calibri"/>
              <a:cs typeface="Calibri"/>
            </a:endParaRPr>
          </a:p>
        </p:txBody>
      </p:sp>
      <p:pic>
        <p:nvPicPr>
          <p:cNvPr id="7" name="Picture 2" descr="https://i.ytimg.com/vi/tpDufCOAdZE/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053341"/>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696333"/>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52736"/>
          </a:xfrm>
          <a:solidFill>
            <a:srgbClr val="FFFF00"/>
          </a:solidFill>
        </p:spPr>
        <p:txBody>
          <a:bodyPr/>
          <a:lstStyle/>
          <a:p>
            <a:r>
              <a:rPr lang="en-GB" dirty="0" smtClean="0"/>
              <a:t>Alternatives to the Medical Model</a:t>
            </a:r>
            <a:endParaRPr lang="en-GB" dirty="0"/>
          </a:p>
        </p:txBody>
      </p:sp>
      <p:sp>
        <p:nvSpPr>
          <p:cNvPr id="4" name="TextBox 3"/>
          <p:cNvSpPr txBox="1"/>
          <p:nvPr/>
        </p:nvSpPr>
        <p:spPr>
          <a:xfrm>
            <a:off x="683568" y="1484784"/>
            <a:ext cx="7632848" cy="3416320"/>
          </a:xfrm>
          <a:prstGeom prst="rect">
            <a:avLst/>
          </a:prstGeom>
          <a:solidFill>
            <a:srgbClr val="00B0F0"/>
          </a:solidFill>
        </p:spPr>
        <p:txBody>
          <a:bodyPr wrap="square" rtlCol="0">
            <a:spAutoFit/>
          </a:bodyPr>
          <a:lstStyle/>
          <a:p>
            <a:pPr algn="ctr"/>
            <a:r>
              <a:rPr lang="en-GB" sz="7200" dirty="0" smtClean="0">
                <a:latin typeface="Arial" pitchFamily="34" charset="0"/>
                <a:cs typeface="Arial" pitchFamily="34" charset="0"/>
              </a:rPr>
              <a:t>The Cognitive Explanation of Mental Illness</a:t>
            </a:r>
            <a:endParaRPr lang="en-GB" sz="7200" dirty="0">
              <a:latin typeface="Arial" pitchFamily="34" charset="0"/>
              <a:cs typeface="Arial" pitchFamily="34" charset="0"/>
            </a:endParaRPr>
          </a:p>
        </p:txBody>
      </p:sp>
    </p:spTree>
    <p:extLst>
      <p:ext uri="{BB962C8B-B14F-4D97-AF65-F5344CB8AC3E}">
        <p14:creationId xmlns:p14="http://schemas.microsoft.com/office/powerpoint/2010/main" val="1588931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GB" altLang="en-US" sz="4000" smtClean="0"/>
              <a:t>Other Psychological Explanations of Phobic Disorders - Starter</a:t>
            </a:r>
          </a:p>
        </p:txBody>
      </p:sp>
      <p:sp>
        <p:nvSpPr>
          <p:cNvPr id="19459" name="Rectangle 3"/>
          <p:cNvSpPr>
            <a:spLocks noGrp="1" noChangeArrowheads="1"/>
          </p:cNvSpPr>
          <p:nvPr>
            <p:ph type="body" idx="1"/>
          </p:nvPr>
        </p:nvSpPr>
        <p:spPr>
          <a:xfrm>
            <a:off x="457200" y="1700213"/>
            <a:ext cx="4619625" cy="4425950"/>
          </a:xfrm>
        </p:spPr>
        <p:txBody>
          <a:bodyPr/>
          <a:lstStyle/>
          <a:p>
            <a:r>
              <a:rPr lang="en-GB" altLang="en-US" sz="2800" smtClean="0"/>
              <a:t>Cognitive</a:t>
            </a:r>
          </a:p>
          <a:p>
            <a:r>
              <a:rPr lang="en-GB" altLang="en-US" sz="2800" smtClean="0"/>
              <a:t>Psychodynamic</a:t>
            </a:r>
          </a:p>
          <a:p>
            <a:endParaRPr lang="en-GB" altLang="en-US" sz="2800" smtClean="0"/>
          </a:p>
          <a:p>
            <a:r>
              <a:rPr lang="en-GB" altLang="en-US" sz="2800" smtClean="0"/>
              <a:t>RECAP:  What are the main assumptions of the above to approaches?</a:t>
            </a:r>
          </a:p>
          <a:p>
            <a:pPr lvl="1"/>
            <a:r>
              <a:rPr lang="en-GB" altLang="en-US" sz="2400" smtClean="0"/>
              <a:t>How would each explain a fear of roller coasters?</a:t>
            </a:r>
          </a:p>
        </p:txBody>
      </p:sp>
      <p:pic>
        <p:nvPicPr>
          <p:cNvPr id="19460" name="Picture 5" descr="detrick-rollercoa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916113"/>
            <a:ext cx="31813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260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50825" y="188913"/>
            <a:ext cx="86407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altLang="en-US" sz="3600" dirty="0">
                <a:solidFill>
                  <a:srgbClr val="663300"/>
                </a:solidFill>
                <a:latin typeface="Arial" pitchFamily="34" charset="0"/>
              </a:rPr>
              <a:t>Cognitive explanations of</a:t>
            </a:r>
            <a:r>
              <a:rPr lang="en-GB" altLang="en-US" sz="3600" dirty="0">
                <a:solidFill>
                  <a:srgbClr val="663300"/>
                </a:solidFill>
                <a:latin typeface="Flexure"/>
              </a:rPr>
              <a:t> PHOBIAS</a:t>
            </a:r>
            <a:endParaRPr lang="en-GB" altLang="en-US" sz="4800" u="sng" dirty="0">
              <a:solidFill>
                <a:srgbClr val="663300"/>
              </a:solidFill>
              <a:latin typeface="Flexure"/>
            </a:endParaRPr>
          </a:p>
        </p:txBody>
      </p:sp>
      <p:sp>
        <p:nvSpPr>
          <p:cNvPr id="17411" name="Text Box 3"/>
          <p:cNvSpPr txBox="1">
            <a:spLocks noChangeArrowheads="1"/>
          </p:cNvSpPr>
          <p:nvPr/>
        </p:nvSpPr>
        <p:spPr bwMode="auto">
          <a:xfrm>
            <a:off x="395288" y="1557338"/>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The Emotions we feel are the result of our interpretations  of our experiences according to our existing </a:t>
            </a:r>
            <a:r>
              <a:rPr lang="en-GB" altLang="en-US" sz="2400" b="1"/>
              <a:t>SCHEMAS.</a:t>
            </a:r>
            <a:r>
              <a:rPr lang="en-GB" altLang="en-US" sz="2400"/>
              <a:t>  </a:t>
            </a:r>
          </a:p>
        </p:txBody>
      </p:sp>
      <p:sp>
        <p:nvSpPr>
          <p:cNvPr id="17412" name="Text Box 4"/>
          <p:cNvSpPr txBox="1">
            <a:spLocks noChangeArrowheads="1"/>
          </p:cNvSpPr>
          <p:nvPr/>
        </p:nvSpPr>
        <p:spPr bwMode="auto">
          <a:xfrm>
            <a:off x="395288" y="2565400"/>
            <a:ext cx="525621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GB" altLang="en-US" sz="2400"/>
              <a:t>Phobic's are likely to </a:t>
            </a:r>
          </a:p>
          <a:p>
            <a:pPr>
              <a:spcBef>
                <a:spcPct val="50000"/>
              </a:spcBef>
              <a:buFontTx/>
              <a:buAutoNum type="romanLcParenR"/>
            </a:pPr>
            <a:r>
              <a:rPr lang="en-GB" altLang="en-US" sz="2400"/>
              <a:t>over exaggerate the negative consequences </a:t>
            </a:r>
          </a:p>
          <a:p>
            <a:pPr>
              <a:spcBef>
                <a:spcPct val="50000"/>
              </a:spcBef>
              <a:buFontTx/>
              <a:buAutoNum type="romanLcParenR"/>
            </a:pPr>
            <a:r>
              <a:rPr lang="en-GB" altLang="en-US" sz="2400"/>
              <a:t>under estimate their ability to cope. </a:t>
            </a:r>
          </a:p>
          <a:p>
            <a:pPr>
              <a:spcBef>
                <a:spcPct val="50000"/>
              </a:spcBef>
              <a:buFontTx/>
              <a:buAutoNum type="romanLcParenR"/>
            </a:pPr>
            <a:r>
              <a:rPr lang="en-GB" altLang="en-US" sz="2400"/>
              <a:t>show </a:t>
            </a:r>
            <a:r>
              <a:rPr lang="en-GB" altLang="en-US" sz="2400" i="1"/>
              <a:t>“Catastrophic Misinterpretation” </a:t>
            </a:r>
            <a:endParaRPr lang="en-GB" altLang="en-US" sz="2400"/>
          </a:p>
          <a:p>
            <a:pPr>
              <a:spcBef>
                <a:spcPct val="50000"/>
              </a:spcBef>
            </a:pPr>
            <a:endParaRPr lang="en-GB" altLang="en-US" sz="2400"/>
          </a:p>
        </p:txBody>
      </p:sp>
      <p:sp>
        <p:nvSpPr>
          <p:cNvPr id="20485" name="Text Box 6"/>
          <p:cNvSpPr txBox="1">
            <a:spLocks noChangeArrowheads="1"/>
          </p:cNvSpPr>
          <p:nvPr/>
        </p:nvSpPr>
        <p:spPr bwMode="auto">
          <a:xfrm>
            <a:off x="592138" y="712788"/>
            <a:ext cx="8012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1800"/>
          </a:p>
        </p:txBody>
      </p:sp>
      <p:sp>
        <p:nvSpPr>
          <p:cNvPr id="17415" name="Text Box 7"/>
          <p:cNvSpPr txBox="1">
            <a:spLocks noChangeArrowheads="1"/>
          </p:cNvSpPr>
          <p:nvPr/>
        </p:nvSpPr>
        <p:spPr bwMode="auto">
          <a:xfrm>
            <a:off x="468313" y="836613"/>
            <a:ext cx="828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spcBef>
                <a:spcPct val="50000"/>
              </a:spcBef>
            </a:pPr>
            <a:r>
              <a:rPr lang="en-GB" altLang="en-US" sz="3600" b="1">
                <a:solidFill>
                  <a:srgbClr val="663300"/>
                </a:solidFill>
                <a:latin typeface="Arial Rounded MT Bold" pitchFamily="34" charset="0"/>
              </a:rPr>
              <a:t>Cognitive Bias  </a:t>
            </a:r>
            <a:r>
              <a:rPr lang="en-GB" altLang="en-US" sz="2800">
                <a:solidFill>
                  <a:srgbClr val="663300"/>
                </a:solidFill>
                <a:latin typeface="Arial Rounded MT Bold" pitchFamily="34" charset="0"/>
              </a:rPr>
              <a:t>(Beck 1985)</a:t>
            </a:r>
          </a:p>
        </p:txBody>
      </p:sp>
      <p:pic>
        <p:nvPicPr>
          <p:cNvPr id="20487" name="Picture 10" descr="MCj043466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2420938"/>
            <a:ext cx="36734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6156325" y="2924175"/>
            <a:ext cx="208756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spcBef>
                <a:spcPct val="50000"/>
              </a:spcBef>
            </a:pPr>
            <a:r>
              <a:rPr lang="en-GB" altLang="en-US" sz="2200" b="1">
                <a:latin typeface="Arial Narrow" pitchFamily="34" charset="0"/>
              </a:rPr>
              <a:t>It’s poisonous !</a:t>
            </a:r>
          </a:p>
          <a:p>
            <a:pPr algn="ctr">
              <a:spcBef>
                <a:spcPct val="50000"/>
              </a:spcBef>
            </a:pPr>
            <a:r>
              <a:rPr lang="en-GB" altLang="en-US" sz="2200" b="1">
                <a:latin typeface="Arial Narrow" pitchFamily="34" charset="0"/>
              </a:rPr>
              <a:t>I can’t escape !</a:t>
            </a:r>
          </a:p>
          <a:p>
            <a:pPr algn="ctr">
              <a:spcBef>
                <a:spcPct val="50000"/>
              </a:spcBef>
            </a:pPr>
            <a:r>
              <a:rPr lang="en-GB" altLang="en-US" sz="1800" b="1"/>
              <a:t>I’m going to die !</a:t>
            </a:r>
            <a:r>
              <a:rPr lang="en-GB" altLang="en-US" sz="1800"/>
              <a:t> </a:t>
            </a:r>
          </a:p>
        </p:txBody>
      </p:sp>
      <p:pic>
        <p:nvPicPr>
          <p:cNvPr id="20489" name="Picture 13" descr="MCj043527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868863"/>
            <a:ext cx="27876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47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linds(horizontal)">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ox(in)">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17412">
                                            <p:txEl>
                                              <p:pRg st="0" end="0"/>
                                            </p:txEl>
                                          </p:spTgt>
                                        </p:tgtEl>
                                        <p:attrNameLst>
                                          <p:attrName>style.visibility</p:attrName>
                                        </p:attrNameLst>
                                      </p:cBhvr>
                                      <p:to>
                                        <p:strVal val="visible"/>
                                      </p:to>
                                    </p:set>
                                    <p:anim calcmode="lin" valueType="num">
                                      <p:cBhvr additive="base">
                                        <p:cTn id="17" dur="500" fill="hold"/>
                                        <p:tgtEl>
                                          <p:spTgt spid="17412">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7412">
                                            <p:txEl>
                                              <p:pRg st="1" end="1"/>
                                            </p:txEl>
                                          </p:spTgt>
                                        </p:tgtEl>
                                        <p:attrNameLst>
                                          <p:attrName>style.visibility</p:attrName>
                                        </p:attrNameLst>
                                      </p:cBhvr>
                                      <p:to>
                                        <p:strVal val="visible"/>
                                      </p:to>
                                    </p:set>
                                    <p:anim calcmode="lin" valueType="num">
                                      <p:cBhvr additive="base">
                                        <p:cTn id="23" dur="500" fill="hold"/>
                                        <p:tgtEl>
                                          <p:spTgt spid="17412">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7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7420">
                                            <p:txEl>
                                              <p:pRg st="0" end="0"/>
                                            </p:txEl>
                                          </p:spTgt>
                                        </p:tgtEl>
                                        <p:attrNameLst>
                                          <p:attrName>style.visibility</p:attrName>
                                        </p:attrNameLst>
                                      </p:cBhvr>
                                      <p:to>
                                        <p:strVal val="visible"/>
                                      </p:to>
                                    </p:set>
                                    <p:animEffect transition="in" filter="box(in)">
                                      <p:cBhvr>
                                        <p:cTn id="29" dur="500"/>
                                        <p:tgtEl>
                                          <p:spTgt spid="17420">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childTnLst>
                                    <p:set>
                                      <p:cBhvr>
                                        <p:cTn id="33" dur="1" fill="hold">
                                          <p:stCondLst>
                                            <p:cond delay="0"/>
                                          </p:stCondLst>
                                        </p:cTn>
                                        <p:tgtEl>
                                          <p:spTgt spid="17412">
                                            <p:txEl>
                                              <p:pRg st="2" end="2"/>
                                            </p:txEl>
                                          </p:spTgt>
                                        </p:tgtEl>
                                        <p:attrNameLst>
                                          <p:attrName>style.visibility</p:attrName>
                                        </p:attrNameLst>
                                      </p:cBhvr>
                                      <p:to>
                                        <p:strVal val="visible"/>
                                      </p:to>
                                    </p:set>
                                    <p:anim calcmode="lin" valueType="num">
                                      <p:cBhvr additive="base">
                                        <p:cTn id="34" dur="500" fill="hold"/>
                                        <p:tgtEl>
                                          <p:spTgt spid="17412">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74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7420">
                                            <p:txEl>
                                              <p:pRg st="1" end="1"/>
                                            </p:txEl>
                                          </p:spTgt>
                                        </p:tgtEl>
                                        <p:attrNameLst>
                                          <p:attrName>style.visibility</p:attrName>
                                        </p:attrNameLst>
                                      </p:cBhvr>
                                      <p:to>
                                        <p:strVal val="visible"/>
                                      </p:to>
                                    </p:set>
                                    <p:animEffect transition="in" filter="box(in)">
                                      <p:cBhvr>
                                        <p:cTn id="40" dur="500"/>
                                        <p:tgtEl>
                                          <p:spTgt spid="17420">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7412">
                                            <p:txEl>
                                              <p:pRg st="3" end="3"/>
                                            </p:txEl>
                                          </p:spTgt>
                                        </p:tgtEl>
                                        <p:attrNameLst>
                                          <p:attrName>style.visibility</p:attrName>
                                        </p:attrNameLst>
                                      </p:cBhvr>
                                      <p:to>
                                        <p:strVal val="visible"/>
                                      </p:to>
                                    </p:set>
                                    <p:anim calcmode="lin" valueType="num">
                                      <p:cBhvr additive="base">
                                        <p:cTn id="45" dur="500" fill="hold"/>
                                        <p:tgtEl>
                                          <p:spTgt spid="17412">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74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17420">
                                            <p:txEl>
                                              <p:pRg st="2" end="2"/>
                                            </p:txEl>
                                          </p:spTgt>
                                        </p:tgtEl>
                                        <p:attrNameLst>
                                          <p:attrName>style.visibility</p:attrName>
                                        </p:attrNameLst>
                                      </p:cBhvr>
                                      <p:to>
                                        <p:strVal val="visible"/>
                                      </p:to>
                                    </p:set>
                                    <p:animEffect transition="in" filter="box(in)">
                                      <p:cBhvr>
                                        <p:cTn id="51" dur="500"/>
                                        <p:tgtEl>
                                          <p:spTgt spid="174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Causes:  Cognitive Factors</a:t>
            </a:r>
          </a:p>
        </p:txBody>
      </p:sp>
      <p:sp>
        <p:nvSpPr>
          <p:cNvPr id="54275" name="Rectangle 3"/>
          <p:cNvSpPr>
            <a:spLocks noGrp="1" noChangeArrowheads="1"/>
          </p:cNvSpPr>
          <p:nvPr>
            <p:ph type="body" idx="1"/>
          </p:nvPr>
        </p:nvSpPr>
        <p:spPr/>
        <p:txBody>
          <a:bodyPr/>
          <a:lstStyle/>
          <a:p>
            <a:r>
              <a:rPr lang="en-US" altLang="en-US" sz="2800" smtClean="0"/>
              <a:t>phobics are more likely than nonphobics to believe that frightening events will occur in the future</a:t>
            </a:r>
          </a:p>
          <a:p>
            <a:r>
              <a:rPr lang="en-US" altLang="en-US" sz="2800" smtClean="0"/>
              <a:t>phobics pay selective attention to threat cues</a:t>
            </a:r>
          </a:p>
          <a:p>
            <a:pPr lvl="1"/>
            <a:r>
              <a:rPr lang="en-US" altLang="en-US" sz="2400" smtClean="0"/>
              <a:t>research using Stroop task</a:t>
            </a:r>
          </a:p>
          <a:p>
            <a:pPr lvl="1"/>
            <a:r>
              <a:rPr lang="en-US" altLang="en-US" sz="2400" smtClean="0"/>
              <a:t>must name colour of ink word in which word is printed</a:t>
            </a:r>
          </a:p>
          <a:p>
            <a:pPr lvl="1"/>
            <a:r>
              <a:rPr lang="en-US" altLang="en-US" sz="2400" smtClean="0"/>
              <a:t>phobics take longer to name ink for threat-related words</a:t>
            </a:r>
          </a:p>
        </p:txBody>
      </p:sp>
    </p:spTree>
    <p:extLst>
      <p:ext uri="{BB962C8B-B14F-4D97-AF65-F5344CB8AC3E}">
        <p14:creationId xmlns:p14="http://schemas.microsoft.com/office/powerpoint/2010/main" val="668803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box(out)">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box(out)">
                                      <p:cBhvr>
                                        <p:cTn id="12" dur="500"/>
                                        <p:tgtEl>
                                          <p:spTgt spid="54275">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animEffect transition="in" filter="box(out)">
                                      <p:cBhvr>
                                        <p:cTn id="15" dur="500"/>
                                        <p:tgtEl>
                                          <p:spTgt spid="54275">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54275">
                                            <p:txEl>
                                              <p:pRg st="3" end="3"/>
                                            </p:txEl>
                                          </p:spTgt>
                                        </p:tgtEl>
                                        <p:attrNameLst>
                                          <p:attrName>style.visibility</p:attrName>
                                        </p:attrNameLst>
                                      </p:cBhvr>
                                      <p:to>
                                        <p:strVal val="visible"/>
                                      </p:to>
                                    </p:set>
                                    <p:animEffect transition="in" filter="box(out)">
                                      <p:cBhvr>
                                        <p:cTn id="18" dur="500"/>
                                        <p:tgtEl>
                                          <p:spTgt spid="54275">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54275">
                                            <p:txEl>
                                              <p:pRg st="4" end="4"/>
                                            </p:txEl>
                                          </p:spTgt>
                                        </p:tgtEl>
                                        <p:attrNameLst>
                                          <p:attrName>style.visibility</p:attrName>
                                        </p:attrNameLst>
                                      </p:cBhvr>
                                      <p:to>
                                        <p:strVal val="visible"/>
                                      </p:to>
                                    </p:set>
                                    <p:animEffect transition="in" filter="box(out)">
                                      <p:cBhvr>
                                        <p:cTn id="21"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Sample Stroop Task #1</a:t>
            </a:r>
          </a:p>
        </p:txBody>
      </p:sp>
      <p:sp>
        <p:nvSpPr>
          <p:cNvPr id="22531" name="Rectangle 3"/>
          <p:cNvSpPr>
            <a:spLocks noGrp="1" noChangeArrowheads="1"/>
          </p:cNvSpPr>
          <p:nvPr>
            <p:ph type="body" idx="1"/>
          </p:nvPr>
        </p:nvSpPr>
        <p:spPr/>
        <p:txBody>
          <a:bodyPr/>
          <a:lstStyle/>
          <a:p>
            <a:pPr algn="ctr">
              <a:buFont typeface="Wingdings" pitchFamily="2" charset="2"/>
              <a:buNone/>
            </a:pPr>
            <a:r>
              <a:rPr lang="en-US" altLang="en-US" smtClean="0">
                <a:solidFill>
                  <a:srgbClr val="EF1F1D"/>
                </a:solidFill>
              </a:rPr>
              <a:t>blue</a:t>
            </a:r>
          </a:p>
          <a:p>
            <a:pPr algn="ctr">
              <a:buFont typeface="Wingdings" pitchFamily="2" charset="2"/>
              <a:buNone/>
            </a:pPr>
            <a:r>
              <a:rPr lang="en-US" altLang="en-US" smtClean="0">
                <a:solidFill>
                  <a:srgbClr val="800080"/>
                </a:solidFill>
              </a:rPr>
              <a:t>green</a:t>
            </a:r>
          </a:p>
          <a:p>
            <a:pPr algn="ctr">
              <a:buFont typeface="Wingdings" pitchFamily="2" charset="2"/>
              <a:buNone/>
            </a:pPr>
            <a:r>
              <a:rPr lang="en-US" altLang="en-US" smtClean="0">
                <a:solidFill>
                  <a:srgbClr val="4618C6"/>
                </a:solidFill>
              </a:rPr>
              <a:t>red</a:t>
            </a:r>
            <a:endParaRPr lang="en-US" altLang="en-US" smtClean="0"/>
          </a:p>
        </p:txBody>
      </p:sp>
    </p:spTree>
    <p:extLst>
      <p:ext uri="{BB962C8B-B14F-4D97-AF65-F5344CB8AC3E}">
        <p14:creationId xmlns:p14="http://schemas.microsoft.com/office/powerpoint/2010/main" val="557746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Sample Stroop Task #2</a:t>
            </a:r>
          </a:p>
        </p:txBody>
      </p:sp>
      <p:sp>
        <p:nvSpPr>
          <p:cNvPr id="23555" name="Rectangle 3"/>
          <p:cNvSpPr>
            <a:spLocks noGrp="1" noChangeArrowheads="1"/>
          </p:cNvSpPr>
          <p:nvPr>
            <p:ph type="body" idx="1"/>
          </p:nvPr>
        </p:nvSpPr>
        <p:spPr/>
        <p:txBody>
          <a:bodyPr/>
          <a:lstStyle/>
          <a:p>
            <a:pPr algn="ctr">
              <a:buFont typeface="Wingdings" pitchFamily="2" charset="2"/>
              <a:buNone/>
            </a:pPr>
            <a:r>
              <a:rPr lang="en-US" altLang="en-US" smtClean="0">
                <a:solidFill>
                  <a:srgbClr val="5DA31E"/>
                </a:solidFill>
              </a:rPr>
              <a:t>leisure</a:t>
            </a:r>
            <a:endParaRPr lang="en-US" altLang="en-US" smtClean="0"/>
          </a:p>
          <a:p>
            <a:pPr algn="ctr">
              <a:buFont typeface="Wingdings" pitchFamily="2" charset="2"/>
              <a:buNone/>
            </a:pPr>
            <a:r>
              <a:rPr lang="en-US" altLang="en-US" smtClean="0">
                <a:solidFill>
                  <a:srgbClr val="EF1F1D"/>
                </a:solidFill>
              </a:rPr>
              <a:t>daughter</a:t>
            </a:r>
            <a:endParaRPr lang="en-US" altLang="en-US" smtClean="0"/>
          </a:p>
          <a:p>
            <a:pPr algn="ctr">
              <a:buFont typeface="Wingdings" pitchFamily="2" charset="2"/>
              <a:buNone/>
            </a:pPr>
            <a:r>
              <a:rPr lang="en-US" altLang="en-US" smtClean="0">
                <a:solidFill>
                  <a:srgbClr val="4618C6"/>
                </a:solidFill>
              </a:rPr>
              <a:t>fatal</a:t>
            </a:r>
            <a:endParaRPr lang="en-US" altLang="en-US" smtClean="0"/>
          </a:p>
          <a:p>
            <a:pPr algn="ctr">
              <a:buFont typeface="Wingdings" pitchFamily="2" charset="2"/>
              <a:buNone/>
            </a:pPr>
            <a:r>
              <a:rPr lang="en-US" altLang="en-US" smtClean="0">
                <a:solidFill>
                  <a:srgbClr val="800080"/>
                </a:solidFill>
              </a:rPr>
              <a:t>lamp</a:t>
            </a:r>
          </a:p>
        </p:txBody>
      </p:sp>
    </p:spTree>
    <p:extLst>
      <p:ext uri="{BB962C8B-B14F-4D97-AF65-F5344CB8AC3E}">
        <p14:creationId xmlns:p14="http://schemas.microsoft.com/office/powerpoint/2010/main" val="2078283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Sample Stroop Task #3</a:t>
            </a:r>
          </a:p>
        </p:txBody>
      </p:sp>
      <p:sp>
        <p:nvSpPr>
          <p:cNvPr id="24579" name="Rectangle 3"/>
          <p:cNvSpPr>
            <a:spLocks noGrp="1" noChangeArrowheads="1"/>
          </p:cNvSpPr>
          <p:nvPr>
            <p:ph type="body" idx="1"/>
          </p:nvPr>
        </p:nvSpPr>
        <p:spPr/>
        <p:txBody>
          <a:bodyPr/>
          <a:lstStyle/>
          <a:p>
            <a:pPr algn="ctr">
              <a:buFont typeface="Wingdings" pitchFamily="2" charset="2"/>
              <a:buNone/>
            </a:pPr>
            <a:r>
              <a:rPr lang="en-US" altLang="en-US" smtClean="0">
                <a:solidFill>
                  <a:srgbClr val="4618C6"/>
                </a:solidFill>
              </a:rPr>
              <a:t>confident</a:t>
            </a:r>
            <a:endParaRPr lang="en-US" altLang="en-US" smtClean="0"/>
          </a:p>
          <a:p>
            <a:pPr algn="ctr">
              <a:buFont typeface="Wingdings" pitchFamily="2" charset="2"/>
              <a:buNone/>
            </a:pPr>
            <a:r>
              <a:rPr lang="en-US" altLang="en-US" smtClean="0">
                <a:solidFill>
                  <a:srgbClr val="EF1F1D"/>
                </a:solidFill>
              </a:rPr>
              <a:t>inferior</a:t>
            </a:r>
            <a:endParaRPr lang="en-US" altLang="en-US" smtClean="0"/>
          </a:p>
          <a:p>
            <a:pPr algn="ctr">
              <a:buFont typeface="Wingdings" pitchFamily="2" charset="2"/>
              <a:buNone/>
            </a:pPr>
            <a:r>
              <a:rPr lang="en-US" altLang="en-US" smtClean="0">
                <a:solidFill>
                  <a:srgbClr val="800080"/>
                </a:solidFill>
              </a:rPr>
              <a:t>drive</a:t>
            </a:r>
          </a:p>
          <a:p>
            <a:pPr algn="ctr">
              <a:buFont typeface="Wingdings" pitchFamily="2" charset="2"/>
              <a:buNone/>
            </a:pPr>
            <a:r>
              <a:rPr lang="en-US" altLang="en-US" smtClean="0">
                <a:solidFill>
                  <a:srgbClr val="5DA31E"/>
                </a:solidFill>
              </a:rPr>
              <a:t>phone</a:t>
            </a:r>
            <a:endParaRPr lang="en-US" altLang="en-US" smtClean="0"/>
          </a:p>
        </p:txBody>
      </p:sp>
    </p:spTree>
    <p:extLst>
      <p:ext uri="{BB962C8B-B14F-4D97-AF65-F5344CB8AC3E}">
        <p14:creationId xmlns:p14="http://schemas.microsoft.com/office/powerpoint/2010/main" val="5308795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altLang="en-US" smtClean="0"/>
              <a:t>Causes:  Cognitive Factors (continued)</a:t>
            </a:r>
          </a:p>
        </p:txBody>
      </p:sp>
      <p:sp>
        <p:nvSpPr>
          <p:cNvPr id="25603" name="Rectangle 3"/>
          <p:cNvSpPr>
            <a:spLocks noGrp="1" noChangeArrowheads="1"/>
          </p:cNvSpPr>
          <p:nvPr>
            <p:ph type="body" idx="1"/>
          </p:nvPr>
        </p:nvSpPr>
        <p:spPr/>
        <p:txBody>
          <a:bodyPr/>
          <a:lstStyle/>
          <a:p>
            <a:r>
              <a:rPr lang="en-US" altLang="en-US" smtClean="0"/>
              <a:t>phobics are more likely to misinterpret ambiguous or neutral situations as threatening</a:t>
            </a:r>
          </a:p>
        </p:txBody>
      </p:sp>
    </p:spTree>
    <p:extLst>
      <p:ext uri="{BB962C8B-B14F-4D97-AF65-F5344CB8AC3E}">
        <p14:creationId xmlns:p14="http://schemas.microsoft.com/office/powerpoint/2010/main" val="28364027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Sample Statements</a:t>
            </a:r>
          </a:p>
        </p:txBody>
      </p:sp>
      <p:sp>
        <p:nvSpPr>
          <p:cNvPr id="59395" name="Rectangle 3"/>
          <p:cNvSpPr>
            <a:spLocks noGrp="1" noChangeArrowheads="1"/>
          </p:cNvSpPr>
          <p:nvPr>
            <p:ph type="body" idx="1"/>
          </p:nvPr>
        </p:nvSpPr>
        <p:spPr/>
        <p:txBody>
          <a:bodyPr/>
          <a:lstStyle/>
          <a:p>
            <a:pPr>
              <a:buFont typeface="Wingdings" pitchFamily="2" charset="2"/>
              <a:buNone/>
            </a:pPr>
            <a:r>
              <a:rPr lang="en-US" altLang="en-US" smtClean="0"/>
              <a:t>“They discussed the minister’s convictions.”</a:t>
            </a:r>
          </a:p>
          <a:p>
            <a:pPr>
              <a:buFont typeface="Wingdings" pitchFamily="2" charset="2"/>
              <a:buNone/>
            </a:pPr>
            <a:r>
              <a:rPr lang="en-US" altLang="en-US" smtClean="0"/>
              <a:t>“The doctor examined little Emma’s growth.”</a:t>
            </a:r>
          </a:p>
        </p:txBody>
      </p:sp>
    </p:spTree>
    <p:extLst>
      <p:ext uri="{BB962C8B-B14F-4D97-AF65-F5344CB8AC3E}">
        <p14:creationId xmlns:p14="http://schemas.microsoft.com/office/powerpoint/2010/main" val="3026823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ox(out)">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box(out)">
                                      <p:cBhvr>
                                        <p:cTn id="12" dur="500"/>
                                        <p:tgtEl>
                                          <p:spTgt spid="593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0825" y="188913"/>
            <a:ext cx="86407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altLang="en-US" sz="3600" dirty="0">
                <a:solidFill>
                  <a:srgbClr val="663300"/>
                </a:solidFill>
                <a:latin typeface="Arial" pitchFamily="34" charset="0"/>
              </a:rPr>
              <a:t>Cognitive explanations of</a:t>
            </a:r>
            <a:r>
              <a:rPr lang="en-GB" altLang="en-US" sz="3600" dirty="0">
                <a:solidFill>
                  <a:srgbClr val="663300"/>
                </a:solidFill>
                <a:latin typeface="Flexure"/>
              </a:rPr>
              <a:t> PHOBIAS</a:t>
            </a:r>
            <a:endParaRPr lang="en-GB" altLang="en-US" sz="4800" u="sng" dirty="0">
              <a:solidFill>
                <a:srgbClr val="663300"/>
              </a:solidFill>
              <a:latin typeface="Flexure"/>
            </a:endParaRPr>
          </a:p>
        </p:txBody>
      </p:sp>
      <p:sp>
        <p:nvSpPr>
          <p:cNvPr id="19459" name="Text Box 3"/>
          <p:cNvSpPr txBox="1">
            <a:spLocks noChangeArrowheads="1"/>
          </p:cNvSpPr>
          <p:nvPr/>
        </p:nvSpPr>
        <p:spPr bwMode="auto">
          <a:xfrm>
            <a:off x="395288" y="1557338"/>
            <a:ext cx="835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Better at explaining how phobias are maintained than how and why they appeared in the first place.  </a:t>
            </a:r>
          </a:p>
        </p:txBody>
      </p:sp>
      <p:sp>
        <p:nvSpPr>
          <p:cNvPr id="19462" name="Text Box 6"/>
          <p:cNvSpPr txBox="1">
            <a:spLocks noChangeArrowheads="1"/>
          </p:cNvSpPr>
          <p:nvPr/>
        </p:nvSpPr>
        <p:spPr bwMode="auto">
          <a:xfrm>
            <a:off x="468313" y="836613"/>
            <a:ext cx="828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spcBef>
                <a:spcPct val="50000"/>
              </a:spcBef>
            </a:pPr>
            <a:r>
              <a:rPr lang="en-GB" altLang="en-US" sz="3600" b="1">
                <a:solidFill>
                  <a:srgbClr val="663300"/>
                </a:solidFill>
                <a:latin typeface="Arial Rounded MT Bold" pitchFamily="34" charset="0"/>
              </a:rPr>
              <a:t>Evaluation</a:t>
            </a:r>
            <a:endParaRPr lang="en-GB" altLang="en-US" sz="2800">
              <a:solidFill>
                <a:srgbClr val="663300"/>
              </a:solidFill>
              <a:latin typeface="Arial Rounded MT Bold" pitchFamily="34" charset="0"/>
            </a:endParaRPr>
          </a:p>
        </p:txBody>
      </p:sp>
      <p:sp>
        <p:nvSpPr>
          <p:cNvPr id="19466" name="Text Box 10"/>
          <p:cNvSpPr txBox="1">
            <a:spLocks noChangeArrowheads="1"/>
          </p:cNvSpPr>
          <p:nvPr/>
        </p:nvSpPr>
        <p:spPr bwMode="auto">
          <a:xfrm>
            <a:off x="395288" y="2420938"/>
            <a:ext cx="58324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Can be applied to Social Phobia and Agoraphobia because of the emphasis on negative thinking about expectations. </a:t>
            </a:r>
          </a:p>
        </p:txBody>
      </p:sp>
      <p:sp>
        <p:nvSpPr>
          <p:cNvPr id="19467" name="Text Box 11"/>
          <p:cNvSpPr txBox="1">
            <a:spLocks noChangeArrowheads="1"/>
          </p:cNvSpPr>
          <p:nvPr/>
        </p:nvSpPr>
        <p:spPr bwMode="auto">
          <a:xfrm>
            <a:off x="395288" y="3789363"/>
            <a:ext cx="52562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Treatments based on this approach (eg: cognitive restructuring) have proved to be very effective. </a:t>
            </a:r>
          </a:p>
        </p:txBody>
      </p:sp>
      <p:sp>
        <p:nvSpPr>
          <p:cNvPr id="19469" name="Text Box 13"/>
          <p:cNvSpPr txBox="1">
            <a:spLocks noChangeArrowheads="1"/>
          </p:cNvSpPr>
          <p:nvPr/>
        </p:nvSpPr>
        <p:spPr bwMode="auto">
          <a:xfrm>
            <a:off x="395288" y="5084763"/>
            <a:ext cx="619283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i="1"/>
              <a:t>Combined with the two process theory this provides best explanation yet but still weak on why some people develop phobias when others in similar situations do not.</a:t>
            </a:r>
            <a:endParaRPr lang="en-GB" altLang="en-US" sz="2400"/>
          </a:p>
        </p:txBody>
      </p:sp>
      <p:pic>
        <p:nvPicPr>
          <p:cNvPr id="19470" name="Picture 14" descr="MCj042385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4437063"/>
            <a:ext cx="19367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15" descr="MCj043477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628775"/>
            <a:ext cx="252095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Text Box 16"/>
          <p:cNvSpPr txBox="1">
            <a:spLocks noChangeArrowheads="1"/>
          </p:cNvSpPr>
          <p:nvPr/>
        </p:nvSpPr>
        <p:spPr bwMode="auto">
          <a:xfrm>
            <a:off x="6877050" y="2420938"/>
            <a:ext cx="1584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pPr>
            <a:r>
              <a:rPr lang="en-GB" altLang="en-US" sz="1800" b="1"/>
              <a:t>They will all laugh at me!</a:t>
            </a:r>
          </a:p>
        </p:txBody>
      </p:sp>
    </p:spTree>
    <p:extLst>
      <p:ext uri="{BB962C8B-B14F-4D97-AF65-F5344CB8AC3E}">
        <p14:creationId xmlns:p14="http://schemas.microsoft.com/office/powerpoint/2010/main" val="1489915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ox(in)">
                                      <p:cBhvr>
                                        <p:cTn id="12" dur="5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9466">
                                            <p:txEl>
                                              <p:pRg st="0" end="0"/>
                                            </p:txEl>
                                          </p:spTgt>
                                        </p:tgtEl>
                                        <p:attrNameLst>
                                          <p:attrName>style.visibility</p:attrName>
                                        </p:attrNameLst>
                                      </p:cBhvr>
                                      <p:to>
                                        <p:strVal val="visible"/>
                                      </p:to>
                                    </p:set>
                                    <p:animEffect transition="in" filter="box(in)">
                                      <p:cBhvr>
                                        <p:cTn id="17" dur="500"/>
                                        <p:tgtEl>
                                          <p:spTgt spid="1946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9471"/>
                                        </p:tgtEl>
                                        <p:attrNameLst>
                                          <p:attrName>style.visibility</p:attrName>
                                        </p:attrNameLst>
                                      </p:cBhvr>
                                      <p:to>
                                        <p:strVal val="visible"/>
                                      </p:to>
                                    </p:set>
                                    <p:animEffect transition="in" filter="diamond(in)">
                                      <p:cBhvr>
                                        <p:cTn id="22" dur="2000"/>
                                        <p:tgtEl>
                                          <p:spTgt spid="194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472"/>
                                        </p:tgtEl>
                                        <p:attrNameLst>
                                          <p:attrName>style.visibility</p:attrName>
                                        </p:attrNameLst>
                                      </p:cBhvr>
                                      <p:to>
                                        <p:strVal val="visible"/>
                                      </p:to>
                                    </p:set>
                                    <p:animEffect transition="in" filter="blinds(horizontal)">
                                      <p:cBhvr>
                                        <p:cTn id="27" dur="500"/>
                                        <p:tgtEl>
                                          <p:spTgt spid="194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childTnLst>
                                    <p:set>
                                      <p:cBhvr>
                                        <p:cTn id="31" dur="1" fill="hold">
                                          <p:stCondLst>
                                            <p:cond delay="0"/>
                                          </p:stCondLst>
                                        </p:cTn>
                                        <p:tgtEl>
                                          <p:spTgt spid="19470"/>
                                        </p:tgtEl>
                                        <p:attrNameLst>
                                          <p:attrName>style.visibility</p:attrName>
                                        </p:attrNameLst>
                                      </p:cBhvr>
                                      <p:to>
                                        <p:strVal val="visible"/>
                                      </p:to>
                                    </p:set>
                                    <p:anim calcmode="lin" valueType="num">
                                      <p:cBhvr additive="base">
                                        <p:cTn id="32" dur="500" fill="hold"/>
                                        <p:tgtEl>
                                          <p:spTgt spid="19470"/>
                                        </p:tgtEl>
                                        <p:attrNameLst>
                                          <p:attrName>ppt_x</p:attrName>
                                        </p:attrNameLst>
                                      </p:cBhvr>
                                      <p:tavLst>
                                        <p:tav tm="0">
                                          <p:val>
                                            <p:strVal val="1+#ppt_w/2"/>
                                          </p:val>
                                        </p:tav>
                                        <p:tav tm="100000">
                                          <p:val>
                                            <p:strVal val="#ppt_x"/>
                                          </p:val>
                                        </p:tav>
                                      </p:tavLst>
                                    </p:anim>
                                    <p:anim calcmode="lin" valueType="num">
                                      <p:cBhvr additive="base">
                                        <p:cTn id="33" dur="500" fill="hold"/>
                                        <p:tgtEl>
                                          <p:spTgt spid="19470"/>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9467">
                                            <p:txEl>
                                              <p:pRg st="0" end="0"/>
                                            </p:txEl>
                                          </p:spTgt>
                                        </p:tgtEl>
                                        <p:attrNameLst>
                                          <p:attrName>style.visibility</p:attrName>
                                        </p:attrNameLst>
                                      </p:cBhvr>
                                      <p:to>
                                        <p:strVal val="visible"/>
                                      </p:to>
                                    </p:set>
                                    <p:animEffect transition="in" filter="box(in)">
                                      <p:cBhvr>
                                        <p:cTn id="38" dur="500"/>
                                        <p:tgtEl>
                                          <p:spTgt spid="19467">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19469">
                                            <p:txEl>
                                              <p:pRg st="0" end="0"/>
                                            </p:txEl>
                                          </p:spTgt>
                                        </p:tgtEl>
                                        <p:attrNameLst>
                                          <p:attrName>style.visibility</p:attrName>
                                        </p:attrNameLst>
                                      </p:cBhvr>
                                      <p:to>
                                        <p:strVal val="visible"/>
                                      </p:to>
                                    </p:set>
                                    <p:animEffect transition="in" filter="box(in)">
                                      <p:cBhvr>
                                        <p:cTn id="43" dur="500"/>
                                        <p:tgtEl>
                                          <p:spTgt spid="194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a:t>homosexuals had different brain chemistries from heterosexuals</a:t>
            </a:r>
            <a:r>
              <a:rPr lang="en-GB" sz="4400" dirty="0" smtClean="0"/>
              <a:t>, </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sp>
        <p:nvSpPr>
          <p:cNvPr id="6" name="Shape 225"/>
          <p:cNvSpPr txBox="1">
            <a:spLocks/>
          </p:cNvSpPr>
          <p:nvPr/>
        </p:nvSpPr>
        <p:spPr>
          <a:xfrm>
            <a:off x="0" y="3068960"/>
            <a:ext cx="4139725" cy="3789040"/>
          </a:xfrm>
          <a:prstGeom prst="rect">
            <a:avLst/>
          </a:prstGeom>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would you accept this as evidence that they suffered from a mental illness/brain disorder ?</a:t>
            </a:r>
          </a:p>
          <a:p>
            <a:pPr marL="0" indent="0" algn="ctr">
              <a:buClr>
                <a:srgbClr val="FFC000"/>
              </a:buClr>
              <a:buFont typeface="Arial" pitchFamily="34" charset="0"/>
              <a:buNone/>
            </a:pPr>
            <a:endParaRPr lang="en" sz="8000" b="1" dirty="0">
              <a:solidFill>
                <a:prstClr val="black"/>
              </a:solidFill>
              <a:latin typeface="Calibri"/>
              <a:cs typeface="Calibri"/>
            </a:endParaRPr>
          </a:p>
        </p:txBody>
      </p:sp>
      <p:pic>
        <p:nvPicPr>
          <p:cNvPr id="3074" name="Picture 2" descr="https://usercontent2.hubstatic.com/8958259_f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76872"/>
            <a:ext cx="4128393" cy="412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501398"/>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52736"/>
          </a:xfrm>
          <a:solidFill>
            <a:srgbClr val="FFFF00"/>
          </a:solidFill>
        </p:spPr>
        <p:txBody>
          <a:bodyPr/>
          <a:lstStyle/>
          <a:p>
            <a:r>
              <a:rPr lang="en-GB" dirty="0" smtClean="0"/>
              <a:t>Alternatives to the Medical Model</a:t>
            </a:r>
            <a:endParaRPr lang="en-GB" dirty="0"/>
          </a:p>
        </p:txBody>
      </p:sp>
      <p:sp>
        <p:nvSpPr>
          <p:cNvPr id="4" name="TextBox 3"/>
          <p:cNvSpPr txBox="1"/>
          <p:nvPr/>
        </p:nvSpPr>
        <p:spPr>
          <a:xfrm>
            <a:off x="683568" y="1484784"/>
            <a:ext cx="7632848" cy="4524315"/>
          </a:xfrm>
          <a:prstGeom prst="rect">
            <a:avLst/>
          </a:prstGeom>
          <a:solidFill>
            <a:srgbClr val="00B0F0"/>
          </a:solidFill>
        </p:spPr>
        <p:txBody>
          <a:bodyPr wrap="square" rtlCol="0">
            <a:spAutoFit/>
          </a:bodyPr>
          <a:lstStyle/>
          <a:p>
            <a:pPr algn="ctr"/>
            <a:r>
              <a:rPr lang="en-GB" sz="7200" dirty="0" smtClean="0">
                <a:latin typeface="Arial" pitchFamily="34" charset="0"/>
                <a:cs typeface="Arial" pitchFamily="34" charset="0"/>
              </a:rPr>
              <a:t>The Psychodynamic Explanation of Mental Illness</a:t>
            </a:r>
            <a:endParaRPr lang="en-GB" sz="7200" dirty="0">
              <a:latin typeface="Arial" pitchFamily="34" charset="0"/>
              <a:cs typeface="Arial" pitchFamily="34" charset="0"/>
            </a:endParaRPr>
          </a:p>
        </p:txBody>
      </p:sp>
    </p:spTree>
    <p:extLst>
      <p:ext uri="{BB962C8B-B14F-4D97-AF65-F5344CB8AC3E}">
        <p14:creationId xmlns:p14="http://schemas.microsoft.com/office/powerpoint/2010/main" val="2806832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633412"/>
          </a:xfrm>
        </p:spPr>
        <p:txBody>
          <a:bodyPr/>
          <a:lstStyle/>
          <a:p>
            <a:pPr eaLnBrk="1" hangingPunct="1"/>
            <a:r>
              <a:rPr lang="en-GB" altLang="en-US" sz="3200" smtClean="0">
                <a:solidFill>
                  <a:srgbClr val="800080"/>
                </a:solidFill>
              </a:rPr>
              <a:t>Psychodynamic explanations of</a:t>
            </a:r>
            <a:r>
              <a:rPr lang="en-GB" altLang="en-US" sz="3200" smtClean="0">
                <a:solidFill>
                  <a:srgbClr val="800080"/>
                </a:solidFill>
                <a:latin typeface="Flexure"/>
              </a:rPr>
              <a:t> PHOBIAS</a:t>
            </a:r>
          </a:p>
        </p:txBody>
      </p:sp>
      <p:pic>
        <p:nvPicPr>
          <p:cNvPr id="28675" name="Picture 4" descr="freud-illus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96975"/>
            <a:ext cx="21002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395288" y="1125538"/>
            <a:ext cx="640873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Freud explained phobias using his idea of </a:t>
            </a:r>
            <a:r>
              <a:rPr lang="en-GB" altLang="en-US" sz="2400" b="1"/>
              <a:t>Ego Defence mechanisms.</a:t>
            </a:r>
            <a:r>
              <a:rPr lang="en-GB" altLang="en-US" sz="2400"/>
              <a:t> </a:t>
            </a:r>
          </a:p>
          <a:p>
            <a:r>
              <a:rPr lang="en-GB" altLang="en-US" sz="2400"/>
              <a:t>Anxiety provoking thoughts or desires coming from the ID are </a:t>
            </a:r>
            <a:r>
              <a:rPr lang="en-GB" altLang="en-US" sz="2400" b="1"/>
              <a:t>REPRESSED</a:t>
            </a:r>
            <a:r>
              <a:rPr lang="en-GB" altLang="en-US" sz="2400"/>
              <a:t> into the unconscious where the anxiety is </a:t>
            </a:r>
            <a:r>
              <a:rPr lang="en-GB" altLang="en-US" sz="2400" b="1"/>
              <a:t>DISPLACED</a:t>
            </a:r>
            <a:r>
              <a:rPr lang="en-GB" altLang="en-US" sz="2400"/>
              <a:t> onto another neutral object which becomes the subject of the phobia.</a:t>
            </a:r>
          </a:p>
        </p:txBody>
      </p:sp>
      <p:sp>
        <p:nvSpPr>
          <p:cNvPr id="20486" name="Text Box 6"/>
          <p:cNvSpPr txBox="1">
            <a:spLocks noChangeArrowheads="1"/>
          </p:cNvSpPr>
          <p:nvPr/>
        </p:nvSpPr>
        <p:spPr bwMode="auto">
          <a:xfrm>
            <a:off x="2339975" y="4005263"/>
            <a:ext cx="64087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In the case of </a:t>
            </a:r>
            <a:r>
              <a:rPr lang="en-GB" altLang="en-US" sz="2400" b="1"/>
              <a:t>Little Hans</a:t>
            </a:r>
            <a:r>
              <a:rPr lang="en-GB" altLang="en-US" sz="2400"/>
              <a:t> the ID’s desire was to kill his father (</a:t>
            </a:r>
            <a:r>
              <a:rPr lang="en-GB" altLang="en-US" sz="2400" b="1"/>
              <a:t>Oedipus Complex</a:t>
            </a:r>
            <a:r>
              <a:rPr lang="en-GB" altLang="en-US" sz="2400"/>
              <a:t>) and the fear of castration was displaced onto horses - the link was big “widdlers”! (see handout for further detail)</a:t>
            </a:r>
          </a:p>
          <a:p>
            <a:r>
              <a:rPr lang="en-GB" altLang="en-US" sz="2400"/>
              <a:t>Hans phobia was only resolved when he had overcome his Oedipus complex.</a:t>
            </a:r>
          </a:p>
        </p:txBody>
      </p:sp>
      <p:pic>
        <p:nvPicPr>
          <p:cNvPr id="28678" name="Picture 8" descr="MCj029945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149725"/>
            <a:ext cx="18367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3" descr="MCHH01504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50" y="4437063"/>
            <a:ext cx="17081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317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box(in)">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box(in)">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0486">
                                            <p:txEl>
                                              <p:pRg st="0" end="0"/>
                                            </p:txEl>
                                          </p:spTgt>
                                        </p:tgtEl>
                                        <p:attrNameLst>
                                          <p:attrName>style.visibility</p:attrName>
                                        </p:attrNameLst>
                                      </p:cBhvr>
                                      <p:to>
                                        <p:strVal val="visible"/>
                                      </p:to>
                                    </p:set>
                                    <p:animEffect transition="in" filter="diamond(in)">
                                      <p:cBhvr>
                                        <p:cTn id="17" dur="2000"/>
                                        <p:tgtEl>
                                          <p:spTgt spid="20486">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20486">
                                            <p:txEl>
                                              <p:pRg st="1" end="1"/>
                                            </p:txEl>
                                          </p:spTgt>
                                        </p:tgtEl>
                                        <p:attrNameLst>
                                          <p:attrName>style.visibility</p:attrName>
                                        </p:attrNameLst>
                                      </p:cBhvr>
                                      <p:to>
                                        <p:strVal val="visible"/>
                                      </p:to>
                                    </p:set>
                                    <p:animEffect transition="in" filter="diamond(in)">
                                      <p:cBhvr>
                                        <p:cTn id="20" dur="2000"/>
                                        <p:tgtEl>
                                          <p:spTgt spid="204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555875" y="274638"/>
            <a:ext cx="6130925" cy="633412"/>
          </a:xfrm>
        </p:spPr>
        <p:txBody>
          <a:bodyPr>
            <a:normAutofit fontScale="90000"/>
          </a:bodyPr>
          <a:lstStyle/>
          <a:p>
            <a:pPr eaLnBrk="1" hangingPunct="1"/>
            <a:r>
              <a:rPr lang="en-GB" altLang="en-US" sz="3200" smtClean="0">
                <a:solidFill>
                  <a:srgbClr val="800080"/>
                </a:solidFill>
              </a:rPr>
              <a:t>Psychodynamic explanations of</a:t>
            </a:r>
            <a:r>
              <a:rPr lang="en-GB" altLang="en-US" sz="3200" smtClean="0">
                <a:solidFill>
                  <a:srgbClr val="800080"/>
                </a:solidFill>
                <a:latin typeface="Flexure"/>
              </a:rPr>
              <a:t> PHOBIAS  evaluation</a:t>
            </a:r>
          </a:p>
        </p:txBody>
      </p:sp>
      <p:sp>
        <p:nvSpPr>
          <p:cNvPr id="22532" name="Text Box 4"/>
          <p:cNvSpPr txBox="1">
            <a:spLocks noChangeArrowheads="1"/>
          </p:cNvSpPr>
          <p:nvPr/>
        </p:nvSpPr>
        <p:spPr bwMode="auto">
          <a:xfrm>
            <a:off x="2700338" y="1196975"/>
            <a:ext cx="61928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Freudian interpretations of snake or spider phobias suggest displacement from an unconscious fear of sexual gentitalia. </a:t>
            </a:r>
          </a:p>
          <a:p>
            <a:r>
              <a:rPr lang="en-GB" altLang="en-US" sz="2400"/>
              <a:t>However most people with these phobias seem to have a normal sex life.</a:t>
            </a:r>
          </a:p>
        </p:txBody>
      </p:sp>
      <p:sp>
        <p:nvSpPr>
          <p:cNvPr id="22533" name="Text Box 5"/>
          <p:cNvSpPr txBox="1">
            <a:spLocks noChangeArrowheads="1"/>
          </p:cNvSpPr>
          <p:nvPr/>
        </p:nvSpPr>
        <p:spPr bwMode="auto">
          <a:xfrm>
            <a:off x="250825" y="3141663"/>
            <a:ext cx="85693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Using </a:t>
            </a:r>
            <a:r>
              <a:rPr lang="en-GB" altLang="en-US" sz="2400" b="1"/>
              <a:t>Little Hans</a:t>
            </a:r>
            <a:r>
              <a:rPr lang="en-GB" altLang="en-US" sz="2400"/>
              <a:t> as evidence for this theory has many flaws-</a:t>
            </a:r>
          </a:p>
          <a:p>
            <a:r>
              <a:rPr lang="en-GB" altLang="en-US" sz="2400"/>
              <a:t>not least that other approaches can offer alternative, simpler explanations for Hans phobia. (eg: Behaviourist)  </a:t>
            </a:r>
          </a:p>
        </p:txBody>
      </p:sp>
      <p:pic>
        <p:nvPicPr>
          <p:cNvPr id="29701" name="Picture 9" descr="1712965478_ae9e8077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22463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0"/>
          <p:cNvSpPr txBox="1">
            <a:spLocks noChangeArrowheads="1"/>
          </p:cNvSpPr>
          <p:nvPr/>
        </p:nvSpPr>
        <p:spPr bwMode="auto">
          <a:xfrm>
            <a:off x="250825" y="4508500"/>
            <a:ext cx="68421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The best evidence comes from therapeutic case studies were the interpretation of the symptoms makes sense in the wider picture of the individual’s problems and their avoidance of conflicts in their lives.</a:t>
            </a:r>
          </a:p>
        </p:txBody>
      </p:sp>
      <p:pic>
        <p:nvPicPr>
          <p:cNvPr id="22541" name="Picture 13" descr="MCBD0503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363" y="4292600"/>
            <a:ext cx="2560637"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53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box(in)">
                                      <p:cBhvr>
                                        <p:cTn id="7" dur="5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box(in)">
                                      <p:cBhvr>
                                        <p:cTn id="12" dur="500"/>
                                        <p:tgtEl>
                                          <p:spTgt spid="225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533">
                                            <p:txEl>
                                              <p:pRg st="0" end="0"/>
                                            </p:txEl>
                                          </p:spTgt>
                                        </p:tgtEl>
                                        <p:attrNameLst>
                                          <p:attrName>style.visibility</p:attrName>
                                        </p:attrNameLst>
                                      </p:cBhvr>
                                      <p:to>
                                        <p:strVal val="visible"/>
                                      </p:to>
                                    </p:set>
                                    <p:animEffect transition="in" filter="box(in)">
                                      <p:cBhvr>
                                        <p:cTn id="17" dur="500"/>
                                        <p:tgtEl>
                                          <p:spTgt spid="2253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2533">
                                            <p:txEl>
                                              <p:pRg st="1" end="1"/>
                                            </p:txEl>
                                          </p:spTgt>
                                        </p:tgtEl>
                                        <p:attrNameLst>
                                          <p:attrName>style.visibility</p:attrName>
                                        </p:attrNameLst>
                                      </p:cBhvr>
                                      <p:to>
                                        <p:strVal val="visible"/>
                                      </p:to>
                                    </p:set>
                                    <p:animEffect transition="in" filter="box(in)">
                                      <p:cBhvr>
                                        <p:cTn id="22" dur="500"/>
                                        <p:tgtEl>
                                          <p:spTgt spid="2253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2538">
                                            <p:txEl>
                                              <p:pRg st="0" end="0"/>
                                            </p:txEl>
                                          </p:spTgt>
                                        </p:tgtEl>
                                        <p:attrNameLst>
                                          <p:attrName>style.visibility</p:attrName>
                                        </p:attrNameLst>
                                      </p:cBhvr>
                                      <p:to>
                                        <p:strVal val="visible"/>
                                      </p:to>
                                    </p:set>
                                    <p:animEffect transition="in" filter="box(in)">
                                      <p:cBhvr>
                                        <p:cTn id="27" dur="500"/>
                                        <p:tgtEl>
                                          <p:spTgt spid="2253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22541"/>
                                        </p:tgtEl>
                                        <p:attrNameLst>
                                          <p:attrName>style.visibility</p:attrName>
                                        </p:attrNameLst>
                                      </p:cBhvr>
                                      <p:to>
                                        <p:strVal val="visible"/>
                                      </p:to>
                                    </p:set>
                                    <p:animEffect transition="in" filter="diamond(in)">
                                      <p:cBhvr>
                                        <p:cTn id="32" dur="2000"/>
                                        <p:tgtEl>
                                          <p:spTgt spid="225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mph" presetSubtype="0" fill="hold" nodeType="clickEffect">
                                  <p:stCondLst>
                                    <p:cond delay="0"/>
                                  </p:stCondLst>
                                  <p:childTnLst>
                                    <p:animRot by="21600000">
                                      <p:cBhvr>
                                        <p:cTn id="36" dur="2000" fill="hold"/>
                                        <p:tgtEl>
                                          <p:spTgt spid="22541"/>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mph" presetSubtype="0" fill="hold" nodeType="clickEffect">
                                  <p:stCondLst>
                                    <p:cond delay="0"/>
                                  </p:stCondLst>
                                  <p:childTnLst>
                                    <p:animScale>
                                      <p:cBhvr>
                                        <p:cTn id="40" dur="2000" fill="hold"/>
                                        <p:tgtEl>
                                          <p:spTgt spid="225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GB" altLang="en-US" sz="4000" smtClean="0"/>
              <a:t>Activity: Phobias – the Psychodynamic View</a:t>
            </a:r>
          </a:p>
        </p:txBody>
      </p:sp>
      <p:sp>
        <p:nvSpPr>
          <p:cNvPr id="30723" name="Rectangle 3"/>
          <p:cNvSpPr>
            <a:spLocks noGrp="1" noChangeArrowheads="1"/>
          </p:cNvSpPr>
          <p:nvPr>
            <p:ph type="body" idx="1"/>
          </p:nvPr>
        </p:nvSpPr>
        <p:spPr>
          <a:xfrm>
            <a:off x="539750" y="1916113"/>
            <a:ext cx="8229600" cy="3273425"/>
          </a:xfrm>
        </p:spPr>
        <p:txBody>
          <a:bodyPr/>
          <a:lstStyle/>
          <a:p>
            <a:r>
              <a:rPr lang="en-GB" altLang="en-US" smtClean="0"/>
              <a:t>Complete the above activity regarding Phobias and Symbolism. </a:t>
            </a:r>
          </a:p>
          <a:p>
            <a:r>
              <a:rPr lang="en-GB" altLang="en-US" smtClean="0"/>
              <a:t>Use the handout Psychological Explanations of Phobic Disorders to help you answer the questions at the bottom of the sheet.</a:t>
            </a:r>
          </a:p>
        </p:txBody>
      </p:sp>
    </p:spTree>
    <p:extLst>
      <p:ext uri="{BB962C8B-B14F-4D97-AF65-F5344CB8AC3E}">
        <p14:creationId xmlns:p14="http://schemas.microsoft.com/office/powerpoint/2010/main" val="1501187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9750" y="0"/>
            <a:ext cx="8229600" cy="1143000"/>
          </a:xfrm>
        </p:spPr>
        <p:txBody>
          <a:bodyPr/>
          <a:lstStyle/>
          <a:p>
            <a:r>
              <a:rPr lang="en-GB" altLang="en-US" smtClean="0"/>
              <a:t>Activity &amp; Homework</a:t>
            </a:r>
          </a:p>
        </p:txBody>
      </p:sp>
      <p:sp>
        <p:nvSpPr>
          <p:cNvPr id="31747" name="Content Placeholder 2"/>
          <p:cNvSpPr>
            <a:spLocks noGrp="1"/>
          </p:cNvSpPr>
          <p:nvPr>
            <p:ph idx="1"/>
          </p:nvPr>
        </p:nvSpPr>
        <p:spPr>
          <a:xfrm>
            <a:off x="457200" y="1052513"/>
            <a:ext cx="8229600" cy="5073650"/>
          </a:xfrm>
        </p:spPr>
        <p:txBody>
          <a:bodyPr/>
          <a:lstStyle/>
          <a:p>
            <a:r>
              <a:rPr lang="en-GB" altLang="en-US" sz="2800" b="1" smtClean="0"/>
              <a:t>Use handouts and textbooks to complete a poster presentation entitled Biological &amp; Psychological explanations of Phobias.</a:t>
            </a:r>
          </a:p>
          <a:p>
            <a:r>
              <a:rPr lang="en-GB" altLang="en-US" sz="2800" b="1" smtClean="0"/>
              <a:t>Make sure that it is fully evidenced and evaluate using I. D. A’s and Methodology etc.</a:t>
            </a:r>
          </a:p>
          <a:p>
            <a:r>
              <a:rPr lang="en-GB" altLang="en-US" sz="2800" b="1" smtClean="0"/>
              <a:t>HOMEWORK: Use the handout 4. “Learning table of explanations of one anxiety disorder (phobias)” to complete the essay : </a:t>
            </a:r>
            <a:r>
              <a:rPr lang="en-GB" altLang="en-US" sz="2800" b="1" i="1" u="sng" smtClean="0"/>
              <a:t>Compare and contrast biological and psychological explanations of one anxiety disorder (25 marks).</a:t>
            </a:r>
          </a:p>
        </p:txBody>
      </p:sp>
    </p:spTree>
    <p:extLst>
      <p:ext uri="{BB962C8B-B14F-4D97-AF65-F5344CB8AC3E}">
        <p14:creationId xmlns:p14="http://schemas.microsoft.com/office/powerpoint/2010/main" val="19480228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042988" y="2636838"/>
            <a:ext cx="7772400" cy="1470025"/>
          </a:xfrm>
        </p:spPr>
        <p:txBody>
          <a:bodyPr/>
          <a:lstStyle/>
          <a:p>
            <a:r>
              <a:rPr lang="en-GB" altLang="en-US" smtClean="0"/>
              <a:t>Treating Phobic Disorders</a:t>
            </a:r>
          </a:p>
        </p:txBody>
      </p:sp>
      <p:sp>
        <p:nvSpPr>
          <p:cNvPr id="32771" name="Rectangle 6"/>
          <p:cNvSpPr>
            <a:spLocks noGrp="1" noChangeArrowheads="1"/>
          </p:cNvSpPr>
          <p:nvPr>
            <p:ph type="subTitle" idx="1"/>
          </p:nvPr>
        </p:nvSpPr>
        <p:spPr>
          <a:xfrm>
            <a:off x="1619250" y="4076700"/>
            <a:ext cx="6400800" cy="1752600"/>
          </a:xfrm>
        </p:spPr>
        <p:txBody>
          <a:bodyPr/>
          <a:lstStyle/>
          <a:p>
            <a:r>
              <a:rPr lang="en-GB" altLang="en-US" smtClean="0"/>
              <a:t>STARTER: Recap Activity </a:t>
            </a:r>
          </a:p>
          <a:p>
            <a:r>
              <a:rPr lang="en-GB" altLang="en-US" smtClean="0"/>
              <a:t>Treatments Crossword</a:t>
            </a:r>
          </a:p>
        </p:txBody>
      </p:sp>
      <p:pic>
        <p:nvPicPr>
          <p:cNvPr id="32772" name="Picture 8" descr="psychotechnolog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0"/>
            <a:ext cx="3276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0" descr="phob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74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528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52736"/>
          </a:xfrm>
          <a:solidFill>
            <a:srgbClr val="FFFF00"/>
          </a:solidFill>
        </p:spPr>
        <p:txBody>
          <a:bodyPr/>
          <a:lstStyle/>
          <a:p>
            <a:r>
              <a:rPr lang="en-GB" dirty="0" smtClean="0"/>
              <a:t>Alternatives to the Medical Model</a:t>
            </a:r>
            <a:endParaRPr lang="en-GB" dirty="0"/>
          </a:p>
        </p:txBody>
      </p:sp>
      <p:sp>
        <p:nvSpPr>
          <p:cNvPr id="5" name="TextBox 4"/>
          <p:cNvSpPr txBox="1"/>
          <p:nvPr/>
        </p:nvSpPr>
        <p:spPr>
          <a:xfrm>
            <a:off x="683568" y="1484784"/>
            <a:ext cx="7632848" cy="3416320"/>
          </a:xfrm>
          <a:prstGeom prst="rect">
            <a:avLst/>
          </a:prstGeom>
          <a:solidFill>
            <a:srgbClr val="00B0F0"/>
          </a:solidFill>
        </p:spPr>
        <p:txBody>
          <a:bodyPr wrap="square" rtlCol="0">
            <a:spAutoFit/>
          </a:bodyPr>
          <a:lstStyle/>
          <a:p>
            <a:pPr algn="ctr"/>
            <a:r>
              <a:rPr lang="en-GB" sz="7200" dirty="0" smtClean="0">
                <a:latin typeface="Arial" pitchFamily="34" charset="0"/>
                <a:cs typeface="Arial" pitchFamily="34" charset="0"/>
              </a:rPr>
              <a:t>1 non-biological treatment of 1 specific disorder</a:t>
            </a:r>
            <a:endParaRPr lang="en-GB" sz="7200" dirty="0">
              <a:latin typeface="Arial" pitchFamily="34" charset="0"/>
              <a:cs typeface="Arial" pitchFamily="34" charset="0"/>
            </a:endParaRPr>
          </a:p>
        </p:txBody>
      </p:sp>
    </p:spTree>
    <p:extLst>
      <p:ext uri="{BB962C8B-B14F-4D97-AF65-F5344CB8AC3E}">
        <p14:creationId xmlns:p14="http://schemas.microsoft.com/office/powerpoint/2010/main" val="4177883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260350"/>
            <a:ext cx="8229600" cy="1143000"/>
          </a:xfrm>
        </p:spPr>
        <p:txBody>
          <a:bodyPr>
            <a:normAutofit fontScale="90000"/>
          </a:bodyPr>
          <a:lstStyle/>
          <a:p>
            <a:r>
              <a:rPr lang="en-GB" altLang="en-US" sz="9600" b="1" u="sng" smtClean="0">
                <a:latin typeface="Chiller" pitchFamily="82" charset="0"/>
              </a:rPr>
              <a:t>Behavioural therapies</a:t>
            </a:r>
            <a:endParaRPr lang="en-GB" altLang="en-US" sz="9600" i="1" u="sng" smtClean="0">
              <a:latin typeface="Chiller" pitchFamily="82" charset="0"/>
            </a:endParaRPr>
          </a:p>
        </p:txBody>
      </p:sp>
      <p:sp>
        <p:nvSpPr>
          <p:cNvPr id="45059" name="Rectangle 3"/>
          <p:cNvSpPr>
            <a:spLocks noGrp="1" noChangeArrowheads="1"/>
          </p:cNvSpPr>
          <p:nvPr>
            <p:ph type="body" sz="half" idx="1"/>
          </p:nvPr>
        </p:nvSpPr>
        <p:spPr>
          <a:xfrm>
            <a:off x="539750" y="1989138"/>
            <a:ext cx="8135938" cy="4525962"/>
          </a:xfrm>
        </p:spPr>
        <p:txBody>
          <a:bodyPr/>
          <a:lstStyle/>
          <a:p>
            <a:pPr marL="533400" indent="-533400">
              <a:buFont typeface="Wingdings" pitchFamily="2" charset="2"/>
              <a:buChar char="ü"/>
            </a:pPr>
            <a:endParaRPr lang="en-GB" altLang="en-US" sz="2800" smtClean="0"/>
          </a:p>
          <a:p>
            <a:pPr marL="533400" indent="-533400">
              <a:buFont typeface="Wingdings" pitchFamily="2" charset="2"/>
              <a:buNone/>
            </a:pPr>
            <a:endParaRPr lang="en-GB" altLang="en-US" sz="2800" smtClean="0"/>
          </a:p>
          <a:p>
            <a:pPr marL="533400" indent="-533400">
              <a:buFont typeface="Wingdings" pitchFamily="2" charset="2"/>
              <a:buAutoNum type="arabicPeriod"/>
            </a:pPr>
            <a:r>
              <a:rPr lang="en-GB" altLang="en-US" sz="2800" b="1" i="1" u="sng" smtClean="0"/>
              <a:t>Systematic desensitisation-</a:t>
            </a:r>
            <a:r>
              <a:rPr lang="en-GB" altLang="en-US" sz="2800" b="1" smtClean="0"/>
              <a:t> The individual is exposed gradually in a safe environment to their feared stimulus- this is completed whilst the individual is taught relaxation techniques and the fear is then eventually eradicated.</a:t>
            </a:r>
          </a:p>
        </p:txBody>
      </p:sp>
      <p:sp>
        <p:nvSpPr>
          <p:cNvPr id="45060" name="Rectangle 6"/>
          <p:cNvSpPr>
            <a:spLocks noChangeArrowheads="1"/>
          </p:cNvSpPr>
          <p:nvPr/>
        </p:nvSpPr>
        <p:spPr bwMode="auto">
          <a:xfrm>
            <a:off x="684213" y="1916113"/>
            <a:ext cx="79930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20000"/>
              </a:spcBef>
            </a:pPr>
            <a:r>
              <a:rPr lang="en-GB" altLang="en-US" sz="2400" b="1" dirty="0">
                <a:latin typeface="Arial" pitchFamily="34" charset="0"/>
              </a:rPr>
              <a:t>The therapies below are based on Classical conditioning principles - learning by association.</a:t>
            </a:r>
          </a:p>
        </p:txBody>
      </p:sp>
    </p:spTree>
    <p:extLst>
      <p:ext uri="{BB962C8B-B14F-4D97-AF65-F5344CB8AC3E}">
        <p14:creationId xmlns:p14="http://schemas.microsoft.com/office/powerpoint/2010/main" val="641012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a:bodyPr>
          <a:lstStyle/>
          <a:p>
            <a:pPr eaLnBrk="1" hangingPunct="1">
              <a:defRPr/>
            </a:pPr>
            <a:r>
              <a:rPr lang="en-GB" sz="6000" b="1" dirty="0" smtClean="0">
                <a:effectLst>
                  <a:outerShdw blurRad="38100" dist="38100" dir="2700000" algn="tl">
                    <a:srgbClr val="FFFFFF"/>
                  </a:outerShdw>
                </a:effectLst>
                <a:latin typeface="Arial" pitchFamily="34" charset="0"/>
              </a:rPr>
              <a:t>What is a phobia?</a:t>
            </a:r>
          </a:p>
        </p:txBody>
      </p:sp>
      <p:sp>
        <p:nvSpPr>
          <p:cNvPr id="4" name="Content Placeholder 3"/>
          <p:cNvSpPr>
            <a:spLocks noGrp="1"/>
          </p:cNvSpPr>
          <p:nvPr>
            <p:ph idx="4294967295"/>
          </p:nvPr>
        </p:nvSpPr>
        <p:spPr>
          <a:xfrm>
            <a:off x="457200" y="1600200"/>
            <a:ext cx="8229600" cy="1900238"/>
          </a:xfrm>
        </p:spPr>
        <p:txBody>
          <a:bodyPr/>
          <a:lstStyle/>
          <a:p>
            <a:pPr algn="ctr" eaLnBrk="1" hangingPunct="1">
              <a:buFontTx/>
              <a:buNone/>
            </a:pPr>
            <a:r>
              <a:rPr lang="en-GB" altLang="en-US" smtClean="0"/>
              <a:t>An exaggerated fear of an object or situation</a:t>
            </a:r>
          </a:p>
          <a:p>
            <a:pPr algn="ctr" eaLnBrk="1" hangingPunct="1">
              <a:buFontTx/>
              <a:buNone/>
            </a:pPr>
            <a:r>
              <a:rPr lang="en-GB" altLang="en-US" smtClean="0"/>
              <a:t>According to the learning approach it is a learned response to a stimulus</a:t>
            </a:r>
          </a:p>
          <a:p>
            <a:pPr eaLnBrk="1" hangingPunct="1"/>
            <a:endParaRPr lang="en-GB" altLang="en-US" smtClean="0"/>
          </a:p>
        </p:txBody>
      </p:sp>
    </p:spTree>
    <p:extLst>
      <p:ext uri="{BB962C8B-B14F-4D97-AF65-F5344CB8AC3E}">
        <p14:creationId xmlns:p14="http://schemas.microsoft.com/office/powerpoint/2010/main" val="2028728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to="" calcmode="lin" valueType="num">
                                      <p:cBhvr>
                                        <p:cTn id="12" dur="1" fill="hold"/>
                                        <p:tgtEl>
                                          <p:spTgt spid="4">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to="" calcmode="lin" valueType="num">
                                      <p:cBhvr>
                                        <p:cTn id="17"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p:txBody>
          <a:bodyPr/>
          <a:lstStyle/>
          <a:p>
            <a:pPr eaLnBrk="1" hangingPunct="1"/>
            <a:r>
              <a:rPr lang="en-GB" altLang="en-US" sz="5400" b="1" dirty="0" smtClean="0">
                <a:latin typeface="Arial" pitchFamily="34" charset="0"/>
              </a:rPr>
              <a:t>Remember Little Albert?</a:t>
            </a:r>
          </a:p>
        </p:txBody>
      </p:sp>
      <p:cxnSp>
        <p:nvCxnSpPr>
          <p:cNvPr id="5" name="Straight Arrow Connector 4"/>
          <p:cNvCxnSpPr/>
          <p:nvPr/>
        </p:nvCxnSpPr>
        <p:spPr>
          <a:xfrm>
            <a:off x="2857500" y="2143125"/>
            <a:ext cx="34290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4500563" y="3500438"/>
            <a:ext cx="1785937"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500563" y="4929188"/>
            <a:ext cx="1785937"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grpSp>
        <p:nvGrpSpPr>
          <p:cNvPr id="2" name="Group 29"/>
          <p:cNvGrpSpPr>
            <a:grpSpLocks/>
          </p:cNvGrpSpPr>
          <p:nvPr/>
        </p:nvGrpSpPr>
        <p:grpSpPr bwMode="auto">
          <a:xfrm>
            <a:off x="714375" y="1785938"/>
            <a:ext cx="7705725" cy="646112"/>
            <a:chOff x="714348" y="1785926"/>
            <a:chExt cx="7705780" cy="646331"/>
          </a:xfrm>
        </p:grpSpPr>
        <p:sp>
          <p:nvSpPr>
            <p:cNvPr id="47127" name="TextBox 9"/>
            <p:cNvSpPr txBox="1">
              <a:spLocks noChangeArrowheads="1"/>
            </p:cNvSpPr>
            <p:nvPr/>
          </p:nvSpPr>
          <p:spPr bwMode="auto">
            <a:xfrm>
              <a:off x="714348" y="1785926"/>
              <a:ext cx="1928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t>Noise</a:t>
              </a:r>
            </a:p>
          </p:txBody>
        </p:sp>
        <p:sp>
          <p:nvSpPr>
            <p:cNvPr id="47128" name="TextBox 10"/>
            <p:cNvSpPr txBox="1">
              <a:spLocks noChangeArrowheads="1"/>
            </p:cNvSpPr>
            <p:nvPr/>
          </p:nvSpPr>
          <p:spPr bwMode="auto">
            <a:xfrm>
              <a:off x="6286512" y="1785926"/>
              <a:ext cx="2133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t>Fear</a:t>
              </a:r>
            </a:p>
          </p:txBody>
        </p:sp>
      </p:grpSp>
      <p:sp>
        <p:nvSpPr>
          <p:cNvPr id="47111" name="TextBox 16"/>
          <p:cNvSpPr txBox="1">
            <a:spLocks noChangeArrowheads="1"/>
          </p:cNvSpPr>
          <p:nvPr/>
        </p:nvSpPr>
        <p:spPr bwMode="auto">
          <a:xfrm>
            <a:off x="7286625" y="1785938"/>
            <a:ext cx="1071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UCR</a:t>
            </a:r>
          </a:p>
        </p:txBody>
      </p:sp>
      <p:sp>
        <p:nvSpPr>
          <p:cNvPr id="47112" name="TextBox 17"/>
          <p:cNvSpPr txBox="1">
            <a:spLocks noChangeArrowheads="1"/>
          </p:cNvSpPr>
          <p:nvPr/>
        </p:nvSpPr>
        <p:spPr bwMode="auto">
          <a:xfrm>
            <a:off x="7286625" y="3143250"/>
            <a:ext cx="1071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UCR</a:t>
            </a:r>
          </a:p>
        </p:txBody>
      </p:sp>
      <p:sp>
        <p:nvSpPr>
          <p:cNvPr id="47113" name="TextBox 18"/>
          <p:cNvSpPr txBox="1">
            <a:spLocks noChangeArrowheads="1"/>
          </p:cNvSpPr>
          <p:nvPr/>
        </p:nvSpPr>
        <p:spPr bwMode="auto">
          <a:xfrm>
            <a:off x="7286625" y="4572000"/>
            <a:ext cx="1071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CR</a:t>
            </a:r>
          </a:p>
        </p:txBody>
      </p:sp>
      <p:sp>
        <p:nvSpPr>
          <p:cNvPr id="47114" name="TextBox 19"/>
          <p:cNvSpPr txBox="1">
            <a:spLocks noChangeArrowheads="1"/>
          </p:cNvSpPr>
          <p:nvPr/>
        </p:nvSpPr>
        <p:spPr bwMode="auto">
          <a:xfrm>
            <a:off x="1928813" y="1782763"/>
            <a:ext cx="1071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UCS</a:t>
            </a:r>
          </a:p>
        </p:txBody>
      </p:sp>
      <p:sp>
        <p:nvSpPr>
          <p:cNvPr id="47115" name="TextBox 20"/>
          <p:cNvSpPr txBox="1">
            <a:spLocks noChangeArrowheads="1"/>
          </p:cNvSpPr>
          <p:nvPr/>
        </p:nvSpPr>
        <p:spPr bwMode="auto">
          <a:xfrm>
            <a:off x="1928813" y="3143250"/>
            <a:ext cx="1071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UCS</a:t>
            </a:r>
          </a:p>
        </p:txBody>
      </p:sp>
      <p:sp>
        <p:nvSpPr>
          <p:cNvPr id="47116" name="TextBox 21"/>
          <p:cNvSpPr txBox="1">
            <a:spLocks noChangeArrowheads="1"/>
          </p:cNvSpPr>
          <p:nvPr/>
        </p:nvSpPr>
        <p:spPr bwMode="auto">
          <a:xfrm>
            <a:off x="3786188" y="3143250"/>
            <a:ext cx="1071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NS</a:t>
            </a:r>
          </a:p>
        </p:txBody>
      </p:sp>
      <p:sp>
        <p:nvSpPr>
          <p:cNvPr id="47117" name="TextBox 22"/>
          <p:cNvSpPr txBox="1">
            <a:spLocks noChangeArrowheads="1"/>
          </p:cNvSpPr>
          <p:nvPr/>
        </p:nvSpPr>
        <p:spPr bwMode="auto">
          <a:xfrm>
            <a:off x="3786188" y="4568825"/>
            <a:ext cx="1071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CS</a:t>
            </a:r>
          </a:p>
        </p:txBody>
      </p:sp>
      <p:sp>
        <p:nvSpPr>
          <p:cNvPr id="47118" name="TextBox 23"/>
          <p:cNvSpPr txBox="1">
            <a:spLocks noChangeArrowheads="1"/>
          </p:cNvSpPr>
          <p:nvPr/>
        </p:nvSpPr>
        <p:spPr bwMode="auto">
          <a:xfrm>
            <a:off x="2643188" y="3143250"/>
            <a:ext cx="714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GB" altLang="en-US" sz="3600" dirty="0"/>
              <a:t>+</a:t>
            </a:r>
          </a:p>
        </p:txBody>
      </p:sp>
      <p:grpSp>
        <p:nvGrpSpPr>
          <p:cNvPr id="3" name="Group 31"/>
          <p:cNvGrpSpPr>
            <a:grpSpLocks/>
          </p:cNvGrpSpPr>
          <p:nvPr/>
        </p:nvGrpSpPr>
        <p:grpSpPr bwMode="auto">
          <a:xfrm>
            <a:off x="714375" y="3140075"/>
            <a:ext cx="7705725" cy="646113"/>
            <a:chOff x="714348" y="3139859"/>
            <a:chExt cx="7705780" cy="646331"/>
          </a:xfrm>
        </p:grpSpPr>
        <p:sp>
          <p:nvSpPr>
            <p:cNvPr id="47123" name="TextBox 14"/>
            <p:cNvSpPr txBox="1">
              <a:spLocks noChangeArrowheads="1"/>
            </p:cNvSpPr>
            <p:nvPr/>
          </p:nvSpPr>
          <p:spPr bwMode="auto">
            <a:xfrm>
              <a:off x="3071802" y="3143036"/>
              <a:ext cx="1928827" cy="64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t>Rat</a:t>
              </a:r>
              <a:endParaRPr lang="en-GB" altLang="en-US" sz="3600" dirty="0">
                <a:solidFill>
                  <a:srgbClr val="800080"/>
                </a:solidFill>
              </a:endParaRPr>
            </a:p>
          </p:txBody>
        </p:sp>
        <p:grpSp>
          <p:nvGrpSpPr>
            <p:cNvPr id="47124" name="Group 30"/>
            <p:cNvGrpSpPr>
              <a:grpSpLocks/>
            </p:cNvGrpSpPr>
            <p:nvPr/>
          </p:nvGrpSpPr>
          <p:grpSpPr bwMode="auto">
            <a:xfrm>
              <a:off x="714348" y="3139859"/>
              <a:ext cx="7705780" cy="646331"/>
              <a:chOff x="714348" y="3139859"/>
              <a:chExt cx="7705780" cy="646331"/>
            </a:xfrm>
          </p:grpSpPr>
          <p:sp>
            <p:nvSpPr>
              <p:cNvPr id="47125" name="TextBox 24"/>
              <p:cNvSpPr txBox="1">
                <a:spLocks noChangeArrowheads="1"/>
              </p:cNvSpPr>
              <p:nvPr/>
            </p:nvSpPr>
            <p:spPr bwMode="auto">
              <a:xfrm>
                <a:off x="714348" y="3139859"/>
                <a:ext cx="1928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t>Noise</a:t>
                </a:r>
              </a:p>
            </p:txBody>
          </p:sp>
          <p:sp>
            <p:nvSpPr>
              <p:cNvPr id="47126" name="TextBox 27"/>
              <p:cNvSpPr txBox="1">
                <a:spLocks noChangeArrowheads="1"/>
              </p:cNvSpPr>
              <p:nvPr/>
            </p:nvSpPr>
            <p:spPr bwMode="auto">
              <a:xfrm>
                <a:off x="6286512" y="3139859"/>
                <a:ext cx="2133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t>Fear</a:t>
                </a:r>
              </a:p>
            </p:txBody>
          </p:sp>
        </p:grpSp>
      </p:grpSp>
      <p:grpSp>
        <p:nvGrpSpPr>
          <p:cNvPr id="8" name="Group 32"/>
          <p:cNvGrpSpPr>
            <a:grpSpLocks/>
          </p:cNvGrpSpPr>
          <p:nvPr/>
        </p:nvGrpSpPr>
        <p:grpSpPr bwMode="auto">
          <a:xfrm>
            <a:off x="3071813" y="4568825"/>
            <a:ext cx="5357812" cy="646113"/>
            <a:chOff x="3071802" y="4568619"/>
            <a:chExt cx="5357850" cy="646331"/>
          </a:xfrm>
        </p:grpSpPr>
        <p:sp>
          <p:nvSpPr>
            <p:cNvPr id="47121" name="TextBox 25"/>
            <p:cNvSpPr txBox="1">
              <a:spLocks noChangeArrowheads="1"/>
            </p:cNvSpPr>
            <p:nvPr/>
          </p:nvSpPr>
          <p:spPr bwMode="auto">
            <a:xfrm>
              <a:off x="3071802" y="4568619"/>
              <a:ext cx="928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t>Rat</a:t>
              </a:r>
            </a:p>
          </p:txBody>
        </p:sp>
        <p:sp>
          <p:nvSpPr>
            <p:cNvPr id="47122" name="TextBox 28"/>
            <p:cNvSpPr txBox="1">
              <a:spLocks noChangeArrowheads="1"/>
            </p:cNvSpPr>
            <p:nvPr/>
          </p:nvSpPr>
          <p:spPr bwMode="auto">
            <a:xfrm>
              <a:off x="6296036" y="4568619"/>
              <a:ext cx="2133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t>Fear</a:t>
              </a:r>
            </a:p>
          </p:txBody>
        </p:sp>
      </p:grpSp>
    </p:spTree>
    <p:extLst>
      <p:ext uri="{BB962C8B-B14F-4D97-AF65-F5344CB8AC3E}">
        <p14:creationId xmlns:p14="http://schemas.microsoft.com/office/powerpoint/2010/main" val="26608492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a:t>nuns had different brain chemistries from everyone else</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sp>
        <p:nvSpPr>
          <p:cNvPr id="6" name="Shape 225"/>
          <p:cNvSpPr txBox="1">
            <a:spLocks/>
          </p:cNvSpPr>
          <p:nvPr/>
        </p:nvSpPr>
        <p:spPr>
          <a:xfrm>
            <a:off x="0" y="3068960"/>
            <a:ext cx="4139725" cy="3789040"/>
          </a:xfrm>
          <a:prstGeom prst="rect">
            <a:avLst/>
          </a:prstGeom>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would you accept this as evidence that they suffered from a mental illness/brain disorder ?</a:t>
            </a:r>
          </a:p>
          <a:p>
            <a:pPr marL="0" indent="0" algn="ctr">
              <a:buClr>
                <a:srgbClr val="FFC000"/>
              </a:buClr>
              <a:buFont typeface="Arial" pitchFamily="34" charset="0"/>
              <a:buNone/>
            </a:pPr>
            <a:endParaRPr lang="en" sz="8000" b="1" dirty="0">
              <a:solidFill>
                <a:prstClr val="black"/>
              </a:solidFill>
              <a:latin typeface="Calibri"/>
              <a:cs typeface="Calibri"/>
            </a:endParaRPr>
          </a:p>
        </p:txBody>
      </p:sp>
      <p:pic>
        <p:nvPicPr>
          <p:cNvPr id="5122" name="Picture 2" descr="https://texasnuns.files.wordpress.com/2012/09/nuns-not-on-a-bus.jpg?w=731&amp;h=4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708920"/>
            <a:ext cx="4737787" cy="293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321746"/>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0"/>
          </a:xfrm>
        </p:spPr>
        <p:txBody>
          <a:bodyPr>
            <a:noAutofit/>
          </a:bodyPr>
          <a:lstStyle/>
          <a:p>
            <a:pPr eaLnBrk="1" hangingPunct="1">
              <a:defRPr/>
            </a:pPr>
            <a:r>
              <a:rPr lang="en-GB" sz="4800" dirty="0" smtClean="0">
                <a:effectLst>
                  <a:outerShdw blurRad="38100" dist="38100" dir="2700000" algn="tl">
                    <a:srgbClr val="FFFFFF"/>
                  </a:outerShdw>
                </a:effectLst>
                <a:latin typeface="Arial" pitchFamily="34" charset="0"/>
              </a:rPr>
              <a:t>An example in everyday life...</a:t>
            </a:r>
          </a:p>
        </p:txBody>
      </p:sp>
      <p:pic>
        <p:nvPicPr>
          <p:cNvPr id="1028" name="Picture 4" descr="http://www.drawingcoach.com/image-files/cartoon_trees_s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214563"/>
            <a:ext cx="2095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ttp://www.schools.pinellas.k12.fl.us/gallery/cartoon/CartoonTre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2428875"/>
            <a:ext cx="20732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www.drawingcoach.com/image-files/cartoon_trees_s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571625"/>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b="11501"/>
          <a:stretch>
            <a:fillRect/>
          </a:stretch>
        </p:blipFill>
        <p:spPr bwMode="auto">
          <a:xfrm>
            <a:off x="6429375" y="4500563"/>
            <a:ext cx="1428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ttp://members.graphicsfactory.com/clip-art/image_files/tn_image/9/592879-tn_Animals_ss_c_cartoon0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6688" y="3929063"/>
            <a:ext cx="1133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xplosion 2 9"/>
          <p:cNvSpPr>
            <a:spLocks noChangeArrowheads="1"/>
          </p:cNvSpPr>
          <p:nvPr/>
        </p:nvSpPr>
        <p:spPr bwMode="auto">
          <a:xfrm>
            <a:off x="4429125" y="642938"/>
            <a:ext cx="4429125" cy="2143125"/>
          </a:xfrm>
          <a:prstGeom prst="irregularSeal2">
            <a:avLst/>
          </a:prstGeom>
          <a:solidFill>
            <a:srgbClr val="000080"/>
          </a:solidFill>
          <a:ln w="25400" algn="ctr">
            <a:solidFill>
              <a:srgbClr val="385D8A"/>
            </a:solidFill>
            <a:miter lim="800000"/>
            <a:headEnd/>
            <a:tailEnd/>
          </a:ln>
        </p:spPr>
        <p:txBody>
          <a:bodyPr anchor="ctr"/>
          <a:lstStyle/>
          <a:p>
            <a:pPr algn="ctr" fontAlgn="auto">
              <a:spcBef>
                <a:spcPts val="0"/>
              </a:spcBef>
              <a:spcAft>
                <a:spcPts val="0"/>
              </a:spcAft>
              <a:defRPr/>
            </a:pPr>
            <a:r>
              <a:rPr lang="en-GB" dirty="0">
                <a:solidFill>
                  <a:schemeClr val="lt1"/>
                </a:solidFill>
                <a:latin typeface="Arial" pitchFamily="34" charset="0"/>
                <a:cs typeface="+mn-cs"/>
              </a:rPr>
              <a:t>How Ivan became phobic of walking in the forest </a:t>
            </a:r>
          </a:p>
        </p:txBody>
      </p:sp>
    </p:spTree>
    <p:extLst>
      <p:ext uri="{BB962C8B-B14F-4D97-AF65-F5344CB8AC3E}">
        <p14:creationId xmlns:p14="http://schemas.microsoft.com/office/powerpoint/2010/main" val="324670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Scale>
                                      <p:cBhvr>
                                        <p:cTn id="30"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028"/>
                                        </p:tgtEl>
                                        <p:attrNameLst>
                                          <p:attrName>ppt_x</p:attrName>
                                          <p:attrName>ppt_y</p:attrName>
                                        </p:attrNameLst>
                                      </p:cBhvr>
                                    </p:animMotion>
                                    <p:animEffect transition="in" filter="fade">
                                      <p:cBhvr>
                                        <p:cTn id="32" dur="1000"/>
                                        <p:tgtEl>
                                          <p:spTgt spid="10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wipe(down)">
                                      <p:cBhvr>
                                        <p:cTn id="42" dur="500"/>
                                        <p:tgtEl>
                                          <p:spTgt spid="103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2000"/>
                                        <p:tgtEl>
                                          <p:spTgt spid="10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nodeType="clickEffect">
                                  <p:stCondLst>
                                    <p:cond delay="0"/>
                                  </p:stCondLst>
                                  <p:childTnLst>
                                    <p:animMotion origin="layout" path="M 0.12153 0.08256 C 0.10382 0.08094 0.08715 0.07608 0.06944 0.07308 C 0.06372 0.07215 0.0526 0.06938 0.0526 0.06938 C 0.04392 0.06198 0.03715 0.06244 0.02726 0.05805 C 0.01615 0.05319 0.01146 0.04903 -0.00104 0.04694 C -0.03142 0.02174 0.01441 0.05897 -0.0151 0.03746 C -0.02708 0.02867 -0.03837 0.01642 -0.05035 0.0074 C -0.06389 -0.00278 -0.05851 0.0037 -0.06997 -0.00763 C -0.07708 -0.0148 -0.08385 -0.02128 -0.08976 -0.03007 C -0.09444 -0.03724 -0.09653 -0.04371 -0.10243 -0.0488 C -0.10417 -0.05574 -0.10729 -0.06083 -0.10937 -0.06753 C -0.11076 -0.0717 -0.11076 -0.07655 -0.11215 -0.08072 C -0.11372 -0.0858 -0.11788 -0.09575 -0.11788 -0.09575 C -0.1184 -0.09945 -0.11858 -0.10338 -0.11927 -0.10708 C -0.11997 -0.11078 -0.12205 -0.11818 -0.12205 -0.11818 C -0.11806 -0.13969 -0.11875 -0.12789 -0.12344 -0.14639 C -0.1217 -0.17345 -0.11927 -0.16929 -0.13611 -0.17253 C -0.14687 -0.17762 -0.14167 -0.17715 -0.15174 -0.17461 C -0.15764 -0.16258 -0.15903 -0.15472 -0.16302 -0.14084 C -0.16458 -0.13553 -0.16962 -0.13506 -0.17274 -0.13321 C -0.18194 -0.12812 -0.19132 -0.12604 -0.20104 -0.12396 C -0.22083 -0.12535 -0.23368 -0.12743 -0.25174 -0.13321 C -0.25434 -0.13553 -0.25764 -0.13622 -0.26007 -0.13876 C -0.26302 -0.14177 -0.26458 -0.14663 -0.26719 -0.1501 C -0.26858 -0.15588 -0.27118 -0.16027 -0.27413 -0.16513 C -0.275 -0.16652 -0.27587 -0.1679 -0.27708 -0.16883 C -0.2783 -0.16975 -0.28125 -0.17068 -0.28125 -0.17068 " pathEditMode="relative" ptsTypes="ffffffffffffffffffffffffffA">
                                      <p:cBhvr>
                                        <p:cTn id="51" dur="2000" fill="hold"/>
                                        <p:tgtEl>
                                          <p:spTgt spid="1026"/>
                                        </p:tgtEl>
                                        <p:attrNameLst>
                                          <p:attrName>ppt_x</p:attrName>
                                          <p:attrName>ppt_y</p:attrName>
                                        </p:attrNameLst>
                                      </p:cBhvr>
                                    </p:animMotion>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p:cTn id="56" dur="500" fill="hold"/>
                                        <p:tgtEl>
                                          <p:spTgt spid="1030"/>
                                        </p:tgtEl>
                                        <p:attrNameLst>
                                          <p:attrName>ppt_w</p:attrName>
                                        </p:attrNameLst>
                                      </p:cBhvr>
                                      <p:tavLst>
                                        <p:tav tm="0">
                                          <p:val>
                                            <p:fltVal val="0"/>
                                          </p:val>
                                        </p:tav>
                                        <p:tav tm="100000">
                                          <p:val>
                                            <p:strVal val="#ppt_w"/>
                                          </p:val>
                                        </p:tav>
                                      </p:tavLst>
                                    </p:anim>
                                    <p:anim calcmode="lin" valueType="num">
                                      <p:cBhvr>
                                        <p:cTn id="57" dur="500" fill="hold"/>
                                        <p:tgtEl>
                                          <p:spTgt spid="1030"/>
                                        </p:tgtEl>
                                        <p:attrNameLst>
                                          <p:attrName>ppt_h</p:attrName>
                                        </p:attrNameLst>
                                      </p:cBhvr>
                                      <p:tavLst>
                                        <p:tav tm="0">
                                          <p:val>
                                            <p:fltVal val="0"/>
                                          </p:val>
                                        </p:tav>
                                        <p:tav tm="100000">
                                          <p:val>
                                            <p:strVal val="#ppt_h"/>
                                          </p:val>
                                        </p:tav>
                                      </p:tavLst>
                                    </p:anim>
                                    <p:animEffect transition="in" filter="fade">
                                      <p:cBhvr>
                                        <p:cTn id="58" dur="500"/>
                                        <p:tgtEl>
                                          <p:spTgt spid="103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0" presetClass="path" presetSubtype="0" accel="50000" decel="50000" fill="hold" nodeType="clickEffect">
                                  <p:stCondLst>
                                    <p:cond delay="0"/>
                                  </p:stCondLst>
                                  <p:childTnLst>
                                    <p:animMotion origin="layout" path="M 0.08368 0.07794 C 0.07344 0.08233 0.07813 0.08072 0.06962 0.08349 C 0.06111 0.07979 0.05469 0.07586 0.04566 0.07424 C 0.03472 0.06961 0.02205 0.06846 0.01181 0.06106 C -0.01267 0.04325 -0.03437 0.01642 -0.06146 0.00486 C -0.06666 -0.00601 -0.07239 -0.00462 -0.08107 -0.00832 C -0.08976 -0.01202 -0.09774 -0.0185 -0.10642 -0.0215 C -0.12413 -0.037 -0.14635 -0.03677 -0.16701 -0.03839 C -0.17899 -0.04602 -0.19184 -0.04972 -0.20503 -0.05157 C -0.21337 -0.05504 -0.2217 -0.05596 -0.23038 -0.05712 C -0.24219 -0.06221 -0.23611 -0.05966 -0.24878 -0.06475 C -0.25191 -0.07007 -0.25469 -0.07539 -0.25868 -0.07955 C -0.26128 -0.08233 -0.26701 -0.08718 -0.26701 -0.08718 C -0.27448 -0.08094 -0.27326 -0.07585 -0.27969 -0.0703 C -0.28507 -0.07215 -0.28854 -0.07539 -0.29375 -0.0777 C -0.29705 -0.07701 -0.30035 -0.07678 -0.30364 -0.07585 C -0.3066 -0.07493 -0.31215 -0.07215 -0.31215 -0.07215 C -0.31302 -0.0703 -0.31354 -0.06799 -0.31493 -0.0666 C -0.31614 -0.06545 -0.3191 -0.06475 -0.3191 -0.06475 " pathEditMode="relative" ptsTypes="ffffffffffffffffffA">
                                      <p:cBhvr>
                                        <p:cTn id="62" dur="2000" fill="hold"/>
                                        <p:tgtEl>
                                          <p:spTgt spid="1030"/>
                                        </p:tgtEl>
                                        <p:attrNameLst>
                                          <p:attrName>ppt_x</p:attrName>
                                          <p:attrName>ppt_y</p:attrName>
                                        </p:attrNameLst>
                                      </p:cBhvr>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path" presetSubtype="0" accel="50000" decel="50000" fill="hold" nodeType="clickEffect">
                                  <p:stCondLst>
                                    <p:cond delay="0"/>
                                  </p:stCondLst>
                                  <p:childTnLst>
                                    <p:animMotion origin="layout" path="M -0.28125 -0.17045 C -0.28698 -0.1679 -0.28976 -0.16282 -0.29531 -0.15912 C -0.30955 -0.1494 -0.31996 -0.139 -0.32917 -0.12165 C -0.33316 -0.11425 -0.33437 -0.105 -0.33767 -0.09737 C -0.34132 -0.08927 -0.34601 -0.08048 -0.35035 -0.07285 C -0.36562 -0.04579 -0.38316 -0.01989 -0.39965 0.00601 C -0.41632 0.03214 -0.43055 0.05481 -0.4559 0.06591 C -0.4743 0.074 -0.49479 0.074 -0.51371 0.07539 C -0.52048 0.0888 -0.52604 0.10314 -0.53472 0.11471 C -0.54861 0.13321 -0.5691 0.13899 -0.58698 0.14662 C -0.59305 0.15194 -0.59496 0.15841 -0.60243 0.16165 C -0.60642 0.16952 -0.61128 0.17368 -0.61788 0.17668 C -0.62048 0.18385 -0.62309 0.18594 -0.62639 0.19172 C -0.63767 0.21137 -0.6276 0.19681 -0.63472 0.20675 C -0.63524 0.2086 -0.63628 0.2123 -0.63628 0.2123 " pathEditMode="relative" ptsTypes="ffffffffffffffA">
                                      <p:cBhvr>
                                        <p:cTn id="66" dur="2000" fill="hold"/>
                                        <p:tgtEl>
                                          <p:spTgt spid="1026"/>
                                        </p:tgtEl>
                                        <p:attrNameLst>
                                          <p:attrName>ppt_x</p:attrName>
                                          <p:attrName>ppt_y</p:attrName>
                                        </p:attrNameLst>
                                      </p:cBhvr>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xit" presetSubtype="4" fill="hold" nodeType="clickEffect">
                                  <p:stCondLst>
                                    <p:cond delay="0"/>
                                  </p:stCondLst>
                                  <p:childTnLst>
                                    <p:anim calcmode="lin" valueType="num">
                                      <p:cBhvr additive="base">
                                        <p:cTn id="70" dur="500"/>
                                        <p:tgtEl>
                                          <p:spTgt spid="1026"/>
                                        </p:tgtEl>
                                        <p:attrNameLst>
                                          <p:attrName>ppt_x</p:attrName>
                                        </p:attrNameLst>
                                      </p:cBhvr>
                                      <p:tavLst>
                                        <p:tav tm="0">
                                          <p:val>
                                            <p:strVal val="ppt_x"/>
                                          </p:val>
                                        </p:tav>
                                        <p:tav tm="100000">
                                          <p:val>
                                            <p:strVal val="ppt_x"/>
                                          </p:val>
                                        </p:tav>
                                      </p:tavLst>
                                    </p:anim>
                                    <p:anim calcmode="lin" valueType="num">
                                      <p:cBhvr additive="base">
                                        <p:cTn id="71" dur="500"/>
                                        <p:tgtEl>
                                          <p:spTgt spid="1026"/>
                                        </p:tgtEl>
                                        <p:attrNameLst>
                                          <p:attrName>ppt_y</p:attrName>
                                        </p:attrNameLst>
                                      </p:cBhvr>
                                      <p:tavLst>
                                        <p:tav tm="0">
                                          <p:val>
                                            <p:strVal val="ppt_y"/>
                                          </p:val>
                                        </p:tav>
                                        <p:tav tm="100000">
                                          <p:val>
                                            <p:strVal val="1+ppt_h/2"/>
                                          </p:val>
                                        </p:tav>
                                      </p:tavLst>
                                    </p:anim>
                                    <p:set>
                                      <p:cBhvr>
                                        <p:cTn id="72"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noAutofit/>
          </a:bodyPr>
          <a:lstStyle/>
          <a:p>
            <a:pPr eaLnBrk="1" hangingPunct="1">
              <a:defRPr/>
            </a:pPr>
            <a:r>
              <a:rPr lang="en-GB" sz="7200" b="1" dirty="0" smtClean="0">
                <a:effectLst>
                  <a:outerShdw blurRad="38100" dist="38100" dir="2700000" algn="tl">
                    <a:srgbClr val="FFFFFF"/>
                  </a:outerShdw>
                </a:effectLst>
                <a:latin typeface="Arial" pitchFamily="34" charset="0"/>
              </a:rPr>
              <a:t>Work it out...</a:t>
            </a:r>
          </a:p>
        </p:txBody>
      </p:sp>
      <p:cxnSp>
        <p:nvCxnSpPr>
          <p:cNvPr id="5" name="Straight Arrow Connector 4"/>
          <p:cNvCxnSpPr/>
          <p:nvPr/>
        </p:nvCxnSpPr>
        <p:spPr>
          <a:xfrm>
            <a:off x="2857500" y="2143125"/>
            <a:ext cx="34290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4214813" y="3500438"/>
            <a:ext cx="1785937"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500563" y="4929188"/>
            <a:ext cx="1785937"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grpSp>
        <p:nvGrpSpPr>
          <p:cNvPr id="49158" name="Group 29"/>
          <p:cNvGrpSpPr>
            <a:grpSpLocks/>
          </p:cNvGrpSpPr>
          <p:nvPr/>
        </p:nvGrpSpPr>
        <p:grpSpPr bwMode="auto">
          <a:xfrm>
            <a:off x="714375" y="1785938"/>
            <a:ext cx="7705725" cy="646112"/>
            <a:chOff x="714348" y="1785926"/>
            <a:chExt cx="7705780" cy="646331"/>
          </a:xfrm>
        </p:grpSpPr>
        <p:sp>
          <p:nvSpPr>
            <p:cNvPr id="49175" name="TextBox 9"/>
            <p:cNvSpPr txBox="1">
              <a:spLocks noChangeArrowheads="1"/>
            </p:cNvSpPr>
            <p:nvPr/>
          </p:nvSpPr>
          <p:spPr bwMode="auto">
            <a:xfrm>
              <a:off x="714348" y="1785926"/>
              <a:ext cx="1928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3600" dirty="0"/>
            </a:p>
          </p:txBody>
        </p:sp>
        <p:sp>
          <p:nvSpPr>
            <p:cNvPr id="49176" name="TextBox 10"/>
            <p:cNvSpPr txBox="1">
              <a:spLocks noChangeArrowheads="1"/>
            </p:cNvSpPr>
            <p:nvPr/>
          </p:nvSpPr>
          <p:spPr bwMode="auto">
            <a:xfrm>
              <a:off x="6286512" y="1785926"/>
              <a:ext cx="2133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3600" dirty="0"/>
            </a:p>
          </p:txBody>
        </p:sp>
      </p:grpSp>
      <p:sp>
        <p:nvSpPr>
          <p:cNvPr id="17" name="TextBox 16"/>
          <p:cNvSpPr txBox="1">
            <a:spLocks noChangeArrowheads="1"/>
          </p:cNvSpPr>
          <p:nvPr/>
        </p:nvSpPr>
        <p:spPr bwMode="auto">
          <a:xfrm>
            <a:off x="6429375" y="1857375"/>
            <a:ext cx="1071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UCR</a:t>
            </a:r>
          </a:p>
        </p:txBody>
      </p:sp>
      <p:sp>
        <p:nvSpPr>
          <p:cNvPr id="18" name="TextBox 17"/>
          <p:cNvSpPr txBox="1">
            <a:spLocks noChangeArrowheads="1"/>
          </p:cNvSpPr>
          <p:nvPr/>
        </p:nvSpPr>
        <p:spPr bwMode="auto">
          <a:xfrm>
            <a:off x="6072188" y="3143250"/>
            <a:ext cx="1071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UCR</a:t>
            </a:r>
          </a:p>
        </p:txBody>
      </p:sp>
      <p:sp>
        <p:nvSpPr>
          <p:cNvPr id="19" name="TextBox 18"/>
          <p:cNvSpPr txBox="1">
            <a:spLocks noChangeArrowheads="1"/>
          </p:cNvSpPr>
          <p:nvPr/>
        </p:nvSpPr>
        <p:spPr bwMode="auto">
          <a:xfrm>
            <a:off x="6357938" y="4572000"/>
            <a:ext cx="1071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CR</a:t>
            </a:r>
          </a:p>
        </p:txBody>
      </p:sp>
      <p:sp>
        <p:nvSpPr>
          <p:cNvPr id="20" name="TextBox 19"/>
          <p:cNvSpPr txBox="1">
            <a:spLocks noChangeArrowheads="1"/>
          </p:cNvSpPr>
          <p:nvPr/>
        </p:nvSpPr>
        <p:spPr bwMode="auto">
          <a:xfrm>
            <a:off x="1928813" y="1782763"/>
            <a:ext cx="1071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UCS</a:t>
            </a:r>
          </a:p>
        </p:txBody>
      </p:sp>
      <p:sp>
        <p:nvSpPr>
          <p:cNvPr id="21" name="TextBox 20"/>
          <p:cNvSpPr txBox="1">
            <a:spLocks noChangeArrowheads="1"/>
          </p:cNvSpPr>
          <p:nvPr/>
        </p:nvSpPr>
        <p:spPr bwMode="auto">
          <a:xfrm>
            <a:off x="1928813" y="3143250"/>
            <a:ext cx="10715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UCS</a:t>
            </a:r>
          </a:p>
        </p:txBody>
      </p:sp>
      <p:sp>
        <p:nvSpPr>
          <p:cNvPr id="22" name="TextBox 21"/>
          <p:cNvSpPr txBox="1">
            <a:spLocks noChangeArrowheads="1"/>
          </p:cNvSpPr>
          <p:nvPr/>
        </p:nvSpPr>
        <p:spPr bwMode="auto">
          <a:xfrm>
            <a:off x="3143250" y="3143250"/>
            <a:ext cx="9286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GB" altLang="en-US" sz="3600" dirty="0">
                <a:solidFill>
                  <a:srgbClr val="800080"/>
                </a:solidFill>
              </a:rPr>
              <a:t>NS</a:t>
            </a:r>
          </a:p>
        </p:txBody>
      </p:sp>
      <p:sp>
        <p:nvSpPr>
          <p:cNvPr id="23" name="TextBox 22"/>
          <p:cNvSpPr txBox="1">
            <a:spLocks noChangeArrowheads="1"/>
          </p:cNvSpPr>
          <p:nvPr/>
        </p:nvSpPr>
        <p:spPr bwMode="auto">
          <a:xfrm>
            <a:off x="3786188" y="4568825"/>
            <a:ext cx="10715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3600" dirty="0">
                <a:solidFill>
                  <a:srgbClr val="800080"/>
                </a:solidFill>
              </a:rPr>
              <a:t>CS</a:t>
            </a:r>
          </a:p>
        </p:txBody>
      </p:sp>
      <p:sp>
        <p:nvSpPr>
          <p:cNvPr id="14350" name="TextBox 23"/>
          <p:cNvSpPr txBox="1">
            <a:spLocks noChangeArrowheads="1"/>
          </p:cNvSpPr>
          <p:nvPr/>
        </p:nvSpPr>
        <p:spPr bwMode="auto">
          <a:xfrm>
            <a:off x="2643188" y="3143250"/>
            <a:ext cx="714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a:r>
              <a:rPr lang="en-GB" altLang="en-US" sz="3600" dirty="0"/>
              <a:t>+</a:t>
            </a:r>
          </a:p>
        </p:txBody>
      </p:sp>
      <p:grpSp>
        <p:nvGrpSpPr>
          <p:cNvPr id="49167" name="Group 31"/>
          <p:cNvGrpSpPr>
            <a:grpSpLocks/>
          </p:cNvGrpSpPr>
          <p:nvPr/>
        </p:nvGrpSpPr>
        <p:grpSpPr bwMode="auto">
          <a:xfrm>
            <a:off x="714375" y="3140075"/>
            <a:ext cx="7705725" cy="649288"/>
            <a:chOff x="714348" y="3139859"/>
            <a:chExt cx="7705780" cy="649720"/>
          </a:xfrm>
        </p:grpSpPr>
        <p:sp>
          <p:nvSpPr>
            <p:cNvPr id="49171" name="TextBox 14"/>
            <p:cNvSpPr txBox="1">
              <a:spLocks noChangeArrowheads="1"/>
            </p:cNvSpPr>
            <p:nvPr/>
          </p:nvSpPr>
          <p:spPr bwMode="auto">
            <a:xfrm>
              <a:off x="3071802" y="3143248"/>
              <a:ext cx="1928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3600" dirty="0"/>
            </a:p>
          </p:txBody>
        </p:sp>
        <p:grpSp>
          <p:nvGrpSpPr>
            <p:cNvPr id="49172" name="Group 30"/>
            <p:cNvGrpSpPr>
              <a:grpSpLocks/>
            </p:cNvGrpSpPr>
            <p:nvPr/>
          </p:nvGrpSpPr>
          <p:grpSpPr bwMode="auto">
            <a:xfrm>
              <a:off x="714348" y="3139859"/>
              <a:ext cx="7705780" cy="646331"/>
              <a:chOff x="714348" y="3139859"/>
              <a:chExt cx="7705780" cy="646331"/>
            </a:xfrm>
          </p:grpSpPr>
          <p:sp>
            <p:nvSpPr>
              <p:cNvPr id="49173" name="TextBox 24"/>
              <p:cNvSpPr txBox="1">
                <a:spLocks noChangeArrowheads="1"/>
              </p:cNvSpPr>
              <p:nvPr/>
            </p:nvSpPr>
            <p:spPr bwMode="auto">
              <a:xfrm>
                <a:off x="714348" y="3139859"/>
                <a:ext cx="1928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3600" dirty="0"/>
              </a:p>
            </p:txBody>
          </p:sp>
          <p:sp>
            <p:nvSpPr>
              <p:cNvPr id="49174" name="TextBox 27"/>
              <p:cNvSpPr txBox="1">
                <a:spLocks noChangeArrowheads="1"/>
              </p:cNvSpPr>
              <p:nvPr/>
            </p:nvSpPr>
            <p:spPr bwMode="auto">
              <a:xfrm>
                <a:off x="6286512" y="3139859"/>
                <a:ext cx="2133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3600" dirty="0"/>
              </a:p>
            </p:txBody>
          </p:sp>
        </p:grpSp>
      </p:grpSp>
      <p:grpSp>
        <p:nvGrpSpPr>
          <p:cNvPr id="49168" name="Group 32"/>
          <p:cNvGrpSpPr>
            <a:grpSpLocks/>
          </p:cNvGrpSpPr>
          <p:nvPr/>
        </p:nvGrpSpPr>
        <p:grpSpPr bwMode="auto">
          <a:xfrm>
            <a:off x="3071813" y="4568825"/>
            <a:ext cx="5357812" cy="646113"/>
            <a:chOff x="3071802" y="4568619"/>
            <a:chExt cx="5357850" cy="646331"/>
          </a:xfrm>
        </p:grpSpPr>
        <p:sp>
          <p:nvSpPr>
            <p:cNvPr id="49169" name="TextBox 25"/>
            <p:cNvSpPr txBox="1">
              <a:spLocks noChangeArrowheads="1"/>
            </p:cNvSpPr>
            <p:nvPr/>
          </p:nvSpPr>
          <p:spPr bwMode="auto">
            <a:xfrm>
              <a:off x="3071802" y="4568619"/>
              <a:ext cx="928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3600" dirty="0"/>
            </a:p>
          </p:txBody>
        </p:sp>
        <p:sp>
          <p:nvSpPr>
            <p:cNvPr id="49170" name="TextBox 28"/>
            <p:cNvSpPr txBox="1">
              <a:spLocks noChangeArrowheads="1"/>
            </p:cNvSpPr>
            <p:nvPr/>
          </p:nvSpPr>
          <p:spPr bwMode="auto">
            <a:xfrm>
              <a:off x="6296036" y="4568619"/>
              <a:ext cx="2133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endParaRPr lang="en-US" altLang="en-US" sz="3600" dirty="0"/>
            </a:p>
          </p:txBody>
        </p:sp>
      </p:grpSp>
    </p:spTree>
    <p:extLst>
      <p:ext uri="{BB962C8B-B14F-4D97-AF65-F5344CB8AC3E}">
        <p14:creationId xmlns:p14="http://schemas.microsoft.com/office/powerpoint/2010/main" val="28191719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to="" calcmode="lin" valueType="num">
                                      <p:cBhvr>
                                        <p:cTn id="12" dur="1" fill="hold"/>
                                        <p:tgtEl>
                                          <p:spTgt spid="20"/>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to="" calcmode="lin" valueType="num">
                                      <p:cBhvr>
                                        <p:cTn id="24" dur="1" fill="hold"/>
                                        <p:tgtEl>
                                          <p:spTgt spid="17"/>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350"/>
                                        </p:tgtEl>
                                        <p:attrNameLst>
                                          <p:attrName>style.visibility</p:attrName>
                                        </p:attrNameLst>
                                      </p:cBhvr>
                                      <p:to>
                                        <p:strVal val="visible"/>
                                      </p:to>
                                    </p:set>
                                    <p:animEffect transition="in" filter="fade">
                                      <p:cBhvr>
                                        <p:cTn id="34" dur="2000"/>
                                        <p:tgtEl>
                                          <p:spTgt spid="1435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Scale>
                                      <p:cBhvr>
                                        <p:cTn id="3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22"/>
                                        </p:tgtEl>
                                        <p:attrNameLst>
                                          <p:attrName>ppt_x</p:attrName>
                                          <p:attrName>ppt_y</p:attrName>
                                        </p:attrNameLst>
                                      </p:cBhvr>
                                    </p:animMotion>
                                    <p:animEffect transition="in" filter="fade">
                                      <p:cBhvr>
                                        <p:cTn id="41" dur="1000"/>
                                        <p:tgtEl>
                                          <p:spTgt spid="2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000"/>
                                        <p:tgtEl>
                                          <p:spTgt spid="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7" grpId="0"/>
      <p:bldP spid="18" grpId="0"/>
      <p:bldP spid="19" grpId="0"/>
      <p:bldP spid="20" grpId="0"/>
      <p:bldP spid="21" grpId="0"/>
      <p:bldP spid="22" grpId="0"/>
      <p:bldP spid="23" grpId="0"/>
      <p:bldP spid="1435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GB" b="1" dirty="0" smtClean="0">
                <a:effectLst>
                  <a:outerShdw blurRad="38100" dist="38100" dir="2700000" algn="tl">
                    <a:srgbClr val="FFFFFF"/>
                  </a:outerShdw>
                </a:effectLst>
                <a:latin typeface="Arial" pitchFamily="34" charset="0"/>
              </a:rPr>
              <a:t>Systematic desensitisation</a:t>
            </a:r>
          </a:p>
        </p:txBody>
      </p:sp>
      <p:sp>
        <p:nvSpPr>
          <p:cNvPr id="3" name="TextBox 2"/>
          <p:cNvSpPr txBox="1">
            <a:spLocks noChangeArrowheads="1"/>
          </p:cNvSpPr>
          <p:nvPr/>
        </p:nvSpPr>
        <p:spPr bwMode="auto">
          <a:xfrm>
            <a:off x="500063" y="1285875"/>
            <a:ext cx="72866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800" b="1" dirty="0"/>
              <a:t>This therapy aims to extinguish an undesirable behaviour:         by replacing it with a more desirable one:                    .</a:t>
            </a:r>
          </a:p>
        </p:txBody>
      </p:sp>
      <p:sp>
        <p:nvSpPr>
          <p:cNvPr id="4" name="TextBox 3"/>
          <p:cNvSpPr txBox="1">
            <a:spLocks noChangeArrowheads="1"/>
          </p:cNvSpPr>
          <p:nvPr/>
        </p:nvSpPr>
        <p:spPr bwMode="auto">
          <a:xfrm>
            <a:off x="2771775" y="2205038"/>
            <a:ext cx="857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800" b="1" dirty="0">
                <a:solidFill>
                  <a:srgbClr val="800080"/>
                </a:solidFill>
              </a:rPr>
              <a:t>fear</a:t>
            </a:r>
            <a:r>
              <a:rPr lang="en-GB" altLang="en-US" sz="2800" dirty="0">
                <a:solidFill>
                  <a:srgbClr val="800080"/>
                </a:solidFill>
              </a:rPr>
              <a:t> </a:t>
            </a:r>
            <a:r>
              <a:rPr lang="en-GB" altLang="en-US" sz="2800" dirty="0">
                <a:solidFill>
                  <a:srgbClr val="00B050"/>
                </a:solidFill>
              </a:rPr>
              <a:t>  </a:t>
            </a:r>
          </a:p>
        </p:txBody>
      </p:sp>
      <p:sp>
        <p:nvSpPr>
          <p:cNvPr id="5" name="TextBox 4"/>
          <p:cNvSpPr txBox="1">
            <a:spLocks noChangeArrowheads="1"/>
          </p:cNvSpPr>
          <p:nvPr/>
        </p:nvSpPr>
        <p:spPr bwMode="auto">
          <a:xfrm>
            <a:off x="3348038" y="2636838"/>
            <a:ext cx="2005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800" b="1" dirty="0">
                <a:solidFill>
                  <a:srgbClr val="800080"/>
                </a:solidFill>
              </a:rPr>
              <a:t>relaxation</a:t>
            </a:r>
            <a:r>
              <a:rPr lang="en-GB" altLang="en-US" sz="1800" dirty="0">
                <a:solidFill>
                  <a:srgbClr val="800080"/>
                </a:solidFill>
              </a:rPr>
              <a:t> </a:t>
            </a:r>
          </a:p>
        </p:txBody>
      </p:sp>
      <p:pic>
        <p:nvPicPr>
          <p:cNvPr id="17410" name="Picture 2" descr="http://www.themagicofquantum.com/images/ch5_cartoon1.gif"/>
          <p:cNvPicPr>
            <a:picLocks noChangeAspect="1" noChangeArrowheads="1"/>
          </p:cNvPicPr>
          <p:nvPr/>
        </p:nvPicPr>
        <p:blipFill>
          <a:blip r:embed="rId2">
            <a:extLst>
              <a:ext uri="{28A0092B-C50C-407E-A947-70E740481C1C}">
                <a14:useLocalDpi xmlns:a14="http://schemas.microsoft.com/office/drawing/2010/main" val="0"/>
              </a:ext>
            </a:extLst>
          </a:blip>
          <a:srcRect l="1875" t="24776" r="56876" b="3152"/>
          <a:stretch>
            <a:fillRect/>
          </a:stretch>
        </p:blipFill>
        <p:spPr bwMode="auto">
          <a:xfrm>
            <a:off x="5214938" y="4000500"/>
            <a:ext cx="15716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ttp://www.themagicofquantum.com/images/ch5_cartoon1.gif"/>
          <p:cNvPicPr>
            <a:picLocks noChangeAspect="1" noChangeArrowheads="1"/>
          </p:cNvPicPr>
          <p:nvPr/>
        </p:nvPicPr>
        <p:blipFill>
          <a:blip r:embed="rId2">
            <a:extLst>
              <a:ext uri="{28A0092B-C50C-407E-A947-70E740481C1C}">
                <a14:useLocalDpi xmlns:a14="http://schemas.microsoft.com/office/drawing/2010/main" val="0"/>
              </a:ext>
            </a:extLst>
          </a:blip>
          <a:srcRect l="54375" t="24776" r="6248" b="3152"/>
          <a:stretch>
            <a:fillRect/>
          </a:stretch>
        </p:blipFill>
        <p:spPr bwMode="auto">
          <a:xfrm>
            <a:off x="7000875" y="3857625"/>
            <a:ext cx="1500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http://www.istockphoto.com/file_thumbview_approve/5375942/2/istockphoto_5375942-confused-b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643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loud Callout 7"/>
          <p:cNvSpPr>
            <a:spLocks noChangeArrowheads="1"/>
          </p:cNvSpPr>
          <p:nvPr/>
        </p:nvSpPr>
        <p:spPr bwMode="auto">
          <a:xfrm>
            <a:off x="2268538" y="3213100"/>
            <a:ext cx="2928937" cy="1928813"/>
          </a:xfrm>
          <a:prstGeom prst="cloudCallout">
            <a:avLst>
              <a:gd name="adj1" fmla="val -56287"/>
              <a:gd name="adj2" fmla="val 23088"/>
            </a:avLst>
          </a:prstGeom>
          <a:solidFill>
            <a:srgbClr val="FFC000"/>
          </a:solidFill>
          <a:ln w="25400" algn="ctr">
            <a:solidFill>
              <a:srgbClr val="385D8A"/>
            </a:solidFill>
            <a:round/>
            <a:headEnd/>
            <a:tailEnd/>
          </a:ln>
        </p:spPr>
        <p:txBody>
          <a:bodyPr anchor="ctr"/>
          <a:lstStyle/>
          <a:p>
            <a:pPr algn="ctr" fontAlgn="auto">
              <a:spcBef>
                <a:spcPts val="0"/>
              </a:spcBef>
              <a:spcAft>
                <a:spcPts val="0"/>
              </a:spcAft>
              <a:defRPr/>
            </a:pPr>
            <a:r>
              <a:rPr lang="en-GB" sz="2000" b="1" dirty="0">
                <a:solidFill>
                  <a:schemeClr val="lt1"/>
                </a:solidFill>
                <a:latin typeface="Arial" pitchFamily="34" charset="0"/>
                <a:cs typeface="+mn-cs"/>
              </a:rPr>
              <a:t>We cannot feel fear and relaxed at the same time</a:t>
            </a:r>
          </a:p>
        </p:txBody>
      </p:sp>
      <p:sp>
        <p:nvSpPr>
          <p:cNvPr id="10" name="Explosion 1 9"/>
          <p:cNvSpPr>
            <a:spLocks noChangeArrowheads="1"/>
          </p:cNvSpPr>
          <p:nvPr/>
        </p:nvSpPr>
        <p:spPr bwMode="auto">
          <a:xfrm>
            <a:off x="5214938" y="2214563"/>
            <a:ext cx="3071812" cy="2000250"/>
          </a:xfrm>
          <a:prstGeom prst="irregularSeal1">
            <a:avLst/>
          </a:prstGeom>
          <a:solidFill>
            <a:srgbClr val="000080"/>
          </a:solidFill>
          <a:ln w="25400" algn="ctr">
            <a:solidFill>
              <a:srgbClr val="385D8A"/>
            </a:solidFill>
            <a:miter lim="800000"/>
            <a:headEnd/>
            <a:tailEnd/>
          </a:ln>
        </p:spPr>
        <p:txBody>
          <a:bodyPr anchor="ctr"/>
          <a:lstStyle/>
          <a:p>
            <a:pPr algn="ctr" fontAlgn="auto">
              <a:spcBef>
                <a:spcPts val="0"/>
              </a:spcBef>
              <a:spcAft>
                <a:spcPts val="0"/>
              </a:spcAft>
              <a:defRPr/>
            </a:pPr>
            <a:r>
              <a:rPr lang="en-GB" dirty="0">
                <a:solidFill>
                  <a:schemeClr val="lt1"/>
                </a:solidFill>
                <a:latin typeface="Arial" pitchFamily="34" charset="0"/>
                <a:cs typeface="+mn-cs"/>
              </a:rPr>
              <a:t>This called </a:t>
            </a:r>
            <a:r>
              <a:rPr lang="en-GB" b="1" dirty="0">
                <a:solidFill>
                  <a:srgbClr val="FF0000"/>
                </a:solidFill>
                <a:latin typeface="Arial" pitchFamily="34" charset="0"/>
                <a:cs typeface="+mn-cs"/>
              </a:rPr>
              <a:t>reciprocal inhibition</a:t>
            </a:r>
          </a:p>
        </p:txBody>
      </p:sp>
    </p:spTree>
    <p:extLst>
      <p:ext uri="{BB962C8B-B14F-4D97-AF65-F5344CB8AC3E}">
        <p14:creationId xmlns:p14="http://schemas.microsoft.com/office/powerpoint/2010/main" val="2256080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gtEl>
                                        <p:attrNameLst>
                                          <p:attrName>ppt_x</p:attrName>
                                          <p:attrName>ppt_y</p:attrName>
                                        </p:attrNameLst>
                                      </p:cBhvr>
                                    </p:animMotion>
                                    <p:animEffect transition="in" filter="fade">
                                      <p:cBhvr>
                                        <p:cTn id="14" dur="10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7414"/>
                                        </p:tgtEl>
                                        <p:attrNameLst>
                                          <p:attrName>style.visibility</p:attrName>
                                        </p:attrNameLst>
                                      </p:cBhvr>
                                      <p:to>
                                        <p:strVal val="visible"/>
                                      </p:to>
                                    </p:set>
                                    <p:animEffect transition="in" filter="fade">
                                      <p:cBhvr>
                                        <p:cTn id="29" dur="2000"/>
                                        <p:tgtEl>
                                          <p:spTgt spid="1741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nodeType="clickEffect">
                                  <p:stCondLst>
                                    <p:cond delay="0"/>
                                  </p:stCondLst>
                                  <p:childTnLst>
                                    <p:set>
                                      <p:cBhvr>
                                        <p:cTn id="38" dur="1" fill="hold">
                                          <p:stCondLst>
                                            <p:cond delay="0"/>
                                          </p:stCondLst>
                                        </p:cTn>
                                        <p:tgtEl>
                                          <p:spTgt spid="17410"/>
                                        </p:tgtEl>
                                        <p:attrNameLst>
                                          <p:attrName>style.visibility</p:attrName>
                                        </p:attrNameLst>
                                      </p:cBhvr>
                                      <p:to>
                                        <p:strVal val="visible"/>
                                      </p:to>
                                    </p:set>
                                    <p:animScale>
                                      <p:cBhvr>
                                        <p:cTn id="39" dur="1000" decel="50000" fill="hold">
                                          <p:stCondLst>
                                            <p:cond delay="0"/>
                                          </p:stCondLst>
                                        </p:cTn>
                                        <p:tgtEl>
                                          <p:spTgt spid="17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7410"/>
                                        </p:tgtEl>
                                        <p:attrNameLst>
                                          <p:attrName>ppt_x</p:attrName>
                                          <p:attrName>ppt_y</p:attrName>
                                        </p:attrNameLst>
                                      </p:cBhvr>
                                    </p:animMotion>
                                    <p:animEffect transition="in" filter="fade">
                                      <p:cBhvr>
                                        <p:cTn id="41" dur="1000"/>
                                        <p:tgtEl>
                                          <p:spTgt spid="174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nodeType="clickEffect">
                                  <p:stCondLst>
                                    <p:cond delay="0"/>
                                  </p:stCondLst>
                                  <p:childTnLst>
                                    <p:set>
                                      <p:cBhvr>
                                        <p:cTn id="45" dur="1" fill="hold">
                                          <p:stCondLst>
                                            <p:cond delay="0"/>
                                          </p:stCondLst>
                                        </p:cTn>
                                        <p:tgtEl>
                                          <p:spTgt spid="17412"/>
                                        </p:tgtEl>
                                        <p:attrNameLst>
                                          <p:attrName>style.visibility</p:attrName>
                                        </p:attrNameLst>
                                      </p:cBhvr>
                                      <p:to>
                                        <p:strVal val="visible"/>
                                      </p:to>
                                    </p:set>
                                    <p:animScale>
                                      <p:cBhvr>
                                        <p:cTn id="46" dur="1000" decel="50000" fill="hold">
                                          <p:stCondLst>
                                            <p:cond delay="0"/>
                                          </p:stCondLst>
                                        </p:cTn>
                                        <p:tgtEl>
                                          <p:spTgt spid="174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7412"/>
                                        </p:tgtEl>
                                        <p:attrNameLst>
                                          <p:attrName>ppt_x</p:attrName>
                                          <p:attrName>ppt_y</p:attrName>
                                        </p:attrNameLst>
                                      </p:cBhvr>
                                    </p:animMotion>
                                    <p:animEffect transition="in" filter="fade">
                                      <p:cBhvr>
                                        <p:cTn id="48" dur="1000"/>
                                        <p:tgtEl>
                                          <p:spTgt spid="174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to="" calcmode="lin" valueType="num">
                                      <p:cBhvr>
                                        <p:cTn id="53"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GB" sz="6600" b="1" dirty="0" smtClean="0">
                <a:effectLst>
                  <a:outerShdw blurRad="38100" dist="38100" dir="2700000" algn="tl">
                    <a:srgbClr val="FFFFFF"/>
                  </a:outerShdw>
                </a:effectLst>
                <a:latin typeface="Arial" pitchFamily="34" charset="0"/>
              </a:rPr>
              <a:t>How does it work?</a:t>
            </a:r>
          </a:p>
        </p:txBody>
      </p:sp>
      <p:sp>
        <p:nvSpPr>
          <p:cNvPr id="3" name="Flowchart: Alternate Process 2"/>
          <p:cNvSpPr>
            <a:spLocks noChangeArrowheads="1"/>
          </p:cNvSpPr>
          <p:nvPr/>
        </p:nvSpPr>
        <p:spPr bwMode="auto">
          <a:xfrm>
            <a:off x="285750" y="1428750"/>
            <a:ext cx="3286125" cy="500063"/>
          </a:xfrm>
          <a:prstGeom prst="flowChartAlternateProcess">
            <a:avLst/>
          </a:prstGeom>
          <a:solidFill>
            <a:srgbClr val="000080"/>
          </a:solidFill>
          <a:ln w="25400" algn="ctr">
            <a:solidFill>
              <a:srgbClr val="385D8A"/>
            </a:solidFill>
            <a:miter lim="800000"/>
            <a:headEnd/>
            <a:tailEnd/>
          </a:ln>
        </p:spPr>
        <p:txBody>
          <a:bodyPr anchor="ctr"/>
          <a:lstStyle/>
          <a:p>
            <a:pPr algn="ctr" fontAlgn="auto">
              <a:spcBef>
                <a:spcPts val="0"/>
              </a:spcBef>
              <a:spcAft>
                <a:spcPts val="0"/>
              </a:spcAft>
              <a:defRPr/>
            </a:pPr>
            <a:r>
              <a:rPr lang="en-GB" sz="2000" b="1" dirty="0">
                <a:solidFill>
                  <a:schemeClr val="lt1"/>
                </a:solidFill>
                <a:latin typeface="Arial" pitchFamily="34" charset="0"/>
                <a:cs typeface="+mn-cs"/>
              </a:rPr>
              <a:t>It is a step by step approach</a:t>
            </a:r>
          </a:p>
        </p:txBody>
      </p:sp>
      <p:sp>
        <p:nvSpPr>
          <p:cNvPr id="4" name="Rounded Rectangle 3"/>
          <p:cNvSpPr>
            <a:spLocks noChangeArrowheads="1"/>
          </p:cNvSpPr>
          <p:nvPr/>
        </p:nvSpPr>
        <p:spPr bwMode="auto">
          <a:xfrm>
            <a:off x="4357688" y="1285875"/>
            <a:ext cx="4000500" cy="1428750"/>
          </a:xfrm>
          <a:prstGeom prst="roundRect">
            <a:avLst>
              <a:gd name="adj" fmla="val 16667"/>
            </a:avLst>
          </a:prstGeom>
          <a:solidFill>
            <a:srgbClr val="000080"/>
          </a:solidFill>
          <a:ln w="25400" algn="ctr">
            <a:solidFill>
              <a:srgbClr val="385D8A"/>
            </a:solidFill>
            <a:round/>
            <a:headEnd/>
            <a:tailEnd/>
          </a:ln>
        </p:spPr>
        <p:txBody>
          <a:bodyPr/>
          <a:lstStyle/>
          <a:p>
            <a:pPr algn="ctr"/>
            <a:r>
              <a:rPr lang="en-GB" altLang="en-US" dirty="0">
                <a:solidFill>
                  <a:srgbClr val="FFFFFF"/>
                </a:solidFill>
                <a:latin typeface="Arial" pitchFamily="34" charset="0"/>
              </a:rPr>
              <a:t>The client learns relaxation techniques</a:t>
            </a:r>
          </a:p>
          <a:p>
            <a:pPr algn="ctr"/>
            <a:r>
              <a:rPr lang="en-GB" altLang="en-US" dirty="0">
                <a:solidFill>
                  <a:srgbClr val="FFFFFF"/>
                </a:solidFill>
                <a:latin typeface="Arial" pitchFamily="34" charset="0"/>
              </a:rPr>
              <a:t>(</a:t>
            </a:r>
            <a:r>
              <a:rPr lang="en-GB" altLang="en-US" b="1" dirty="0">
                <a:solidFill>
                  <a:srgbClr val="FFFF00"/>
                </a:solidFill>
                <a:latin typeface="Arial" pitchFamily="34" charset="0"/>
              </a:rPr>
              <a:t>Relaxation Training</a:t>
            </a:r>
            <a:r>
              <a:rPr lang="en-GB" altLang="en-US" dirty="0">
                <a:solidFill>
                  <a:srgbClr val="FFFFFF"/>
                </a:solidFill>
                <a:latin typeface="Arial" pitchFamily="34" charset="0"/>
              </a:rPr>
              <a:t>)</a:t>
            </a:r>
          </a:p>
        </p:txBody>
      </p:sp>
      <p:pic>
        <p:nvPicPr>
          <p:cNvPr id="19458" name="Picture 2" descr="http://www.lung.ca/_images/positions.gif"/>
          <p:cNvPicPr>
            <a:picLocks noChangeAspect="1" noChangeArrowheads="1"/>
          </p:cNvPicPr>
          <p:nvPr/>
        </p:nvPicPr>
        <p:blipFill>
          <a:blip r:embed="rId2">
            <a:extLst>
              <a:ext uri="{28A0092B-C50C-407E-A947-70E740481C1C}">
                <a14:useLocalDpi xmlns:a14="http://schemas.microsoft.com/office/drawing/2010/main" val="0"/>
              </a:ext>
            </a:extLst>
          </a:blip>
          <a:srcRect t="6757" b="59459"/>
          <a:stretch>
            <a:fillRect/>
          </a:stretch>
        </p:blipFill>
        <p:spPr bwMode="auto">
          <a:xfrm>
            <a:off x="5364163" y="1989138"/>
            <a:ext cx="19716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285750" y="2714625"/>
            <a:ext cx="4143375" cy="1143000"/>
          </a:xfrm>
          <a:prstGeom prst="roundRect">
            <a:avLst>
              <a:gd name="adj" fmla="val 16667"/>
            </a:avLst>
          </a:prstGeom>
          <a:solidFill>
            <a:srgbClr val="003366"/>
          </a:solidFill>
          <a:ln w="25400" algn="ctr">
            <a:solidFill>
              <a:srgbClr val="385D8A"/>
            </a:solidFill>
            <a:round/>
            <a:headEnd/>
            <a:tailEnd/>
          </a:ln>
        </p:spPr>
        <p:txBody>
          <a:bodyPr anchor="ctr"/>
          <a:lstStyle/>
          <a:p>
            <a:pPr algn="ctr"/>
            <a:r>
              <a:rPr lang="en-GB" altLang="en-US" dirty="0">
                <a:solidFill>
                  <a:srgbClr val="FFFFFF"/>
                </a:solidFill>
                <a:latin typeface="Arial" pitchFamily="34" charset="0"/>
              </a:rPr>
              <a:t>The client works out </a:t>
            </a:r>
            <a:r>
              <a:rPr lang="en-GB" altLang="en-US" b="1" dirty="0">
                <a:solidFill>
                  <a:srgbClr val="FF0000"/>
                </a:solidFill>
                <a:latin typeface="Arial" pitchFamily="34" charset="0"/>
              </a:rPr>
              <a:t>a hierarchy of fear </a:t>
            </a:r>
            <a:r>
              <a:rPr lang="en-GB" altLang="en-US" dirty="0">
                <a:solidFill>
                  <a:srgbClr val="FFFFFF"/>
                </a:solidFill>
                <a:latin typeface="Arial" pitchFamily="34" charset="0"/>
              </a:rPr>
              <a:t>from the least frightening to the most frightening (</a:t>
            </a:r>
            <a:r>
              <a:rPr lang="en-GB" altLang="en-US" b="1" dirty="0">
                <a:solidFill>
                  <a:srgbClr val="FFFF00"/>
                </a:solidFill>
                <a:latin typeface="Arial" pitchFamily="34" charset="0"/>
              </a:rPr>
              <a:t>Functional Analysis</a:t>
            </a:r>
            <a:r>
              <a:rPr lang="en-GB" altLang="en-US" dirty="0">
                <a:solidFill>
                  <a:srgbClr val="FFFFFF"/>
                </a:solidFill>
                <a:latin typeface="Arial" pitchFamily="34" charset="0"/>
              </a:rPr>
              <a:t>)</a:t>
            </a:r>
          </a:p>
        </p:txBody>
      </p:sp>
      <p:pic>
        <p:nvPicPr>
          <p:cNvPr id="19464" name="Picture 8" descr="http://cityuwebhackerdogscats.hea.hk/images/dog.jpg"/>
          <p:cNvPicPr>
            <a:picLocks noChangeAspect="1" noChangeArrowheads="1"/>
          </p:cNvPicPr>
          <p:nvPr/>
        </p:nvPicPr>
        <p:blipFill>
          <a:blip r:embed="rId3">
            <a:extLst>
              <a:ext uri="{28A0092B-C50C-407E-A947-70E740481C1C}">
                <a14:useLocalDpi xmlns:a14="http://schemas.microsoft.com/office/drawing/2010/main" val="0"/>
              </a:ext>
            </a:extLst>
          </a:blip>
          <a:srcRect l="38289" t="6320" r="34685" b="74719"/>
          <a:stretch>
            <a:fillRect/>
          </a:stretch>
        </p:blipFill>
        <p:spPr bwMode="auto">
          <a:xfrm>
            <a:off x="1214438" y="4000500"/>
            <a:ext cx="12382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1214438" y="5143500"/>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1800" dirty="0"/>
              <a:t>Stroke</a:t>
            </a:r>
          </a:p>
          <a:p>
            <a:r>
              <a:rPr lang="en-GB" altLang="en-US" sz="1800" dirty="0"/>
              <a:t>Dog</a:t>
            </a:r>
          </a:p>
          <a:p>
            <a:r>
              <a:rPr lang="en-GB" altLang="en-US" sz="1800" dirty="0"/>
              <a:t>Fur</a:t>
            </a:r>
          </a:p>
        </p:txBody>
      </p:sp>
      <p:sp>
        <p:nvSpPr>
          <p:cNvPr id="13" name="TextBox 12"/>
          <p:cNvSpPr txBox="1">
            <a:spLocks noChangeArrowheads="1"/>
          </p:cNvSpPr>
          <p:nvPr/>
        </p:nvSpPr>
        <p:spPr bwMode="auto">
          <a:xfrm>
            <a:off x="214313" y="5072063"/>
            <a:ext cx="860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1800" dirty="0"/>
              <a:t>Picture of dog </a:t>
            </a:r>
          </a:p>
        </p:txBody>
      </p:sp>
      <p:sp>
        <p:nvSpPr>
          <p:cNvPr id="14" name="TextBox 13"/>
          <p:cNvSpPr txBox="1">
            <a:spLocks noChangeArrowheads="1"/>
          </p:cNvSpPr>
          <p:nvPr/>
        </p:nvSpPr>
        <p:spPr bwMode="auto">
          <a:xfrm>
            <a:off x="4572000" y="5500688"/>
            <a:ext cx="1357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1800" dirty="0"/>
              <a:t>Pet Dog   </a:t>
            </a:r>
          </a:p>
        </p:txBody>
      </p:sp>
      <p:sp>
        <p:nvSpPr>
          <p:cNvPr id="15" name="TextBox 14"/>
          <p:cNvSpPr txBox="1">
            <a:spLocks noChangeArrowheads="1"/>
          </p:cNvSpPr>
          <p:nvPr/>
        </p:nvSpPr>
        <p:spPr bwMode="auto">
          <a:xfrm>
            <a:off x="2714625" y="5429250"/>
            <a:ext cx="8572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1800" dirty="0"/>
              <a:t>Dog, but behind screen  </a:t>
            </a:r>
          </a:p>
        </p:txBody>
      </p:sp>
      <p:sp>
        <p:nvSpPr>
          <p:cNvPr id="17" name="Rounded Rectangle 16"/>
          <p:cNvSpPr>
            <a:spLocks noChangeArrowheads="1"/>
          </p:cNvSpPr>
          <p:nvPr/>
        </p:nvSpPr>
        <p:spPr bwMode="auto">
          <a:xfrm>
            <a:off x="6286500" y="3786188"/>
            <a:ext cx="2857500" cy="2143125"/>
          </a:xfrm>
          <a:prstGeom prst="roundRect">
            <a:avLst>
              <a:gd name="adj" fmla="val 16667"/>
            </a:avLst>
          </a:prstGeom>
          <a:solidFill>
            <a:srgbClr val="003366"/>
          </a:solidFill>
          <a:ln w="25400" algn="ctr">
            <a:solidFill>
              <a:srgbClr val="385D8A"/>
            </a:solidFill>
            <a:round/>
            <a:headEnd/>
            <a:tailEnd/>
          </a:ln>
        </p:spPr>
        <p:txBody>
          <a:bodyPr anchor="ctr"/>
          <a:lstStyle/>
          <a:p>
            <a:r>
              <a:rPr lang="en-GB" altLang="en-US" b="1" dirty="0">
                <a:solidFill>
                  <a:srgbClr val="FFFFFF"/>
                </a:solidFill>
                <a:latin typeface="Arial" pitchFamily="34" charset="0"/>
              </a:rPr>
              <a:t>The client works through the hierarchy being bought gradually into contact with the phobic stimulus whilst using relaxation techniques (</a:t>
            </a:r>
            <a:r>
              <a:rPr lang="en-GB" altLang="en-US" b="1" dirty="0">
                <a:solidFill>
                  <a:srgbClr val="FFFF00"/>
                </a:solidFill>
                <a:latin typeface="Arial" pitchFamily="34" charset="0"/>
              </a:rPr>
              <a:t>Graduated Exposure</a:t>
            </a:r>
            <a:r>
              <a:rPr lang="en-GB" altLang="en-US" b="1" dirty="0">
                <a:solidFill>
                  <a:srgbClr val="FFFFFF"/>
                </a:solidFill>
                <a:latin typeface="Arial" pitchFamily="34" charset="0"/>
              </a:rPr>
              <a:t>)</a:t>
            </a:r>
          </a:p>
        </p:txBody>
      </p:sp>
      <p:pic>
        <p:nvPicPr>
          <p:cNvPr id="73746" name="Picture 18" descr="http://www.paulnoll.com/China/Zodiac/zodiac-dog-pi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5" y="40005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8" name="Picture 20" descr="http://upload.wikimedia.org/wikipedia/commons/thumb/6/64/DSC6270.jpg/300px-DSC627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3929063"/>
            <a:ext cx="1643062"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22" descr="http://channel.nationalgeographic.com/staticfiles/NGC/StaticFiles/Images/Show/30xx/309x/3093_Science-of-dogs-3_047003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0" y="3929063"/>
            <a:ext cx="19288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647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9458"/>
                                        </p:tgtEl>
                                        <p:attrNameLst>
                                          <p:attrName>style.visibility</p:attrName>
                                        </p:attrNameLst>
                                      </p:cBhvr>
                                      <p:to>
                                        <p:strVal val="visible"/>
                                      </p:to>
                                    </p:set>
                                    <p:animEffect transition="in" filter="wipe(down)">
                                      <p:cBhvr>
                                        <p:cTn id="16" dur="500"/>
                                        <p:tgtEl>
                                          <p:spTgt spid="194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73746"/>
                                        </p:tgtEl>
                                        <p:attrNameLst>
                                          <p:attrName>style.visibility</p:attrName>
                                        </p:attrNameLst>
                                      </p:cBhvr>
                                      <p:to>
                                        <p:strVal val="visible"/>
                                      </p:to>
                                    </p:set>
                                    <p:animEffect transition="in" filter="dissolve">
                                      <p:cBhvr>
                                        <p:cTn id="25" dur="500"/>
                                        <p:tgtEl>
                                          <p:spTgt spid="7374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9464"/>
                                        </p:tgtEl>
                                        <p:attrNameLst>
                                          <p:attrName>style.visibility</p:attrName>
                                        </p:attrNameLst>
                                      </p:cBhvr>
                                      <p:to>
                                        <p:strVal val="visible"/>
                                      </p:to>
                                    </p:set>
                                    <p:animEffect transition="in" filter="wipe(down)">
                                      <p:cBhvr>
                                        <p:cTn id="35" dur="500"/>
                                        <p:tgtEl>
                                          <p:spTgt spid="1946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73748"/>
                                        </p:tgtEl>
                                        <p:attrNameLst>
                                          <p:attrName>style.visibility</p:attrName>
                                        </p:attrNameLst>
                                      </p:cBhvr>
                                      <p:to>
                                        <p:strVal val="visible"/>
                                      </p:to>
                                    </p:set>
                                    <p:animEffect transition="in" filter="fade">
                                      <p:cBhvr>
                                        <p:cTn id="45" dur="2000"/>
                                        <p:tgtEl>
                                          <p:spTgt spid="7374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7" grpId="0" animBg="1" autoUpdateAnimBg="0"/>
      <p:bldP spid="12" grpId="0" autoUpdateAnimBg="0"/>
      <p:bldP spid="13" grpId="0" autoUpdateAnimBg="0"/>
      <p:bldP spid="14" grpId="0" autoUpdateAnimBg="0"/>
      <p:bldP spid="15" grpId="0" autoUpdateAnimBg="0"/>
      <p:bldP spid="1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214438"/>
            <a:ext cx="3000375" cy="1143000"/>
          </a:xfrm>
        </p:spPr>
        <p:txBody>
          <a:bodyPr/>
          <a:lstStyle/>
          <a:p>
            <a:r>
              <a:rPr lang="en-GB" altLang="en-US" smtClean="0"/>
              <a:t>Flooding</a:t>
            </a:r>
          </a:p>
        </p:txBody>
      </p:sp>
      <p:sp>
        <p:nvSpPr>
          <p:cNvPr id="77827" name="Rectangle 3"/>
          <p:cNvSpPr>
            <a:spLocks noGrp="1" noChangeArrowheads="1"/>
          </p:cNvSpPr>
          <p:nvPr>
            <p:ph type="body" idx="1"/>
          </p:nvPr>
        </p:nvSpPr>
        <p:spPr>
          <a:xfrm>
            <a:off x="0" y="3571875"/>
            <a:ext cx="9144000" cy="3286125"/>
          </a:xfrm>
        </p:spPr>
        <p:txBody>
          <a:bodyPr/>
          <a:lstStyle/>
          <a:p>
            <a:r>
              <a:rPr lang="en-GB" altLang="en-US" sz="2400" smtClean="0"/>
              <a:t>An alternative approach to treatment is to use flooding</a:t>
            </a:r>
          </a:p>
          <a:p>
            <a:r>
              <a:rPr lang="en-GB" altLang="en-US" sz="2400" smtClean="0"/>
              <a:t>Intense exposure to the phobic stimulus with no graduated exposure and no opportunity to escape.</a:t>
            </a:r>
          </a:p>
          <a:p>
            <a:r>
              <a:rPr lang="en-GB" altLang="en-US" sz="2400" smtClean="0"/>
              <a:t>The idea is that an anxiety response can only be sustained for a finite amount of time.</a:t>
            </a:r>
          </a:p>
          <a:p>
            <a:r>
              <a:rPr lang="en-GB" altLang="en-US" sz="2400" smtClean="0"/>
              <a:t>After a while the anxiety will subside and the person will relax and learn a new association between the phobic stimulus and the relaxed state.</a:t>
            </a:r>
          </a:p>
        </p:txBody>
      </p:sp>
      <p:pic>
        <p:nvPicPr>
          <p:cNvPr id="52228" name="Picture 5" descr="http://www.getbetterhealth.com/wp-content/uploads/2009/06/pet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0"/>
            <a:ext cx="600075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250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http://upload.wikimedia.org/wikipedia/commons/d/d1/MaltesersO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8"/>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a:spLocks noGrp="1"/>
          </p:cNvSpPr>
          <p:nvPr>
            <p:ph type="title"/>
          </p:nvPr>
        </p:nvSpPr>
        <p:spPr>
          <a:xfrm>
            <a:off x="500063" y="0"/>
            <a:ext cx="8429625" cy="1143000"/>
          </a:xfrm>
        </p:spPr>
        <p:txBody>
          <a:bodyPr>
            <a:normAutofit fontScale="90000"/>
          </a:bodyPr>
          <a:lstStyle/>
          <a:p>
            <a:r>
              <a:rPr lang="en-GB" altLang="en-US" smtClean="0"/>
              <a:t>Systematic Desensitisation -V-(Implosion therapy) Activity</a:t>
            </a:r>
          </a:p>
        </p:txBody>
      </p:sp>
      <p:sp>
        <p:nvSpPr>
          <p:cNvPr id="3" name="Content Placeholder 2"/>
          <p:cNvSpPr>
            <a:spLocks noGrp="1"/>
          </p:cNvSpPr>
          <p:nvPr>
            <p:ph idx="1"/>
          </p:nvPr>
        </p:nvSpPr>
        <p:spPr>
          <a:xfrm>
            <a:off x="0" y="1571625"/>
            <a:ext cx="6643688" cy="5072063"/>
          </a:xfrm>
        </p:spPr>
        <p:txBody>
          <a:bodyPr/>
          <a:lstStyle/>
          <a:p>
            <a:r>
              <a:rPr lang="en-GB" altLang="en-US" sz="2800" b="1" smtClean="0">
                <a:solidFill>
                  <a:srgbClr val="FF0000"/>
                </a:solidFill>
              </a:rPr>
              <a:t>With a partner discuss a phobia or fear that either or both of you have.</a:t>
            </a:r>
          </a:p>
          <a:p>
            <a:r>
              <a:rPr lang="en-GB" altLang="en-US" sz="2800" b="1" smtClean="0">
                <a:solidFill>
                  <a:srgbClr val="FF0000"/>
                </a:solidFill>
              </a:rPr>
              <a:t>Construct a hierarchy of fear provoking stimuli.</a:t>
            </a:r>
          </a:p>
          <a:p>
            <a:r>
              <a:rPr lang="en-GB" altLang="en-US" sz="2800" b="1" smtClean="0">
                <a:solidFill>
                  <a:srgbClr val="FF0000"/>
                </a:solidFill>
              </a:rPr>
              <a:t>Close your eyes and work through your hierarchy using the ‘Mindfulness meditation’ relaxation technique.</a:t>
            </a:r>
          </a:p>
          <a:p>
            <a:r>
              <a:rPr lang="en-GB" altLang="en-US" sz="2800" b="1" smtClean="0">
                <a:solidFill>
                  <a:srgbClr val="FF0000"/>
                </a:solidFill>
              </a:rPr>
              <a:t>What are the problems with this implosion technique compared to systematic desensitisation?</a:t>
            </a:r>
          </a:p>
          <a:p>
            <a:endParaRPr lang="en-GB" altLang="en-US" smtClean="0"/>
          </a:p>
        </p:txBody>
      </p:sp>
      <p:pic>
        <p:nvPicPr>
          <p:cNvPr id="94210" name="Picture 2" descr="http://www.straightfrommybrain.com/indexhibitv069/files/gimgs/47_malteser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47950"/>
            <a:ext cx="26670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500813" y="1285875"/>
            <a:ext cx="26431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1800"/>
              <a:t>I hope that this doesn’t result in you developing a phobia for Maltesers!</a:t>
            </a:r>
          </a:p>
        </p:txBody>
      </p:sp>
    </p:spTree>
    <p:extLst>
      <p:ext uri="{BB962C8B-B14F-4D97-AF65-F5344CB8AC3E}">
        <p14:creationId xmlns:p14="http://schemas.microsoft.com/office/powerpoint/2010/main" val="485866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4210"/>
                                        </p:tgtEl>
                                        <p:attrNameLst>
                                          <p:attrName>style.visibility</p:attrName>
                                        </p:attrNameLst>
                                      </p:cBhvr>
                                      <p:to>
                                        <p:strVal val="visible"/>
                                      </p:to>
                                    </p:set>
                                    <p:animEffect transition="in" filter="fade">
                                      <p:cBhvr>
                                        <p:cTn id="27" dur="2000"/>
                                        <p:tgtEl>
                                          <p:spTgt spid="94210"/>
                                        </p:tgtEl>
                                      </p:cBhvr>
                                    </p:animEffect>
                                  </p:childTnLst>
                                </p:cTn>
                              </p:par>
                            </p:childTnLst>
                          </p:cTn>
                        </p:par>
                        <p:par>
                          <p:cTn id="28" fill="hold" nodeType="afterGroup">
                            <p:stCondLst>
                              <p:cond delay="2000"/>
                            </p:stCondLst>
                            <p:childTnLst>
                              <p:par>
                                <p:cTn id="29" presetID="30" presetClass="entr" presetSubtype="0" fill="hold" nodeType="after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800" decel="100000"/>
                                        <p:tgtEl>
                                          <p:spTgt spid="5">
                                            <p:txEl>
                                              <p:pRg st="0" end="0"/>
                                            </p:txEl>
                                          </p:spTgt>
                                        </p:tgtEl>
                                      </p:cBhvr>
                                    </p:animEffect>
                                    <p:anim calcmode="lin" valueType="num">
                                      <p:cBhvr>
                                        <p:cTn id="32"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pPr eaLnBrk="1" hangingPunct="1">
              <a:defRPr/>
            </a:pPr>
            <a:r>
              <a:rPr lang="en-GB" sz="6000" b="1" dirty="0" smtClean="0">
                <a:effectLst>
                  <a:outerShdw blurRad="38100" dist="38100" dir="2700000" algn="tl">
                    <a:srgbClr val="FFFFFF"/>
                  </a:outerShdw>
                </a:effectLst>
                <a:latin typeface="Arial" pitchFamily="34" charset="0"/>
              </a:rPr>
              <a:t>Evaluation </a:t>
            </a:r>
          </a:p>
        </p:txBody>
      </p:sp>
      <p:sp>
        <p:nvSpPr>
          <p:cNvPr id="3" name="Content Placeholder 2"/>
          <p:cNvSpPr>
            <a:spLocks noGrp="1"/>
          </p:cNvSpPr>
          <p:nvPr>
            <p:ph idx="4294967295"/>
          </p:nvPr>
        </p:nvSpPr>
        <p:spPr/>
        <p:txBody>
          <a:bodyPr>
            <a:normAutofit fontScale="92500"/>
          </a:bodyPr>
          <a:lstStyle/>
          <a:p>
            <a:pPr eaLnBrk="1" hangingPunct="1">
              <a:lnSpc>
                <a:spcPct val="90000"/>
              </a:lnSpc>
              <a:defRPr/>
            </a:pPr>
            <a:r>
              <a:rPr lang="en-GB" dirty="0" smtClean="0"/>
              <a:t>SD is effective in reducing the phobic behaviour but it is not always the same than a cure.</a:t>
            </a:r>
          </a:p>
          <a:p>
            <a:pPr eaLnBrk="1" hangingPunct="1">
              <a:lnSpc>
                <a:spcPct val="90000"/>
              </a:lnSpc>
              <a:defRPr/>
            </a:pPr>
            <a:r>
              <a:rPr lang="en-GB" dirty="0" smtClean="0"/>
              <a:t>Some phobias initially improve but worsen again after a few months</a:t>
            </a:r>
          </a:p>
          <a:p>
            <a:pPr eaLnBrk="1" hangingPunct="1">
              <a:lnSpc>
                <a:spcPct val="90000"/>
              </a:lnSpc>
              <a:defRPr/>
            </a:pPr>
            <a:r>
              <a:rPr lang="en-GB" dirty="0" smtClean="0"/>
              <a:t>SD &amp; Flooding work better for some phobias than others. Social phobias and agoraphobia do not seem to show as much improvement. Could it be that there are other causes for phobias than classical conditioning?</a:t>
            </a:r>
          </a:p>
        </p:txBody>
      </p:sp>
    </p:spTree>
    <p:extLst>
      <p:ext uri="{BB962C8B-B14F-4D97-AF65-F5344CB8AC3E}">
        <p14:creationId xmlns:p14="http://schemas.microsoft.com/office/powerpoint/2010/main" val="3332096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ltLang="en-US" sz="4000" smtClean="0"/>
              <a:t> Appropriateness &amp; Effectiveness</a:t>
            </a:r>
            <a:endParaRPr lang="en-GB" altLang="en-US" sz="1800" smtClean="0"/>
          </a:p>
        </p:txBody>
      </p:sp>
      <p:sp>
        <p:nvSpPr>
          <p:cNvPr id="55299" name="Rectangle 3"/>
          <p:cNvSpPr>
            <a:spLocks noGrp="1" noChangeArrowheads="1"/>
          </p:cNvSpPr>
          <p:nvPr>
            <p:ph type="body" sz="half" idx="1"/>
          </p:nvPr>
        </p:nvSpPr>
        <p:spPr>
          <a:xfrm>
            <a:off x="457200" y="1341438"/>
            <a:ext cx="4043363" cy="5256212"/>
          </a:xfrm>
        </p:spPr>
        <p:txBody>
          <a:bodyPr/>
          <a:lstStyle/>
          <a:p>
            <a:pPr>
              <a:lnSpc>
                <a:spcPct val="90000"/>
              </a:lnSpc>
              <a:buFont typeface="Wingdings" pitchFamily="2" charset="2"/>
              <a:buNone/>
            </a:pPr>
            <a:r>
              <a:rPr lang="en-GB" altLang="en-US" sz="2000" smtClean="0"/>
              <a:t>            </a:t>
            </a:r>
            <a:r>
              <a:rPr lang="en-GB" altLang="en-US" sz="2000" b="1" i="1" u="sng" smtClean="0"/>
              <a:t>Effective?</a:t>
            </a:r>
          </a:p>
          <a:p>
            <a:pPr>
              <a:lnSpc>
                <a:spcPct val="90000"/>
              </a:lnSpc>
              <a:buFont typeface="Wingdings" pitchFamily="2" charset="2"/>
              <a:buChar char="ü"/>
            </a:pPr>
            <a:r>
              <a:rPr lang="en-GB" altLang="en-US" sz="2000" b="1" i="1" smtClean="0"/>
              <a:t>SD</a:t>
            </a:r>
            <a:r>
              <a:rPr lang="en-GB" altLang="en-US" sz="2000" smtClean="0"/>
              <a:t>- Good success rate for those suffering anxiety. </a:t>
            </a:r>
          </a:p>
          <a:p>
            <a:pPr>
              <a:lnSpc>
                <a:spcPct val="90000"/>
              </a:lnSpc>
              <a:buFont typeface="Wingdings" pitchFamily="2" charset="2"/>
              <a:buChar char="ü"/>
            </a:pPr>
            <a:r>
              <a:rPr lang="en-GB" altLang="en-US" sz="2000" b="1" i="1" smtClean="0"/>
              <a:t>Research shows</a:t>
            </a:r>
            <a:r>
              <a:rPr lang="en-GB" altLang="en-US" sz="2000" smtClean="0"/>
              <a:t> high level of effectiveness &gt;75% in most trials. (McGrath 1990) – but improvement may be only slight (Craske &amp; Barlow 1993)</a:t>
            </a:r>
          </a:p>
          <a:p>
            <a:pPr>
              <a:lnSpc>
                <a:spcPct val="90000"/>
              </a:lnSpc>
              <a:buFont typeface="Wingdings" pitchFamily="2" charset="2"/>
              <a:buChar char="ü"/>
            </a:pPr>
            <a:r>
              <a:rPr lang="en-GB" altLang="en-US" sz="2000" b="1" i="1" smtClean="0"/>
              <a:t>Relapse:</a:t>
            </a:r>
            <a:r>
              <a:rPr lang="en-GB" altLang="en-US" sz="2000" smtClean="0"/>
              <a:t> 50% relapse within 6 months! (Craske &amp; Barlow 1993)</a:t>
            </a:r>
          </a:p>
          <a:p>
            <a:pPr>
              <a:lnSpc>
                <a:spcPct val="90000"/>
              </a:lnSpc>
              <a:buFont typeface="Wingdings" pitchFamily="2" charset="2"/>
              <a:buChar char="ü"/>
            </a:pPr>
            <a:r>
              <a:rPr lang="en-GB" altLang="en-US" sz="2000" b="1" i="1" smtClean="0"/>
              <a:t>Ohman suggested</a:t>
            </a:r>
            <a:r>
              <a:rPr lang="en-GB" altLang="en-US" sz="2000" smtClean="0"/>
              <a:t> that Phobias with an evolutionary root (animals, the dark, heights) respond less well to behavioural therapies.</a:t>
            </a:r>
          </a:p>
          <a:p>
            <a:pPr>
              <a:lnSpc>
                <a:spcPct val="90000"/>
              </a:lnSpc>
              <a:buFont typeface="Wingdings" pitchFamily="2" charset="2"/>
              <a:buChar char="ü"/>
            </a:pPr>
            <a:endParaRPr lang="en-GB" altLang="en-US" sz="2000" smtClean="0"/>
          </a:p>
          <a:p>
            <a:pPr>
              <a:lnSpc>
                <a:spcPct val="90000"/>
              </a:lnSpc>
              <a:buFont typeface="Wingdings" pitchFamily="2" charset="2"/>
              <a:buChar char="ü"/>
            </a:pPr>
            <a:endParaRPr lang="en-GB" altLang="en-US" sz="2000" smtClean="0"/>
          </a:p>
          <a:p>
            <a:pPr>
              <a:lnSpc>
                <a:spcPct val="90000"/>
              </a:lnSpc>
              <a:buFontTx/>
              <a:buNone/>
            </a:pPr>
            <a:endParaRPr lang="en-GB" altLang="en-US" sz="2000" smtClean="0"/>
          </a:p>
        </p:txBody>
      </p:sp>
      <p:sp>
        <p:nvSpPr>
          <p:cNvPr id="55300" name="Rectangle 4"/>
          <p:cNvSpPr>
            <a:spLocks noGrp="1" noChangeArrowheads="1"/>
          </p:cNvSpPr>
          <p:nvPr>
            <p:ph type="body" sz="half" idx="2"/>
          </p:nvPr>
        </p:nvSpPr>
        <p:spPr>
          <a:xfrm>
            <a:off x="4643438" y="1412875"/>
            <a:ext cx="4171950" cy="4997450"/>
          </a:xfrm>
        </p:spPr>
        <p:txBody>
          <a:bodyPr/>
          <a:lstStyle/>
          <a:p>
            <a:pPr>
              <a:lnSpc>
                <a:spcPct val="80000"/>
              </a:lnSpc>
              <a:buFontTx/>
              <a:buNone/>
            </a:pPr>
            <a:r>
              <a:rPr lang="en-GB" altLang="en-US" sz="2000" smtClean="0"/>
              <a:t>        </a:t>
            </a:r>
            <a:r>
              <a:rPr lang="en-GB" altLang="en-US" sz="2000" b="1" i="1" u="sng" smtClean="0"/>
              <a:t>Appropriate?</a:t>
            </a:r>
          </a:p>
          <a:p>
            <a:pPr>
              <a:lnSpc>
                <a:spcPct val="80000"/>
              </a:lnSpc>
              <a:buFont typeface="Wingdings" pitchFamily="2" charset="2"/>
              <a:buChar char="ü"/>
            </a:pPr>
            <a:r>
              <a:rPr lang="en-GB" altLang="en-US" sz="2000" b="1" i="1" smtClean="0"/>
              <a:t>Quick</a:t>
            </a:r>
            <a:r>
              <a:rPr lang="en-GB" altLang="en-US" sz="2000" b="1" smtClean="0"/>
              <a:t>,</a:t>
            </a:r>
            <a:r>
              <a:rPr lang="en-GB" altLang="en-US" sz="2000" smtClean="0"/>
              <a:t> less effort required. </a:t>
            </a:r>
          </a:p>
          <a:p>
            <a:pPr>
              <a:lnSpc>
                <a:spcPct val="80000"/>
              </a:lnSpc>
              <a:buFont typeface="Wingdings" pitchFamily="2" charset="2"/>
              <a:buChar char="ü"/>
            </a:pPr>
            <a:r>
              <a:rPr lang="en-GB" altLang="en-US" sz="2000" b="1" i="1" smtClean="0"/>
              <a:t>High</a:t>
            </a:r>
            <a:r>
              <a:rPr lang="en-GB" altLang="en-US" sz="2000" i="1" smtClean="0"/>
              <a:t> </a:t>
            </a:r>
            <a:r>
              <a:rPr lang="en-GB" altLang="en-US" sz="2000" smtClean="0"/>
              <a:t>drop out rate.</a:t>
            </a:r>
          </a:p>
          <a:p>
            <a:pPr>
              <a:lnSpc>
                <a:spcPct val="80000"/>
              </a:lnSpc>
              <a:buFont typeface="Wingdings" pitchFamily="2" charset="2"/>
              <a:buChar char="ü"/>
            </a:pPr>
            <a:r>
              <a:rPr lang="en-GB" altLang="en-US" sz="2000" b="1" i="1" smtClean="0"/>
              <a:t>Ethics</a:t>
            </a:r>
            <a:r>
              <a:rPr lang="en-GB" altLang="en-US" sz="2000" smtClean="0"/>
              <a:t>-Can inducing stress actually relieve stress? </a:t>
            </a:r>
          </a:p>
          <a:p>
            <a:pPr>
              <a:lnSpc>
                <a:spcPct val="80000"/>
              </a:lnSpc>
              <a:buFont typeface="Wingdings" pitchFamily="2" charset="2"/>
              <a:buChar char="ü"/>
            </a:pPr>
            <a:r>
              <a:rPr lang="en-GB" altLang="en-US" sz="2000" b="1" i="1" smtClean="0"/>
              <a:t>Avoidance</a:t>
            </a:r>
            <a:r>
              <a:rPr lang="en-GB" altLang="en-US" sz="2000" smtClean="0"/>
              <a:t> – is a simpler way of dealing with the fear.</a:t>
            </a:r>
          </a:p>
          <a:p>
            <a:pPr>
              <a:lnSpc>
                <a:spcPct val="80000"/>
              </a:lnSpc>
              <a:buFont typeface="Wingdings" pitchFamily="2" charset="2"/>
              <a:buChar char="ü"/>
            </a:pPr>
            <a:r>
              <a:rPr lang="en-GB" altLang="en-US" sz="2000" b="1" i="1" smtClean="0"/>
              <a:t>All behavioural</a:t>
            </a:r>
            <a:r>
              <a:rPr lang="en-GB" altLang="en-US" sz="2000" smtClean="0"/>
              <a:t> techniques have roots in behaviourism i.e. learning not always successful as humans and animals react differently, majority of early evidence based upon research carried out using animals.</a:t>
            </a:r>
          </a:p>
          <a:p>
            <a:pPr>
              <a:lnSpc>
                <a:spcPct val="80000"/>
              </a:lnSpc>
              <a:buFont typeface="Wingdings" pitchFamily="2" charset="2"/>
              <a:buChar char="ü"/>
            </a:pPr>
            <a:r>
              <a:rPr lang="en-GB" altLang="en-US" sz="2000" b="1" i="1" smtClean="0"/>
              <a:t>Relaxation</a:t>
            </a:r>
            <a:r>
              <a:rPr lang="en-GB" altLang="en-US" sz="2000" smtClean="0"/>
              <a:t> – may not be necessary SD works without that stage. (exposure may be more important)</a:t>
            </a:r>
          </a:p>
          <a:p>
            <a:pPr>
              <a:lnSpc>
                <a:spcPct val="80000"/>
              </a:lnSpc>
              <a:buFont typeface="Wingdings" pitchFamily="2" charset="2"/>
              <a:buChar char="ü"/>
            </a:pPr>
            <a:endParaRPr lang="en-GB" altLang="en-US" sz="2000" i="1" smtClean="0"/>
          </a:p>
          <a:p>
            <a:pPr>
              <a:lnSpc>
                <a:spcPct val="80000"/>
              </a:lnSpc>
            </a:pPr>
            <a:endParaRPr lang="en-GB" altLang="en-US" sz="2000" i="1" smtClean="0"/>
          </a:p>
        </p:txBody>
      </p:sp>
    </p:spTree>
    <p:extLst>
      <p:ext uri="{BB962C8B-B14F-4D97-AF65-F5344CB8AC3E}">
        <p14:creationId xmlns:p14="http://schemas.microsoft.com/office/powerpoint/2010/main" val="1037211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GB" sz="6000" b="1" dirty="0" smtClean="0">
                <a:effectLst>
                  <a:outerShdw blurRad="38100" dist="38100" dir="2700000" algn="tl">
                    <a:srgbClr val="FFFFFF"/>
                  </a:outerShdw>
                </a:effectLst>
                <a:latin typeface="Arial" pitchFamily="34" charset="0"/>
              </a:rPr>
              <a:t>And more evaluation....</a:t>
            </a:r>
          </a:p>
        </p:txBody>
      </p:sp>
      <p:sp>
        <p:nvSpPr>
          <p:cNvPr id="3" name="Content Placeholder 2"/>
          <p:cNvSpPr>
            <a:spLocks noGrp="1"/>
          </p:cNvSpPr>
          <p:nvPr>
            <p:ph idx="4294967295"/>
          </p:nvPr>
        </p:nvSpPr>
        <p:spPr>
          <a:xfrm>
            <a:off x="468313" y="1412875"/>
            <a:ext cx="8229600" cy="2114550"/>
          </a:xfrm>
        </p:spPr>
        <p:txBody>
          <a:bodyPr>
            <a:normAutofit fontScale="92500" lnSpcReduction="10000"/>
          </a:bodyPr>
          <a:lstStyle/>
          <a:p>
            <a:pPr eaLnBrk="1" hangingPunct="1">
              <a:lnSpc>
                <a:spcPct val="90000"/>
              </a:lnSpc>
              <a:defRPr/>
            </a:pPr>
            <a:r>
              <a:rPr lang="en-GB" dirty="0" smtClean="0"/>
              <a:t>It takes variable number of sessions the average is 6-8 but more for stronger phobias</a:t>
            </a:r>
          </a:p>
          <a:p>
            <a:pPr eaLnBrk="1" hangingPunct="1">
              <a:lnSpc>
                <a:spcPct val="90000"/>
              </a:lnSpc>
              <a:defRPr/>
            </a:pPr>
            <a:r>
              <a:rPr lang="en-GB" dirty="0" smtClean="0"/>
              <a:t>The client has some control over the therapy and that in itself could be helpful in giving a greater feeling of self confidence</a:t>
            </a:r>
          </a:p>
          <a:p>
            <a:pPr eaLnBrk="1" hangingPunct="1">
              <a:lnSpc>
                <a:spcPct val="90000"/>
              </a:lnSpc>
              <a:defRPr/>
            </a:pPr>
            <a:endParaRPr lang="en-GB" dirty="0" smtClean="0"/>
          </a:p>
        </p:txBody>
      </p:sp>
      <p:pic>
        <p:nvPicPr>
          <p:cNvPr id="20482" name="Picture 2" descr="http://www.goodcommitment.tv/wordpress/wp-content/uploads/2007/10/chimpanzee_thinking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438" y="3832225"/>
            <a:ext cx="2143125"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a:spLocks noChangeArrowheads="1"/>
          </p:cNvSpPr>
          <p:nvPr/>
        </p:nvSpPr>
        <p:spPr bwMode="auto">
          <a:xfrm>
            <a:off x="214313" y="3571875"/>
            <a:ext cx="5111750" cy="3008313"/>
          </a:xfrm>
          <a:prstGeom prst="wedgeEllipseCallout">
            <a:avLst>
              <a:gd name="adj1" fmla="val 72986"/>
              <a:gd name="adj2" fmla="val 7292"/>
            </a:avLst>
          </a:prstGeom>
          <a:solidFill>
            <a:srgbClr val="000080"/>
          </a:solidFill>
          <a:ln w="25400" algn="ctr">
            <a:solidFill>
              <a:srgbClr val="385D8A"/>
            </a:solidFill>
            <a:miter lim="800000"/>
            <a:headEnd/>
            <a:tailEnd/>
          </a:ln>
        </p:spPr>
        <p:txBody>
          <a:bodyPr anchor="ctr"/>
          <a:lstStyle/>
          <a:p>
            <a:pPr algn="ctr"/>
            <a:endParaRPr lang="en-GB" altLang="en-US" sz="2400" b="1" dirty="0">
              <a:solidFill>
                <a:srgbClr val="FFFFFF"/>
              </a:solidFill>
              <a:latin typeface="Arial" pitchFamily="34" charset="0"/>
            </a:endParaRPr>
          </a:p>
          <a:p>
            <a:pPr algn="ctr"/>
            <a:r>
              <a:rPr lang="en-GB" altLang="en-US" sz="2400" b="1" dirty="0">
                <a:solidFill>
                  <a:srgbClr val="FFFFFF"/>
                </a:solidFill>
                <a:latin typeface="Arial" pitchFamily="34" charset="0"/>
              </a:rPr>
              <a:t>Can you think of any other evaluation that deals with the issues debates and approaches?</a:t>
            </a:r>
          </a:p>
          <a:p>
            <a:pPr algn="ctr"/>
            <a:r>
              <a:rPr lang="en-GB" altLang="en-US" sz="2400" b="1" dirty="0">
                <a:solidFill>
                  <a:srgbClr val="FFFFFF"/>
                </a:solidFill>
                <a:latin typeface="Arial" pitchFamily="34" charset="0"/>
              </a:rPr>
              <a:t>Write down as many ideas as you can.</a:t>
            </a:r>
          </a:p>
          <a:p>
            <a:pPr algn="ctr"/>
            <a:endParaRPr lang="en-GB" altLang="en-US" sz="2400" b="1" dirty="0">
              <a:solidFill>
                <a:srgbClr val="FFFFFF"/>
              </a:solidFill>
              <a:latin typeface="Arial" pitchFamily="34" charset="0"/>
            </a:endParaRPr>
          </a:p>
        </p:txBody>
      </p:sp>
      <p:pic>
        <p:nvPicPr>
          <p:cNvPr id="6" name="Picture 5" descr="animatedthum_059dcd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5500688"/>
            <a:ext cx="180181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853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00"/>
                                        <p:tgtEl>
                                          <p:spTgt spid="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00"/>
                                        <p:tgtEl>
                                          <p:spTgt spid="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20482"/>
                                        </p:tgtEl>
                                        <p:attrNameLst>
                                          <p:attrName>style.visibility</p:attrName>
                                        </p:attrNameLst>
                                      </p:cBhvr>
                                      <p:to>
                                        <p:strVal val="visible"/>
                                      </p:to>
                                    </p:set>
                                    <p:anim to="" calcmode="lin" valueType="num">
                                      <p:cBhvr>
                                        <p:cTn id="35" dur="1" fill="hold"/>
                                        <p:tgtEl>
                                          <p:spTgt spid="20482"/>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Scale>
                                      <p:cBhvr>
                                        <p:cTn id="4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4"/>
                                        </p:tgtEl>
                                        <p:attrNameLst>
                                          <p:attrName>ppt_x</p:attrName>
                                          <p:attrName>ppt_y</p:attrName>
                                        </p:attrNameLst>
                                      </p:cBhvr>
                                    </p:animMotion>
                                    <p:animEffect transition="in" filter="fade">
                                      <p:cBhvr>
                                        <p:cTn id="42" dur="10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2143125" y="0"/>
            <a:ext cx="51943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4400"/>
              <a:t>Cognitive Therapies</a:t>
            </a:r>
          </a:p>
        </p:txBody>
      </p:sp>
      <p:sp>
        <p:nvSpPr>
          <p:cNvPr id="3" name="TextBox 2"/>
          <p:cNvSpPr txBox="1">
            <a:spLocks noChangeArrowheads="1"/>
          </p:cNvSpPr>
          <p:nvPr/>
        </p:nvSpPr>
        <p:spPr bwMode="auto">
          <a:xfrm>
            <a:off x="0" y="1071563"/>
            <a:ext cx="8643938"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marL="457200">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GB" altLang="en-US" sz="2400"/>
              <a:t>Starter: Cognitive Errors</a:t>
            </a:r>
          </a:p>
          <a:p>
            <a:r>
              <a:rPr lang="en-GB" altLang="en-US" sz="2400"/>
              <a:t>	  </a:t>
            </a:r>
            <a:r>
              <a:rPr lang="en-GB" altLang="en-US" sz="2400" i="1"/>
              <a:t>A cognitive error is an error in thinking</a:t>
            </a:r>
            <a:r>
              <a:rPr lang="en-GB" altLang="en-US" sz="2400"/>
              <a:t/>
            </a:r>
            <a:br>
              <a:rPr lang="en-GB" altLang="en-US" sz="2400"/>
            </a:br>
            <a:r>
              <a:rPr lang="en-GB" altLang="en-US" sz="2400"/>
              <a:t>Read the handout “Cognitive Errors” then identify the following statements ..... Which type of cognitive errors are they?</a:t>
            </a:r>
          </a:p>
          <a:p>
            <a:endParaRPr lang="en-GB" altLang="en-US" sz="2400"/>
          </a:p>
          <a:p>
            <a:pPr lvl="1">
              <a:buFont typeface="Wingdings" pitchFamily="2" charset="2"/>
              <a:buChar char="Ø"/>
            </a:pPr>
            <a:r>
              <a:rPr lang="en-GB" altLang="en-US" sz="2400"/>
              <a:t>  “If only I had been there I could have stopped her, she wouldn’t have died” </a:t>
            </a:r>
          </a:p>
          <a:p>
            <a:pPr lvl="1">
              <a:buFont typeface="Wingdings" pitchFamily="2" charset="2"/>
              <a:buChar char="Ø"/>
            </a:pPr>
            <a:r>
              <a:rPr lang="en-GB" altLang="en-US" sz="2400"/>
              <a:t>“I do the lottery every week I never win, I never win anything..... “</a:t>
            </a:r>
          </a:p>
          <a:p>
            <a:pPr lvl="1">
              <a:buFont typeface="Wingdings" pitchFamily="2" charset="2"/>
              <a:buChar char="Ø"/>
            </a:pPr>
            <a:r>
              <a:rPr lang="en-GB" altLang="en-US" sz="2400"/>
              <a:t>  “Angelina, has everything going for her, beautiful, slim, rich, it’s no wonder I don’t have a job or a boyfriend!”</a:t>
            </a:r>
          </a:p>
          <a:p>
            <a:pPr lvl="1">
              <a:buFont typeface="Wingdings" pitchFamily="2" charset="2"/>
              <a:buChar char="Ø"/>
            </a:pPr>
            <a:r>
              <a:rPr lang="en-GB" altLang="en-US" sz="2400"/>
              <a:t>  “How did you do in your GCSE’s? I hear you got 8 A stars”  “ Yes but I only got a C in Maths, which is rubbish”</a:t>
            </a:r>
          </a:p>
          <a:p>
            <a:pPr lvl="1">
              <a:buFont typeface="Wingdings" pitchFamily="2" charset="2"/>
              <a:buChar char="Ø"/>
            </a:pPr>
            <a:r>
              <a:rPr lang="en-GB" altLang="en-US" sz="2400"/>
              <a:t>  “I never fly on planes, I just know that the first time I do, it will crash.... It would be just my luck”</a:t>
            </a:r>
          </a:p>
          <a:p>
            <a:pPr lvl="1">
              <a:buFont typeface="Wingdings" pitchFamily="2" charset="2"/>
              <a:buChar char="Ø"/>
            </a:pPr>
            <a:endParaRPr lang="en-GB" altLang="en-US" sz="2400"/>
          </a:p>
        </p:txBody>
      </p:sp>
      <p:pic>
        <p:nvPicPr>
          <p:cNvPr id="57348" name="Picture 1" descr="http://newvaluestreams.com/wordpress/wp-content/uploads/2009/12/brain-e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913" y="0"/>
            <a:ext cx="146208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674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a:t>married men had different brain chemistries from bachelors</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sp>
        <p:nvSpPr>
          <p:cNvPr id="6" name="Shape 225"/>
          <p:cNvSpPr txBox="1">
            <a:spLocks/>
          </p:cNvSpPr>
          <p:nvPr/>
        </p:nvSpPr>
        <p:spPr>
          <a:xfrm>
            <a:off x="0" y="3068960"/>
            <a:ext cx="4139725" cy="3789040"/>
          </a:xfrm>
          <a:prstGeom prst="rect">
            <a:avLst/>
          </a:prstGeom>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would you accept this as evidence that they suffered from a mental illness/brain disorder ?</a:t>
            </a:r>
          </a:p>
          <a:p>
            <a:pPr marL="0" indent="0" algn="ctr">
              <a:buClr>
                <a:srgbClr val="FFC000"/>
              </a:buClr>
              <a:buFont typeface="Arial" pitchFamily="34" charset="0"/>
              <a:buNone/>
            </a:pPr>
            <a:endParaRPr lang="en" sz="8000" b="1" dirty="0">
              <a:solidFill>
                <a:prstClr val="black"/>
              </a:solidFill>
              <a:latin typeface="Calibri"/>
              <a:cs typeface="Calibri"/>
            </a:endParaRPr>
          </a:p>
        </p:txBody>
      </p:sp>
      <p:pic>
        <p:nvPicPr>
          <p:cNvPr id="6146" name="Picture 2" descr="https://qph.ec.quoracdn.net/main-qimg-3fc66efb15acd37d801dbed7044a7eef-c?convert_to_webp=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2903" y="2348880"/>
            <a:ext cx="4470814"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109589"/>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altLang="en-US" smtClean="0"/>
              <a:t>Cognitive Therapies</a:t>
            </a:r>
          </a:p>
        </p:txBody>
      </p:sp>
      <p:sp>
        <p:nvSpPr>
          <p:cNvPr id="78851" name="Rectangle 3"/>
          <p:cNvSpPr>
            <a:spLocks noGrp="1" noChangeArrowheads="1"/>
          </p:cNvSpPr>
          <p:nvPr>
            <p:ph type="body" idx="1"/>
          </p:nvPr>
        </p:nvSpPr>
        <p:spPr/>
        <p:txBody>
          <a:bodyPr/>
          <a:lstStyle/>
          <a:p>
            <a:r>
              <a:rPr lang="en-GB" altLang="en-US" smtClean="0"/>
              <a:t>Cognitive Behaviour Therapy (Aaron Beck)</a:t>
            </a:r>
          </a:p>
          <a:p>
            <a:pPr>
              <a:buFontTx/>
              <a:buNone/>
            </a:pPr>
            <a:endParaRPr lang="en-GB" altLang="en-US" smtClean="0"/>
          </a:p>
          <a:p>
            <a:r>
              <a:rPr lang="en-GB" altLang="en-US" smtClean="0"/>
              <a:t>REBT (Rational Emotive Behaviour Therapy) Albert Ellis</a:t>
            </a:r>
          </a:p>
          <a:p>
            <a:pPr lvl="1"/>
            <a:r>
              <a:rPr lang="en-GB" altLang="en-US" smtClean="0"/>
              <a:t>Rational Humorous Songs included!</a:t>
            </a:r>
          </a:p>
        </p:txBody>
      </p:sp>
    </p:spTree>
    <p:extLst>
      <p:ext uri="{BB962C8B-B14F-4D97-AF65-F5344CB8AC3E}">
        <p14:creationId xmlns:p14="http://schemas.microsoft.com/office/powerpoint/2010/main" val="2428483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ssolve">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dissolve">
                                      <p:cBhvr>
                                        <p:cTn id="12" dur="500"/>
                                        <p:tgtEl>
                                          <p:spTgt spid="78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dissolve">
                                      <p:cBhvr>
                                        <p:cTn id="17" dur="5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28625" y="0"/>
            <a:ext cx="8229600" cy="857250"/>
          </a:xfrm>
        </p:spPr>
        <p:txBody>
          <a:bodyPr/>
          <a:lstStyle/>
          <a:p>
            <a:r>
              <a:rPr lang="en-GB" altLang="en-US" smtClean="0"/>
              <a:t>Cognitive behavioural therapy </a:t>
            </a:r>
          </a:p>
        </p:txBody>
      </p:sp>
      <p:sp>
        <p:nvSpPr>
          <p:cNvPr id="3" name="Content Placeholder 2"/>
          <p:cNvSpPr>
            <a:spLocks noGrp="1"/>
          </p:cNvSpPr>
          <p:nvPr>
            <p:ph idx="1"/>
          </p:nvPr>
        </p:nvSpPr>
        <p:spPr>
          <a:xfrm>
            <a:off x="0" y="928688"/>
            <a:ext cx="8929688" cy="5572125"/>
          </a:xfrm>
        </p:spPr>
        <p:txBody>
          <a:bodyPr/>
          <a:lstStyle/>
          <a:p>
            <a:r>
              <a:rPr lang="en-GB" altLang="en-US" sz="2800" b="1" smtClean="0"/>
              <a:t>CBT was developed from two earlier types of psychotherapy:</a:t>
            </a:r>
          </a:p>
          <a:p>
            <a:r>
              <a:rPr lang="en-GB" altLang="en-US" sz="2800" b="1" smtClean="0"/>
              <a:t>Cognitive therapy, designed to change people's thoughts, beliefs, attitudes and expectations.</a:t>
            </a:r>
          </a:p>
          <a:p>
            <a:r>
              <a:rPr lang="en-GB" altLang="en-US" sz="2800" b="1" smtClean="0"/>
              <a:t>Behavioural therapy (also called behaviourism, designed to change how people acted.)</a:t>
            </a:r>
          </a:p>
          <a:p>
            <a:r>
              <a:rPr lang="en-GB" altLang="en-US" sz="2800" b="1" smtClean="0"/>
              <a:t>This therapy looks at cognitive errors with the client – but does </a:t>
            </a:r>
            <a:r>
              <a:rPr lang="en-GB" altLang="en-US" sz="2800" b="1" i="1" u="sng" smtClean="0"/>
              <a:t>not</a:t>
            </a:r>
            <a:r>
              <a:rPr lang="en-GB" altLang="en-US" sz="2800" b="1" smtClean="0"/>
              <a:t> directly challenge them. Rather the client is given homework which leads to them challenging their </a:t>
            </a:r>
            <a:r>
              <a:rPr lang="en-GB" altLang="en-US" sz="2800" b="1" i="1" u="sng" smtClean="0"/>
              <a:t>own</a:t>
            </a:r>
            <a:r>
              <a:rPr lang="en-GB" altLang="en-US" sz="2800" b="1" smtClean="0"/>
              <a:t> irrational beliefs – and proving them wrong! Thus changing their beliefs.</a:t>
            </a:r>
          </a:p>
          <a:p>
            <a:pPr>
              <a:buFontTx/>
              <a:buNone/>
            </a:pPr>
            <a:endParaRPr lang="en-GB" altLang="en-US" sz="2800" smtClean="0"/>
          </a:p>
        </p:txBody>
      </p:sp>
    </p:spTree>
    <p:extLst>
      <p:ext uri="{BB962C8B-B14F-4D97-AF65-F5344CB8AC3E}">
        <p14:creationId xmlns:p14="http://schemas.microsoft.com/office/powerpoint/2010/main" val="48080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714375"/>
          </a:xfrm>
        </p:spPr>
        <p:txBody>
          <a:bodyPr>
            <a:normAutofit fontScale="90000"/>
          </a:bodyPr>
          <a:lstStyle/>
          <a:p>
            <a:r>
              <a:rPr lang="en-GB" altLang="en-US" smtClean="0"/>
              <a:t>CBT usually involves...</a:t>
            </a:r>
          </a:p>
        </p:txBody>
      </p:sp>
      <p:sp>
        <p:nvSpPr>
          <p:cNvPr id="3" name="Content Placeholder 2"/>
          <p:cNvSpPr>
            <a:spLocks noGrp="1"/>
          </p:cNvSpPr>
          <p:nvPr>
            <p:ph idx="1"/>
          </p:nvPr>
        </p:nvSpPr>
        <p:spPr>
          <a:xfrm>
            <a:off x="0" y="785813"/>
            <a:ext cx="9144000" cy="5340350"/>
          </a:xfrm>
        </p:spPr>
        <p:txBody>
          <a:bodyPr>
            <a:normAutofit lnSpcReduction="10000"/>
          </a:bodyPr>
          <a:lstStyle/>
          <a:p>
            <a:r>
              <a:rPr lang="en-GB" altLang="en-US" sz="2400" b="1" smtClean="0"/>
              <a:t>Assessment</a:t>
            </a:r>
            <a:r>
              <a:rPr lang="en-GB" altLang="en-US" sz="2400" smtClean="0"/>
              <a:t> – this may include filling out various questionnaires to help you describe your particular problem. </a:t>
            </a:r>
          </a:p>
          <a:p>
            <a:r>
              <a:rPr lang="en-GB" altLang="en-US" sz="2400" b="1" smtClean="0"/>
              <a:t>Person education</a:t>
            </a:r>
            <a:r>
              <a:rPr lang="en-GB" altLang="en-US" sz="2400" smtClean="0"/>
              <a:t> – the therapist provides written materials (such as brochures or books) to help you learn more about your problem. A good understanding of your problem will help you to dismiss unfounded fears, which will help to ease your anxiety.</a:t>
            </a:r>
          </a:p>
          <a:p>
            <a:r>
              <a:rPr lang="en-GB" altLang="en-US" sz="2400" b="1" smtClean="0"/>
              <a:t>Goal setting</a:t>
            </a:r>
            <a:r>
              <a:rPr lang="en-GB" altLang="en-US" sz="2400" smtClean="0"/>
              <a:t> – the therapist helps you to draw up a list of goals e.g.  Less shyness in social settings. You and the therapist brainstorm practical strategies to help fulfil these goals.</a:t>
            </a:r>
          </a:p>
          <a:p>
            <a:r>
              <a:rPr lang="en-GB" altLang="en-US" sz="2400" b="1" smtClean="0"/>
              <a:t>Practise of strategies</a:t>
            </a:r>
            <a:r>
              <a:rPr lang="en-GB" altLang="en-US" sz="2400" smtClean="0"/>
              <a:t> – you practise your new strategies with the therapist. E.g. role-play difficult social situations.</a:t>
            </a:r>
          </a:p>
          <a:p>
            <a:r>
              <a:rPr lang="en-GB" altLang="en-US" sz="2400" b="1" smtClean="0"/>
              <a:t>Homework</a:t>
            </a:r>
            <a:r>
              <a:rPr lang="en-GB" altLang="en-US" sz="2400" smtClean="0"/>
              <a:t> – you will be expected to actively participate in your own therapy for example, the therapist may ask you to keep a diary. You are encouraged to use the practical strategies during your daily life and report the results to the therapist.</a:t>
            </a:r>
          </a:p>
          <a:p>
            <a:endParaRPr lang="en-GB" altLang="en-US" sz="2400" smtClean="0"/>
          </a:p>
        </p:txBody>
      </p:sp>
    </p:spTree>
    <p:extLst>
      <p:ext uri="{BB962C8B-B14F-4D97-AF65-F5344CB8AC3E}">
        <p14:creationId xmlns:p14="http://schemas.microsoft.com/office/powerpoint/2010/main" val="1136275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a:t>If neuroscientists discovered that mass murderers </a:t>
            </a:r>
            <a:r>
              <a:rPr lang="en-GB" sz="4400" dirty="0" smtClean="0"/>
              <a:t>had </a:t>
            </a:r>
            <a:r>
              <a:rPr lang="en-GB" sz="4400" dirty="0"/>
              <a:t>different brain chemistries from other people, </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pic>
        <p:nvPicPr>
          <p:cNvPr id="1026" name="Picture 2" descr="http://daily.jstor.org/wp-content/uploads/2015/10/MassMurders_1050x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725" y="3524250"/>
            <a:ext cx="5000625"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Shape 225"/>
          <p:cNvSpPr txBox="1">
            <a:spLocks/>
          </p:cNvSpPr>
          <p:nvPr/>
        </p:nvSpPr>
        <p:spPr>
          <a:xfrm>
            <a:off x="0" y="3068960"/>
            <a:ext cx="4427984" cy="3789040"/>
          </a:xfrm>
          <a:prstGeom prst="rect">
            <a:avLst/>
          </a:prstGeom>
          <a:solidFill>
            <a:srgbClr val="FFFF00"/>
          </a:solidFill>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MOST WOULD ACCEPT THIS PROVES THEY HAVE MENTAL ILLNESS / BRAIN DISORDER</a:t>
            </a:r>
            <a:endParaRPr lang="en" sz="8000" b="1" dirty="0">
              <a:solidFill>
                <a:prstClr val="black"/>
              </a:solidFill>
              <a:latin typeface="Calibri"/>
              <a:cs typeface="Calibri"/>
            </a:endParaRPr>
          </a:p>
        </p:txBody>
      </p:sp>
    </p:spTree>
    <p:extLst>
      <p:ext uri="{BB962C8B-B14F-4D97-AF65-F5344CB8AC3E}">
        <p14:creationId xmlns:p14="http://schemas.microsoft.com/office/powerpoint/2010/main" val="13726121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smtClean="0"/>
              <a:t>People who claim that they are Jesus had </a:t>
            </a:r>
            <a:r>
              <a:rPr lang="en-GB" sz="4400" dirty="0"/>
              <a:t>different brain chemistries from other people, </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pic>
        <p:nvPicPr>
          <p:cNvPr id="7" name="Picture 2" descr="https://i.ytimg.com/vi/tpDufCOAdZE/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053341"/>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25"/>
          <p:cNvSpPr txBox="1">
            <a:spLocks/>
          </p:cNvSpPr>
          <p:nvPr/>
        </p:nvSpPr>
        <p:spPr>
          <a:xfrm>
            <a:off x="0" y="3068960"/>
            <a:ext cx="4427984" cy="3789040"/>
          </a:xfrm>
          <a:prstGeom prst="rect">
            <a:avLst/>
          </a:prstGeom>
          <a:solidFill>
            <a:srgbClr val="FFFF00"/>
          </a:solidFill>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MOST WOULD ACCEPT THIS PROVES THEY HAVE MENTAL ILLNESS / BRAIN DISORDER</a:t>
            </a:r>
            <a:endParaRPr lang="en" sz="8000" b="1" dirty="0">
              <a:solidFill>
                <a:prstClr val="black"/>
              </a:solidFill>
              <a:latin typeface="Calibri"/>
              <a:cs typeface="Calibri"/>
            </a:endParaRPr>
          </a:p>
        </p:txBody>
      </p:sp>
    </p:spTree>
    <p:extLst>
      <p:ext uri="{BB962C8B-B14F-4D97-AF65-F5344CB8AC3E}">
        <p14:creationId xmlns:p14="http://schemas.microsoft.com/office/powerpoint/2010/main" val="279095086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0" y="764704"/>
            <a:ext cx="9140350" cy="2759546"/>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lgn="ctr">
              <a:buClr>
                <a:srgbClr val="FFC000"/>
              </a:buClr>
              <a:buNone/>
            </a:pPr>
            <a:r>
              <a:rPr lang="en-GB" sz="4400" dirty="0"/>
              <a:t>homosexuals had different brain chemistries from heterosexuals</a:t>
            </a:r>
            <a:r>
              <a:rPr lang="en-GB" sz="4400" dirty="0" smtClean="0"/>
              <a:t>, </a:t>
            </a:r>
            <a:endParaRPr lang="en" sz="8000" b="1" dirty="0">
              <a:latin typeface="Calibri"/>
              <a:cs typeface="Calibri"/>
            </a:endParaRPr>
          </a:p>
        </p:txBody>
      </p:sp>
      <p:sp>
        <p:nvSpPr>
          <p:cNvPr id="4" name="Shape 203"/>
          <p:cNvSpPr txBox="1">
            <a:spLocks noGrp="1"/>
          </p:cNvSpPr>
          <p:nvPr>
            <p:ph type="title"/>
          </p:nvPr>
        </p:nvSpPr>
        <p:spPr>
          <a:xfrm>
            <a:off x="3448" y="0"/>
            <a:ext cx="9140552" cy="764704"/>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4000" dirty="0" smtClean="0"/>
              <a:t>If neuro-scientists discovered that </a:t>
            </a:r>
            <a:endParaRPr lang="en" sz="4000" dirty="0">
              <a:latin typeface="+mj-lt"/>
              <a:cs typeface="Helvetica"/>
            </a:endParaRPr>
          </a:p>
        </p:txBody>
      </p:sp>
      <p:pic>
        <p:nvPicPr>
          <p:cNvPr id="3074" name="Picture 2" descr="https://usercontent2.hubstatic.com/8958259_f2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276872"/>
            <a:ext cx="4128393" cy="4128395"/>
          </a:xfrm>
          <a:prstGeom prst="rect">
            <a:avLst/>
          </a:prstGeom>
          <a:noFill/>
          <a:extLst>
            <a:ext uri="{909E8E84-426E-40DD-AFC4-6F175D3DCCD1}">
              <a14:hiddenFill xmlns:a14="http://schemas.microsoft.com/office/drawing/2010/main">
                <a:solidFill>
                  <a:srgbClr val="FFFFFF"/>
                </a:solidFill>
              </a14:hiddenFill>
            </a:ext>
          </a:extLst>
        </p:spPr>
      </p:pic>
      <p:sp>
        <p:nvSpPr>
          <p:cNvPr id="7" name="Shape 225"/>
          <p:cNvSpPr txBox="1">
            <a:spLocks/>
          </p:cNvSpPr>
          <p:nvPr/>
        </p:nvSpPr>
        <p:spPr>
          <a:xfrm>
            <a:off x="276402" y="2616226"/>
            <a:ext cx="4427984" cy="4241773"/>
          </a:xfrm>
          <a:prstGeom prst="rect">
            <a:avLst/>
          </a:prstGeom>
          <a:solidFill>
            <a:srgbClr val="FFFF00"/>
          </a:solidFill>
          <a:ln w="9525" cap="flat">
            <a:noFill/>
            <a:prstDash val="solid"/>
            <a:round/>
            <a:headEnd type="none" w="med" len="med"/>
            <a:tailEnd type="none" w="med" len="med"/>
          </a:ln>
        </p:spPr>
        <p:txBody>
          <a:bodyPr vert="horz" lIns="91425" tIns="91425" rIns="91425" bIns="91425" rtlCol="0" anchor="t" anchorCtr="0">
            <a:noAutofit/>
          </a:bodyPr>
          <a:lstStyle>
            <a:lvl1pPr marL="342900" indent="-342900" algn="l" defTabSz="914400" rtl="0" eaLnBrk="1" latinLnBrk="0" hangingPunct="1">
              <a:spcBef>
                <a:spcPts val="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9pPr>
          </a:lstStyle>
          <a:p>
            <a:pPr marL="0" indent="0" algn="ctr">
              <a:buClr>
                <a:srgbClr val="FFC000"/>
              </a:buClr>
              <a:buFont typeface="Arial" pitchFamily="34" charset="0"/>
              <a:buNone/>
            </a:pPr>
            <a:r>
              <a:rPr lang="en-GB" sz="4000" dirty="0" smtClean="0">
                <a:solidFill>
                  <a:prstClr val="black"/>
                </a:solidFill>
              </a:rPr>
              <a:t>FAR FEWER WOULD ACCEPT THIS PROVES THEY HAVE MENTAL ILLNESS / BRAIN DISORDER</a:t>
            </a:r>
            <a:endParaRPr lang="en" sz="8000" b="1" dirty="0">
              <a:solidFill>
                <a:prstClr val="black"/>
              </a:solidFill>
              <a:latin typeface="Calibri"/>
              <a:cs typeface="Calibri"/>
            </a:endParaRPr>
          </a:p>
        </p:txBody>
      </p:sp>
    </p:spTree>
    <p:extLst>
      <p:ext uri="{BB962C8B-B14F-4D97-AF65-F5344CB8AC3E}">
        <p14:creationId xmlns:p14="http://schemas.microsoft.com/office/powerpoint/2010/main" val="1872958098"/>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2952</Words>
  <Application>Microsoft Office PowerPoint</Application>
  <PresentationFormat>On-screen Show (4:3)</PresentationFormat>
  <Paragraphs>305</Paragraphs>
  <Slides>62</Slides>
  <Notes>21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62</vt:i4>
      </vt:variant>
    </vt:vector>
  </HeadingPairs>
  <TitlesOfParts>
    <vt:vector size="73" baseType="lpstr">
      <vt:lpstr>Arial</vt:lpstr>
      <vt:lpstr>Arial Narrow</vt:lpstr>
      <vt:lpstr>Arial Rounded MT Bold</vt:lpstr>
      <vt:lpstr>Calibri</vt:lpstr>
      <vt:lpstr>Chiller</vt:lpstr>
      <vt:lpstr>Flexure</vt:lpstr>
      <vt:lpstr>Helvetica</vt:lpstr>
      <vt:lpstr>Times New Roman</vt:lpstr>
      <vt:lpstr>Wingdings</vt:lpstr>
      <vt:lpstr>Office Theme</vt:lpstr>
      <vt:lpstr>1_Office Theme</vt:lpstr>
      <vt:lpstr>Alternatives to the Medical Model</vt:lpstr>
      <vt:lpstr>If neuro-scientists discovered that </vt:lpstr>
      <vt:lpstr>If neuro-scientists discovered that </vt:lpstr>
      <vt:lpstr>If neuro-scientists discovered that </vt:lpstr>
      <vt:lpstr>If neuro-scientists discovered that </vt:lpstr>
      <vt:lpstr>If neuro-scientists discovered that </vt:lpstr>
      <vt:lpstr>If neuro-scientists discovered that </vt:lpstr>
      <vt:lpstr>If neuro-scientists discovered that </vt:lpstr>
      <vt:lpstr>If neuro-scientists discovered that </vt:lpstr>
      <vt:lpstr>If neuro-scientists discovered that </vt:lpstr>
      <vt:lpstr>If neuro-scientists discovered that </vt:lpstr>
      <vt:lpstr>So ….</vt:lpstr>
      <vt:lpstr>Key research: Szasz (2011)</vt:lpstr>
      <vt:lpstr>Mental illness as a myth</vt:lpstr>
      <vt:lpstr>Mental health 1960s</vt:lpstr>
      <vt:lpstr>Mental health 2010</vt:lpstr>
      <vt:lpstr>The key points in Szasz’s argument</vt:lpstr>
      <vt:lpstr>The key points in Szasz’s argument</vt:lpstr>
      <vt:lpstr>Reasons Szasz gives that the medical model is unacceptable</vt:lpstr>
      <vt:lpstr>Reasons Szasz gives that the medical model is unacceptable</vt:lpstr>
      <vt:lpstr>Reasons Szasz gives that the medical model is unacceptable</vt:lpstr>
      <vt:lpstr>JOYCE BROWN</vt:lpstr>
      <vt:lpstr>Reasons Szasz gives that the medical model is unacceptable</vt:lpstr>
      <vt:lpstr>Alternatives to the Medical Model</vt:lpstr>
      <vt:lpstr>PowerPoint Presentation</vt:lpstr>
      <vt:lpstr>PowerPoint Presentation</vt:lpstr>
      <vt:lpstr>PowerPoint Presentation</vt:lpstr>
      <vt:lpstr>PowerPoint Presentation</vt:lpstr>
      <vt:lpstr>PowerPoint Presentation</vt:lpstr>
      <vt:lpstr>Alternatives to the Medical Model</vt:lpstr>
      <vt:lpstr>Other Psychological Explanations of Phobic Disorders - Starter</vt:lpstr>
      <vt:lpstr>PowerPoint Presentation</vt:lpstr>
      <vt:lpstr>Causes:  Cognitive Factors</vt:lpstr>
      <vt:lpstr>Sample Stroop Task #1</vt:lpstr>
      <vt:lpstr>Sample Stroop Task #2</vt:lpstr>
      <vt:lpstr>Sample Stroop Task #3</vt:lpstr>
      <vt:lpstr>Causes:  Cognitive Factors (continued)</vt:lpstr>
      <vt:lpstr>Sample Statements</vt:lpstr>
      <vt:lpstr>PowerPoint Presentation</vt:lpstr>
      <vt:lpstr>Alternatives to the Medical Model</vt:lpstr>
      <vt:lpstr>Psychodynamic explanations of PHOBIAS</vt:lpstr>
      <vt:lpstr>Psychodynamic explanations of PHOBIAS  evaluation</vt:lpstr>
      <vt:lpstr>Activity: Phobias – the Psychodynamic View</vt:lpstr>
      <vt:lpstr>Activity &amp; Homework</vt:lpstr>
      <vt:lpstr>Treating Phobic Disorders</vt:lpstr>
      <vt:lpstr>Alternatives to the Medical Model</vt:lpstr>
      <vt:lpstr>Behavioural therapies</vt:lpstr>
      <vt:lpstr>What is a phobia?</vt:lpstr>
      <vt:lpstr>Remember Little Albert?</vt:lpstr>
      <vt:lpstr>An example in everyday life...</vt:lpstr>
      <vt:lpstr>Work it out...</vt:lpstr>
      <vt:lpstr>Systematic desensitisation</vt:lpstr>
      <vt:lpstr>How does it work?</vt:lpstr>
      <vt:lpstr>Flooding</vt:lpstr>
      <vt:lpstr>Systematic Desensitisation -V-(Implosion therapy) Activity</vt:lpstr>
      <vt:lpstr>Evaluation </vt:lpstr>
      <vt:lpstr> Appropriateness &amp; Effectiveness</vt:lpstr>
      <vt:lpstr>And more evaluation....</vt:lpstr>
      <vt:lpstr>PowerPoint Presentation</vt:lpstr>
      <vt:lpstr>Cognitive Therapies</vt:lpstr>
      <vt:lpstr>Cognitive behavioural therapy </vt:lpstr>
      <vt:lpstr>CBT usually involves...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Alternatives to the Medical Model</dc:title>
  <dc:creator>Evagora</dc:creator>
  <cp:lastModifiedBy>Evagora V (Staff)</cp:lastModifiedBy>
  <cp:revision>5</cp:revision>
  <dcterms:created xsi:type="dcterms:W3CDTF">2018-09-19T03:44:57Z</dcterms:created>
  <dcterms:modified xsi:type="dcterms:W3CDTF">2018-09-19T06:05:57Z</dcterms:modified>
</cp:coreProperties>
</file>