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6"/>
  </p:notesMasterIdLst>
  <p:handoutMasterIdLst>
    <p:handoutMasterId r:id="rId107"/>
  </p:handoutMasterIdLst>
  <p:sldIdLst>
    <p:sldId id="344" r:id="rId3"/>
    <p:sldId id="496" r:id="rId4"/>
    <p:sldId id="455" r:id="rId5"/>
    <p:sldId id="460" r:id="rId6"/>
    <p:sldId id="461" r:id="rId7"/>
    <p:sldId id="459" r:id="rId8"/>
    <p:sldId id="462" r:id="rId9"/>
    <p:sldId id="376" r:id="rId10"/>
    <p:sldId id="454" r:id="rId11"/>
    <p:sldId id="377" r:id="rId12"/>
    <p:sldId id="378" r:id="rId13"/>
    <p:sldId id="379" r:id="rId14"/>
    <p:sldId id="380" r:id="rId15"/>
    <p:sldId id="381" r:id="rId16"/>
    <p:sldId id="382" r:id="rId17"/>
    <p:sldId id="383" r:id="rId18"/>
    <p:sldId id="384" r:id="rId19"/>
    <p:sldId id="385" r:id="rId20"/>
    <p:sldId id="257" r:id="rId21"/>
    <p:sldId id="284" r:id="rId22"/>
    <p:sldId id="295" r:id="rId23"/>
    <p:sldId id="438" r:id="rId24"/>
    <p:sldId id="296" r:id="rId25"/>
    <p:sldId id="256" r:id="rId26"/>
    <p:sldId id="435" r:id="rId27"/>
    <p:sldId id="464" r:id="rId28"/>
    <p:sldId id="290" r:id="rId29"/>
    <p:sldId id="456" r:id="rId30"/>
    <p:sldId id="457" r:id="rId31"/>
    <p:sldId id="474" r:id="rId32"/>
    <p:sldId id="476" r:id="rId33"/>
    <p:sldId id="458" r:id="rId34"/>
    <p:sldId id="463" r:id="rId35"/>
    <p:sldId id="386" r:id="rId36"/>
    <p:sldId id="391" r:id="rId37"/>
    <p:sldId id="392" r:id="rId38"/>
    <p:sldId id="465" r:id="rId39"/>
    <p:sldId id="466" r:id="rId40"/>
    <p:sldId id="440" r:id="rId41"/>
    <p:sldId id="441" r:id="rId42"/>
    <p:sldId id="468" r:id="rId43"/>
    <p:sldId id="469" r:id="rId44"/>
    <p:sldId id="470" r:id="rId45"/>
    <p:sldId id="471" r:id="rId46"/>
    <p:sldId id="472" r:id="rId47"/>
    <p:sldId id="473" r:id="rId48"/>
    <p:sldId id="395" r:id="rId49"/>
    <p:sldId id="396" r:id="rId50"/>
    <p:sldId id="397" r:id="rId51"/>
    <p:sldId id="398" r:id="rId52"/>
    <p:sldId id="442" r:id="rId53"/>
    <p:sldId id="399" r:id="rId54"/>
    <p:sldId id="400" r:id="rId55"/>
    <p:sldId id="401" r:id="rId56"/>
    <p:sldId id="402" r:id="rId57"/>
    <p:sldId id="403" r:id="rId58"/>
    <p:sldId id="404" r:id="rId59"/>
    <p:sldId id="419" r:id="rId60"/>
    <p:sldId id="444" r:id="rId61"/>
    <p:sldId id="445" r:id="rId62"/>
    <p:sldId id="446" r:id="rId63"/>
    <p:sldId id="447" r:id="rId64"/>
    <p:sldId id="448" r:id="rId65"/>
    <p:sldId id="449" r:id="rId66"/>
    <p:sldId id="450" r:id="rId67"/>
    <p:sldId id="452" r:id="rId68"/>
    <p:sldId id="453" r:id="rId69"/>
    <p:sldId id="405" r:id="rId70"/>
    <p:sldId id="406" r:id="rId71"/>
    <p:sldId id="416" r:id="rId72"/>
    <p:sldId id="475" r:id="rId73"/>
    <p:sldId id="477" r:id="rId74"/>
    <p:sldId id="277" r:id="rId75"/>
    <p:sldId id="478" r:id="rId76"/>
    <p:sldId id="479" r:id="rId77"/>
    <p:sldId id="480" r:id="rId78"/>
    <p:sldId id="481" r:id="rId79"/>
    <p:sldId id="482" r:id="rId80"/>
    <p:sldId id="483" r:id="rId81"/>
    <p:sldId id="484" r:id="rId82"/>
    <p:sldId id="485" r:id="rId83"/>
    <p:sldId id="417" r:id="rId84"/>
    <p:sldId id="420" r:id="rId85"/>
    <p:sldId id="490" r:id="rId86"/>
    <p:sldId id="492" r:id="rId87"/>
    <p:sldId id="422" r:id="rId88"/>
    <p:sldId id="424" r:id="rId89"/>
    <p:sldId id="491" r:id="rId90"/>
    <p:sldId id="426" r:id="rId91"/>
    <p:sldId id="486" r:id="rId92"/>
    <p:sldId id="428" r:id="rId93"/>
    <p:sldId id="494" r:id="rId94"/>
    <p:sldId id="430" r:id="rId95"/>
    <p:sldId id="495" r:id="rId96"/>
    <p:sldId id="432" r:id="rId97"/>
    <p:sldId id="493" r:id="rId98"/>
    <p:sldId id="411" r:id="rId99"/>
    <p:sldId id="487" r:id="rId100"/>
    <p:sldId id="488" r:id="rId101"/>
    <p:sldId id="489" r:id="rId102"/>
    <p:sldId id="412" r:id="rId103"/>
    <p:sldId id="413" r:id="rId104"/>
    <p:sldId id="497" r:id="rId105"/>
  </p:sldIdLst>
  <p:sldSz cx="9906000" cy="6858000" type="A4"/>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69" d="100"/>
          <a:sy n="69" d="100"/>
        </p:scale>
        <p:origin x="402" y="72"/>
      </p:cViewPr>
      <p:guideLst>
        <p:guide orient="horz" pos="2160"/>
        <p:guide pos="3120"/>
      </p:guideLst>
    </p:cSldViewPr>
  </p:slideViewPr>
  <p:notesTextViewPr>
    <p:cViewPr>
      <p:scale>
        <a:sx n="1" d="1"/>
        <a:sy n="1" d="1"/>
      </p:scale>
      <p:origin x="0" y="0"/>
    </p:cViewPr>
  </p:notesTextViewPr>
  <p:sorterViewPr>
    <p:cViewPr varScale="1">
      <p:scale>
        <a:sx n="1" d="1"/>
        <a:sy n="1" d="1"/>
      </p:scale>
      <p:origin x="0" y="-8388"/>
    </p:cViewPr>
  </p:sorterViewPr>
  <p:notesViewPr>
    <p:cSldViewPr snapToGrid="0">
      <p:cViewPr varScale="1">
        <p:scale>
          <a:sx n="51" d="100"/>
          <a:sy n="51" d="100"/>
        </p:scale>
        <p:origin x="-193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is useful as it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it helps to develop our understanding of the brain.</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EC6EDDDF-37BA-4457-9A85-33819F9A95DF}" type="presOf" srcId="{60CC2DC9-E71A-4F56-97C4-13959549BC4A}" destId="{FF6B4687-957B-474A-896C-0A6E19D60183}" srcOrd="0" destOrd="0" presId="urn:microsoft.com/office/officeart/2005/8/layout/chevron2"/>
    <dgm:cxn modelId="{6AD0B62F-44C2-443D-8FD1-841C6131DAC8}" type="presOf" srcId="{7FD3D76C-FAA8-44FA-9E4D-1B5E9D732761}" destId="{D0A8593B-2A95-42D4-97BB-B1A36D480231}" srcOrd="0" destOrd="0" presId="urn:microsoft.com/office/officeart/2005/8/layout/chevron2"/>
    <dgm:cxn modelId="{6592E0FE-CFDE-4FAF-9775-5E934AB6246A}" type="presOf" srcId="{39D0E84B-2C91-474A-8472-FCA170A4DE10}" destId="{5174EB3B-B142-4FC5-A13B-4E832577F787}" srcOrd="0" destOrd="0" presId="urn:microsoft.com/office/officeart/2005/8/layout/chevron2"/>
    <dgm:cxn modelId="{765CBA0F-18F8-4996-BB94-8A3B7F905545}" type="presOf" srcId="{BBB991FD-630A-43A4-8D5A-3ABA773A6E8F}" destId="{C9E8C909-A83E-4DC8-9B77-47C143883EA1}"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0B7F8828-16A6-41DB-9520-5E85F1706775}" type="presOf" srcId="{88E065BA-BBB1-4895-85B4-BE7EC8CD42D7}" destId="{B11D362D-AF9B-49A8-91F4-65E407BCE667}" srcOrd="0" destOrd="0" presId="urn:microsoft.com/office/officeart/2005/8/layout/chevron2"/>
    <dgm:cxn modelId="{1E8746C8-C6F1-4509-AFDC-AF3104B5A0FE}" type="presOf" srcId="{C51FC6F6-01AF-416F-9EAF-1D104860CA6C}" destId="{059E47BF-28F7-4E50-AE24-676380A60597}"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78BB0A2A-4DB0-424B-AFF3-315120886215}" type="presOf" srcId="{321A3D40-E782-4AB3-BF7A-EE7C9FFA54BF}" destId="{CE778E08-B844-4628-AD80-9CCF33483848}"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B7833ABB-CD20-4D73-A7A1-BBD0CFDEB720}" srcId="{88E065BA-BBB1-4895-85B4-BE7EC8CD42D7}" destId="{39D0E84B-2C91-474A-8472-FCA170A4DE10}" srcOrd="0" destOrd="0" parTransId="{F44A449A-719C-401C-9939-6B7073BFC862}" sibTransId="{C7FD1824-F976-4D68-BFFF-4CA18C049C8E}"/>
    <dgm:cxn modelId="{4DFA2CA8-2AB9-41B5-96EF-E720F531CA23}" type="presOf" srcId="{490CE425-B740-4153-A161-A4EFF61826F6}" destId="{D6640E65-19C1-4FC0-9ECC-3660E6A6F6FA}" srcOrd="0" destOrd="0" presId="urn:microsoft.com/office/officeart/2005/8/layout/chevron2"/>
    <dgm:cxn modelId="{C3946E3E-D232-46FA-9DE4-BBF139E10573}" srcId="{60CC2DC9-E71A-4F56-97C4-13959549BC4A}" destId="{88E065BA-BBB1-4895-85B4-BE7EC8CD42D7}" srcOrd="2" destOrd="0" parTransId="{0254F6D8-58D8-445E-B2D9-53CABE90988E}" sibTransId="{A5926991-17B3-4685-84BF-C29C803CAE95}"/>
    <dgm:cxn modelId="{58416DE4-774F-41CE-9791-128A5EFFFFC7}" type="presOf" srcId="{726BD668-FC25-47BF-8C50-4F91690789C2}" destId="{2069D26F-DA1A-400B-B521-C48C95606D21}" srcOrd="0" destOrd="0" presId="urn:microsoft.com/office/officeart/2005/8/layout/chevron2"/>
    <dgm:cxn modelId="{35E8A169-39F0-408D-85F3-C6523C41C298}" type="presParOf" srcId="{FF6B4687-957B-474A-896C-0A6E19D60183}" destId="{7751C9BD-CDEE-4932-8E2D-0877A8C1A798}" srcOrd="0" destOrd="0" presId="urn:microsoft.com/office/officeart/2005/8/layout/chevron2"/>
    <dgm:cxn modelId="{15A8247F-E777-4475-97CD-7B335415772A}" type="presParOf" srcId="{7751C9BD-CDEE-4932-8E2D-0877A8C1A798}" destId="{059E47BF-28F7-4E50-AE24-676380A60597}" srcOrd="0" destOrd="0" presId="urn:microsoft.com/office/officeart/2005/8/layout/chevron2"/>
    <dgm:cxn modelId="{03D93623-1A3F-44B2-83C7-0AC145F12985}" type="presParOf" srcId="{7751C9BD-CDEE-4932-8E2D-0877A8C1A798}" destId="{2069D26F-DA1A-400B-B521-C48C95606D21}" srcOrd="1" destOrd="0" presId="urn:microsoft.com/office/officeart/2005/8/layout/chevron2"/>
    <dgm:cxn modelId="{6518540C-94A7-4A05-80C6-7CBD71F0B9BA}" type="presParOf" srcId="{FF6B4687-957B-474A-896C-0A6E19D60183}" destId="{E8752A72-91B5-49FB-81A6-C73D26755803}" srcOrd="1" destOrd="0" presId="urn:microsoft.com/office/officeart/2005/8/layout/chevron2"/>
    <dgm:cxn modelId="{E6E3507A-C38F-4B0D-87B9-1967A7749B82}" type="presParOf" srcId="{FF6B4687-957B-474A-896C-0A6E19D60183}" destId="{5F616658-A05E-4DCA-AA9A-63B74B347BF8}" srcOrd="2" destOrd="0" presId="urn:microsoft.com/office/officeart/2005/8/layout/chevron2"/>
    <dgm:cxn modelId="{AF7A0CAA-31DB-4549-9011-69E9E09F95E7}" type="presParOf" srcId="{5F616658-A05E-4DCA-AA9A-63B74B347BF8}" destId="{C9E8C909-A83E-4DC8-9B77-47C143883EA1}" srcOrd="0" destOrd="0" presId="urn:microsoft.com/office/officeart/2005/8/layout/chevron2"/>
    <dgm:cxn modelId="{43C8D0F6-B9FD-4F3F-BB3C-7FDED04ACEFF}" type="presParOf" srcId="{5F616658-A05E-4DCA-AA9A-63B74B347BF8}" destId="{D6640E65-19C1-4FC0-9ECC-3660E6A6F6FA}" srcOrd="1" destOrd="0" presId="urn:microsoft.com/office/officeart/2005/8/layout/chevron2"/>
    <dgm:cxn modelId="{F5A6C073-FE12-4A37-A168-BB1504FDD0DD}" type="presParOf" srcId="{FF6B4687-957B-474A-896C-0A6E19D60183}" destId="{6B976D8A-95A8-4EAB-B6C9-ABF82E1CD027}" srcOrd="3" destOrd="0" presId="urn:microsoft.com/office/officeart/2005/8/layout/chevron2"/>
    <dgm:cxn modelId="{3A3342B7-19FE-4260-8777-2E05F8DEB388}" type="presParOf" srcId="{FF6B4687-957B-474A-896C-0A6E19D60183}" destId="{34848B80-5499-49E5-B9D3-5CBACD280B48}" srcOrd="4" destOrd="0" presId="urn:microsoft.com/office/officeart/2005/8/layout/chevron2"/>
    <dgm:cxn modelId="{1CC554B6-187A-42DF-A4C8-3B97F9E4511C}" type="presParOf" srcId="{34848B80-5499-49E5-B9D3-5CBACD280B48}" destId="{B11D362D-AF9B-49A8-91F4-65E407BCE667}" srcOrd="0" destOrd="0" presId="urn:microsoft.com/office/officeart/2005/8/layout/chevron2"/>
    <dgm:cxn modelId="{41C1C44F-1199-41F5-8385-E16B1C984C89}" type="presParOf" srcId="{34848B80-5499-49E5-B9D3-5CBACD280B48}" destId="{5174EB3B-B142-4FC5-A13B-4E832577F787}" srcOrd="1" destOrd="0" presId="urn:microsoft.com/office/officeart/2005/8/layout/chevron2"/>
    <dgm:cxn modelId="{8AEF3235-D696-4B99-803E-40AF24BA4DF5}" type="presParOf" srcId="{FF6B4687-957B-474A-896C-0A6E19D60183}" destId="{08A5FDF5-0C74-474F-A058-707B212D6B68}" srcOrd="5" destOrd="0" presId="urn:microsoft.com/office/officeart/2005/8/layout/chevron2"/>
    <dgm:cxn modelId="{38D9AFF2-D4F3-42FE-89D7-C026FB2ECA10}" type="presParOf" srcId="{FF6B4687-957B-474A-896C-0A6E19D60183}" destId="{CDAD168F-FB50-42C9-A4ED-CC2C4C457209}" srcOrd="6" destOrd="0" presId="urn:microsoft.com/office/officeart/2005/8/layout/chevron2"/>
    <dgm:cxn modelId="{E74808E8-7289-4874-95E5-588C9E66800C}" type="presParOf" srcId="{CDAD168F-FB50-42C9-A4ED-CC2C4C457209}" destId="{CE778E08-B844-4628-AD80-9CCF33483848}" srcOrd="0" destOrd="0" presId="urn:microsoft.com/office/officeart/2005/8/layout/chevron2"/>
    <dgm:cxn modelId="{803D3299-A18D-44A6-8A83-B60703339813}"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was not ethical because the Ps were not protected from harm</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23291CAD-8DDF-4C63-BC25-0D9474686DA5}" type="presOf" srcId="{C51FC6F6-01AF-416F-9EAF-1D104860CA6C}" destId="{059E47BF-28F7-4E50-AE24-676380A60597}" srcOrd="0" destOrd="0" presId="urn:microsoft.com/office/officeart/2005/8/layout/chevron2"/>
    <dgm:cxn modelId="{7A33FE4D-7B37-49FA-A76D-49AB0E21839B}" type="presOf" srcId="{88E065BA-BBB1-4895-85B4-BE7EC8CD42D7}" destId="{B11D362D-AF9B-49A8-91F4-65E407BCE667}" srcOrd="0" destOrd="0" presId="urn:microsoft.com/office/officeart/2005/8/layout/chevron2"/>
    <dgm:cxn modelId="{D1FD4922-9A9A-4689-B7C8-B39C5CDC25BB}" type="presOf" srcId="{490CE425-B740-4153-A161-A4EFF61826F6}" destId="{D6640E65-19C1-4FC0-9ECC-3660E6A6F6FA}"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EEAC78D7-B3AD-43FC-84F9-E36C661CB094}" type="presOf" srcId="{321A3D40-E782-4AB3-BF7A-EE7C9FFA54BF}" destId="{CE778E08-B844-4628-AD80-9CCF33483848}" srcOrd="0" destOrd="0" presId="urn:microsoft.com/office/officeart/2005/8/layout/chevron2"/>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8C3F724B-9E57-45E6-A207-CECDAC16D083}" type="presOf" srcId="{39D0E84B-2C91-474A-8472-FCA170A4DE10}" destId="{5174EB3B-B142-4FC5-A13B-4E832577F787}"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D9DE1F18-7DD0-4825-B1A3-6470988B0248}" srcId="{60CC2DC9-E71A-4F56-97C4-13959549BC4A}" destId="{C51FC6F6-01AF-416F-9EAF-1D104860CA6C}" srcOrd="0" destOrd="0" parTransId="{1B766713-9320-43D7-8ED8-23BDAAB0EE4B}" sibTransId="{86491F0D-15C8-4722-9CB0-B3C53B9D9073}"/>
    <dgm:cxn modelId="{CD910190-47B5-4EB4-A6CC-0C298F4D0833}" type="presOf" srcId="{BBB991FD-630A-43A4-8D5A-3ABA773A6E8F}" destId="{C9E8C909-A83E-4DC8-9B77-47C143883EA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4D180CBA-AFC2-498B-A3CA-597095ECFADC}" type="presOf" srcId="{60CC2DC9-E71A-4F56-97C4-13959549BC4A}" destId="{FF6B4687-957B-474A-896C-0A6E19D60183}" srcOrd="0" destOrd="0" presId="urn:microsoft.com/office/officeart/2005/8/layout/chevron2"/>
    <dgm:cxn modelId="{54DEFCBD-8883-40D6-8059-0D82C8BE5C7D}" type="presOf" srcId="{7FD3D76C-FAA8-44FA-9E4D-1B5E9D732761}" destId="{D0A8593B-2A95-42D4-97BB-B1A36D480231}"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B3AA68B7-0CD2-41E4-B355-CDC28E8BDE21}" type="presOf" srcId="{726BD668-FC25-47BF-8C50-4F91690789C2}" destId="{2069D26F-DA1A-400B-B521-C48C95606D21}" srcOrd="0" destOrd="0" presId="urn:microsoft.com/office/officeart/2005/8/layout/chevron2"/>
    <dgm:cxn modelId="{4A1A1623-F367-479E-A15B-CBFDDE55B438}" type="presParOf" srcId="{FF6B4687-957B-474A-896C-0A6E19D60183}" destId="{7751C9BD-CDEE-4932-8E2D-0877A8C1A798}" srcOrd="0" destOrd="0" presId="urn:microsoft.com/office/officeart/2005/8/layout/chevron2"/>
    <dgm:cxn modelId="{AD2B8882-AD8C-47A3-8F44-F77578CB7630}" type="presParOf" srcId="{7751C9BD-CDEE-4932-8E2D-0877A8C1A798}" destId="{059E47BF-28F7-4E50-AE24-676380A60597}" srcOrd="0" destOrd="0" presId="urn:microsoft.com/office/officeart/2005/8/layout/chevron2"/>
    <dgm:cxn modelId="{04AB1B64-CDB1-4C0E-AC04-BF04116F3089}" type="presParOf" srcId="{7751C9BD-CDEE-4932-8E2D-0877A8C1A798}" destId="{2069D26F-DA1A-400B-B521-C48C95606D21}" srcOrd="1" destOrd="0" presId="urn:microsoft.com/office/officeart/2005/8/layout/chevron2"/>
    <dgm:cxn modelId="{C97A461F-6CF8-464E-A562-990894513CF4}" type="presParOf" srcId="{FF6B4687-957B-474A-896C-0A6E19D60183}" destId="{E8752A72-91B5-49FB-81A6-C73D26755803}" srcOrd="1" destOrd="0" presId="urn:microsoft.com/office/officeart/2005/8/layout/chevron2"/>
    <dgm:cxn modelId="{DB380153-B05F-413D-B846-9C51675AA98D}" type="presParOf" srcId="{FF6B4687-957B-474A-896C-0A6E19D60183}" destId="{5F616658-A05E-4DCA-AA9A-63B74B347BF8}" srcOrd="2" destOrd="0" presId="urn:microsoft.com/office/officeart/2005/8/layout/chevron2"/>
    <dgm:cxn modelId="{824CDD35-D7D9-4B66-9A06-EB209DA6DD88}" type="presParOf" srcId="{5F616658-A05E-4DCA-AA9A-63B74B347BF8}" destId="{C9E8C909-A83E-4DC8-9B77-47C143883EA1}" srcOrd="0" destOrd="0" presId="urn:microsoft.com/office/officeart/2005/8/layout/chevron2"/>
    <dgm:cxn modelId="{1A634E62-5655-4897-BB8C-9318820B5DD1}" type="presParOf" srcId="{5F616658-A05E-4DCA-AA9A-63B74B347BF8}" destId="{D6640E65-19C1-4FC0-9ECC-3660E6A6F6FA}" srcOrd="1" destOrd="0" presId="urn:microsoft.com/office/officeart/2005/8/layout/chevron2"/>
    <dgm:cxn modelId="{F88B7494-524A-4A63-A1CF-E424707EEB5A}" type="presParOf" srcId="{FF6B4687-957B-474A-896C-0A6E19D60183}" destId="{6B976D8A-95A8-4EAB-B6C9-ABF82E1CD027}" srcOrd="3" destOrd="0" presId="urn:microsoft.com/office/officeart/2005/8/layout/chevron2"/>
    <dgm:cxn modelId="{98DA3271-47E7-447A-AB06-BD383AC98B31}" type="presParOf" srcId="{FF6B4687-957B-474A-896C-0A6E19D60183}" destId="{34848B80-5499-49E5-B9D3-5CBACD280B48}" srcOrd="4" destOrd="0" presId="urn:microsoft.com/office/officeart/2005/8/layout/chevron2"/>
    <dgm:cxn modelId="{1FD384F4-DBF9-4A7F-8B98-B39F74871EEB}" type="presParOf" srcId="{34848B80-5499-49E5-B9D3-5CBACD280B48}" destId="{B11D362D-AF9B-49A8-91F4-65E407BCE667}" srcOrd="0" destOrd="0" presId="urn:microsoft.com/office/officeart/2005/8/layout/chevron2"/>
    <dgm:cxn modelId="{517F420E-2AE7-4988-9339-9DD2A96E7B0C}" type="presParOf" srcId="{34848B80-5499-49E5-B9D3-5CBACD280B48}" destId="{5174EB3B-B142-4FC5-A13B-4E832577F787}" srcOrd="1" destOrd="0" presId="urn:microsoft.com/office/officeart/2005/8/layout/chevron2"/>
    <dgm:cxn modelId="{B7E9CED3-2297-4FA6-9E7E-E2B4996D2605}" type="presParOf" srcId="{FF6B4687-957B-474A-896C-0A6E19D60183}" destId="{08A5FDF5-0C74-474F-A058-707B212D6B68}" srcOrd="5" destOrd="0" presId="urn:microsoft.com/office/officeart/2005/8/layout/chevron2"/>
    <dgm:cxn modelId="{B5C0BA95-86F9-4AFB-9031-0B479173B23F}" type="presParOf" srcId="{FF6B4687-957B-474A-896C-0A6E19D60183}" destId="{CDAD168F-FB50-42C9-A4ED-CC2C4C457209}" srcOrd="6" destOrd="0" presId="urn:microsoft.com/office/officeart/2005/8/layout/chevron2"/>
    <dgm:cxn modelId="{42DE4906-1B2B-4F2B-988C-212D28821F8A}" type="presParOf" srcId="{CDAD168F-FB50-42C9-A4ED-CC2C4C457209}" destId="{CE778E08-B844-4628-AD80-9CCF33483848}" srcOrd="0" destOrd="0" presId="urn:microsoft.com/office/officeart/2005/8/layout/chevron2"/>
    <dgm:cxn modelId="{21E925D2-570A-4E30-BBA9-AC2B5944AB20}"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It is an advantage to take the nature side of the nature nurture debate because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7E66D020-33B8-4D6C-848F-B6E87CD82A36}" srcId="{321A3D40-E782-4AB3-BF7A-EE7C9FFA54BF}" destId="{7FD3D76C-FAA8-44FA-9E4D-1B5E9D732761}" srcOrd="0" destOrd="0" parTransId="{B398912D-3D98-486F-874A-AC6F81E81987}" sibTransId="{9A413A0B-163A-4BB8-BE64-83745A5B97CB}"/>
    <dgm:cxn modelId="{0C239A8D-AEAE-499E-8E3F-3B5431A127C7}" type="presOf" srcId="{321A3D40-E782-4AB3-BF7A-EE7C9FFA54BF}" destId="{CE778E08-B844-4628-AD80-9CCF33483848}" srcOrd="0" destOrd="0" presId="urn:microsoft.com/office/officeart/2005/8/layout/chevron2"/>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C58605F4-388F-448E-8609-687559DB287A}" type="presOf" srcId="{7FD3D76C-FAA8-44FA-9E4D-1B5E9D732761}" destId="{D0A8593B-2A95-42D4-97BB-B1A36D480231}"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FAAC564E-0C00-4A2D-BDBA-A9269CA47492}" type="presOf" srcId="{490CE425-B740-4153-A161-A4EFF61826F6}" destId="{D6640E65-19C1-4FC0-9ECC-3660E6A6F6FA}"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AF61B493-6DF5-4D0E-9CAB-5B0BC84D870A}" type="presOf" srcId="{88E065BA-BBB1-4895-85B4-BE7EC8CD42D7}" destId="{B11D362D-AF9B-49A8-91F4-65E407BCE667}"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18A82511-09CD-4896-A5C2-93DB7CD8DE33}" type="presOf" srcId="{60CC2DC9-E71A-4F56-97C4-13959549BC4A}" destId="{FF6B4687-957B-474A-896C-0A6E19D60183}" srcOrd="0" destOrd="0" presId="urn:microsoft.com/office/officeart/2005/8/layout/chevron2"/>
    <dgm:cxn modelId="{FDAFF3AA-EE85-485F-9D6E-E83AEE11DB00}" type="presOf" srcId="{39D0E84B-2C91-474A-8472-FCA170A4DE10}" destId="{5174EB3B-B142-4FC5-A13B-4E832577F787}" srcOrd="0" destOrd="0" presId="urn:microsoft.com/office/officeart/2005/8/layout/chevron2"/>
    <dgm:cxn modelId="{BF75839E-F77A-41C6-AC99-DA63A594DBE8}" type="presOf" srcId="{C51FC6F6-01AF-416F-9EAF-1D104860CA6C}" destId="{059E47BF-28F7-4E50-AE24-676380A60597}" srcOrd="0" destOrd="0" presId="urn:microsoft.com/office/officeart/2005/8/layout/chevron2"/>
    <dgm:cxn modelId="{4D400772-CA89-447E-854E-FB45B91B7BBC}" type="presOf" srcId="{726BD668-FC25-47BF-8C50-4F91690789C2}" destId="{2069D26F-DA1A-400B-B521-C48C95606D21}" srcOrd="0" destOrd="0" presId="urn:microsoft.com/office/officeart/2005/8/layout/chevron2"/>
    <dgm:cxn modelId="{B1E0D759-9358-4C36-95F9-A5BB0CC1A817}" type="presOf" srcId="{BBB991FD-630A-43A4-8D5A-3ABA773A6E8F}" destId="{C9E8C909-A83E-4DC8-9B77-47C143883EA1}" srcOrd="0" destOrd="0" presId="urn:microsoft.com/office/officeart/2005/8/layout/chevron2"/>
    <dgm:cxn modelId="{581A5E74-490F-4145-9906-807064026454}" type="presParOf" srcId="{FF6B4687-957B-474A-896C-0A6E19D60183}" destId="{7751C9BD-CDEE-4932-8E2D-0877A8C1A798}" srcOrd="0" destOrd="0" presId="urn:microsoft.com/office/officeart/2005/8/layout/chevron2"/>
    <dgm:cxn modelId="{59B442E6-50FF-4A44-A927-B8E38B0494A7}" type="presParOf" srcId="{7751C9BD-CDEE-4932-8E2D-0877A8C1A798}" destId="{059E47BF-28F7-4E50-AE24-676380A60597}" srcOrd="0" destOrd="0" presId="urn:microsoft.com/office/officeart/2005/8/layout/chevron2"/>
    <dgm:cxn modelId="{6E262114-6036-49A1-BF0B-FD08529DE34E}" type="presParOf" srcId="{7751C9BD-CDEE-4932-8E2D-0877A8C1A798}" destId="{2069D26F-DA1A-400B-B521-C48C95606D21}" srcOrd="1" destOrd="0" presId="urn:microsoft.com/office/officeart/2005/8/layout/chevron2"/>
    <dgm:cxn modelId="{080631E9-4DE3-4510-B5FC-32947A8046E3}" type="presParOf" srcId="{FF6B4687-957B-474A-896C-0A6E19D60183}" destId="{E8752A72-91B5-49FB-81A6-C73D26755803}" srcOrd="1" destOrd="0" presId="urn:microsoft.com/office/officeart/2005/8/layout/chevron2"/>
    <dgm:cxn modelId="{F3F1B27D-60CC-48C5-9A07-4F462E99C6ED}" type="presParOf" srcId="{FF6B4687-957B-474A-896C-0A6E19D60183}" destId="{5F616658-A05E-4DCA-AA9A-63B74B347BF8}" srcOrd="2" destOrd="0" presId="urn:microsoft.com/office/officeart/2005/8/layout/chevron2"/>
    <dgm:cxn modelId="{B6E22BD3-3728-49CF-9CAD-BD7A5AF1313A}" type="presParOf" srcId="{5F616658-A05E-4DCA-AA9A-63B74B347BF8}" destId="{C9E8C909-A83E-4DC8-9B77-47C143883EA1}" srcOrd="0" destOrd="0" presId="urn:microsoft.com/office/officeart/2005/8/layout/chevron2"/>
    <dgm:cxn modelId="{A03E10B1-ACE2-4CD1-A101-2012722AD9A3}" type="presParOf" srcId="{5F616658-A05E-4DCA-AA9A-63B74B347BF8}" destId="{D6640E65-19C1-4FC0-9ECC-3660E6A6F6FA}" srcOrd="1" destOrd="0" presId="urn:microsoft.com/office/officeart/2005/8/layout/chevron2"/>
    <dgm:cxn modelId="{1F58EC3C-60D7-41DE-AEF8-059311497EE8}" type="presParOf" srcId="{FF6B4687-957B-474A-896C-0A6E19D60183}" destId="{6B976D8A-95A8-4EAB-B6C9-ABF82E1CD027}" srcOrd="3" destOrd="0" presId="urn:microsoft.com/office/officeart/2005/8/layout/chevron2"/>
    <dgm:cxn modelId="{A7226B23-E39D-49E4-AD10-AE929D78798E}" type="presParOf" srcId="{FF6B4687-957B-474A-896C-0A6E19D60183}" destId="{34848B80-5499-49E5-B9D3-5CBACD280B48}" srcOrd="4" destOrd="0" presId="urn:microsoft.com/office/officeart/2005/8/layout/chevron2"/>
    <dgm:cxn modelId="{ECE9E9F2-1772-4D07-BCE1-B4F4EDC4FF11}" type="presParOf" srcId="{34848B80-5499-49E5-B9D3-5CBACD280B48}" destId="{B11D362D-AF9B-49A8-91F4-65E407BCE667}" srcOrd="0" destOrd="0" presId="urn:microsoft.com/office/officeart/2005/8/layout/chevron2"/>
    <dgm:cxn modelId="{1772D911-DC94-4A84-BE0A-99E40EAE381E}" type="presParOf" srcId="{34848B80-5499-49E5-B9D3-5CBACD280B48}" destId="{5174EB3B-B142-4FC5-A13B-4E832577F787}" srcOrd="1" destOrd="0" presId="urn:microsoft.com/office/officeart/2005/8/layout/chevron2"/>
    <dgm:cxn modelId="{5E8E0E4C-D146-41FD-B19B-CC2725AB4D80}" type="presParOf" srcId="{FF6B4687-957B-474A-896C-0A6E19D60183}" destId="{08A5FDF5-0C74-474F-A058-707B212D6B68}" srcOrd="5" destOrd="0" presId="urn:microsoft.com/office/officeart/2005/8/layout/chevron2"/>
    <dgm:cxn modelId="{F0C0BD08-7D36-4B56-932A-E0BD006B38F5}" type="presParOf" srcId="{FF6B4687-957B-474A-896C-0A6E19D60183}" destId="{CDAD168F-FB50-42C9-A4ED-CC2C4C457209}" srcOrd="6" destOrd="0" presId="urn:microsoft.com/office/officeart/2005/8/layout/chevron2"/>
    <dgm:cxn modelId="{0B4F03F2-4F29-4493-B515-FD84F230CDDD}" type="presParOf" srcId="{CDAD168F-FB50-42C9-A4ED-CC2C4C457209}" destId="{CE778E08-B844-4628-AD80-9CCF33483848}" srcOrd="0" destOrd="0" presId="urn:microsoft.com/office/officeart/2005/8/layout/chevron2"/>
    <dgm:cxn modelId="{73B171B8-4833-4FA6-A701-D06D4F7F48AB}"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It is a disadvantage to take the nature side of the nature nurture debate because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A5106F42-42D8-4483-8190-E54849653388}" type="presOf" srcId="{726BD668-FC25-47BF-8C50-4F91690789C2}" destId="{2069D26F-DA1A-400B-B521-C48C95606D21}" srcOrd="0" destOrd="0" presId="urn:microsoft.com/office/officeart/2005/8/layout/chevron2"/>
    <dgm:cxn modelId="{B1CE8200-C9C5-4008-8E2A-3886F990A5EF}" srcId="{C51FC6F6-01AF-416F-9EAF-1D104860CA6C}" destId="{726BD668-FC25-47BF-8C50-4F91690789C2}" srcOrd="0" destOrd="0" parTransId="{AE7FFED1-B1F5-46B9-925E-E520B23F5386}" sibTransId="{09D0927C-B697-4F20-B8A3-90AD6103A828}"/>
    <dgm:cxn modelId="{E31EDF81-46B7-4181-903B-68598AC8B7A5}" type="presOf" srcId="{C51FC6F6-01AF-416F-9EAF-1D104860CA6C}" destId="{059E47BF-28F7-4E50-AE24-676380A60597}" srcOrd="0" destOrd="0" presId="urn:microsoft.com/office/officeart/2005/8/layout/chevron2"/>
    <dgm:cxn modelId="{F2CC4771-DBD2-4005-A26B-8F143E466789}" type="presOf" srcId="{490CE425-B740-4153-A161-A4EFF61826F6}" destId="{D6640E65-19C1-4FC0-9ECC-3660E6A6F6FA}" srcOrd="0" destOrd="0" presId="urn:microsoft.com/office/officeart/2005/8/layout/chevron2"/>
    <dgm:cxn modelId="{92B4B1D4-49EB-43A8-970C-AC7ED0B6BFD4}" type="presOf" srcId="{60CC2DC9-E71A-4F56-97C4-13959549BC4A}" destId="{FF6B4687-957B-474A-896C-0A6E19D60183}"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59DDAF42-0D99-4E02-B84D-3094EE797749}" type="presOf" srcId="{321A3D40-E782-4AB3-BF7A-EE7C9FFA54BF}" destId="{CE778E08-B844-4628-AD80-9CCF33483848}"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4ED126E9-174F-4C83-890D-9DCFC0F57656}" type="presOf" srcId="{88E065BA-BBB1-4895-85B4-BE7EC8CD42D7}" destId="{B11D362D-AF9B-49A8-91F4-65E407BCE667}" srcOrd="0" destOrd="0" presId="urn:microsoft.com/office/officeart/2005/8/layout/chevron2"/>
    <dgm:cxn modelId="{218FC84D-EB69-48C7-A8B2-E590B3ADDF14}" type="presOf" srcId="{BBB991FD-630A-43A4-8D5A-3ABA773A6E8F}" destId="{C9E8C909-A83E-4DC8-9B77-47C143883EA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9DBE433A-32D7-40EA-B211-BBBC44021F8C}" type="presOf" srcId="{39D0E84B-2C91-474A-8472-FCA170A4DE10}" destId="{5174EB3B-B142-4FC5-A13B-4E832577F787}" srcOrd="0" destOrd="0" presId="urn:microsoft.com/office/officeart/2005/8/layout/chevron2"/>
    <dgm:cxn modelId="{84F2CAB5-BB2F-4A43-AD76-FC57B885D7FA}" type="presOf" srcId="{7FD3D76C-FAA8-44FA-9E4D-1B5E9D732761}" destId="{D0A8593B-2A95-42D4-97BB-B1A36D480231}"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A191EB39-D33E-4BD9-9226-3B4975E51C5D}" type="presParOf" srcId="{FF6B4687-957B-474A-896C-0A6E19D60183}" destId="{7751C9BD-CDEE-4932-8E2D-0877A8C1A798}" srcOrd="0" destOrd="0" presId="urn:microsoft.com/office/officeart/2005/8/layout/chevron2"/>
    <dgm:cxn modelId="{FB06A7F6-3BD3-47F0-9DA5-E597F7B963B1}" type="presParOf" srcId="{7751C9BD-CDEE-4932-8E2D-0877A8C1A798}" destId="{059E47BF-28F7-4E50-AE24-676380A60597}" srcOrd="0" destOrd="0" presId="urn:microsoft.com/office/officeart/2005/8/layout/chevron2"/>
    <dgm:cxn modelId="{27EF94E3-160D-40E3-B874-065E2EA5B702}" type="presParOf" srcId="{7751C9BD-CDEE-4932-8E2D-0877A8C1A798}" destId="{2069D26F-DA1A-400B-B521-C48C95606D21}" srcOrd="1" destOrd="0" presId="urn:microsoft.com/office/officeart/2005/8/layout/chevron2"/>
    <dgm:cxn modelId="{3B76929D-9F92-46C5-A410-E9C418EF8043}" type="presParOf" srcId="{FF6B4687-957B-474A-896C-0A6E19D60183}" destId="{E8752A72-91B5-49FB-81A6-C73D26755803}" srcOrd="1" destOrd="0" presId="urn:microsoft.com/office/officeart/2005/8/layout/chevron2"/>
    <dgm:cxn modelId="{D9A70D80-C0EC-4E07-92A9-82E6584B6CB8}" type="presParOf" srcId="{FF6B4687-957B-474A-896C-0A6E19D60183}" destId="{5F616658-A05E-4DCA-AA9A-63B74B347BF8}" srcOrd="2" destOrd="0" presId="urn:microsoft.com/office/officeart/2005/8/layout/chevron2"/>
    <dgm:cxn modelId="{782D6286-B882-4477-AD7B-9264CAC0CFFA}" type="presParOf" srcId="{5F616658-A05E-4DCA-AA9A-63B74B347BF8}" destId="{C9E8C909-A83E-4DC8-9B77-47C143883EA1}" srcOrd="0" destOrd="0" presId="urn:microsoft.com/office/officeart/2005/8/layout/chevron2"/>
    <dgm:cxn modelId="{7078EDCA-28D6-4B87-AF2D-1FCD2B810C75}" type="presParOf" srcId="{5F616658-A05E-4DCA-AA9A-63B74B347BF8}" destId="{D6640E65-19C1-4FC0-9ECC-3660E6A6F6FA}" srcOrd="1" destOrd="0" presId="urn:microsoft.com/office/officeart/2005/8/layout/chevron2"/>
    <dgm:cxn modelId="{C656F3EA-B68F-485A-8939-D7D414BDE8A6}" type="presParOf" srcId="{FF6B4687-957B-474A-896C-0A6E19D60183}" destId="{6B976D8A-95A8-4EAB-B6C9-ABF82E1CD027}" srcOrd="3" destOrd="0" presId="urn:microsoft.com/office/officeart/2005/8/layout/chevron2"/>
    <dgm:cxn modelId="{03D3DD70-9C10-488F-BD83-2E2CEE0260DF}" type="presParOf" srcId="{FF6B4687-957B-474A-896C-0A6E19D60183}" destId="{34848B80-5499-49E5-B9D3-5CBACD280B48}" srcOrd="4" destOrd="0" presId="urn:microsoft.com/office/officeart/2005/8/layout/chevron2"/>
    <dgm:cxn modelId="{CBEAD020-C23F-4F9D-AC3F-1E7F70E3EC87}" type="presParOf" srcId="{34848B80-5499-49E5-B9D3-5CBACD280B48}" destId="{B11D362D-AF9B-49A8-91F4-65E407BCE667}" srcOrd="0" destOrd="0" presId="urn:microsoft.com/office/officeart/2005/8/layout/chevron2"/>
    <dgm:cxn modelId="{84A20D86-31FA-4414-BC81-AB873009A0A6}" type="presParOf" srcId="{34848B80-5499-49E5-B9D3-5CBACD280B48}" destId="{5174EB3B-B142-4FC5-A13B-4E832577F787}" srcOrd="1" destOrd="0" presId="urn:microsoft.com/office/officeart/2005/8/layout/chevron2"/>
    <dgm:cxn modelId="{C58E8788-79BC-481B-98C1-04116C835613}" type="presParOf" srcId="{FF6B4687-957B-474A-896C-0A6E19D60183}" destId="{08A5FDF5-0C74-474F-A058-707B212D6B68}" srcOrd="5" destOrd="0" presId="urn:microsoft.com/office/officeart/2005/8/layout/chevron2"/>
    <dgm:cxn modelId="{F4861252-8ED5-4273-A323-8BB30851DDA3}" type="presParOf" srcId="{FF6B4687-957B-474A-896C-0A6E19D60183}" destId="{CDAD168F-FB50-42C9-A4ED-CC2C4C457209}" srcOrd="6" destOrd="0" presId="urn:microsoft.com/office/officeart/2005/8/layout/chevron2"/>
    <dgm:cxn modelId="{F1F4CAED-B208-4530-957A-731252781BBB}" type="presParOf" srcId="{CDAD168F-FB50-42C9-A4ED-CC2C4C457209}" destId="{CE778E08-B844-4628-AD80-9CCF33483848}" srcOrd="0" destOrd="0" presId="urn:microsoft.com/office/officeart/2005/8/layout/chevron2"/>
    <dgm:cxn modelId="{1228BFA4-8DD0-4268-AB76-F892843CD28D}"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It is an advantage to take the determinism side of the FW/D debate because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FF6078B0-3F82-4E88-903B-9F248DB39170}" type="presOf" srcId="{39D0E84B-2C91-474A-8472-FCA170A4DE10}" destId="{5174EB3B-B142-4FC5-A13B-4E832577F787}"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B234D713-6E08-4EF6-84E2-CDF56BFAB4BE}" type="presOf" srcId="{C51FC6F6-01AF-416F-9EAF-1D104860CA6C}" destId="{059E47BF-28F7-4E50-AE24-676380A60597}" srcOrd="0" destOrd="0" presId="urn:microsoft.com/office/officeart/2005/8/layout/chevron2"/>
    <dgm:cxn modelId="{B1CE8200-C9C5-4008-8E2A-3886F990A5EF}" srcId="{C51FC6F6-01AF-416F-9EAF-1D104860CA6C}" destId="{726BD668-FC25-47BF-8C50-4F91690789C2}" srcOrd="0" destOrd="0" parTransId="{AE7FFED1-B1F5-46B9-925E-E520B23F5386}" sibTransId="{09D0927C-B697-4F20-B8A3-90AD6103A828}"/>
    <dgm:cxn modelId="{2D6B409B-B3A1-4587-AD9A-9C6865FFFE24}" type="presOf" srcId="{88E065BA-BBB1-4895-85B4-BE7EC8CD42D7}" destId="{B11D362D-AF9B-49A8-91F4-65E407BCE667}"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D9DE1F18-7DD0-4825-B1A3-6470988B0248}" srcId="{60CC2DC9-E71A-4F56-97C4-13959549BC4A}" destId="{C51FC6F6-01AF-416F-9EAF-1D104860CA6C}" srcOrd="0" destOrd="0" parTransId="{1B766713-9320-43D7-8ED8-23BDAAB0EE4B}" sibTransId="{86491F0D-15C8-4722-9CB0-B3C53B9D9073}"/>
    <dgm:cxn modelId="{2A3BE99D-27BE-4CFB-BF49-81BE5975EF3D}" type="presOf" srcId="{490CE425-B740-4153-A161-A4EFF61826F6}" destId="{D6640E65-19C1-4FC0-9ECC-3660E6A6F6FA}" srcOrd="0" destOrd="0" presId="urn:microsoft.com/office/officeart/2005/8/layout/chevron2"/>
    <dgm:cxn modelId="{28BB6003-15A2-46D3-8C7A-7EE212280495}" type="presOf" srcId="{BBB991FD-630A-43A4-8D5A-3ABA773A6E8F}" destId="{C9E8C909-A83E-4DC8-9B77-47C143883EA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E9288E2A-B65E-46AF-B3F1-815461FB8B9D}" type="presOf" srcId="{321A3D40-E782-4AB3-BF7A-EE7C9FFA54BF}" destId="{CE778E08-B844-4628-AD80-9CCF33483848}" srcOrd="0" destOrd="0" presId="urn:microsoft.com/office/officeart/2005/8/layout/chevron2"/>
    <dgm:cxn modelId="{A60C5AF6-846B-4F5E-A74B-36C2E3776AC9}" type="presOf" srcId="{60CC2DC9-E71A-4F56-97C4-13959549BC4A}" destId="{FF6B4687-957B-474A-896C-0A6E19D60183}"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DD332A06-8BD9-4765-8F2A-6FF3AF5321B0}" type="presOf" srcId="{7FD3D76C-FAA8-44FA-9E4D-1B5E9D732761}" destId="{D0A8593B-2A95-42D4-97BB-B1A36D480231}" srcOrd="0" destOrd="0" presId="urn:microsoft.com/office/officeart/2005/8/layout/chevron2"/>
    <dgm:cxn modelId="{BDD3EBE9-8CFC-4297-B270-A12751E77AB7}" type="presOf" srcId="{726BD668-FC25-47BF-8C50-4F91690789C2}" destId="{2069D26F-DA1A-400B-B521-C48C95606D21}" srcOrd="0" destOrd="0" presId="urn:microsoft.com/office/officeart/2005/8/layout/chevron2"/>
    <dgm:cxn modelId="{6BDC3E6A-05E7-42AD-975C-49CDFF2D47EE}" type="presParOf" srcId="{FF6B4687-957B-474A-896C-0A6E19D60183}" destId="{7751C9BD-CDEE-4932-8E2D-0877A8C1A798}" srcOrd="0" destOrd="0" presId="urn:microsoft.com/office/officeart/2005/8/layout/chevron2"/>
    <dgm:cxn modelId="{8E83010F-1EF5-4771-A953-5C3BA15BE187}" type="presParOf" srcId="{7751C9BD-CDEE-4932-8E2D-0877A8C1A798}" destId="{059E47BF-28F7-4E50-AE24-676380A60597}" srcOrd="0" destOrd="0" presId="urn:microsoft.com/office/officeart/2005/8/layout/chevron2"/>
    <dgm:cxn modelId="{DFD2FBB6-5589-4D0B-8762-67BEF5E99C04}" type="presParOf" srcId="{7751C9BD-CDEE-4932-8E2D-0877A8C1A798}" destId="{2069D26F-DA1A-400B-B521-C48C95606D21}" srcOrd="1" destOrd="0" presId="urn:microsoft.com/office/officeart/2005/8/layout/chevron2"/>
    <dgm:cxn modelId="{BFE624C7-3EDD-480B-8D48-DF22C74BEB65}" type="presParOf" srcId="{FF6B4687-957B-474A-896C-0A6E19D60183}" destId="{E8752A72-91B5-49FB-81A6-C73D26755803}" srcOrd="1" destOrd="0" presId="urn:microsoft.com/office/officeart/2005/8/layout/chevron2"/>
    <dgm:cxn modelId="{5A4CEA54-9CF1-456A-8AEF-B96F5DEA98CF}" type="presParOf" srcId="{FF6B4687-957B-474A-896C-0A6E19D60183}" destId="{5F616658-A05E-4DCA-AA9A-63B74B347BF8}" srcOrd="2" destOrd="0" presId="urn:microsoft.com/office/officeart/2005/8/layout/chevron2"/>
    <dgm:cxn modelId="{524CB53C-A090-493F-B8A2-E74F3317F66D}" type="presParOf" srcId="{5F616658-A05E-4DCA-AA9A-63B74B347BF8}" destId="{C9E8C909-A83E-4DC8-9B77-47C143883EA1}" srcOrd="0" destOrd="0" presId="urn:microsoft.com/office/officeart/2005/8/layout/chevron2"/>
    <dgm:cxn modelId="{359EF7EF-9720-4870-B0E3-4CB2F3E7974F}" type="presParOf" srcId="{5F616658-A05E-4DCA-AA9A-63B74B347BF8}" destId="{D6640E65-19C1-4FC0-9ECC-3660E6A6F6FA}" srcOrd="1" destOrd="0" presId="urn:microsoft.com/office/officeart/2005/8/layout/chevron2"/>
    <dgm:cxn modelId="{229C2A71-2408-4A14-BBAB-945C42C30DA5}" type="presParOf" srcId="{FF6B4687-957B-474A-896C-0A6E19D60183}" destId="{6B976D8A-95A8-4EAB-B6C9-ABF82E1CD027}" srcOrd="3" destOrd="0" presId="urn:microsoft.com/office/officeart/2005/8/layout/chevron2"/>
    <dgm:cxn modelId="{4C5A4106-2C94-4E65-B0FB-139348976F33}" type="presParOf" srcId="{FF6B4687-957B-474A-896C-0A6E19D60183}" destId="{34848B80-5499-49E5-B9D3-5CBACD280B48}" srcOrd="4" destOrd="0" presId="urn:microsoft.com/office/officeart/2005/8/layout/chevron2"/>
    <dgm:cxn modelId="{B6EB4EAB-0523-4523-A3F7-C3017F47AA2A}" type="presParOf" srcId="{34848B80-5499-49E5-B9D3-5CBACD280B48}" destId="{B11D362D-AF9B-49A8-91F4-65E407BCE667}" srcOrd="0" destOrd="0" presId="urn:microsoft.com/office/officeart/2005/8/layout/chevron2"/>
    <dgm:cxn modelId="{7976C8F6-8939-4CA7-8078-E68EB5699F30}" type="presParOf" srcId="{34848B80-5499-49E5-B9D3-5CBACD280B48}" destId="{5174EB3B-B142-4FC5-A13B-4E832577F787}" srcOrd="1" destOrd="0" presId="urn:microsoft.com/office/officeart/2005/8/layout/chevron2"/>
    <dgm:cxn modelId="{A1FDDFA7-1EB6-4B1D-9A37-834212D0B8BB}" type="presParOf" srcId="{FF6B4687-957B-474A-896C-0A6E19D60183}" destId="{08A5FDF5-0C74-474F-A058-707B212D6B68}" srcOrd="5" destOrd="0" presId="urn:microsoft.com/office/officeart/2005/8/layout/chevron2"/>
    <dgm:cxn modelId="{260A5F02-867D-4009-9B4B-256A50493942}" type="presParOf" srcId="{FF6B4687-957B-474A-896C-0A6E19D60183}" destId="{CDAD168F-FB50-42C9-A4ED-CC2C4C457209}" srcOrd="6" destOrd="0" presId="urn:microsoft.com/office/officeart/2005/8/layout/chevron2"/>
    <dgm:cxn modelId="{016A1140-C1EE-4187-8C0E-2734FA71986B}" type="presParOf" srcId="{CDAD168F-FB50-42C9-A4ED-CC2C4C457209}" destId="{CE778E08-B844-4628-AD80-9CCF33483848}" srcOrd="0" destOrd="0" presId="urn:microsoft.com/office/officeart/2005/8/layout/chevron2"/>
    <dgm:cxn modelId="{819A0101-96AD-4503-BBC3-694B46B613CB}"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It is a disadvantage to take the determinism side of the FW/D debate because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EDE8DD78-F309-4A4B-9C95-4EB47E09450D}" type="presOf" srcId="{490CE425-B740-4153-A161-A4EFF61826F6}" destId="{D6640E65-19C1-4FC0-9ECC-3660E6A6F6FA}" srcOrd="0" destOrd="0" presId="urn:microsoft.com/office/officeart/2005/8/layout/chevron2"/>
    <dgm:cxn modelId="{8096F996-CEB7-4376-973A-C4670D342AD4}" type="presOf" srcId="{39D0E84B-2C91-474A-8472-FCA170A4DE10}" destId="{5174EB3B-B142-4FC5-A13B-4E832577F787}"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80D91A86-F3B7-4E4E-AD18-E697562D73F4}" type="presOf" srcId="{88E065BA-BBB1-4895-85B4-BE7EC8CD42D7}" destId="{B11D362D-AF9B-49A8-91F4-65E407BCE667}" srcOrd="0" destOrd="0" presId="urn:microsoft.com/office/officeart/2005/8/layout/chevron2"/>
    <dgm:cxn modelId="{A335765E-D49A-42B0-9511-895D3089BC37}" type="presOf" srcId="{C51FC6F6-01AF-416F-9EAF-1D104860CA6C}" destId="{059E47BF-28F7-4E50-AE24-676380A60597}" srcOrd="0" destOrd="0" presId="urn:microsoft.com/office/officeart/2005/8/layout/chevron2"/>
    <dgm:cxn modelId="{4378CD5C-098C-47D2-B177-ACB05FF11029}" type="presOf" srcId="{7FD3D76C-FAA8-44FA-9E4D-1B5E9D732761}" destId="{D0A8593B-2A95-42D4-97BB-B1A36D480231}"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D9DE1F18-7DD0-4825-B1A3-6470988B0248}" srcId="{60CC2DC9-E71A-4F56-97C4-13959549BC4A}" destId="{C51FC6F6-01AF-416F-9EAF-1D104860CA6C}" srcOrd="0" destOrd="0" parTransId="{1B766713-9320-43D7-8ED8-23BDAAB0EE4B}" sibTransId="{86491F0D-15C8-4722-9CB0-B3C53B9D9073}"/>
    <dgm:cxn modelId="{DC18A628-24D4-4B1D-89C9-02C89E4A35B8}" type="presOf" srcId="{BBB991FD-630A-43A4-8D5A-3ABA773A6E8F}" destId="{C9E8C909-A83E-4DC8-9B77-47C143883EA1}" srcOrd="0" destOrd="0" presId="urn:microsoft.com/office/officeart/2005/8/layout/chevron2"/>
    <dgm:cxn modelId="{BB4162D5-FE93-4B12-8966-8E7D4BC2BEA5}" type="presOf" srcId="{726BD668-FC25-47BF-8C50-4F91690789C2}" destId="{2069D26F-DA1A-400B-B521-C48C95606D2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3A918A11-1777-4FE0-92D5-3C555D5EC059}" type="presOf" srcId="{60CC2DC9-E71A-4F56-97C4-13959549BC4A}" destId="{FF6B4687-957B-474A-896C-0A6E19D60183}"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9F905124-F7B9-48C7-9FEB-4F8C12B66465}" type="presOf" srcId="{321A3D40-E782-4AB3-BF7A-EE7C9FFA54BF}" destId="{CE778E08-B844-4628-AD80-9CCF33483848}" srcOrd="0" destOrd="0" presId="urn:microsoft.com/office/officeart/2005/8/layout/chevron2"/>
    <dgm:cxn modelId="{E24195E3-3561-4FBB-ABB6-32CD1CCEF5C0}" type="presParOf" srcId="{FF6B4687-957B-474A-896C-0A6E19D60183}" destId="{7751C9BD-CDEE-4932-8E2D-0877A8C1A798}" srcOrd="0" destOrd="0" presId="urn:microsoft.com/office/officeart/2005/8/layout/chevron2"/>
    <dgm:cxn modelId="{65DD020A-5604-434D-919F-5CB08861B7E9}" type="presParOf" srcId="{7751C9BD-CDEE-4932-8E2D-0877A8C1A798}" destId="{059E47BF-28F7-4E50-AE24-676380A60597}" srcOrd="0" destOrd="0" presId="urn:microsoft.com/office/officeart/2005/8/layout/chevron2"/>
    <dgm:cxn modelId="{6F5AB6F8-3053-4B5C-AE5D-875D5BCDC000}" type="presParOf" srcId="{7751C9BD-CDEE-4932-8E2D-0877A8C1A798}" destId="{2069D26F-DA1A-400B-B521-C48C95606D21}" srcOrd="1" destOrd="0" presId="urn:microsoft.com/office/officeart/2005/8/layout/chevron2"/>
    <dgm:cxn modelId="{739148A0-9618-41D4-979B-A0AFB3221917}" type="presParOf" srcId="{FF6B4687-957B-474A-896C-0A6E19D60183}" destId="{E8752A72-91B5-49FB-81A6-C73D26755803}" srcOrd="1" destOrd="0" presId="urn:microsoft.com/office/officeart/2005/8/layout/chevron2"/>
    <dgm:cxn modelId="{09E07020-61D5-43F2-AAA9-DDFD94D7FA52}" type="presParOf" srcId="{FF6B4687-957B-474A-896C-0A6E19D60183}" destId="{5F616658-A05E-4DCA-AA9A-63B74B347BF8}" srcOrd="2" destOrd="0" presId="urn:microsoft.com/office/officeart/2005/8/layout/chevron2"/>
    <dgm:cxn modelId="{2A27A7D3-574D-41F5-9F23-FFEE406A9B64}" type="presParOf" srcId="{5F616658-A05E-4DCA-AA9A-63B74B347BF8}" destId="{C9E8C909-A83E-4DC8-9B77-47C143883EA1}" srcOrd="0" destOrd="0" presId="urn:microsoft.com/office/officeart/2005/8/layout/chevron2"/>
    <dgm:cxn modelId="{D6FFA31C-6E49-4E1A-AED4-BC2CA36BF26C}" type="presParOf" srcId="{5F616658-A05E-4DCA-AA9A-63B74B347BF8}" destId="{D6640E65-19C1-4FC0-9ECC-3660E6A6F6FA}" srcOrd="1" destOrd="0" presId="urn:microsoft.com/office/officeart/2005/8/layout/chevron2"/>
    <dgm:cxn modelId="{142C3524-9FAE-4088-AB0C-7847866E7116}" type="presParOf" srcId="{FF6B4687-957B-474A-896C-0A6E19D60183}" destId="{6B976D8A-95A8-4EAB-B6C9-ABF82E1CD027}" srcOrd="3" destOrd="0" presId="urn:microsoft.com/office/officeart/2005/8/layout/chevron2"/>
    <dgm:cxn modelId="{0F2B3E88-6031-4DC6-ABF4-9AA79EF2AE95}" type="presParOf" srcId="{FF6B4687-957B-474A-896C-0A6E19D60183}" destId="{34848B80-5499-49E5-B9D3-5CBACD280B48}" srcOrd="4" destOrd="0" presId="urn:microsoft.com/office/officeart/2005/8/layout/chevron2"/>
    <dgm:cxn modelId="{F37902BB-CE9F-4441-A6DB-A75DDBD45102}" type="presParOf" srcId="{34848B80-5499-49E5-B9D3-5CBACD280B48}" destId="{B11D362D-AF9B-49A8-91F4-65E407BCE667}" srcOrd="0" destOrd="0" presId="urn:microsoft.com/office/officeart/2005/8/layout/chevron2"/>
    <dgm:cxn modelId="{30678D30-AA4A-4EE1-B0BA-8F66BE9F61DE}" type="presParOf" srcId="{34848B80-5499-49E5-B9D3-5CBACD280B48}" destId="{5174EB3B-B142-4FC5-A13B-4E832577F787}" srcOrd="1" destOrd="0" presId="urn:microsoft.com/office/officeart/2005/8/layout/chevron2"/>
    <dgm:cxn modelId="{16D82BBA-FBF0-461A-AE80-B2F16A79FF2B}" type="presParOf" srcId="{FF6B4687-957B-474A-896C-0A6E19D60183}" destId="{08A5FDF5-0C74-474F-A058-707B212D6B68}" srcOrd="5" destOrd="0" presId="urn:microsoft.com/office/officeart/2005/8/layout/chevron2"/>
    <dgm:cxn modelId="{0318FF22-0F15-4227-AB9F-4ED24969CEC7}" type="presParOf" srcId="{FF6B4687-957B-474A-896C-0A6E19D60183}" destId="{CDAD168F-FB50-42C9-A4ED-CC2C4C457209}" srcOrd="6" destOrd="0" presId="urn:microsoft.com/office/officeart/2005/8/layout/chevron2"/>
    <dgm:cxn modelId="{8C07AFED-4F06-436F-A5FA-01B148D877F1}" type="presParOf" srcId="{CDAD168F-FB50-42C9-A4ED-CC2C4C457209}" destId="{CE778E08-B844-4628-AD80-9CCF33483848}" srcOrd="0" destOrd="0" presId="urn:microsoft.com/office/officeart/2005/8/layout/chevron2"/>
    <dgm:cxn modelId="{FBF755AE-7A07-4813-B25E-033CE0E5C07D}"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would suggest that Psychology IS a science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it gives the subject credibility.</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5AE01D65-EC23-4B0A-A224-8E058D8D532A}" type="presOf" srcId="{60CC2DC9-E71A-4F56-97C4-13959549BC4A}" destId="{FF6B4687-957B-474A-896C-0A6E19D60183}" srcOrd="0" destOrd="0" presId="urn:microsoft.com/office/officeart/2005/8/layout/chevron2"/>
    <dgm:cxn modelId="{77AC522D-6E9B-4668-AA66-C49F3D695147}" type="presOf" srcId="{321A3D40-E782-4AB3-BF7A-EE7C9FFA54BF}" destId="{CE778E08-B844-4628-AD80-9CCF33483848}"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7E3A9287-52E8-42EE-8579-E801C5E057D1}" srcId="{60CC2DC9-E71A-4F56-97C4-13959549BC4A}" destId="{321A3D40-E782-4AB3-BF7A-EE7C9FFA54BF}" srcOrd="3" destOrd="0" parTransId="{809EAB7A-24E4-4FB5-8E30-1D5961F9AE68}" sibTransId="{566AF5C9-FAD8-4383-AA81-2319C403E9C7}"/>
    <dgm:cxn modelId="{D9DE1F18-7DD0-4825-B1A3-6470988B0248}" srcId="{60CC2DC9-E71A-4F56-97C4-13959549BC4A}" destId="{C51FC6F6-01AF-416F-9EAF-1D104860CA6C}" srcOrd="0" destOrd="0" parTransId="{1B766713-9320-43D7-8ED8-23BDAAB0EE4B}" sibTransId="{86491F0D-15C8-4722-9CB0-B3C53B9D9073}"/>
    <dgm:cxn modelId="{A9BE4B49-71F2-4BE2-B3A3-FF0A476B3202}" type="presOf" srcId="{C51FC6F6-01AF-416F-9EAF-1D104860CA6C}" destId="{059E47BF-28F7-4E50-AE24-676380A60597}" srcOrd="0" destOrd="0" presId="urn:microsoft.com/office/officeart/2005/8/layout/chevron2"/>
    <dgm:cxn modelId="{10F13AFB-03D9-4505-9967-A54AE4AAD69D}" type="presOf" srcId="{726BD668-FC25-47BF-8C50-4F91690789C2}" destId="{2069D26F-DA1A-400B-B521-C48C95606D2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B76CDD55-623F-483F-ADC9-992949AD239D}" type="presOf" srcId="{88E065BA-BBB1-4895-85B4-BE7EC8CD42D7}" destId="{B11D362D-AF9B-49A8-91F4-65E407BCE667}" srcOrd="0" destOrd="0" presId="urn:microsoft.com/office/officeart/2005/8/layout/chevron2"/>
    <dgm:cxn modelId="{6B72D1A3-B305-400C-8945-BE8A302257FD}" type="presOf" srcId="{7FD3D76C-FAA8-44FA-9E4D-1B5E9D732761}" destId="{D0A8593B-2A95-42D4-97BB-B1A36D480231}"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9659FA2F-0A74-4931-AD44-5871E49C32A3}" type="presOf" srcId="{39D0E84B-2C91-474A-8472-FCA170A4DE10}" destId="{5174EB3B-B142-4FC5-A13B-4E832577F787}" srcOrd="0" destOrd="0" presId="urn:microsoft.com/office/officeart/2005/8/layout/chevron2"/>
    <dgm:cxn modelId="{D8E49F62-8699-4D74-BEC3-FDC87C76F9FC}" type="presOf" srcId="{BBB991FD-630A-43A4-8D5A-3ABA773A6E8F}" destId="{C9E8C909-A83E-4DC8-9B77-47C143883EA1}" srcOrd="0" destOrd="0" presId="urn:microsoft.com/office/officeart/2005/8/layout/chevron2"/>
    <dgm:cxn modelId="{042B64BC-5C7D-4A9F-BCB7-6944EBDBFFBF}" type="presOf" srcId="{490CE425-B740-4153-A161-A4EFF61826F6}" destId="{D6640E65-19C1-4FC0-9ECC-3660E6A6F6FA}" srcOrd="0" destOrd="0" presId="urn:microsoft.com/office/officeart/2005/8/layout/chevron2"/>
    <dgm:cxn modelId="{0B9ED722-9F12-4F6C-A49D-DA23764BEF48}" type="presParOf" srcId="{FF6B4687-957B-474A-896C-0A6E19D60183}" destId="{7751C9BD-CDEE-4932-8E2D-0877A8C1A798}" srcOrd="0" destOrd="0" presId="urn:microsoft.com/office/officeart/2005/8/layout/chevron2"/>
    <dgm:cxn modelId="{D54E149E-BB77-40C3-90CA-DB3EA410ED65}" type="presParOf" srcId="{7751C9BD-CDEE-4932-8E2D-0877A8C1A798}" destId="{059E47BF-28F7-4E50-AE24-676380A60597}" srcOrd="0" destOrd="0" presId="urn:microsoft.com/office/officeart/2005/8/layout/chevron2"/>
    <dgm:cxn modelId="{E28925FD-8A52-45C6-918D-DDBD0924C543}" type="presParOf" srcId="{7751C9BD-CDEE-4932-8E2D-0877A8C1A798}" destId="{2069D26F-DA1A-400B-B521-C48C95606D21}" srcOrd="1" destOrd="0" presId="urn:microsoft.com/office/officeart/2005/8/layout/chevron2"/>
    <dgm:cxn modelId="{65F8A86E-DB9F-49A9-8887-26742DBF2505}" type="presParOf" srcId="{FF6B4687-957B-474A-896C-0A6E19D60183}" destId="{E8752A72-91B5-49FB-81A6-C73D26755803}" srcOrd="1" destOrd="0" presId="urn:microsoft.com/office/officeart/2005/8/layout/chevron2"/>
    <dgm:cxn modelId="{54858439-6F0F-4EF0-BA57-4975CCB184D0}" type="presParOf" srcId="{FF6B4687-957B-474A-896C-0A6E19D60183}" destId="{5F616658-A05E-4DCA-AA9A-63B74B347BF8}" srcOrd="2" destOrd="0" presId="urn:microsoft.com/office/officeart/2005/8/layout/chevron2"/>
    <dgm:cxn modelId="{3083853D-930D-4E55-8784-3675B42670BD}" type="presParOf" srcId="{5F616658-A05E-4DCA-AA9A-63B74B347BF8}" destId="{C9E8C909-A83E-4DC8-9B77-47C143883EA1}" srcOrd="0" destOrd="0" presId="urn:microsoft.com/office/officeart/2005/8/layout/chevron2"/>
    <dgm:cxn modelId="{8A91CBBA-BBA1-4678-9530-5857203937D9}" type="presParOf" srcId="{5F616658-A05E-4DCA-AA9A-63B74B347BF8}" destId="{D6640E65-19C1-4FC0-9ECC-3660E6A6F6FA}" srcOrd="1" destOrd="0" presId="urn:microsoft.com/office/officeart/2005/8/layout/chevron2"/>
    <dgm:cxn modelId="{4DAEE38F-54CA-46C7-9724-EB5D392EEDF5}" type="presParOf" srcId="{FF6B4687-957B-474A-896C-0A6E19D60183}" destId="{6B976D8A-95A8-4EAB-B6C9-ABF82E1CD027}" srcOrd="3" destOrd="0" presId="urn:microsoft.com/office/officeart/2005/8/layout/chevron2"/>
    <dgm:cxn modelId="{ADB0560A-774D-45B5-A70B-C2468DAB7DC2}" type="presParOf" srcId="{FF6B4687-957B-474A-896C-0A6E19D60183}" destId="{34848B80-5499-49E5-B9D3-5CBACD280B48}" srcOrd="4" destOrd="0" presId="urn:microsoft.com/office/officeart/2005/8/layout/chevron2"/>
    <dgm:cxn modelId="{3E280509-2303-4635-B6DD-B7AE4E5F6945}" type="presParOf" srcId="{34848B80-5499-49E5-B9D3-5CBACD280B48}" destId="{B11D362D-AF9B-49A8-91F4-65E407BCE667}" srcOrd="0" destOrd="0" presId="urn:microsoft.com/office/officeart/2005/8/layout/chevron2"/>
    <dgm:cxn modelId="{B9163CFA-3B4E-4FCB-8CA3-BF2A4A89C54D}" type="presParOf" srcId="{34848B80-5499-49E5-B9D3-5CBACD280B48}" destId="{5174EB3B-B142-4FC5-A13B-4E832577F787}" srcOrd="1" destOrd="0" presId="urn:microsoft.com/office/officeart/2005/8/layout/chevron2"/>
    <dgm:cxn modelId="{CBA372E7-AAA2-4BDD-85DE-89CCA1FF9698}" type="presParOf" srcId="{FF6B4687-957B-474A-896C-0A6E19D60183}" destId="{08A5FDF5-0C74-474F-A058-707B212D6B68}" srcOrd="5" destOrd="0" presId="urn:microsoft.com/office/officeart/2005/8/layout/chevron2"/>
    <dgm:cxn modelId="{174CBAD2-B6C6-4530-895D-69786D1D15BD}" type="presParOf" srcId="{FF6B4687-957B-474A-896C-0A6E19D60183}" destId="{CDAD168F-FB50-42C9-A4ED-CC2C4C457209}" srcOrd="6" destOrd="0" presId="urn:microsoft.com/office/officeart/2005/8/layout/chevron2"/>
    <dgm:cxn modelId="{CEDC605B-E062-4E11-8EF1-ABC928F06041}" type="presParOf" srcId="{CDAD168F-FB50-42C9-A4ED-CC2C4C457209}" destId="{CE778E08-B844-4628-AD80-9CCF33483848}" srcOrd="0" destOrd="0" presId="urn:microsoft.com/office/officeart/2005/8/layout/chevron2"/>
    <dgm:cxn modelId="{FB51C589-862F-42A0-A41D-038436EF82B2}"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would suggest that Psychology IS NOT a science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it reduces the subject’s credibility</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A03C36F5-8E9F-4E4A-9620-12DAD2DBDFB5}" type="presOf" srcId="{C51FC6F6-01AF-416F-9EAF-1D104860CA6C}" destId="{059E47BF-28F7-4E50-AE24-676380A60597}" srcOrd="0" destOrd="0" presId="urn:microsoft.com/office/officeart/2005/8/layout/chevron2"/>
    <dgm:cxn modelId="{0A5D818A-A9EE-4968-99AF-2C2C2ED5B4E9}" type="presOf" srcId="{BBB991FD-630A-43A4-8D5A-3ABA773A6E8F}" destId="{C9E8C909-A83E-4DC8-9B77-47C143883EA1}" srcOrd="0" destOrd="0" presId="urn:microsoft.com/office/officeart/2005/8/layout/chevron2"/>
    <dgm:cxn modelId="{EEB754B7-9A34-42EA-B577-98609D78009C}" type="presOf" srcId="{7FD3D76C-FAA8-44FA-9E4D-1B5E9D732761}" destId="{D0A8593B-2A95-42D4-97BB-B1A36D480231}"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D18C80D5-CB62-4622-B0E3-1A9A4C447A0A}" type="presOf" srcId="{490CE425-B740-4153-A161-A4EFF61826F6}" destId="{D6640E65-19C1-4FC0-9ECC-3660E6A6F6FA}" srcOrd="0" destOrd="0" presId="urn:microsoft.com/office/officeart/2005/8/layout/chevron2"/>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7E3A9287-52E8-42EE-8579-E801C5E057D1}" srcId="{60CC2DC9-E71A-4F56-97C4-13959549BC4A}" destId="{321A3D40-E782-4AB3-BF7A-EE7C9FFA54BF}" srcOrd="3" destOrd="0" parTransId="{809EAB7A-24E4-4FB5-8E30-1D5961F9AE68}" sibTransId="{566AF5C9-FAD8-4383-AA81-2319C403E9C7}"/>
    <dgm:cxn modelId="{CA607694-706C-4012-97A5-099A77AF9A6D}" type="presOf" srcId="{88E065BA-BBB1-4895-85B4-BE7EC8CD42D7}" destId="{B11D362D-AF9B-49A8-91F4-65E407BCE667}"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5A4183B5-F04B-41CF-9F80-05ED34758D6F}" type="presOf" srcId="{726BD668-FC25-47BF-8C50-4F91690789C2}" destId="{2069D26F-DA1A-400B-B521-C48C95606D21}" srcOrd="0" destOrd="0" presId="urn:microsoft.com/office/officeart/2005/8/layout/chevron2"/>
    <dgm:cxn modelId="{906F4D40-7A1E-4DFE-A1A4-16C47633DCF3}" type="presOf" srcId="{321A3D40-E782-4AB3-BF7A-EE7C9FFA54BF}" destId="{CE778E08-B844-4628-AD80-9CCF33483848}" srcOrd="0" destOrd="0" presId="urn:microsoft.com/office/officeart/2005/8/layout/chevron2"/>
    <dgm:cxn modelId="{E6D4FEEA-CB8B-48BE-B762-73A84CB4411E}" type="presOf" srcId="{39D0E84B-2C91-474A-8472-FCA170A4DE10}" destId="{5174EB3B-B142-4FC5-A13B-4E832577F787}"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2075348A-20AB-4E8C-BFA3-3CB38AF3EC10}" type="presOf" srcId="{60CC2DC9-E71A-4F56-97C4-13959549BC4A}" destId="{FF6B4687-957B-474A-896C-0A6E19D60183}"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6902378C-7DE9-4180-BE54-A197EB968DE3}" type="presParOf" srcId="{FF6B4687-957B-474A-896C-0A6E19D60183}" destId="{7751C9BD-CDEE-4932-8E2D-0877A8C1A798}" srcOrd="0" destOrd="0" presId="urn:microsoft.com/office/officeart/2005/8/layout/chevron2"/>
    <dgm:cxn modelId="{652F6616-6844-4B1F-9DFF-947B0528D42B}" type="presParOf" srcId="{7751C9BD-CDEE-4932-8E2D-0877A8C1A798}" destId="{059E47BF-28F7-4E50-AE24-676380A60597}" srcOrd="0" destOrd="0" presId="urn:microsoft.com/office/officeart/2005/8/layout/chevron2"/>
    <dgm:cxn modelId="{62A54AFD-EEFA-4CA0-A33F-55D50FDA275F}" type="presParOf" srcId="{7751C9BD-CDEE-4932-8E2D-0877A8C1A798}" destId="{2069D26F-DA1A-400B-B521-C48C95606D21}" srcOrd="1" destOrd="0" presId="urn:microsoft.com/office/officeart/2005/8/layout/chevron2"/>
    <dgm:cxn modelId="{C00353AD-49B3-4217-91B8-65BE9E78DA86}" type="presParOf" srcId="{FF6B4687-957B-474A-896C-0A6E19D60183}" destId="{E8752A72-91B5-49FB-81A6-C73D26755803}" srcOrd="1" destOrd="0" presId="urn:microsoft.com/office/officeart/2005/8/layout/chevron2"/>
    <dgm:cxn modelId="{F7762D07-380F-4CCB-A2CC-39BBD5C33A2C}" type="presParOf" srcId="{FF6B4687-957B-474A-896C-0A6E19D60183}" destId="{5F616658-A05E-4DCA-AA9A-63B74B347BF8}" srcOrd="2" destOrd="0" presId="urn:microsoft.com/office/officeart/2005/8/layout/chevron2"/>
    <dgm:cxn modelId="{7577EE9D-1B46-4FA9-8A7F-19A5D43A8464}" type="presParOf" srcId="{5F616658-A05E-4DCA-AA9A-63B74B347BF8}" destId="{C9E8C909-A83E-4DC8-9B77-47C143883EA1}" srcOrd="0" destOrd="0" presId="urn:microsoft.com/office/officeart/2005/8/layout/chevron2"/>
    <dgm:cxn modelId="{444199AD-92BD-4D6A-B957-C556BC26A635}" type="presParOf" srcId="{5F616658-A05E-4DCA-AA9A-63B74B347BF8}" destId="{D6640E65-19C1-4FC0-9ECC-3660E6A6F6FA}" srcOrd="1" destOrd="0" presId="urn:microsoft.com/office/officeart/2005/8/layout/chevron2"/>
    <dgm:cxn modelId="{607C1DF2-FC91-4C5C-BFF6-DCAE9174745B}" type="presParOf" srcId="{FF6B4687-957B-474A-896C-0A6E19D60183}" destId="{6B976D8A-95A8-4EAB-B6C9-ABF82E1CD027}" srcOrd="3" destOrd="0" presId="urn:microsoft.com/office/officeart/2005/8/layout/chevron2"/>
    <dgm:cxn modelId="{8DFE27DF-244C-4FC7-91F4-7C9A21050F2F}" type="presParOf" srcId="{FF6B4687-957B-474A-896C-0A6E19D60183}" destId="{34848B80-5499-49E5-B9D3-5CBACD280B48}" srcOrd="4" destOrd="0" presId="urn:microsoft.com/office/officeart/2005/8/layout/chevron2"/>
    <dgm:cxn modelId="{3CFCFC45-890A-488D-9386-7A20B9B37B38}" type="presParOf" srcId="{34848B80-5499-49E5-B9D3-5CBACD280B48}" destId="{B11D362D-AF9B-49A8-91F4-65E407BCE667}" srcOrd="0" destOrd="0" presId="urn:microsoft.com/office/officeart/2005/8/layout/chevron2"/>
    <dgm:cxn modelId="{83814B70-4CC7-41FA-9E20-5714ED115C87}" type="presParOf" srcId="{34848B80-5499-49E5-B9D3-5CBACD280B48}" destId="{5174EB3B-B142-4FC5-A13B-4E832577F787}" srcOrd="1" destOrd="0" presId="urn:microsoft.com/office/officeart/2005/8/layout/chevron2"/>
    <dgm:cxn modelId="{8235F959-F283-4778-9989-974D64AE4F05}" type="presParOf" srcId="{FF6B4687-957B-474A-896C-0A6E19D60183}" destId="{08A5FDF5-0C74-474F-A058-707B212D6B68}" srcOrd="5" destOrd="0" presId="urn:microsoft.com/office/officeart/2005/8/layout/chevron2"/>
    <dgm:cxn modelId="{89523D8B-F13B-4F81-AB53-3C918B0D0E56}" type="presParOf" srcId="{FF6B4687-957B-474A-896C-0A6E19D60183}" destId="{CDAD168F-FB50-42C9-A4ED-CC2C4C457209}" srcOrd="6" destOrd="0" presId="urn:microsoft.com/office/officeart/2005/8/layout/chevron2"/>
    <dgm:cxn modelId="{3579F3A5-6118-4B6E-B22F-B826390542E6}" type="presParOf" srcId="{CDAD168F-FB50-42C9-A4ED-CC2C4C457209}" destId="{CE778E08-B844-4628-AD80-9CCF33483848}" srcOrd="0" destOrd="0" presId="urn:microsoft.com/office/officeart/2005/8/layout/chevron2"/>
    <dgm:cxn modelId="{EDC97458-5BAC-4645-AD0E-517E1D2E6FDA}"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IS NOT useful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research taken should develop our knowledge</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5CF8060E-E48A-449E-8CFB-6BD27F26A09B}" type="presOf" srcId="{726BD668-FC25-47BF-8C50-4F91690789C2}" destId="{2069D26F-DA1A-400B-B521-C48C95606D21}"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4EDAFDB1-A7F6-4E1B-9BCB-A2EB41A14ADE}" type="presOf" srcId="{490CE425-B740-4153-A161-A4EFF61826F6}" destId="{D6640E65-19C1-4FC0-9ECC-3660E6A6F6FA}" srcOrd="0" destOrd="0" presId="urn:microsoft.com/office/officeart/2005/8/layout/chevron2"/>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7E3A9287-52E8-42EE-8579-E801C5E057D1}" srcId="{60CC2DC9-E71A-4F56-97C4-13959549BC4A}" destId="{321A3D40-E782-4AB3-BF7A-EE7C9FFA54BF}" srcOrd="3" destOrd="0" parTransId="{809EAB7A-24E4-4FB5-8E30-1D5961F9AE68}" sibTransId="{566AF5C9-FAD8-4383-AA81-2319C403E9C7}"/>
    <dgm:cxn modelId="{D9DE1F18-7DD0-4825-B1A3-6470988B0248}" srcId="{60CC2DC9-E71A-4F56-97C4-13959549BC4A}" destId="{C51FC6F6-01AF-416F-9EAF-1D104860CA6C}" srcOrd="0" destOrd="0" parTransId="{1B766713-9320-43D7-8ED8-23BDAAB0EE4B}" sibTransId="{86491F0D-15C8-4722-9CB0-B3C53B9D9073}"/>
    <dgm:cxn modelId="{1491AFF9-6ADA-479E-AD07-FC8FBFA78F38}" type="presOf" srcId="{88E065BA-BBB1-4895-85B4-BE7EC8CD42D7}" destId="{B11D362D-AF9B-49A8-91F4-65E407BCE667}" srcOrd="0" destOrd="0" presId="urn:microsoft.com/office/officeart/2005/8/layout/chevron2"/>
    <dgm:cxn modelId="{365411C2-E407-49FF-A06C-79BF68474C2B}" type="presOf" srcId="{39D0E84B-2C91-474A-8472-FCA170A4DE10}" destId="{5174EB3B-B142-4FC5-A13B-4E832577F787}" srcOrd="0" destOrd="0" presId="urn:microsoft.com/office/officeart/2005/8/layout/chevron2"/>
    <dgm:cxn modelId="{56D53B95-60F3-43C5-8FD0-E73C9FB8DAE0}" type="presOf" srcId="{60CC2DC9-E71A-4F56-97C4-13959549BC4A}" destId="{FF6B4687-957B-474A-896C-0A6E19D60183}" srcOrd="0" destOrd="0" presId="urn:microsoft.com/office/officeart/2005/8/layout/chevron2"/>
    <dgm:cxn modelId="{344CCD1E-0C6D-4D5A-B03A-2DC1F274BD67}" type="presOf" srcId="{BBB991FD-630A-43A4-8D5A-3ABA773A6E8F}" destId="{C9E8C909-A83E-4DC8-9B77-47C143883EA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E3DB4654-290A-4A41-83A5-EE2F3AE400A3}" type="presOf" srcId="{321A3D40-E782-4AB3-BF7A-EE7C9FFA54BF}" destId="{CE778E08-B844-4628-AD80-9CCF33483848}" srcOrd="0" destOrd="0" presId="urn:microsoft.com/office/officeart/2005/8/layout/chevron2"/>
    <dgm:cxn modelId="{AD34A903-8BDA-4224-95CF-26989AC09BA7}" type="presOf" srcId="{C51FC6F6-01AF-416F-9EAF-1D104860CA6C}" destId="{059E47BF-28F7-4E50-AE24-676380A60597}" srcOrd="0" destOrd="0" presId="urn:microsoft.com/office/officeart/2005/8/layout/chevron2"/>
    <dgm:cxn modelId="{DB796282-B8C3-4A44-BF33-4269796C136F}" type="presOf" srcId="{7FD3D76C-FAA8-44FA-9E4D-1B5E9D732761}" destId="{D0A8593B-2A95-42D4-97BB-B1A36D480231}" srcOrd="0" destOrd="0" presId="urn:microsoft.com/office/officeart/2005/8/layout/chevron2"/>
    <dgm:cxn modelId="{547B0C96-EA29-457E-80CE-685FECFD7463}" type="presParOf" srcId="{FF6B4687-957B-474A-896C-0A6E19D60183}" destId="{7751C9BD-CDEE-4932-8E2D-0877A8C1A798}" srcOrd="0" destOrd="0" presId="urn:microsoft.com/office/officeart/2005/8/layout/chevron2"/>
    <dgm:cxn modelId="{6A673AC2-6E88-4AF6-9C5D-4B88787EBDB1}" type="presParOf" srcId="{7751C9BD-CDEE-4932-8E2D-0877A8C1A798}" destId="{059E47BF-28F7-4E50-AE24-676380A60597}" srcOrd="0" destOrd="0" presId="urn:microsoft.com/office/officeart/2005/8/layout/chevron2"/>
    <dgm:cxn modelId="{51B37876-E106-401D-A469-C9D85BD68C66}" type="presParOf" srcId="{7751C9BD-CDEE-4932-8E2D-0877A8C1A798}" destId="{2069D26F-DA1A-400B-B521-C48C95606D21}" srcOrd="1" destOrd="0" presId="urn:microsoft.com/office/officeart/2005/8/layout/chevron2"/>
    <dgm:cxn modelId="{91D879DB-B356-45F7-8D23-C5B41B451979}" type="presParOf" srcId="{FF6B4687-957B-474A-896C-0A6E19D60183}" destId="{E8752A72-91B5-49FB-81A6-C73D26755803}" srcOrd="1" destOrd="0" presId="urn:microsoft.com/office/officeart/2005/8/layout/chevron2"/>
    <dgm:cxn modelId="{EF6688EE-3DF3-4E96-A50F-70DEEE782422}" type="presParOf" srcId="{FF6B4687-957B-474A-896C-0A6E19D60183}" destId="{5F616658-A05E-4DCA-AA9A-63B74B347BF8}" srcOrd="2" destOrd="0" presId="urn:microsoft.com/office/officeart/2005/8/layout/chevron2"/>
    <dgm:cxn modelId="{245C3439-CC31-4F9C-AA3E-31F01DD23C31}" type="presParOf" srcId="{5F616658-A05E-4DCA-AA9A-63B74B347BF8}" destId="{C9E8C909-A83E-4DC8-9B77-47C143883EA1}" srcOrd="0" destOrd="0" presId="urn:microsoft.com/office/officeart/2005/8/layout/chevron2"/>
    <dgm:cxn modelId="{571A181C-4053-4541-99BA-E0834FEC4461}" type="presParOf" srcId="{5F616658-A05E-4DCA-AA9A-63B74B347BF8}" destId="{D6640E65-19C1-4FC0-9ECC-3660E6A6F6FA}" srcOrd="1" destOrd="0" presId="urn:microsoft.com/office/officeart/2005/8/layout/chevron2"/>
    <dgm:cxn modelId="{DBD28A94-A880-4F71-9028-9E9A71449383}" type="presParOf" srcId="{FF6B4687-957B-474A-896C-0A6E19D60183}" destId="{6B976D8A-95A8-4EAB-B6C9-ABF82E1CD027}" srcOrd="3" destOrd="0" presId="urn:microsoft.com/office/officeart/2005/8/layout/chevron2"/>
    <dgm:cxn modelId="{2C1BF682-4D3E-4DD7-8B6F-BDC4371127EA}" type="presParOf" srcId="{FF6B4687-957B-474A-896C-0A6E19D60183}" destId="{34848B80-5499-49E5-B9D3-5CBACD280B48}" srcOrd="4" destOrd="0" presId="urn:microsoft.com/office/officeart/2005/8/layout/chevron2"/>
    <dgm:cxn modelId="{AB4A557F-D187-4E4E-B4DE-71BA63A12939}" type="presParOf" srcId="{34848B80-5499-49E5-B9D3-5CBACD280B48}" destId="{B11D362D-AF9B-49A8-91F4-65E407BCE667}" srcOrd="0" destOrd="0" presId="urn:microsoft.com/office/officeart/2005/8/layout/chevron2"/>
    <dgm:cxn modelId="{6D6E0BDD-1B28-4DC4-9693-087A409F8B0C}" type="presParOf" srcId="{34848B80-5499-49E5-B9D3-5CBACD280B48}" destId="{5174EB3B-B142-4FC5-A13B-4E832577F787}" srcOrd="1" destOrd="0" presId="urn:microsoft.com/office/officeart/2005/8/layout/chevron2"/>
    <dgm:cxn modelId="{CB245F48-8087-41AD-8D1A-F89A0BEC665B}" type="presParOf" srcId="{FF6B4687-957B-474A-896C-0A6E19D60183}" destId="{08A5FDF5-0C74-474F-A058-707B212D6B68}" srcOrd="5" destOrd="0" presId="urn:microsoft.com/office/officeart/2005/8/layout/chevron2"/>
    <dgm:cxn modelId="{D279D2D1-CE0A-4525-A701-761381ACA38C}" type="presParOf" srcId="{FF6B4687-957B-474A-896C-0A6E19D60183}" destId="{CDAD168F-FB50-42C9-A4ED-CC2C4C457209}" srcOrd="6" destOrd="0" presId="urn:microsoft.com/office/officeart/2005/8/layout/chevron2"/>
    <dgm:cxn modelId="{37633A87-70E6-45B4-A26A-50FF26B78D1F}" type="presParOf" srcId="{CDAD168F-FB50-42C9-A4ED-CC2C4C457209}" destId="{CE778E08-B844-4628-AD80-9CCF33483848}" srcOrd="0" destOrd="0" presId="urn:microsoft.com/office/officeart/2005/8/layout/chevron2"/>
    <dgm:cxn modelId="{A86D4563-26E5-499C-8C1E-5A8AACEDE7DD}"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is valid as it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we want research to be true / valid to give us better insight.</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7E66D020-33B8-4D6C-848F-B6E87CD82A36}" srcId="{321A3D40-E782-4AB3-BF7A-EE7C9FFA54BF}" destId="{7FD3D76C-FAA8-44FA-9E4D-1B5E9D732761}" srcOrd="0" destOrd="0" parTransId="{B398912D-3D98-486F-874A-AC6F81E81987}" sibTransId="{9A413A0B-163A-4BB8-BE64-83745A5B97CB}"/>
    <dgm:cxn modelId="{C4379818-7119-4895-8C95-33D5B25C31F1}" type="presOf" srcId="{321A3D40-E782-4AB3-BF7A-EE7C9FFA54BF}" destId="{CE778E08-B844-4628-AD80-9CCF33483848}" srcOrd="0" destOrd="0" presId="urn:microsoft.com/office/officeart/2005/8/layout/chevron2"/>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7E3A9287-52E8-42EE-8579-E801C5E057D1}" srcId="{60CC2DC9-E71A-4F56-97C4-13959549BC4A}" destId="{321A3D40-E782-4AB3-BF7A-EE7C9FFA54BF}" srcOrd="3" destOrd="0" parTransId="{809EAB7A-24E4-4FB5-8E30-1D5961F9AE68}" sibTransId="{566AF5C9-FAD8-4383-AA81-2319C403E9C7}"/>
    <dgm:cxn modelId="{D9DE1F18-7DD0-4825-B1A3-6470988B0248}" srcId="{60CC2DC9-E71A-4F56-97C4-13959549BC4A}" destId="{C51FC6F6-01AF-416F-9EAF-1D104860CA6C}" srcOrd="0" destOrd="0" parTransId="{1B766713-9320-43D7-8ED8-23BDAAB0EE4B}" sibTransId="{86491F0D-15C8-4722-9CB0-B3C53B9D9073}"/>
    <dgm:cxn modelId="{4C6C3F6A-8AD9-4F4D-B8D0-2061D60520C7}" type="presOf" srcId="{C51FC6F6-01AF-416F-9EAF-1D104860CA6C}" destId="{059E47BF-28F7-4E50-AE24-676380A60597}" srcOrd="0" destOrd="0" presId="urn:microsoft.com/office/officeart/2005/8/layout/chevron2"/>
    <dgm:cxn modelId="{6CBA8949-3841-4F99-9A64-402DF0978C9F}" type="presOf" srcId="{88E065BA-BBB1-4895-85B4-BE7EC8CD42D7}" destId="{B11D362D-AF9B-49A8-91F4-65E407BCE667}" srcOrd="0" destOrd="0" presId="urn:microsoft.com/office/officeart/2005/8/layout/chevron2"/>
    <dgm:cxn modelId="{83DC688D-BC27-432D-8CA4-8951BF4869BE}" type="presOf" srcId="{39D0E84B-2C91-474A-8472-FCA170A4DE10}" destId="{5174EB3B-B142-4FC5-A13B-4E832577F787}"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E2FCA351-2E95-4043-80D0-BE8B15F53827}" type="presOf" srcId="{726BD668-FC25-47BF-8C50-4F91690789C2}" destId="{2069D26F-DA1A-400B-B521-C48C95606D21}" srcOrd="0" destOrd="0" presId="urn:microsoft.com/office/officeart/2005/8/layout/chevron2"/>
    <dgm:cxn modelId="{EF4C438B-5034-4E0D-A7D3-8E39D67B4A5D}" type="presOf" srcId="{7FD3D76C-FAA8-44FA-9E4D-1B5E9D732761}" destId="{D0A8593B-2A95-42D4-97BB-B1A36D480231}" srcOrd="0" destOrd="0" presId="urn:microsoft.com/office/officeart/2005/8/layout/chevron2"/>
    <dgm:cxn modelId="{F685244F-0B60-400B-A685-7232C77FEFE8}" type="presOf" srcId="{490CE425-B740-4153-A161-A4EFF61826F6}" destId="{D6640E65-19C1-4FC0-9ECC-3660E6A6F6FA}"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C865A796-11C9-4F6D-9EF6-978206F26BE2}" type="presOf" srcId="{BBB991FD-630A-43A4-8D5A-3ABA773A6E8F}" destId="{C9E8C909-A83E-4DC8-9B77-47C143883EA1}" srcOrd="0" destOrd="0" presId="urn:microsoft.com/office/officeart/2005/8/layout/chevron2"/>
    <dgm:cxn modelId="{E0B19151-01D5-4C5B-BD1E-10B0D498319D}" type="presOf" srcId="{60CC2DC9-E71A-4F56-97C4-13959549BC4A}" destId="{FF6B4687-957B-474A-896C-0A6E19D60183}" srcOrd="0" destOrd="0" presId="urn:microsoft.com/office/officeart/2005/8/layout/chevron2"/>
    <dgm:cxn modelId="{9E4B3AA7-E519-4AAA-AA6D-9EF0A17D24B8}" type="presParOf" srcId="{FF6B4687-957B-474A-896C-0A6E19D60183}" destId="{7751C9BD-CDEE-4932-8E2D-0877A8C1A798}" srcOrd="0" destOrd="0" presId="urn:microsoft.com/office/officeart/2005/8/layout/chevron2"/>
    <dgm:cxn modelId="{D2882925-3C61-4B5D-8193-0647902ED3B3}" type="presParOf" srcId="{7751C9BD-CDEE-4932-8E2D-0877A8C1A798}" destId="{059E47BF-28F7-4E50-AE24-676380A60597}" srcOrd="0" destOrd="0" presId="urn:microsoft.com/office/officeart/2005/8/layout/chevron2"/>
    <dgm:cxn modelId="{E6230105-5EC7-41FD-96A0-E793EAE06CC8}" type="presParOf" srcId="{7751C9BD-CDEE-4932-8E2D-0877A8C1A798}" destId="{2069D26F-DA1A-400B-B521-C48C95606D21}" srcOrd="1" destOrd="0" presId="urn:microsoft.com/office/officeart/2005/8/layout/chevron2"/>
    <dgm:cxn modelId="{B55AD8CA-08C1-491D-8779-988555CB7B23}" type="presParOf" srcId="{FF6B4687-957B-474A-896C-0A6E19D60183}" destId="{E8752A72-91B5-49FB-81A6-C73D26755803}" srcOrd="1" destOrd="0" presId="urn:microsoft.com/office/officeart/2005/8/layout/chevron2"/>
    <dgm:cxn modelId="{C862091A-6605-484F-A1CD-D18D264D485E}" type="presParOf" srcId="{FF6B4687-957B-474A-896C-0A6E19D60183}" destId="{5F616658-A05E-4DCA-AA9A-63B74B347BF8}" srcOrd="2" destOrd="0" presId="urn:microsoft.com/office/officeart/2005/8/layout/chevron2"/>
    <dgm:cxn modelId="{204F5223-6E80-4C75-95DB-AE710A24EB74}" type="presParOf" srcId="{5F616658-A05E-4DCA-AA9A-63B74B347BF8}" destId="{C9E8C909-A83E-4DC8-9B77-47C143883EA1}" srcOrd="0" destOrd="0" presId="urn:microsoft.com/office/officeart/2005/8/layout/chevron2"/>
    <dgm:cxn modelId="{106BD0FF-49F8-42EF-B348-F549ABF6DB47}" type="presParOf" srcId="{5F616658-A05E-4DCA-AA9A-63B74B347BF8}" destId="{D6640E65-19C1-4FC0-9ECC-3660E6A6F6FA}" srcOrd="1" destOrd="0" presId="urn:microsoft.com/office/officeart/2005/8/layout/chevron2"/>
    <dgm:cxn modelId="{B67E8061-200B-4A40-9596-7C8675C2B76B}" type="presParOf" srcId="{FF6B4687-957B-474A-896C-0A6E19D60183}" destId="{6B976D8A-95A8-4EAB-B6C9-ABF82E1CD027}" srcOrd="3" destOrd="0" presId="urn:microsoft.com/office/officeart/2005/8/layout/chevron2"/>
    <dgm:cxn modelId="{7AF5B65B-96AF-4E2E-A51B-2E9D6BBA1709}" type="presParOf" srcId="{FF6B4687-957B-474A-896C-0A6E19D60183}" destId="{34848B80-5499-49E5-B9D3-5CBACD280B48}" srcOrd="4" destOrd="0" presId="urn:microsoft.com/office/officeart/2005/8/layout/chevron2"/>
    <dgm:cxn modelId="{808C9A25-1053-403E-9DF4-F11F7CCE7B81}" type="presParOf" srcId="{34848B80-5499-49E5-B9D3-5CBACD280B48}" destId="{B11D362D-AF9B-49A8-91F4-65E407BCE667}" srcOrd="0" destOrd="0" presId="urn:microsoft.com/office/officeart/2005/8/layout/chevron2"/>
    <dgm:cxn modelId="{FEE67FC4-F4C3-4173-A045-D844FADC5716}" type="presParOf" srcId="{34848B80-5499-49E5-B9D3-5CBACD280B48}" destId="{5174EB3B-B142-4FC5-A13B-4E832577F787}" srcOrd="1" destOrd="0" presId="urn:microsoft.com/office/officeart/2005/8/layout/chevron2"/>
    <dgm:cxn modelId="{5E83C6AE-EEA4-437A-BE2E-E86CD8ACE6E2}" type="presParOf" srcId="{FF6B4687-957B-474A-896C-0A6E19D60183}" destId="{08A5FDF5-0C74-474F-A058-707B212D6B68}" srcOrd="5" destOrd="0" presId="urn:microsoft.com/office/officeart/2005/8/layout/chevron2"/>
    <dgm:cxn modelId="{8CFF8A51-F5BD-4CA4-B2B4-F8F8801F8A9E}" type="presParOf" srcId="{FF6B4687-957B-474A-896C-0A6E19D60183}" destId="{CDAD168F-FB50-42C9-A4ED-CC2C4C457209}" srcOrd="6" destOrd="0" presId="urn:microsoft.com/office/officeart/2005/8/layout/chevron2"/>
    <dgm:cxn modelId="{1803F8D6-5EF4-4B8C-A314-BD07ED4DEDC6}" type="presParOf" srcId="{CDAD168F-FB50-42C9-A4ED-CC2C4C457209}" destId="{CE778E08-B844-4628-AD80-9CCF33483848}" srcOrd="0" destOrd="0" presId="urn:microsoft.com/office/officeart/2005/8/layout/chevron2"/>
    <dgm:cxn modelId="{AD13B1C5-A6E4-49C5-AA92-E4819EF6042F}"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IS NOT valid…</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if it is not true / valid there is no point in using the research</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7E66D020-33B8-4D6C-848F-B6E87CD82A36}" srcId="{321A3D40-E782-4AB3-BF7A-EE7C9FFA54BF}" destId="{7FD3D76C-FAA8-44FA-9E4D-1B5E9D732761}" srcOrd="0" destOrd="0" parTransId="{B398912D-3D98-486F-874A-AC6F81E81987}" sibTransId="{9A413A0B-163A-4BB8-BE64-83745A5B97CB}"/>
    <dgm:cxn modelId="{597562A4-4265-4A7B-922D-DA0DE1256A76}" type="presOf" srcId="{BBB991FD-630A-43A4-8D5A-3ABA773A6E8F}" destId="{C9E8C909-A83E-4DC8-9B77-47C143883EA1}" srcOrd="0" destOrd="0" presId="urn:microsoft.com/office/officeart/2005/8/layout/chevron2"/>
    <dgm:cxn modelId="{B1CE8200-C9C5-4008-8E2A-3886F990A5EF}" srcId="{C51FC6F6-01AF-416F-9EAF-1D104860CA6C}" destId="{726BD668-FC25-47BF-8C50-4F91690789C2}" srcOrd="0" destOrd="0" parTransId="{AE7FFED1-B1F5-46B9-925E-E520B23F5386}" sibTransId="{09D0927C-B697-4F20-B8A3-90AD6103A828}"/>
    <dgm:cxn modelId="{CC41CC84-FDB5-4225-99E6-7693E20FB3A3}" type="presOf" srcId="{726BD668-FC25-47BF-8C50-4F91690789C2}" destId="{2069D26F-DA1A-400B-B521-C48C95606D2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7E3A9287-52E8-42EE-8579-E801C5E057D1}" srcId="{60CC2DC9-E71A-4F56-97C4-13959549BC4A}" destId="{321A3D40-E782-4AB3-BF7A-EE7C9FFA54BF}" srcOrd="3" destOrd="0" parTransId="{809EAB7A-24E4-4FB5-8E30-1D5961F9AE68}" sibTransId="{566AF5C9-FAD8-4383-AA81-2319C403E9C7}"/>
    <dgm:cxn modelId="{C3946E3E-D232-46FA-9DE4-BBF139E10573}" srcId="{60CC2DC9-E71A-4F56-97C4-13959549BC4A}" destId="{88E065BA-BBB1-4895-85B4-BE7EC8CD42D7}" srcOrd="2" destOrd="0" parTransId="{0254F6D8-58D8-445E-B2D9-53CABE90988E}" sibTransId="{A5926991-17B3-4685-84BF-C29C803CAE95}"/>
    <dgm:cxn modelId="{EF338204-B10C-4CC0-A93E-BE481DBF2B6A}" type="presOf" srcId="{88E065BA-BBB1-4895-85B4-BE7EC8CD42D7}" destId="{B11D362D-AF9B-49A8-91F4-65E407BCE667}" srcOrd="0" destOrd="0" presId="urn:microsoft.com/office/officeart/2005/8/layout/chevron2"/>
    <dgm:cxn modelId="{7545BA70-80AF-48D9-891A-0DC1D934C68A}" type="presOf" srcId="{7FD3D76C-FAA8-44FA-9E4D-1B5E9D732761}" destId="{D0A8593B-2A95-42D4-97BB-B1A36D480231}"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B53B33CA-A7A1-4536-9D4E-B3690F98D934}" srcId="{BBB991FD-630A-43A4-8D5A-3ABA773A6E8F}" destId="{490CE425-B740-4153-A161-A4EFF61826F6}" srcOrd="0" destOrd="0" parTransId="{E8DF06D9-44D7-4641-B267-8DF26826F25D}" sibTransId="{43549178-01D3-458E-A297-A63DCEEF1B13}"/>
    <dgm:cxn modelId="{1756FD8D-A0E4-4478-8321-0AD8C0E82E9D}" type="presOf" srcId="{490CE425-B740-4153-A161-A4EFF61826F6}" destId="{D6640E65-19C1-4FC0-9ECC-3660E6A6F6FA}"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401E2BF5-DDCE-4794-AF24-1B246E21C53A}" type="presOf" srcId="{321A3D40-E782-4AB3-BF7A-EE7C9FFA54BF}" destId="{CE778E08-B844-4628-AD80-9CCF33483848}" srcOrd="0" destOrd="0" presId="urn:microsoft.com/office/officeart/2005/8/layout/chevron2"/>
    <dgm:cxn modelId="{59849DD3-ACA4-4ED6-9C1A-6E8E4BEA0AD0}" type="presOf" srcId="{60CC2DC9-E71A-4F56-97C4-13959549BC4A}" destId="{FF6B4687-957B-474A-896C-0A6E19D60183}" srcOrd="0" destOrd="0" presId="urn:microsoft.com/office/officeart/2005/8/layout/chevron2"/>
    <dgm:cxn modelId="{124E7575-1253-41AA-9C00-E4784326BA33}" type="presOf" srcId="{39D0E84B-2C91-474A-8472-FCA170A4DE10}" destId="{5174EB3B-B142-4FC5-A13B-4E832577F787}" srcOrd="0" destOrd="0" presId="urn:microsoft.com/office/officeart/2005/8/layout/chevron2"/>
    <dgm:cxn modelId="{C1E3FADD-6DD9-40AA-BC6C-AB2D050B0DC1}" type="presOf" srcId="{C51FC6F6-01AF-416F-9EAF-1D104860CA6C}" destId="{059E47BF-28F7-4E50-AE24-676380A60597}" srcOrd="0" destOrd="0" presId="urn:microsoft.com/office/officeart/2005/8/layout/chevron2"/>
    <dgm:cxn modelId="{063A4CBC-4FDE-4C68-B20D-61DDB0F920FB}" type="presParOf" srcId="{FF6B4687-957B-474A-896C-0A6E19D60183}" destId="{7751C9BD-CDEE-4932-8E2D-0877A8C1A798}" srcOrd="0" destOrd="0" presId="urn:microsoft.com/office/officeart/2005/8/layout/chevron2"/>
    <dgm:cxn modelId="{A8F33221-C7E8-4386-A551-7241D5A8A1BC}" type="presParOf" srcId="{7751C9BD-CDEE-4932-8E2D-0877A8C1A798}" destId="{059E47BF-28F7-4E50-AE24-676380A60597}" srcOrd="0" destOrd="0" presId="urn:microsoft.com/office/officeart/2005/8/layout/chevron2"/>
    <dgm:cxn modelId="{B6B26FE6-2F02-42AF-B47E-CE3961C00080}" type="presParOf" srcId="{7751C9BD-CDEE-4932-8E2D-0877A8C1A798}" destId="{2069D26F-DA1A-400B-B521-C48C95606D21}" srcOrd="1" destOrd="0" presId="urn:microsoft.com/office/officeart/2005/8/layout/chevron2"/>
    <dgm:cxn modelId="{B7BE29AA-263B-4B15-A912-6738BF272023}" type="presParOf" srcId="{FF6B4687-957B-474A-896C-0A6E19D60183}" destId="{E8752A72-91B5-49FB-81A6-C73D26755803}" srcOrd="1" destOrd="0" presId="urn:microsoft.com/office/officeart/2005/8/layout/chevron2"/>
    <dgm:cxn modelId="{995E08B9-32C6-4048-BEB0-B815836991B5}" type="presParOf" srcId="{FF6B4687-957B-474A-896C-0A6E19D60183}" destId="{5F616658-A05E-4DCA-AA9A-63B74B347BF8}" srcOrd="2" destOrd="0" presId="urn:microsoft.com/office/officeart/2005/8/layout/chevron2"/>
    <dgm:cxn modelId="{30CCC374-2BBB-448F-8331-58D5AC9FC836}" type="presParOf" srcId="{5F616658-A05E-4DCA-AA9A-63B74B347BF8}" destId="{C9E8C909-A83E-4DC8-9B77-47C143883EA1}" srcOrd="0" destOrd="0" presId="urn:microsoft.com/office/officeart/2005/8/layout/chevron2"/>
    <dgm:cxn modelId="{B577FA1E-DA0D-4100-A038-638738D3E426}" type="presParOf" srcId="{5F616658-A05E-4DCA-AA9A-63B74B347BF8}" destId="{D6640E65-19C1-4FC0-9ECC-3660E6A6F6FA}" srcOrd="1" destOrd="0" presId="urn:microsoft.com/office/officeart/2005/8/layout/chevron2"/>
    <dgm:cxn modelId="{E750D2A1-695E-4679-AA39-2EF164F4AFDD}" type="presParOf" srcId="{FF6B4687-957B-474A-896C-0A6E19D60183}" destId="{6B976D8A-95A8-4EAB-B6C9-ABF82E1CD027}" srcOrd="3" destOrd="0" presId="urn:microsoft.com/office/officeart/2005/8/layout/chevron2"/>
    <dgm:cxn modelId="{FA731BF5-DCE4-4150-B256-EC973D5E3D6C}" type="presParOf" srcId="{FF6B4687-957B-474A-896C-0A6E19D60183}" destId="{34848B80-5499-49E5-B9D3-5CBACD280B48}" srcOrd="4" destOrd="0" presId="urn:microsoft.com/office/officeart/2005/8/layout/chevron2"/>
    <dgm:cxn modelId="{2B1FE90C-A6B4-457F-A990-D424425B6885}" type="presParOf" srcId="{34848B80-5499-49E5-B9D3-5CBACD280B48}" destId="{B11D362D-AF9B-49A8-91F4-65E407BCE667}" srcOrd="0" destOrd="0" presId="urn:microsoft.com/office/officeart/2005/8/layout/chevron2"/>
    <dgm:cxn modelId="{3E0F8DA6-0277-4EFC-95B7-3373E3A247E6}" type="presParOf" srcId="{34848B80-5499-49E5-B9D3-5CBACD280B48}" destId="{5174EB3B-B142-4FC5-A13B-4E832577F787}" srcOrd="1" destOrd="0" presId="urn:microsoft.com/office/officeart/2005/8/layout/chevron2"/>
    <dgm:cxn modelId="{E65DE951-7E5F-4B89-9044-D6A98BBF86BF}" type="presParOf" srcId="{FF6B4687-957B-474A-896C-0A6E19D60183}" destId="{08A5FDF5-0C74-474F-A058-707B212D6B68}" srcOrd="5" destOrd="0" presId="urn:microsoft.com/office/officeart/2005/8/layout/chevron2"/>
    <dgm:cxn modelId="{83C97F5F-9856-4D71-AE48-2C01824A5B0C}" type="presParOf" srcId="{FF6B4687-957B-474A-896C-0A6E19D60183}" destId="{CDAD168F-FB50-42C9-A4ED-CC2C4C457209}" srcOrd="6" destOrd="0" presId="urn:microsoft.com/office/officeart/2005/8/layout/chevron2"/>
    <dgm:cxn modelId="{209ACC33-3A58-4FEB-A3A7-2D298725AE86}" type="presParOf" srcId="{CDAD168F-FB50-42C9-A4ED-CC2C4C457209}" destId="{CE778E08-B844-4628-AD80-9CCF33483848}" srcOrd="0" destOrd="0" presId="urn:microsoft.com/office/officeart/2005/8/layout/chevron2"/>
    <dgm:cxn modelId="{1CD45D16-2DC4-4899-8702-D3960FBE4FC9}"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It is an advantage of Sperry’s sample was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A558E8BB-2A64-4E3F-BEA8-A776B83848F0}" type="presOf" srcId="{39D0E84B-2C91-474A-8472-FCA170A4DE10}" destId="{5174EB3B-B142-4FC5-A13B-4E832577F787}" srcOrd="0" destOrd="0" presId="urn:microsoft.com/office/officeart/2005/8/layout/chevron2"/>
    <dgm:cxn modelId="{412620B0-CCB3-471F-8FA8-17A802F5D1C4}" type="presOf" srcId="{726BD668-FC25-47BF-8C50-4F91690789C2}" destId="{2069D26F-DA1A-400B-B521-C48C95606D21}" srcOrd="0" destOrd="0" presId="urn:microsoft.com/office/officeart/2005/8/layout/chevron2"/>
    <dgm:cxn modelId="{16CFEC7D-FAA9-4997-8AAD-FFEB66A1A30C}" type="presOf" srcId="{88E065BA-BBB1-4895-85B4-BE7EC8CD42D7}" destId="{B11D362D-AF9B-49A8-91F4-65E407BCE667}"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33D93859-9899-4CD7-9D5F-1B40D66B7940}" type="presOf" srcId="{7FD3D76C-FAA8-44FA-9E4D-1B5E9D732761}" destId="{D0A8593B-2A95-42D4-97BB-B1A36D480231}" srcOrd="0" destOrd="0" presId="urn:microsoft.com/office/officeart/2005/8/layout/chevron2"/>
    <dgm:cxn modelId="{B1CE8200-C9C5-4008-8E2A-3886F990A5EF}" srcId="{C51FC6F6-01AF-416F-9EAF-1D104860CA6C}" destId="{726BD668-FC25-47BF-8C50-4F91690789C2}" srcOrd="0" destOrd="0" parTransId="{AE7FFED1-B1F5-46B9-925E-E520B23F5386}" sibTransId="{09D0927C-B697-4F20-B8A3-90AD6103A828}"/>
    <dgm:cxn modelId="{7E3A9287-52E8-42EE-8579-E801C5E057D1}" srcId="{60CC2DC9-E71A-4F56-97C4-13959549BC4A}" destId="{321A3D40-E782-4AB3-BF7A-EE7C9FFA54BF}" srcOrd="3" destOrd="0" parTransId="{809EAB7A-24E4-4FB5-8E30-1D5961F9AE68}" sibTransId="{566AF5C9-FAD8-4383-AA81-2319C403E9C7}"/>
    <dgm:cxn modelId="{BC47F228-9223-4E24-88E9-B8DA80D189DF}" type="presOf" srcId="{321A3D40-E782-4AB3-BF7A-EE7C9FFA54BF}" destId="{CE778E08-B844-4628-AD80-9CCF33483848}"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88EEF583-BA41-422A-B577-06ABE58C951D}" type="presOf" srcId="{BBB991FD-630A-43A4-8D5A-3ABA773A6E8F}" destId="{C9E8C909-A83E-4DC8-9B77-47C143883EA1}" srcOrd="0" destOrd="0" presId="urn:microsoft.com/office/officeart/2005/8/layout/chevron2"/>
    <dgm:cxn modelId="{54C35C0D-234A-4F1F-9A01-AE1F6C7692E8}" type="presOf" srcId="{C51FC6F6-01AF-416F-9EAF-1D104860CA6C}" destId="{059E47BF-28F7-4E50-AE24-676380A60597}" srcOrd="0" destOrd="0" presId="urn:microsoft.com/office/officeart/2005/8/layout/chevron2"/>
    <dgm:cxn modelId="{842142B5-B73F-47AE-ABCE-440DF1141756}" type="presOf" srcId="{60CC2DC9-E71A-4F56-97C4-13959549BC4A}" destId="{FF6B4687-957B-474A-896C-0A6E19D60183}"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1499074D-097B-40C2-B7AB-8535E68AC7AB}" type="presOf" srcId="{490CE425-B740-4153-A161-A4EFF61826F6}" destId="{D6640E65-19C1-4FC0-9ECC-3660E6A6F6FA}" srcOrd="0" destOrd="0" presId="urn:microsoft.com/office/officeart/2005/8/layout/chevron2"/>
    <dgm:cxn modelId="{D7143DB2-6D0A-4826-8CDA-DC554EAC0CBE}" type="presParOf" srcId="{FF6B4687-957B-474A-896C-0A6E19D60183}" destId="{7751C9BD-CDEE-4932-8E2D-0877A8C1A798}" srcOrd="0" destOrd="0" presId="urn:microsoft.com/office/officeart/2005/8/layout/chevron2"/>
    <dgm:cxn modelId="{6353864E-C69F-4FF6-88F4-21215F0C3277}" type="presParOf" srcId="{7751C9BD-CDEE-4932-8E2D-0877A8C1A798}" destId="{059E47BF-28F7-4E50-AE24-676380A60597}" srcOrd="0" destOrd="0" presId="urn:microsoft.com/office/officeart/2005/8/layout/chevron2"/>
    <dgm:cxn modelId="{230D22F4-E1D1-48CA-B061-7135C21B9F9B}" type="presParOf" srcId="{7751C9BD-CDEE-4932-8E2D-0877A8C1A798}" destId="{2069D26F-DA1A-400B-B521-C48C95606D21}" srcOrd="1" destOrd="0" presId="urn:microsoft.com/office/officeart/2005/8/layout/chevron2"/>
    <dgm:cxn modelId="{50BFF96D-3002-498D-90D4-5B87DDCF519D}" type="presParOf" srcId="{FF6B4687-957B-474A-896C-0A6E19D60183}" destId="{E8752A72-91B5-49FB-81A6-C73D26755803}" srcOrd="1" destOrd="0" presId="urn:microsoft.com/office/officeart/2005/8/layout/chevron2"/>
    <dgm:cxn modelId="{681B06CD-AE36-48CB-8D61-820667374E26}" type="presParOf" srcId="{FF6B4687-957B-474A-896C-0A6E19D60183}" destId="{5F616658-A05E-4DCA-AA9A-63B74B347BF8}" srcOrd="2" destOrd="0" presId="urn:microsoft.com/office/officeart/2005/8/layout/chevron2"/>
    <dgm:cxn modelId="{F0DE8CDF-ED66-4BE9-9E84-93FC97B39F5C}" type="presParOf" srcId="{5F616658-A05E-4DCA-AA9A-63B74B347BF8}" destId="{C9E8C909-A83E-4DC8-9B77-47C143883EA1}" srcOrd="0" destOrd="0" presId="urn:microsoft.com/office/officeart/2005/8/layout/chevron2"/>
    <dgm:cxn modelId="{BD5C02F4-66C6-4369-9D06-A4B8B2777FA5}" type="presParOf" srcId="{5F616658-A05E-4DCA-AA9A-63B74B347BF8}" destId="{D6640E65-19C1-4FC0-9ECC-3660E6A6F6FA}" srcOrd="1" destOrd="0" presId="urn:microsoft.com/office/officeart/2005/8/layout/chevron2"/>
    <dgm:cxn modelId="{1B93B8B7-2D34-4453-83E3-6D543CCB9EDB}" type="presParOf" srcId="{FF6B4687-957B-474A-896C-0A6E19D60183}" destId="{6B976D8A-95A8-4EAB-B6C9-ABF82E1CD027}" srcOrd="3" destOrd="0" presId="urn:microsoft.com/office/officeart/2005/8/layout/chevron2"/>
    <dgm:cxn modelId="{43BFA9A8-93C0-4E0E-AC44-2597D5466B7B}" type="presParOf" srcId="{FF6B4687-957B-474A-896C-0A6E19D60183}" destId="{34848B80-5499-49E5-B9D3-5CBACD280B48}" srcOrd="4" destOrd="0" presId="urn:microsoft.com/office/officeart/2005/8/layout/chevron2"/>
    <dgm:cxn modelId="{7E93329C-0DAA-4D87-89F5-F2AE296AA5BF}" type="presParOf" srcId="{34848B80-5499-49E5-B9D3-5CBACD280B48}" destId="{B11D362D-AF9B-49A8-91F4-65E407BCE667}" srcOrd="0" destOrd="0" presId="urn:microsoft.com/office/officeart/2005/8/layout/chevron2"/>
    <dgm:cxn modelId="{3FFEF46F-B3F3-46BD-9915-A3E9256E2BD3}" type="presParOf" srcId="{34848B80-5499-49E5-B9D3-5CBACD280B48}" destId="{5174EB3B-B142-4FC5-A13B-4E832577F787}" srcOrd="1" destOrd="0" presId="urn:microsoft.com/office/officeart/2005/8/layout/chevron2"/>
    <dgm:cxn modelId="{F0898EE8-6CAE-4D4F-A465-3843054A55EB}" type="presParOf" srcId="{FF6B4687-957B-474A-896C-0A6E19D60183}" destId="{08A5FDF5-0C74-474F-A058-707B212D6B68}" srcOrd="5" destOrd="0" presId="urn:microsoft.com/office/officeart/2005/8/layout/chevron2"/>
    <dgm:cxn modelId="{6537C5E3-CEE3-4B8E-8539-11B0E3F53AC6}" type="presParOf" srcId="{FF6B4687-957B-474A-896C-0A6E19D60183}" destId="{CDAD168F-FB50-42C9-A4ED-CC2C4C457209}" srcOrd="6" destOrd="0" presId="urn:microsoft.com/office/officeart/2005/8/layout/chevron2"/>
    <dgm:cxn modelId="{8F386CD1-BB5B-4FF2-852B-D3320B33EB8F}" type="presParOf" srcId="{CDAD168F-FB50-42C9-A4ED-CC2C4C457209}" destId="{CE778E08-B844-4628-AD80-9CCF33483848}" srcOrd="0" destOrd="0" presId="urn:microsoft.com/office/officeart/2005/8/layout/chevron2"/>
    <dgm:cxn modelId="{D8F93EED-FD63-4BD6-88EC-F05C64F951EC}"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It is a disadvantage of Sperry’s sample was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ACABFA75-A3EB-431A-A741-894869E8D03E}" type="presOf" srcId="{726BD668-FC25-47BF-8C50-4F91690789C2}" destId="{2069D26F-DA1A-400B-B521-C48C95606D21}"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2E47FA22-937D-40B4-95A1-D3E494B41201}" type="presOf" srcId="{60CC2DC9-E71A-4F56-97C4-13959549BC4A}" destId="{FF6B4687-957B-474A-896C-0A6E19D60183}" srcOrd="0" destOrd="0" presId="urn:microsoft.com/office/officeart/2005/8/layout/chevron2"/>
    <dgm:cxn modelId="{64C0FF79-BF0D-4163-8EF7-8B0373B43711}" type="presOf" srcId="{BBB991FD-630A-43A4-8D5A-3ABA773A6E8F}" destId="{C9E8C909-A83E-4DC8-9B77-47C143883EA1}" srcOrd="0" destOrd="0" presId="urn:microsoft.com/office/officeart/2005/8/layout/chevron2"/>
    <dgm:cxn modelId="{01E3252D-6223-42FD-AD2F-ABDF910B88ED}" type="presOf" srcId="{39D0E84B-2C91-474A-8472-FCA170A4DE10}" destId="{5174EB3B-B142-4FC5-A13B-4E832577F787}" srcOrd="0" destOrd="0" presId="urn:microsoft.com/office/officeart/2005/8/layout/chevron2"/>
    <dgm:cxn modelId="{34F168E7-5513-48BA-AE96-35D27FFFB766}" type="presOf" srcId="{88E065BA-BBB1-4895-85B4-BE7EC8CD42D7}" destId="{B11D362D-AF9B-49A8-91F4-65E407BCE667}"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18890F23-0CEA-41ED-849B-970A806FB6BB}" type="presOf" srcId="{7FD3D76C-FAA8-44FA-9E4D-1B5E9D732761}" destId="{D0A8593B-2A95-42D4-97BB-B1A36D480231}"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E504B835-42BF-460C-B862-7871CABD7FD3}" type="presOf" srcId="{C51FC6F6-01AF-416F-9EAF-1D104860CA6C}" destId="{059E47BF-28F7-4E50-AE24-676380A60597}" srcOrd="0" destOrd="0" presId="urn:microsoft.com/office/officeart/2005/8/layout/chevron2"/>
    <dgm:cxn modelId="{5E2409DA-EEDF-4EFA-A4BD-EA97F48DA682}" type="presOf" srcId="{321A3D40-E782-4AB3-BF7A-EE7C9FFA54BF}" destId="{CE778E08-B844-4628-AD80-9CCF33483848}" srcOrd="0" destOrd="0" presId="urn:microsoft.com/office/officeart/2005/8/layout/chevron2"/>
    <dgm:cxn modelId="{856F626E-C605-4877-8D77-41965B658230}" type="presOf" srcId="{490CE425-B740-4153-A161-A4EFF61826F6}" destId="{D6640E65-19C1-4FC0-9ECC-3660E6A6F6FA}"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76DD1A3D-FF58-4FBA-8809-00B6F78B7FC5}" type="presParOf" srcId="{FF6B4687-957B-474A-896C-0A6E19D60183}" destId="{7751C9BD-CDEE-4932-8E2D-0877A8C1A798}" srcOrd="0" destOrd="0" presId="urn:microsoft.com/office/officeart/2005/8/layout/chevron2"/>
    <dgm:cxn modelId="{84E3F818-4EF3-43E9-BC2B-575CCC20A985}" type="presParOf" srcId="{7751C9BD-CDEE-4932-8E2D-0877A8C1A798}" destId="{059E47BF-28F7-4E50-AE24-676380A60597}" srcOrd="0" destOrd="0" presId="urn:microsoft.com/office/officeart/2005/8/layout/chevron2"/>
    <dgm:cxn modelId="{58873F51-CB3C-4FF5-BF2C-3CD096582819}" type="presParOf" srcId="{7751C9BD-CDEE-4932-8E2D-0877A8C1A798}" destId="{2069D26F-DA1A-400B-B521-C48C95606D21}" srcOrd="1" destOrd="0" presId="urn:microsoft.com/office/officeart/2005/8/layout/chevron2"/>
    <dgm:cxn modelId="{E83F755E-DF91-4BFC-841E-FEDB355E42D8}" type="presParOf" srcId="{FF6B4687-957B-474A-896C-0A6E19D60183}" destId="{E8752A72-91B5-49FB-81A6-C73D26755803}" srcOrd="1" destOrd="0" presId="urn:microsoft.com/office/officeart/2005/8/layout/chevron2"/>
    <dgm:cxn modelId="{CC40EB43-52AC-4607-A69C-96F5DE346A99}" type="presParOf" srcId="{FF6B4687-957B-474A-896C-0A6E19D60183}" destId="{5F616658-A05E-4DCA-AA9A-63B74B347BF8}" srcOrd="2" destOrd="0" presId="urn:microsoft.com/office/officeart/2005/8/layout/chevron2"/>
    <dgm:cxn modelId="{8A467CA9-0FA5-4027-9FFD-5F188CE23D09}" type="presParOf" srcId="{5F616658-A05E-4DCA-AA9A-63B74B347BF8}" destId="{C9E8C909-A83E-4DC8-9B77-47C143883EA1}" srcOrd="0" destOrd="0" presId="urn:microsoft.com/office/officeart/2005/8/layout/chevron2"/>
    <dgm:cxn modelId="{445835BC-DB4B-4451-99E6-DD72D21511C1}" type="presParOf" srcId="{5F616658-A05E-4DCA-AA9A-63B74B347BF8}" destId="{D6640E65-19C1-4FC0-9ECC-3660E6A6F6FA}" srcOrd="1" destOrd="0" presId="urn:microsoft.com/office/officeart/2005/8/layout/chevron2"/>
    <dgm:cxn modelId="{E869BC48-130F-4057-BA53-EC4CD1F4CF69}" type="presParOf" srcId="{FF6B4687-957B-474A-896C-0A6E19D60183}" destId="{6B976D8A-95A8-4EAB-B6C9-ABF82E1CD027}" srcOrd="3" destOrd="0" presId="urn:microsoft.com/office/officeart/2005/8/layout/chevron2"/>
    <dgm:cxn modelId="{E727A578-0BCE-451D-84A4-DAF6A03FAF8F}" type="presParOf" srcId="{FF6B4687-957B-474A-896C-0A6E19D60183}" destId="{34848B80-5499-49E5-B9D3-5CBACD280B48}" srcOrd="4" destOrd="0" presId="urn:microsoft.com/office/officeart/2005/8/layout/chevron2"/>
    <dgm:cxn modelId="{13EFA08D-30C6-4B13-96CB-F088F0F78355}" type="presParOf" srcId="{34848B80-5499-49E5-B9D3-5CBACD280B48}" destId="{B11D362D-AF9B-49A8-91F4-65E407BCE667}" srcOrd="0" destOrd="0" presId="urn:microsoft.com/office/officeart/2005/8/layout/chevron2"/>
    <dgm:cxn modelId="{C0386640-3C71-4F57-9766-FA9209906D1D}" type="presParOf" srcId="{34848B80-5499-49E5-B9D3-5CBACD280B48}" destId="{5174EB3B-B142-4FC5-A13B-4E832577F787}" srcOrd="1" destOrd="0" presId="urn:microsoft.com/office/officeart/2005/8/layout/chevron2"/>
    <dgm:cxn modelId="{062762E4-3B41-438A-8ABA-CD1280680270}" type="presParOf" srcId="{FF6B4687-957B-474A-896C-0A6E19D60183}" destId="{08A5FDF5-0C74-474F-A058-707B212D6B68}" srcOrd="5" destOrd="0" presId="urn:microsoft.com/office/officeart/2005/8/layout/chevron2"/>
    <dgm:cxn modelId="{139C5B79-CC6B-4D3C-A54F-9689278F6FFF}" type="presParOf" srcId="{FF6B4687-957B-474A-896C-0A6E19D60183}" destId="{CDAD168F-FB50-42C9-A4ED-CC2C4C457209}" srcOrd="6" destOrd="0" presId="urn:microsoft.com/office/officeart/2005/8/layout/chevron2"/>
    <dgm:cxn modelId="{72B8C411-7365-4C1B-9DDF-A247F983CE68}" type="presParOf" srcId="{CDAD168F-FB50-42C9-A4ED-CC2C4C457209}" destId="{CE778E08-B844-4628-AD80-9CCF33483848}" srcOrd="0" destOrd="0" presId="urn:microsoft.com/office/officeart/2005/8/layout/chevron2"/>
    <dgm:cxn modelId="{A653738C-BC01-4DF9-86DB-1C62BF3F4668}"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Collecting quantitative data is an advantage because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82F30E3D-5799-4854-A348-866BA2E216CF}" type="presOf" srcId="{39D0E84B-2C91-474A-8472-FCA170A4DE10}" destId="{5174EB3B-B142-4FC5-A13B-4E832577F787}" srcOrd="0" destOrd="0" presId="urn:microsoft.com/office/officeart/2005/8/layout/chevron2"/>
    <dgm:cxn modelId="{21C734E4-C241-45DA-825D-B695E7E8E4C2}" type="presOf" srcId="{321A3D40-E782-4AB3-BF7A-EE7C9FFA54BF}" destId="{CE778E08-B844-4628-AD80-9CCF33483848}"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AF52D1D6-9016-4F2F-B79C-7AC4F62D9FA1}" type="presOf" srcId="{726BD668-FC25-47BF-8C50-4F91690789C2}" destId="{2069D26F-DA1A-400B-B521-C48C95606D21}"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73997707-B687-42A6-B487-B1DB80A809FF}" type="presOf" srcId="{88E065BA-BBB1-4895-85B4-BE7EC8CD42D7}" destId="{B11D362D-AF9B-49A8-91F4-65E407BCE667}"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FFF66FE7-71C7-4327-8CCF-EDA2FB64EAFA}" type="presOf" srcId="{BBB991FD-630A-43A4-8D5A-3ABA773A6E8F}" destId="{C9E8C909-A83E-4DC8-9B77-47C143883EA1}" srcOrd="0" destOrd="0" presId="urn:microsoft.com/office/officeart/2005/8/layout/chevron2"/>
    <dgm:cxn modelId="{E8420806-8CB8-4D9A-AFD0-AF548AF034CE}" type="presOf" srcId="{60CC2DC9-E71A-4F56-97C4-13959549BC4A}" destId="{FF6B4687-957B-474A-896C-0A6E19D60183}"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E354E0C8-1A07-47B5-9389-1FEBDEB794A8}" type="presOf" srcId="{490CE425-B740-4153-A161-A4EFF61826F6}" destId="{D6640E65-19C1-4FC0-9ECC-3660E6A6F6FA}" srcOrd="0" destOrd="0" presId="urn:microsoft.com/office/officeart/2005/8/layout/chevron2"/>
    <dgm:cxn modelId="{52CB9DED-970E-4EFB-A53C-9D34B63F48E2}" type="presOf" srcId="{C51FC6F6-01AF-416F-9EAF-1D104860CA6C}" destId="{059E47BF-28F7-4E50-AE24-676380A60597}" srcOrd="0" destOrd="0" presId="urn:microsoft.com/office/officeart/2005/8/layout/chevron2"/>
    <dgm:cxn modelId="{55DAACBD-BF17-4323-8052-5E9C7A0EED5A}" type="presOf" srcId="{7FD3D76C-FAA8-44FA-9E4D-1B5E9D732761}" destId="{D0A8593B-2A95-42D4-97BB-B1A36D480231}" srcOrd="0" destOrd="0" presId="urn:microsoft.com/office/officeart/2005/8/layout/chevron2"/>
    <dgm:cxn modelId="{E9C26D0B-D910-4F81-89CB-474E5D109ADF}" type="presParOf" srcId="{FF6B4687-957B-474A-896C-0A6E19D60183}" destId="{7751C9BD-CDEE-4932-8E2D-0877A8C1A798}" srcOrd="0" destOrd="0" presId="urn:microsoft.com/office/officeart/2005/8/layout/chevron2"/>
    <dgm:cxn modelId="{222EC676-D4BC-4C19-8328-7ADBE6EB91E6}" type="presParOf" srcId="{7751C9BD-CDEE-4932-8E2D-0877A8C1A798}" destId="{059E47BF-28F7-4E50-AE24-676380A60597}" srcOrd="0" destOrd="0" presId="urn:microsoft.com/office/officeart/2005/8/layout/chevron2"/>
    <dgm:cxn modelId="{EDFF721D-7BE8-43B1-BB2C-EA653983FA14}" type="presParOf" srcId="{7751C9BD-CDEE-4932-8E2D-0877A8C1A798}" destId="{2069D26F-DA1A-400B-B521-C48C95606D21}" srcOrd="1" destOrd="0" presId="urn:microsoft.com/office/officeart/2005/8/layout/chevron2"/>
    <dgm:cxn modelId="{3F91715F-53F9-49D2-BAC6-8508FD7890EE}" type="presParOf" srcId="{FF6B4687-957B-474A-896C-0A6E19D60183}" destId="{E8752A72-91B5-49FB-81A6-C73D26755803}" srcOrd="1" destOrd="0" presId="urn:microsoft.com/office/officeart/2005/8/layout/chevron2"/>
    <dgm:cxn modelId="{7D09D347-B3C2-41B6-BA53-85BA06D9C04D}" type="presParOf" srcId="{FF6B4687-957B-474A-896C-0A6E19D60183}" destId="{5F616658-A05E-4DCA-AA9A-63B74B347BF8}" srcOrd="2" destOrd="0" presId="urn:microsoft.com/office/officeart/2005/8/layout/chevron2"/>
    <dgm:cxn modelId="{F9F7EB8D-43A4-490C-8ADE-43634C42D9D3}" type="presParOf" srcId="{5F616658-A05E-4DCA-AA9A-63B74B347BF8}" destId="{C9E8C909-A83E-4DC8-9B77-47C143883EA1}" srcOrd="0" destOrd="0" presId="urn:microsoft.com/office/officeart/2005/8/layout/chevron2"/>
    <dgm:cxn modelId="{15632316-EB7C-40DA-B3CB-CD84B0EC50FA}" type="presParOf" srcId="{5F616658-A05E-4DCA-AA9A-63B74B347BF8}" destId="{D6640E65-19C1-4FC0-9ECC-3660E6A6F6FA}" srcOrd="1" destOrd="0" presId="urn:microsoft.com/office/officeart/2005/8/layout/chevron2"/>
    <dgm:cxn modelId="{1503848C-296D-4257-9EA0-888B1F2B72DC}" type="presParOf" srcId="{FF6B4687-957B-474A-896C-0A6E19D60183}" destId="{6B976D8A-95A8-4EAB-B6C9-ABF82E1CD027}" srcOrd="3" destOrd="0" presId="urn:microsoft.com/office/officeart/2005/8/layout/chevron2"/>
    <dgm:cxn modelId="{C44DD650-0AC8-4FE7-BE33-18E12968612B}" type="presParOf" srcId="{FF6B4687-957B-474A-896C-0A6E19D60183}" destId="{34848B80-5499-49E5-B9D3-5CBACD280B48}" srcOrd="4" destOrd="0" presId="urn:microsoft.com/office/officeart/2005/8/layout/chevron2"/>
    <dgm:cxn modelId="{808913B1-4285-4F29-ACD7-02AAD4B53FFB}" type="presParOf" srcId="{34848B80-5499-49E5-B9D3-5CBACD280B48}" destId="{B11D362D-AF9B-49A8-91F4-65E407BCE667}" srcOrd="0" destOrd="0" presId="urn:microsoft.com/office/officeart/2005/8/layout/chevron2"/>
    <dgm:cxn modelId="{DC8BEAD2-8990-474D-A4D8-09FC824A616F}" type="presParOf" srcId="{34848B80-5499-49E5-B9D3-5CBACD280B48}" destId="{5174EB3B-B142-4FC5-A13B-4E832577F787}" srcOrd="1" destOrd="0" presId="urn:microsoft.com/office/officeart/2005/8/layout/chevron2"/>
    <dgm:cxn modelId="{C75E5E47-29C6-43F7-B345-6F7810275975}" type="presParOf" srcId="{FF6B4687-957B-474A-896C-0A6E19D60183}" destId="{08A5FDF5-0C74-474F-A058-707B212D6B68}" srcOrd="5" destOrd="0" presId="urn:microsoft.com/office/officeart/2005/8/layout/chevron2"/>
    <dgm:cxn modelId="{79475BC7-D648-4DEE-9652-7BE1B5309074}" type="presParOf" srcId="{FF6B4687-957B-474A-896C-0A6E19D60183}" destId="{CDAD168F-FB50-42C9-A4ED-CC2C4C457209}" srcOrd="6" destOrd="0" presId="urn:microsoft.com/office/officeart/2005/8/layout/chevron2"/>
    <dgm:cxn modelId="{97C50555-9CE6-4953-9879-3E219FA6E081}" type="presParOf" srcId="{CDAD168F-FB50-42C9-A4ED-CC2C4C457209}" destId="{CE778E08-B844-4628-AD80-9CCF33483848}" srcOrd="0" destOrd="0" presId="urn:microsoft.com/office/officeart/2005/8/layout/chevron2"/>
    <dgm:cxn modelId="{B637A19F-291B-4F44-B25A-7C4E156BFB3F}"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Collecting quantitative data is a disadvantage because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unhelpful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127888ED-C652-48ED-971E-78A7AEAAA815}" type="presOf" srcId="{726BD668-FC25-47BF-8C50-4F91690789C2}" destId="{2069D26F-DA1A-400B-B521-C48C95606D21}" srcOrd="0" destOrd="0" presId="urn:microsoft.com/office/officeart/2005/8/layout/chevron2"/>
    <dgm:cxn modelId="{D723DD87-39AC-4395-9E72-97E2724AA58C}" type="presOf" srcId="{60CC2DC9-E71A-4F56-97C4-13959549BC4A}" destId="{FF6B4687-957B-474A-896C-0A6E19D60183}"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E71BC5CD-A56F-4C8B-99C1-7922E94DD577}" type="presOf" srcId="{7FD3D76C-FAA8-44FA-9E4D-1B5E9D732761}" destId="{D0A8593B-2A95-42D4-97BB-B1A36D480231}" srcOrd="0" destOrd="0" presId="urn:microsoft.com/office/officeart/2005/8/layout/chevron2"/>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23C3FEEB-2592-4CD5-99CE-DBCBF73FBBA7}" type="presOf" srcId="{C51FC6F6-01AF-416F-9EAF-1D104860CA6C}" destId="{059E47BF-28F7-4E50-AE24-676380A60597}"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2743C7C6-C522-4A7F-B9D9-2E08814CE54B}" type="presOf" srcId="{490CE425-B740-4153-A161-A4EFF61826F6}" destId="{D6640E65-19C1-4FC0-9ECC-3660E6A6F6FA}" srcOrd="0" destOrd="0" presId="urn:microsoft.com/office/officeart/2005/8/layout/chevron2"/>
    <dgm:cxn modelId="{D6854B37-7073-47C4-872C-C7EC79223A64}" type="presOf" srcId="{39D0E84B-2C91-474A-8472-FCA170A4DE10}" destId="{5174EB3B-B142-4FC5-A13B-4E832577F787}"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480F3B88-96CF-4D26-B6D9-A27E41B2FF54}" type="presOf" srcId="{BBB991FD-630A-43A4-8D5A-3ABA773A6E8F}" destId="{C9E8C909-A83E-4DC8-9B77-47C143883EA1}"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FE24FC6A-0DC3-4F30-87BC-3145CC28251C}" type="presOf" srcId="{321A3D40-E782-4AB3-BF7A-EE7C9FFA54BF}" destId="{CE778E08-B844-4628-AD80-9CCF33483848}" srcOrd="0" destOrd="0" presId="urn:microsoft.com/office/officeart/2005/8/layout/chevron2"/>
    <dgm:cxn modelId="{5E767420-EDB8-4CC1-AC97-6DA30C655D78}" type="presOf" srcId="{88E065BA-BBB1-4895-85B4-BE7EC8CD42D7}" destId="{B11D362D-AF9B-49A8-91F4-65E407BCE667}" srcOrd="0" destOrd="0" presId="urn:microsoft.com/office/officeart/2005/8/layout/chevron2"/>
    <dgm:cxn modelId="{3DDE76A1-DB9F-4918-A326-89622E54D831}" type="presParOf" srcId="{FF6B4687-957B-474A-896C-0A6E19D60183}" destId="{7751C9BD-CDEE-4932-8E2D-0877A8C1A798}" srcOrd="0" destOrd="0" presId="urn:microsoft.com/office/officeart/2005/8/layout/chevron2"/>
    <dgm:cxn modelId="{07561A38-2E36-4B28-8F19-C567ECF83F89}" type="presParOf" srcId="{7751C9BD-CDEE-4932-8E2D-0877A8C1A798}" destId="{059E47BF-28F7-4E50-AE24-676380A60597}" srcOrd="0" destOrd="0" presId="urn:microsoft.com/office/officeart/2005/8/layout/chevron2"/>
    <dgm:cxn modelId="{8BE6179F-5FBB-4006-ACFF-BB2C89D64156}" type="presParOf" srcId="{7751C9BD-CDEE-4932-8E2D-0877A8C1A798}" destId="{2069D26F-DA1A-400B-B521-C48C95606D21}" srcOrd="1" destOrd="0" presId="urn:microsoft.com/office/officeart/2005/8/layout/chevron2"/>
    <dgm:cxn modelId="{8DDBDFF0-A7E0-424D-A46D-3DDE6C12F5C6}" type="presParOf" srcId="{FF6B4687-957B-474A-896C-0A6E19D60183}" destId="{E8752A72-91B5-49FB-81A6-C73D26755803}" srcOrd="1" destOrd="0" presId="urn:microsoft.com/office/officeart/2005/8/layout/chevron2"/>
    <dgm:cxn modelId="{05FFB360-7449-47D1-BCA0-415CD77416C5}" type="presParOf" srcId="{FF6B4687-957B-474A-896C-0A6E19D60183}" destId="{5F616658-A05E-4DCA-AA9A-63B74B347BF8}" srcOrd="2" destOrd="0" presId="urn:microsoft.com/office/officeart/2005/8/layout/chevron2"/>
    <dgm:cxn modelId="{CC26AFB7-439B-46C0-A342-2F13C1AB099B}" type="presParOf" srcId="{5F616658-A05E-4DCA-AA9A-63B74B347BF8}" destId="{C9E8C909-A83E-4DC8-9B77-47C143883EA1}" srcOrd="0" destOrd="0" presId="urn:microsoft.com/office/officeart/2005/8/layout/chevron2"/>
    <dgm:cxn modelId="{EBC84324-6FE1-45A6-946A-13957926CDB3}" type="presParOf" srcId="{5F616658-A05E-4DCA-AA9A-63B74B347BF8}" destId="{D6640E65-19C1-4FC0-9ECC-3660E6A6F6FA}" srcOrd="1" destOrd="0" presId="urn:microsoft.com/office/officeart/2005/8/layout/chevron2"/>
    <dgm:cxn modelId="{EC9CCB55-1599-4932-9352-FC949056EAF2}" type="presParOf" srcId="{FF6B4687-957B-474A-896C-0A6E19D60183}" destId="{6B976D8A-95A8-4EAB-B6C9-ABF82E1CD027}" srcOrd="3" destOrd="0" presId="urn:microsoft.com/office/officeart/2005/8/layout/chevron2"/>
    <dgm:cxn modelId="{E2E384D3-A55E-4413-AEA5-43994DFE5CC3}" type="presParOf" srcId="{FF6B4687-957B-474A-896C-0A6E19D60183}" destId="{34848B80-5499-49E5-B9D3-5CBACD280B48}" srcOrd="4" destOrd="0" presId="urn:microsoft.com/office/officeart/2005/8/layout/chevron2"/>
    <dgm:cxn modelId="{F521E354-F855-4F50-A8EE-D0D9D8165BB9}" type="presParOf" srcId="{34848B80-5499-49E5-B9D3-5CBACD280B48}" destId="{B11D362D-AF9B-49A8-91F4-65E407BCE667}" srcOrd="0" destOrd="0" presId="urn:microsoft.com/office/officeart/2005/8/layout/chevron2"/>
    <dgm:cxn modelId="{DD033597-7327-4415-9B8F-60D3DA61A0D3}" type="presParOf" srcId="{34848B80-5499-49E5-B9D3-5CBACD280B48}" destId="{5174EB3B-B142-4FC5-A13B-4E832577F787}" srcOrd="1" destOrd="0" presId="urn:microsoft.com/office/officeart/2005/8/layout/chevron2"/>
    <dgm:cxn modelId="{57CF300E-FE45-41BC-88CE-EC1F1FC2D8C1}" type="presParOf" srcId="{FF6B4687-957B-474A-896C-0A6E19D60183}" destId="{08A5FDF5-0C74-474F-A058-707B212D6B68}" srcOrd="5" destOrd="0" presId="urn:microsoft.com/office/officeart/2005/8/layout/chevron2"/>
    <dgm:cxn modelId="{8D252A6D-3401-4E99-93AE-9D8FAF71D730}" type="presParOf" srcId="{FF6B4687-957B-474A-896C-0A6E19D60183}" destId="{CDAD168F-FB50-42C9-A4ED-CC2C4C457209}" srcOrd="6" destOrd="0" presId="urn:microsoft.com/office/officeart/2005/8/layout/chevron2"/>
    <dgm:cxn modelId="{BE8C840A-7F59-4F10-9650-AA9D0B81384A}" type="presParOf" srcId="{CDAD168F-FB50-42C9-A4ED-CC2C4C457209}" destId="{CE778E08-B844-4628-AD80-9CCF33483848}" srcOrd="0" destOrd="0" presId="urn:microsoft.com/office/officeart/2005/8/layout/chevron2"/>
    <dgm:cxn modelId="{9AD159B6-700E-4B51-BD86-BE6111EA809F}"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CC2DC9-E71A-4F56-97C4-13959549BC4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C51FC6F6-01AF-416F-9EAF-1D104860CA6C}">
      <dgm:prSet phldrT="[Text]"/>
      <dgm:spPr/>
      <dgm:t>
        <a:bodyPr/>
        <a:lstStyle/>
        <a:p>
          <a:r>
            <a:rPr lang="en-GB" dirty="0" smtClean="0">
              <a:solidFill>
                <a:schemeClr val="tx1"/>
              </a:solidFill>
              <a:latin typeface="Arial" panose="020B0604020202020204" pitchFamily="34" charset="0"/>
              <a:cs typeface="Arial" panose="020B0604020202020204" pitchFamily="34" charset="0"/>
            </a:rPr>
            <a:t>Point</a:t>
          </a:r>
          <a:endParaRPr lang="en-GB" dirty="0">
            <a:solidFill>
              <a:schemeClr val="tx1"/>
            </a:solidFill>
            <a:latin typeface="Arial" panose="020B0604020202020204" pitchFamily="34" charset="0"/>
            <a:cs typeface="Arial" panose="020B0604020202020204" pitchFamily="34" charset="0"/>
          </a:endParaRPr>
        </a:p>
      </dgm:t>
    </dgm:pt>
    <dgm:pt modelId="{1B766713-9320-43D7-8ED8-23BDAAB0EE4B}" type="par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6491F0D-15C8-4722-9CB0-B3C53B9D9073}" type="sibTrans" cxnId="{D9DE1F18-7DD0-4825-B1A3-6470988B0248}">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26BD668-FC25-47BF-8C50-4F91690789C2}">
      <dgm:prSet phldrT="[Text]"/>
      <dgm:spPr/>
      <dgm:t>
        <a:bodyPr/>
        <a:lstStyle/>
        <a:p>
          <a:r>
            <a:rPr lang="en-GB" dirty="0" smtClean="0">
              <a:solidFill>
                <a:schemeClr val="tx1"/>
              </a:solidFill>
              <a:latin typeface="Arial" panose="020B0604020202020204" pitchFamily="34" charset="0"/>
              <a:cs typeface="Arial" panose="020B0604020202020204" pitchFamily="34" charset="0"/>
            </a:rPr>
            <a:t>Sperry’s study was ethical because it ensured confidentiality </a:t>
          </a:r>
          <a:endParaRPr lang="en-GB" dirty="0">
            <a:solidFill>
              <a:schemeClr val="tx1"/>
            </a:solidFill>
            <a:latin typeface="Arial" panose="020B0604020202020204" pitchFamily="34" charset="0"/>
            <a:cs typeface="Arial" panose="020B0604020202020204" pitchFamily="34" charset="0"/>
          </a:endParaRPr>
        </a:p>
      </dgm:t>
    </dgm:pt>
    <dgm:pt modelId="{AE7FFED1-B1F5-46B9-925E-E520B23F5386}" type="par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9D0927C-B697-4F20-B8A3-90AD6103A828}" type="sibTrans" cxnId="{B1CE8200-C9C5-4008-8E2A-3886F990A5EF}">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BB991FD-630A-43A4-8D5A-3ABA773A6E8F}">
      <dgm:prSet phldrT="[Text]"/>
      <dgm:spPr/>
      <dgm:t>
        <a:bodyPr/>
        <a:lstStyle/>
        <a:p>
          <a:r>
            <a:rPr lang="en-GB" dirty="0" smtClean="0">
              <a:solidFill>
                <a:schemeClr val="tx1"/>
              </a:solidFill>
              <a:latin typeface="Arial" panose="020B0604020202020204" pitchFamily="34" charset="0"/>
              <a:cs typeface="Arial" panose="020B0604020202020204" pitchFamily="34" charset="0"/>
            </a:rPr>
            <a:t>Explanation</a:t>
          </a:r>
          <a:endParaRPr lang="en-GB" dirty="0">
            <a:solidFill>
              <a:schemeClr val="tx1"/>
            </a:solidFill>
            <a:latin typeface="Arial" panose="020B0604020202020204" pitchFamily="34" charset="0"/>
            <a:cs typeface="Arial" panose="020B0604020202020204" pitchFamily="34" charset="0"/>
          </a:endParaRPr>
        </a:p>
      </dgm:t>
    </dgm:pt>
    <dgm:pt modelId="{E87B71E6-C2BA-4599-9EAE-E33663391144}" type="par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05202DCC-9AB3-4197-91E8-45E1568C4D4C}" type="sibTrans" cxnId="{C7E0E56B-D179-4D48-A2F8-E79984AF7925}">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90CE425-B740-4153-A161-A4EFF61826F6}">
      <dgm:prSet phldrT="[Text]"/>
      <dgm:spPr/>
      <dgm:t>
        <a:bodyPr/>
        <a:lstStyle/>
        <a:p>
          <a:r>
            <a:rPr lang="en-GB" dirty="0" smtClean="0">
              <a:solidFill>
                <a:schemeClr val="tx1"/>
              </a:solidFill>
              <a:latin typeface="Arial" panose="020B0604020202020204" pitchFamily="34" charset="0"/>
              <a:cs typeface="Arial" panose="020B0604020202020204" pitchFamily="34" charset="0"/>
            </a:rPr>
            <a:t>Because …</a:t>
          </a:r>
          <a:endParaRPr lang="en-GB" dirty="0">
            <a:solidFill>
              <a:schemeClr val="tx1"/>
            </a:solidFill>
            <a:latin typeface="Arial" panose="020B0604020202020204" pitchFamily="34" charset="0"/>
            <a:cs typeface="Arial" panose="020B0604020202020204" pitchFamily="34" charset="0"/>
          </a:endParaRPr>
        </a:p>
      </dgm:t>
    </dgm:pt>
    <dgm:pt modelId="{E8DF06D9-44D7-4641-B267-8DF26826F25D}" type="par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3549178-01D3-458E-A297-A63DCEEF1B13}" type="sibTrans" cxnId="{B53B33CA-A7A1-4536-9D4E-B3690F98D934}">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88E065BA-BBB1-4895-85B4-BE7EC8CD42D7}">
      <dgm:prSet phldrT="[Text]"/>
      <dgm:spPr/>
      <dgm:t>
        <a:bodyPr/>
        <a:lstStyle/>
        <a:p>
          <a:r>
            <a:rPr lang="en-GB" dirty="0" smtClean="0">
              <a:solidFill>
                <a:schemeClr val="tx1"/>
              </a:solidFill>
              <a:latin typeface="Arial" panose="020B0604020202020204" pitchFamily="34" charset="0"/>
              <a:cs typeface="Arial" panose="020B0604020202020204" pitchFamily="34" charset="0"/>
            </a:rPr>
            <a:t>Context </a:t>
          </a:r>
          <a:endParaRPr lang="en-GB" dirty="0">
            <a:solidFill>
              <a:schemeClr val="tx1"/>
            </a:solidFill>
            <a:latin typeface="Arial" panose="020B0604020202020204" pitchFamily="34" charset="0"/>
            <a:cs typeface="Arial" panose="020B0604020202020204" pitchFamily="34" charset="0"/>
          </a:endParaRPr>
        </a:p>
      </dgm:t>
    </dgm:pt>
    <dgm:pt modelId="{0254F6D8-58D8-445E-B2D9-53CABE90988E}" type="par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5926991-17B3-4685-84BF-C29C803CAE95}" type="sibTrans" cxnId="{C3946E3E-D232-46FA-9DE4-BBF139E10573}">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9D0E84B-2C91-474A-8472-FCA170A4DE10}">
      <dgm:prSet phldrT="[Text]"/>
      <dgm:spPr/>
      <dgm:t>
        <a:bodyPr/>
        <a:lstStyle/>
        <a:p>
          <a:r>
            <a:rPr lang="en-GB" dirty="0" smtClean="0">
              <a:solidFill>
                <a:schemeClr val="tx1"/>
              </a:solidFill>
              <a:latin typeface="Arial" panose="020B0604020202020204" pitchFamily="34" charset="0"/>
              <a:cs typeface="Arial" panose="020B0604020202020204" pitchFamily="34" charset="0"/>
            </a:rPr>
            <a:t>In Sperry’s study …</a:t>
          </a:r>
          <a:endParaRPr lang="en-GB" dirty="0">
            <a:solidFill>
              <a:schemeClr val="tx1"/>
            </a:solidFill>
            <a:latin typeface="Arial" panose="020B0604020202020204" pitchFamily="34" charset="0"/>
            <a:cs typeface="Arial" panose="020B0604020202020204" pitchFamily="34" charset="0"/>
          </a:endParaRPr>
        </a:p>
      </dgm:t>
    </dgm:pt>
    <dgm:pt modelId="{F44A449A-719C-401C-9939-6B7073BFC862}" type="par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C7FD1824-F976-4D68-BFFF-4CA18C049C8E}" type="sibTrans" cxnId="{B7833ABB-CD20-4D73-A7A1-BBD0CFDEB720}">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21A3D40-E782-4AB3-BF7A-EE7C9FFA54BF}">
      <dgm:prSet phldrT="[Text]"/>
      <dgm:spPr/>
      <dgm:t>
        <a:bodyPr/>
        <a:lstStyle/>
        <a:p>
          <a:r>
            <a:rPr lang="en-GB" dirty="0" smtClean="0">
              <a:solidFill>
                <a:schemeClr val="tx1"/>
              </a:solidFill>
              <a:latin typeface="Arial" panose="020B0604020202020204" pitchFamily="34" charset="0"/>
              <a:cs typeface="Arial" panose="020B0604020202020204" pitchFamily="34" charset="0"/>
            </a:rPr>
            <a:t>Conclusion  </a:t>
          </a:r>
          <a:endParaRPr lang="en-GB" dirty="0">
            <a:solidFill>
              <a:schemeClr val="tx1"/>
            </a:solidFill>
            <a:latin typeface="Arial" panose="020B0604020202020204" pitchFamily="34" charset="0"/>
            <a:cs typeface="Arial" panose="020B0604020202020204" pitchFamily="34" charset="0"/>
          </a:endParaRPr>
        </a:p>
      </dgm:t>
    </dgm:pt>
    <dgm:pt modelId="{809EAB7A-24E4-4FB5-8E30-1D5961F9AE68}" type="par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66AF5C9-FAD8-4383-AA81-2319C403E9C7}" type="sibTrans" cxnId="{7E3A9287-52E8-42EE-8579-E801C5E057D1}">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7FD3D76C-FAA8-44FA-9E4D-1B5E9D732761}">
      <dgm:prSet phldrT="[Text]"/>
      <dgm:spPr/>
      <dgm:t>
        <a:bodyPr/>
        <a:lstStyle/>
        <a:p>
          <a:r>
            <a:rPr lang="en-GB" dirty="0" smtClean="0">
              <a:solidFill>
                <a:schemeClr val="tx1"/>
              </a:solidFill>
              <a:latin typeface="Arial" panose="020B0604020202020204" pitchFamily="34" charset="0"/>
              <a:cs typeface="Arial" panose="020B0604020202020204" pitchFamily="34" charset="0"/>
            </a:rPr>
            <a:t>This is helpful because …</a:t>
          </a:r>
          <a:endParaRPr lang="en-GB" dirty="0">
            <a:solidFill>
              <a:schemeClr val="tx1"/>
            </a:solidFill>
            <a:latin typeface="Arial" panose="020B0604020202020204" pitchFamily="34" charset="0"/>
            <a:cs typeface="Arial" panose="020B0604020202020204" pitchFamily="34" charset="0"/>
          </a:endParaRPr>
        </a:p>
      </dgm:t>
    </dgm:pt>
    <dgm:pt modelId="{B398912D-3D98-486F-874A-AC6F81E81987}" type="par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9A413A0B-163A-4BB8-BE64-83745A5B97CB}" type="sibTrans" cxnId="{7E66D020-33B8-4D6C-848F-B6E87CD82A3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FF6B4687-957B-474A-896C-0A6E19D60183}" type="pres">
      <dgm:prSet presAssocID="{60CC2DC9-E71A-4F56-97C4-13959549BC4A}" presName="linearFlow" presStyleCnt="0">
        <dgm:presLayoutVars>
          <dgm:dir/>
          <dgm:animLvl val="lvl"/>
          <dgm:resizeHandles val="exact"/>
        </dgm:presLayoutVars>
      </dgm:prSet>
      <dgm:spPr/>
      <dgm:t>
        <a:bodyPr/>
        <a:lstStyle/>
        <a:p>
          <a:endParaRPr lang="en-GB"/>
        </a:p>
      </dgm:t>
    </dgm:pt>
    <dgm:pt modelId="{7751C9BD-CDEE-4932-8E2D-0877A8C1A798}" type="pres">
      <dgm:prSet presAssocID="{C51FC6F6-01AF-416F-9EAF-1D104860CA6C}" presName="composite" presStyleCnt="0"/>
      <dgm:spPr/>
    </dgm:pt>
    <dgm:pt modelId="{059E47BF-28F7-4E50-AE24-676380A60597}" type="pres">
      <dgm:prSet presAssocID="{C51FC6F6-01AF-416F-9EAF-1D104860CA6C}" presName="parentText" presStyleLbl="alignNode1" presStyleIdx="0" presStyleCnt="4">
        <dgm:presLayoutVars>
          <dgm:chMax val="1"/>
          <dgm:bulletEnabled val="1"/>
        </dgm:presLayoutVars>
      </dgm:prSet>
      <dgm:spPr/>
      <dgm:t>
        <a:bodyPr/>
        <a:lstStyle/>
        <a:p>
          <a:endParaRPr lang="en-GB"/>
        </a:p>
      </dgm:t>
    </dgm:pt>
    <dgm:pt modelId="{2069D26F-DA1A-400B-B521-C48C95606D21}" type="pres">
      <dgm:prSet presAssocID="{C51FC6F6-01AF-416F-9EAF-1D104860CA6C}" presName="descendantText" presStyleLbl="alignAcc1" presStyleIdx="0" presStyleCnt="4">
        <dgm:presLayoutVars>
          <dgm:bulletEnabled val="1"/>
        </dgm:presLayoutVars>
      </dgm:prSet>
      <dgm:spPr/>
      <dgm:t>
        <a:bodyPr/>
        <a:lstStyle/>
        <a:p>
          <a:endParaRPr lang="en-GB"/>
        </a:p>
      </dgm:t>
    </dgm:pt>
    <dgm:pt modelId="{E8752A72-91B5-49FB-81A6-C73D26755803}" type="pres">
      <dgm:prSet presAssocID="{86491F0D-15C8-4722-9CB0-B3C53B9D9073}" presName="sp" presStyleCnt="0"/>
      <dgm:spPr/>
    </dgm:pt>
    <dgm:pt modelId="{5F616658-A05E-4DCA-AA9A-63B74B347BF8}" type="pres">
      <dgm:prSet presAssocID="{BBB991FD-630A-43A4-8D5A-3ABA773A6E8F}" presName="composite" presStyleCnt="0"/>
      <dgm:spPr/>
    </dgm:pt>
    <dgm:pt modelId="{C9E8C909-A83E-4DC8-9B77-47C143883EA1}" type="pres">
      <dgm:prSet presAssocID="{BBB991FD-630A-43A4-8D5A-3ABA773A6E8F}" presName="parentText" presStyleLbl="alignNode1" presStyleIdx="1" presStyleCnt="4">
        <dgm:presLayoutVars>
          <dgm:chMax val="1"/>
          <dgm:bulletEnabled val="1"/>
        </dgm:presLayoutVars>
      </dgm:prSet>
      <dgm:spPr/>
      <dgm:t>
        <a:bodyPr/>
        <a:lstStyle/>
        <a:p>
          <a:endParaRPr lang="en-GB"/>
        </a:p>
      </dgm:t>
    </dgm:pt>
    <dgm:pt modelId="{D6640E65-19C1-4FC0-9ECC-3660E6A6F6FA}" type="pres">
      <dgm:prSet presAssocID="{BBB991FD-630A-43A4-8D5A-3ABA773A6E8F}" presName="descendantText" presStyleLbl="alignAcc1" presStyleIdx="1" presStyleCnt="4">
        <dgm:presLayoutVars>
          <dgm:bulletEnabled val="1"/>
        </dgm:presLayoutVars>
      </dgm:prSet>
      <dgm:spPr/>
      <dgm:t>
        <a:bodyPr/>
        <a:lstStyle/>
        <a:p>
          <a:endParaRPr lang="en-GB"/>
        </a:p>
      </dgm:t>
    </dgm:pt>
    <dgm:pt modelId="{6B976D8A-95A8-4EAB-B6C9-ABF82E1CD027}" type="pres">
      <dgm:prSet presAssocID="{05202DCC-9AB3-4197-91E8-45E1568C4D4C}" presName="sp" presStyleCnt="0"/>
      <dgm:spPr/>
    </dgm:pt>
    <dgm:pt modelId="{34848B80-5499-49E5-B9D3-5CBACD280B48}" type="pres">
      <dgm:prSet presAssocID="{88E065BA-BBB1-4895-85B4-BE7EC8CD42D7}" presName="composite" presStyleCnt="0"/>
      <dgm:spPr/>
    </dgm:pt>
    <dgm:pt modelId="{B11D362D-AF9B-49A8-91F4-65E407BCE667}" type="pres">
      <dgm:prSet presAssocID="{88E065BA-BBB1-4895-85B4-BE7EC8CD42D7}" presName="parentText" presStyleLbl="alignNode1" presStyleIdx="2" presStyleCnt="4">
        <dgm:presLayoutVars>
          <dgm:chMax val="1"/>
          <dgm:bulletEnabled val="1"/>
        </dgm:presLayoutVars>
      </dgm:prSet>
      <dgm:spPr/>
      <dgm:t>
        <a:bodyPr/>
        <a:lstStyle/>
        <a:p>
          <a:endParaRPr lang="en-GB"/>
        </a:p>
      </dgm:t>
    </dgm:pt>
    <dgm:pt modelId="{5174EB3B-B142-4FC5-A13B-4E832577F787}" type="pres">
      <dgm:prSet presAssocID="{88E065BA-BBB1-4895-85B4-BE7EC8CD42D7}" presName="descendantText" presStyleLbl="alignAcc1" presStyleIdx="2" presStyleCnt="4">
        <dgm:presLayoutVars>
          <dgm:bulletEnabled val="1"/>
        </dgm:presLayoutVars>
      </dgm:prSet>
      <dgm:spPr/>
      <dgm:t>
        <a:bodyPr/>
        <a:lstStyle/>
        <a:p>
          <a:endParaRPr lang="en-GB"/>
        </a:p>
      </dgm:t>
    </dgm:pt>
    <dgm:pt modelId="{08A5FDF5-0C74-474F-A058-707B212D6B68}" type="pres">
      <dgm:prSet presAssocID="{A5926991-17B3-4685-84BF-C29C803CAE95}" presName="sp" presStyleCnt="0"/>
      <dgm:spPr/>
    </dgm:pt>
    <dgm:pt modelId="{CDAD168F-FB50-42C9-A4ED-CC2C4C457209}" type="pres">
      <dgm:prSet presAssocID="{321A3D40-E782-4AB3-BF7A-EE7C9FFA54BF}" presName="composite" presStyleCnt="0"/>
      <dgm:spPr/>
    </dgm:pt>
    <dgm:pt modelId="{CE778E08-B844-4628-AD80-9CCF33483848}" type="pres">
      <dgm:prSet presAssocID="{321A3D40-E782-4AB3-BF7A-EE7C9FFA54BF}" presName="parentText" presStyleLbl="alignNode1" presStyleIdx="3" presStyleCnt="4">
        <dgm:presLayoutVars>
          <dgm:chMax val="1"/>
          <dgm:bulletEnabled val="1"/>
        </dgm:presLayoutVars>
      </dgm:prSet>
      <dgm:spPr/>
      <dgm:t>
        <a:bodyPr/>
        <a:lstStyle/>
        <a:p>
          <a:endParaRPr lang="en-GB"/>
        </a:p>
      </dgm:t>
    </dgm:pt>
    <dgm:pt modelId="{D0A8593B-2A95-42D4-97BB-B1A36D480231}" type="pres">
      <dgm:prSet presAssocID="{321A3D40-E782-4AB3-BF7A-EE7C9FFA54BF}" presName="descendantText" presStyleLbl="alignAcc1" presStyleIdx="3" presStyleCnt="4">
        <dgm:presLayoutVars>
          <dgm:bulletEnabled val="1"/>
        </dgm:presLayoutVars>
      </dgm:prSet>
      <dgm:spPr/>
      <dgm:t>
        <a:bodyPr/>
        <a:lstStyle/>
        <a:p>
          <a:endParaRPr lang="en-GB"/>
        </a:p>
      </dgm:t>
    </dgm:pt>
  </dgm:ptLst>
  <dgm:cxnLst>
    <dgm:cxn modelId="{21A4972B-5081-48F3-8A14-34FF755BFFA9}" type="presOf" srcId="{321A3D40-E782-4AB3-BF7A-EE7C9FFA54BF}" destId="{CE778E08-B844-4628-AD80-9CCF33483848}" srcOrd="0" destOrd="0" presId="urn:microsoft.com/office/officeart/2005/8/layout/chevron2"/>
    <dgm:cxn modelId="{7E66D020-33B8-4D6C-848F-B6E87CD82A36}" srcId="{321A3D40-E782-4AB3-BF7A-EE7C9FFA54BF}" destId="{7FD3D76C-FAA8-44FA-9E4D-1B5E9D732761}" srcOrd="0" destOrd="0" parTransId="{B398912D-3D98-486F-874A-AC6F81E81987}" sibTransId="{9A413A0B-163A-4BB8-BE64-83745A5B97CB}"/>
    <dgm:cxn modelId="{B53B33CA-A7A1-4536-9D4E-B3690F98D934}" srcId="{BBB991FD-630A-43A4-8D5A-3ABA773A6E8F}" destId="{490CE425-B740-4153-A161-A4EFF61826F6}" srcOrd="0" destOrd="0" parTransId="{E8DF06D9-44D7-4641-B267-8DF26826F25D}" sibTransId="{43549178-01D3-458E-A297-A63DCEEF1B13}"/>
    <dgm:cxn modelId="{B1CE8200-C9C5-4008-8E2A-3886F990A5EF}" srcId="{C51FC6F6-01AF-416F-9EAF-1D104860CA6C}" destId="{726BD668-FC25-47BF-8C50-4F91690789C2}" srcOrd="0" destOrd="0" parTransId="{AE7FFED1-B1F5-46B9-925E-E520B23F5386}" sibTransId="{09D0927C-B697-4F20-B8A3-90AD6103A828}"/>
    <dgm:cxn modelId="{7D62573C-BCD7-4E3D-9F5C-FA5B5118575A}" type="presOf" srcId="{39D0E84B-2C91-474A-8472-FCA170A4DE10}" destId="{5174EB3B-B142-4FC5-A13B-4E832577F787}" srcOrd="0" destOrd="0" presId="urn:microsoft.com/office/officeart/2005/8/layout/chevron2"/>
    <dgm:cxn modelId="{B385ED34-FCDF-4E5C-8695-AD76B7865072}" type="presOf" srcId="{60CC2DC9-E71A-4F56-97C4-13959549BC4A}" destId="{FF6B4687-957B-474A-896C-0A6E19D60183}" srcOrd="0" destOrd="0" presId="urn:microsoft.com/office/officeart/2005/8/layout/chevron2"/>
    <dgm:cxn modelId="{A872EAFA-4041-4DAD-AF07-824046416D24}" type="presOf" srcId="{7FD3D76C-FAA8-44FA-9E4D-1B5E9D732761}" destId="{D0A8593B-2A95-42D4-97BB-B1A36D480231}" srcOrd="0" destOrd="0" presId="urn:microsoft.com/office/officeart/2005/8/layout/chevron2"/>
    <dgm:cxn modelId="{7E3A9287-52E8-42EE-8579-E801C5E057D1}" srcId="{60CC2DC9-E71A-4F56-97C4-13959549BC4A}" destId="{321A3D40-E782-4AB3-BF7A-EE7C9FFA54BF}" srcOrd="3" destOrd="0" parTransId="{809EAB7A-24E4-4FB5-8E30-1D5961F9AE68}" sibTransId="{566AF5C9-FAD8-4383-AA81-2319C403E9C7}"/>
    <dgm:cxn modelId="{D45514D1-5F3A-4029-AEBF-5990E3BCC1A8}" type="presOf" srcId="{726BD668-FC25-47BF-8C50-4F91690789C2}" destId="{2069D26F-DA1A-400B-B521-C48C95606D21}" srcOrd="0" destOrd="0" presId="urn:microsoft.com/office/officeart/2005/8/layout/chevron2"/>
    <dgm:cxn modelId="{D9DE1F18-7DD0-4825-B1A3-6470988B0248}" srcId="{60CC2DC9-E71A-4F56-97C4-13959549BC4A}" destId="{C51FC6F6-01AF-416F-9EAF-1D104860CA6C}" srcOrd="0" destOrd="0" parTransId="{1B766713-9320-43D7-8ED8-23BDAAB0EE4B}" sibTransId="{86491F0D-15C8-4722-9CB0-B3C53B9D9073}"/>
    <dgm:cxn modelId="{A7FAF374-C778-47A2-A6E6-8B410DA81175}" type="presOf" srcId="{490CE425-B740-4153-A161-A4EFF61826F6}" destId="{D6640E65-19C1-4FC0-9ECC-3660E6A6F6FA}" srcOrd="0" destOrd="0" presId="urn:microsoft.com/office/officeart/2005/8/layout/chevron2"/>
    <dgm:cxn modelId="{C7E0E56B-D179-4D48-A2F8-E79984AF7925}" srcId="{60CC2DC9-E71A-4F56-97C4-13959549BC4A}" destId="{BBB991FD-630A-43A4-8D5A-3ABA773A6E8F}" srcOrd="1" destOrd="0" parTransId="{E87B71E6-C2BA-4599-9EAE-E33663391144}" sibTransId="{05202DCC-9AB3-4197-91E8-45E1568C4D4C}"/>
    <dgm:cxn modelId="{171EC7C1-C7FE-4FC3-A88D-6DB2213C1059}" type="presOf" srcId="{BBB991FD-630A-43A4-8D5A-3ABA773A6E8F}" destId="{C9E8C909-A83E-4DC8-9B77-47C143883EA1}" srcOrd="0" destOrd="0" presId="urn:microsoft.com/office/officeart/2005/8/layout/chevron2"/>
    <dgm:cxn modelId="{0613F71A-6FC6-4F60-A62B-AA7560E088DF}" type="presOf" srcId="{88E065BA-BBB1-4895-85B4-BE7EC8CD42D7}" destId="{B11D362D-AF9B-49A8-91F4-65E407BCE667}" srcOrd="0" destOrd="0" presId="urn:microsoft.com/office/officeart/2005/8/layout/chevron2"/>
    <dgm:cxn modelId="{B7833ABB-CD20-4D73-A7A1-BBD0CFDEB720}" srcId="{88E065BA-BBB1-4895-85B4-BE7EC8CD42D7}" destId="{39D0E84B-2C91-474A-8472-FCA170A4DE10}" srcOrd="0" destOrd="0" parTransId="{F44A449A-719C-401C-9939-6B7073BFC862}" sibTransId="{C7FD1824-F976-4D68-BFFF-4CA18C049C8E}"/>
    <dgm:cxn modelId="{C3946E3E-D232-46FA-9DE4-BBF139E10573}" srcId="{60CC2DC9-E71A-4F56-97C4-13959549BC4A}" destId="{88E065BA-BBB1-4895-85B4-BE7EC8CD42D7}" srcOrd="2" destOrd="0" parTransId="{0254F6D8-58D8-445E-B2D9-53CABE90988E}" sibTransId="{A5926991-17B3-4685-84BF-C29C803CAE95}"/>
    <dgm:cxn modelId="{63FBB816-049C-4F37-86CD-19EF05DA8231}" type="presOf" srcId="{C51FC6F6-01AF-416F-9EAF-1D104860CA6C}" destId="{059E47BF-28F7-4E50-AE24-676380A60597}" srcOrd="0" destOrd="0" presId="urn:microsoft.com/office/officeart/2005/8/layout/chevron2"/>
    <dgm:cxn modelId="{0521F8BB-142D-4E9E-BFEA-66946139A71B}" type="presParOf" srcId="{FF6B4687-957B-474A-896C-0A6E19D60183}" destId="{7751C9BD-CDEE-4932-8E2D-0877A8C1A798}" srcOrd="0" destOrd="0" presId="urn:microsoft.com/office/officeart/2005/8/layout/chevron2"/>
    <dgm:cxn modelId="{838AF488-0FAE-4C44-829D-8C72E436302A}" type="presParOf" srcId="{7751C9BD-CDEE-4932-8E2D-0877A8C1A798}" destId="{059E47BF-28F7-4E50-AE24-676380A60597}" srcOrd="0" destOrd="0" presId="urn:microsoft.com/office/officeart/2005/8/layout/chevron2"/>
    <dgm:cxn modelId="{0B16918E-4964-4220-A010-2377C2C0F115}" type="presParOf" srcId="{7751C9BD-CDEE-4932-8E2D-0877A8C1A798}" destId="{2069D26F-DA1A-400B-B521-C48C95606D21}" srcOrd="1" destOrd="0" presId="urn:microsoft.com/office/officeart/2005/8/layout/chevron2"/>
    <dgm:cxn modelId="{B65D11A3-DB13-4637-AB6C-9124089E7A11}" type="presParOf" srcId="{FF6B4687-957B-474A-896C-0A6E19D60183}" destId="{E8752A72-91B5-49FB-81A6-C73D26755803}" srcOrd="1" destOrd="0" presId="urn:microsoft.com/office/officeart/2005/8/layout/chevron2"/>
    <dgm:cxn modelId="{77B5E7B1-408F-4B63-9FBA-12226545AC45}" type="presParOf" srcId="{FF6B4687-957B-474A-896C-0A6E19D60183}" destId="{5F616658-A05E-4DCA-AA9A-63B74B347BF8}" srcOrd="2" destOrd="0" presId="urn:microsoft.com/office/officeart/2005/8/layout/chevron2"/>
    <dgm:cxn modelId="{BE9AE0C5-235F-4C7A-A1AF-3D962AA611C2}" type="presParOf" srcId="{5F616658-A05E-4DCA-AA9A-63B74B347BF8}" destId="{C9E8C909-A83E-4DC8-9B77-47C143883EA1}" srcOrd="0" destOrd="0" presId="urn:microsoft.com/office/officeart/2005/8/layout/chevron2"/>
    <dgm:cxn modelId="{A008C482-FA67-457C-A9A7-BC877031C0E8}" type="presParOf" srcId="{5F616658-A05E-4DCA-AA9A-63B74B347BF8}" destId="{D6640E65-19C1-4FC0-9ECC-3660E6A6F6FA}" srcOrd="1" destOrd="0" presId="urn:microsoft.com/office/officeart/2005/8/layout/chevron2"/>
    <dgm:cxn modelId="{06AACA9B-5C29-4769-897E-5A27958CE587}" type="presParOf" srcId="{FF6B4687-957B-474A-896C-0A6E19D60183}" destId="{6B976D8A-95A8-4EAB-B6C9-ABF82E1CD027}" srcOrd="3" destOrd="0" presId="urn:microsoft.com/office/officeart/2005/8/layout/chevron2"/>
    <dgm:cxn modelId="{27A5FA2D-814E-4707-BB44-893D059BB45D}" type="presParOf" srcId="{FF6B4687-957B-474A-896C-0A6E19D60183}" destId="{34848B80-5499-49E5-B9D3-5CBACD280B48}" srcOrd="4" destOrd="0" presId="urn:microsoft.com/office/officeart/2005/8/layout/chevron2"/>
    <dgm:cxn modelId="{9752DEC0-3952-4386-95DE-8CB890CB35E7}" type="presParOf" srcId="{34848B80-5499-49E5-B9D3-5CBACD280B48}" destId="{B11D362D-AF9B-49A8-91F4-65E407BCE667}" srcOrd="0" destOrd="0" presId="urn:microsoft.com/office/officeart/2005/8/layout/chevron2"/>
    <dgm:cxn modelId="{75E1C120-AC16-47F3-AD47-DFA79749EDAB}" type="presParOf" srcId="{34848B80-5499-49E5-B9D3-5CBACD280B48}" destId="{5174EB3B-B142-4FC5-A13B-4E832577F787}" srcOrd="1" destOrd="0" presId="urn:microsoft.com/office/officeart/2005/8/layout/chevron2"/>
    <dgm:cxn modelId="{2135CF43-7952-45EC-9552-0BD8300D1ED1}" type="presParOf" srcId="{FF6B4687-957B-474A-896C-0A6E19D60183}" destId="{08A5FDF5-0C74-474F-A058-707B212D6B68}" srcOrd="5" destOrd="0" presId="urn:microsoft.com/office/officeart/2005/8/layout/chevron2"/>
    <dgm:cxn modelId="{28CAD7C1-C290-4524-B981-F49C4A817B9B}" type="presParOf" srcId="{FF6B4687-957B-474A-896C-0A6E19D60183}" destId="{CDAD168F-FB50-42C9-A4ED-CC2C4C457209}" srcOrd="6" destOrd="0" presId="urn:microsoft.com/office/officeart/2005/8/layout/chevron2"/>
    <dgm:cxn modelId="{D81506AE-9BAB-472A-9571-7E2FB8D745F2}" type="presParOf" srcId="{CDAD168F-FB50-42C9-A4ED-CC2C4C457209}" destId="{CE778E08-B844-4628-AD80-9CCF33483848}" srcOrd="0" destOrd="0" presId="urn:microsoft.com/office/officeart/2005/8/layout/chevron2"/>
    <dgm:cxn modelId="{C7133B92-DDB6-49CF-BB4F-41D657A185C7}" type="presParOf" srcId="{CDAD168F-FB50-42C9-A4ED-CC2C4C457209}" destId="{D0A8593B-2A95-42D4-97BB-B1A36D4802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Sperry’s study is useful as it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helpful because it helps to develop our understanding of the brain.</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Sperry’s study was not ethical because the Ps were not protected from harm</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In Sperry’s study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This is unhelpful 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It is an advantage to take the nature side of the nature nurture debate 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In Sperry’s study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This is helpful 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It is a disadvantage to take the nature side of the nature nurture debate 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In Sperry’s study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solidFill>
                <a:schemeClr val="tx1"/>
              </a:solidFill>
              <a:latin typeface="Arial" panose="020B0604020202020204" pitchFamily="34" charset="0"/>
              <a:cs typeface="Arial" panose="020B0604020202020204" pitchFamily="34" charset="0"/>
            </a:rPr>
            <a:t>This is unhelpful because …</a:t>
          </a:r>
          <a:endParaRPr lang="en-GB" sz="21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It is an advantage to take the determinism side of the FW/D debate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helpful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It is a disadvantage to take the determinism side of the FW/D debate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unhelpful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Sperry’s study would suggest that Psychology IS a science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helpful because it gives the subject credibility.</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Sperry’s study would suggest that Psychology IS NOT a science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unhelpful because it reduces the subject’s credibility</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Sperry’s study IS NOT useful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unhelpful because research taken should develop our knowledge</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Sperry’s study is valid as it …</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Because …</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In Sperry’s study …</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This is helpful because we want research to be true / valid to give us better insight.</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Sperry’s study IS NOT valid…</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Because …</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In Sperry’s study …</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This is unhelpful because if it is not true / valid there is no point in using the research</a:t>
          </a:r>
          <a:endParaRPr lang="en-GB" sz="20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It is an advantage of Sperry’s sample was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Because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In Sperry’s study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This is helpful because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It is a disadvantage of Sperry’s sample was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Because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In Sperry’s study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solidFill>
                <a:schemeClr val="tx1"/>
              </a:solidFill>
              <a:latin typeface="Arial" panose="020B0604020202020204" pitchFamily="34" charset="0"/>
              <a:cs typeface="Arial" panose="020B0604020202020204" pitchFamily="34" charset="0"/>
            </a:rPr>
            <a:t>This is unhelpful because …</a:t>
          </a:r>
          <a:endParaRPr lang="en-GB" sz="25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Collecting quantitative data is an advantage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helpful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Collecting quantitative data is a disadvantage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unhelpful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7BF-28F7-4E50-AE24-676380A60597}">
      <dsp:nvSpPr>
        <dsp:cNvPr id="0" name=""/>
        <dsp:cNvSpPr/>
      </dsp:nvSpPr>
      <dsp:spPr>
        <a:xfrm rot="5400000">
          <a:off x="-229487" y="233869"/>
          <a:ext cx="1529917" cy="10709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Point</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539852"/>
        <a:ext cx="1070942" cy="458975"/>
      </dsp:txXfrm>
    </dsp:sp>
    <dsp:sp modelId="{2069D26F-DA1A-400B-B521-C48C95606D21}">
      <dsp:nvSpPr>
        <dsp:cNvPr id="0" name=""/>
        <dsp:cNvSpPr/>
      </dsp:nvSpPr>
      <dsp:spPr>
        <a:xfrm rot="5400000">
          <a:off x="2505676" y="-1430351"/>
          <a:ext cx="994446" cy="38639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Sperry’s study was ethical because it ensured confidentiality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52927"/>
        <a:ext cx="3815369" cy="897356"/>
      </dsp:txXfrm>
    </dsp:sp>
    <dsp:sp modelId="{C9E8C909-A83E-4DC8-9B77-47C143883EA1}">
      <dsp:nvSpPr>
        <dsp:cNvPr id="0" name=""/>
        <dsp:cNvSpPr/>
      </dsp:nvSpPr>
      <dsp:spPr>
        <a:xfrm rot="5400000">
          <a:off x="-229487" y="1619927"/>
          <a:ext cx="1529917" cy="107094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Explanation</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1925910"/>
        <a:ext cx="1070942" cy="458975"/>
      </dsp:txXfrm>
    </dsp:sp>
    <dsp:sp modelId="{D6640E65-19C1-4FC0-9ECC-3660E6A6F6FA}">
      <dsp:nvSpPr>
        <dsp:cNvPr id="0" name=""/>
        <dsp:cNvSpPr/>
      </dsp:nvSpPr>
      <dsp:spPr>
        <a:xfrm rot="5400000">
          <a:off x="2505676" y="-44293"/>
          <a:ext cx="994446" cy="38639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1438985"/>
        <a:ext cx="3815369" cy="897356"/>
      </dsp:txXfrm>
    </dsp:sp>
    <dsp:sp modelId="{B11D362D-AF9B-49A8-91F4-65E407BCE667}">
      <dsp:nvSpPr>
        <dsp:cNvPr id="0" name=""/>
        <dsp:cNvSpPr/>
      </dsp:nvSpPr>
      <dsp:spPr>
        <a:xfrm rot="5400000">
          <a:off x="-229487" y="3005985"/>
          <a:ext cx="1529917" cy="107094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Context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3311968"/>
        <a:ext cx="1070942" cy="458975"/>
      </dsp:txXfrm>
    </dsp:sp>
    <dsp:sp modelId="{5174EB3B-B142-4FC5-A13B-4E832577F787}">
      <dsp:nvSpPr>
        <dsp:cNvPr id="0" name=""/>
        <dsp:cNvSpPr/>
      </dsp:nvSpPr>
      <dsp:spPr>
        <a:xfrm rot="5400000">
          <a:off x="2505676" y="1341764"/>
          <a:ext cx="994446" cy="38639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In Sperry’s study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2825043"/>
        <a:ext cx="3815369" cy="897356"/>
      </dsp:txXfrm>
    </dsp:sp>
    <dsp:sp modelId="{CE778E08-B844-4628-AD80-9CCF33483848}">
      <dsp:nvSpPr>
        <dsp:cNvPr id="0" name=""/>
        <dsp:cNvSpPr/>
      </dsp:nvSpPr>
      <dsp:spPr>
        <a:xfrm rot="5400000">
          <a:off x="-229487" y="4392043"/>
          <a:ext cx="1529917" cy="107094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solidFill>
                <a:schemeClr val="tx1"/>
              </a:solidFill>
              <a:latin typeface="Arial" panose="020B0604020202020204" pitchFamily="34" charset="0"/>
              <a:cs typeface="Arial" panose="020B0604020202020204" pitchFamily="34" charset="0"/>
            </a:rPr>
            <a:t>Conclusion  </a:t>
          </a:r>
          <a:endParaRPr lang="en-GB" sz="1500" kern="1200" dirty="0">
            <a:solidFill>
              <a:schemeClr val="tx1"/>
            </a:solidFill>
            <a:latin typeface="Arial" panose="020B0604020202020204" pitchFamily="34" charset="0"/>
            <a:cs typeface="Arial" panose="020B0604020202020204" pitchFamily="34" charset="0"/>
          </a:endParaRPr>
        </a:p>
      </dsp:txBody>
      <dsp:txXfrm rot="-5400000">
        <a:off x="1" y="4698026"/>
        <a:ext cx="1070942" cy="458975"/>
      </dsp:txXfrm>
    </dsp:sp>
    <dsp:sp modelId="{D0A8593B-2A95-42D4-97BB-B1A36D480231}">
      <dsp:nvSpPr>
        <dsp:cNvPr id="0" name=""/>
        <dsp:cNvSpPr/>
      </dsp:nvSpPr>
      <dsp:spPr>
        <a:xfrm rot="5400000">
          <a:off x="2505676" y="2727822"/>
          <a:ext cx="994446" cy="38639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solidFill>
                <a:schemeClr val="tx1"/>
              </a:solidFill>
              <a:latin typeface="Arial" panose="020B0604020202020204" pitchFamily="34" charset="0"/>
              <a:cs typeface="Arial" panose="020B0604020202020204" pitchFamily="34" charset="0"/>
            </a:rPr>
            <a:t>This is helpful because …</a:t>
          </a:r>
          <a:endParaRPr lang="en-GB" sz="2200" kern="1200" dirty="0">
            <a:solidFill>
              <a:schemeClr val="tx1"/>
            </a:solidFill>
            <a:latin typeface="Arial" panose="020B0604020202020204" pitchFamily="34" charset="0"/>
            <a:cs typeface="Arial" panose="020B0604020202020204" pitchFamily="34" charset="0"/>
          </a:endParaRPr>
        </a:p>
      </dsp:txBody>
      <dsp:txXfrm rot="-5400000">
        <a:off x="1070943" y="4211101"/>
        <a:ext cx="3815369" cy="8973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1" y="1"/>
            <a:ext cx="7008778" cy="757954"/>
          </a:xfrm>
          <a:prstGeom prst="rect">
            <a:avLst/>
          </a:prstGeom>
        </p:spPr>
        <p:txBody>
          <a:bodyPr vert="horz" lIns="91440" tIns="45720" rIns="91440" bIns="45720" rtlCol="0"/>
          <a:lstStyle>
            <a:lvl1pPr algn="r">
              <a:defRPr sz="1200"/>
            </a:lvl1pPr>
          </a:lstStyle>
          <a:p>
            <a:pPr algn="ctr"/>
            <a:r>
              <a:rPr lang="en-GB" sz="4800" dirty="0" smtClean="0">
                <a:latin typeface="Arial" panose="020B0604020202020204" pitchFamily="34" charset="0"/>
              </a:rPr>
              <a:t>Biological Area: Sperry</a:t>
            </a:r>
            <a:endParaRPr lang="en-GB" sz="4800" dirty="0">
              <a:latin typeface="Arial" panose="020B0604020202020204" pitchFamily="34" charset="0"/>
            </a:endParaRPr>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Tree>
    <p:extLst>
      <p:ext uri="{BB962C8B-B14F-4D97-AF65-F5344CB8AC3E}">
        <p14:creationId xmlns:p14="http://schemas.microsoft.com/office/powerpoint/2010/main" val="664438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atin typeface="Arial" panose="020B0604020202020204" pitchFamily="34" charset="0"/>
              </a:defRPr>
            </a:lvl1pPr>
          </a:lstStyle>
          <a:p>
            <a:fld id="{36CAF9B7-8255-44CF-8C69-B8268957CD5E}" type="datetimeFigureOut">
              <a:rPr lang="en-GB" smtClean="0"/>
              <a:pPr/>
              <a:t>11/03/2019</a:t>
            </a:fld>
            <a:endParaRPr lang="en-GB" dirty="0"/>
          </a:p>
        </p:txBody>
      </p:sp>
      <p:sp>
        <p:nvSpPr>
          <p:cNvPr id="4" name="Slide Image Placeholder 3"/>
          <p:cNvSpPr>
            <a:spLocks noGrp="1" noRot="1" noChangeAspect="1"/>
          </p:cNvSpPr>
          <p:nvPr>
            <p:ph type="sldImg" idx="2"/>
          </p:nvPr>
        </p:nvSpPr>
        <p:spPr>
          <a:xfrm>
            <a:off x="1239838" y="1162050"/>
            <a:ext cx="4530725" cy="3136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atin typeface="Arial" panose="020B0604020202020204" pitchFamily="34" charset="0"/>
              </a:defRPr>
            </a:lvl1pPr>
          </a:lstStyle>
          <a:p>
            <a:fld id="{C667EC08-09E0-4818-BFBF-2CD4B511D482}" type="slidenum">
              <a:rPr lang="en-GB" smtClean="0"/>
              <a:pPr/>
              <a:t>‹#›</a:t>
            </a:fld>
            <a:endParaRPr lang="en-GB" dirty="0"/>
          </a:p>
        </p:txBody>
      </p:sp>
    </p:spTree>
    <p:extLst>
      <p:ext uri="{BB962C8B-B14F-4D97-AF65-F5344CB8AC3E}">
        <p14:creationId xmlns:p14="http://schemas.microsoft.com/office/powerpoint/2010/main" val="67218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87425" y="696913"/>
            <a:ext cx="503555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239838" y="1162050"/>
            <a:ext cx="453072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7066" indent="-291179" eaLnBrk="0" hangingPunct="0">
              <a:spcBef>
                <a:spcPct val="30000"/>
              </a:spcBef>
              <a:defRPr sz="1200">
                <a:solidFill>
                  <a:schemeClr val="tx1"/>
                </a:solidFill>
                <a:latin typeface="Calibri" pitchFamily="34" charset="0"/>
                <a:ea typeface="ＭＳ Ｐゴシック" pitchFamily="34" charset="-128"/>
              </a:defRPr>
            </a:lvl2pPr>
            <a:lvl3pPr marL="1164717" indent="-232943" eaLnBrk="0" hangingPunct="0">
              <a:spcBef>
                <a:spcPct val="30000"/>
              </a:spcBef>
              <a:defRPr sz="1200">
                <a:solidFill>
                  <a:schemeClr val="tx1"/>
                </a:solidFill>
                <a:latin typeface="Calibri" pitchFamily="34" charset="0"/>
                <a:ea typeface="ＭＳ Ｐゴシック" pitchFamily="34" charset="-128"/>
              </a:defRPr>
            </a:lvl3pPr>
            <a:lvl4pPr marL="1630604" indent="-232943" eaLnBrk="0" hangingPunct="0">
              <a:spcBef>
                <a:spcPct val="30000"/>
              </a:spcBef>
              <a:defRPr sz="1200">
                <a:solidFill>
                  <a:schemeClr val="tx1"/>
                </a:solidFill>
                <a:latin typeface="Calibri" pitchFamily="34" charset="0"/>
                <a:ea typeface="ＭＳ Ｐゴシック" pitchFamily="34" charset="-128"/>
              </a:defRPr>
            </a:lvl4pPr>
            <a:lvl5pPr marL="2096491" indent="-232943" eaLnBrk="0" hangingPunct="0">
              <a:spcBef>
                <a:spcPct val="30000"/>
              </a:spcBef>
              <a:defRPr sz="1200">
                <a:solidFill>
                  <a:schemeClr val="tx1"/>
                </a:solidFill>
                <a:latin typeface="Calibri" pitchFamily="34"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63FCDAE-2507-47C8-AD6D-A62236482D1C}" type="slidenum">
              <a:rPr lang="en-US" altLang="en-US" smtClean="0">
                <a:latin typeface="Arial" panose="020B0604020202020204" pitchFamily="34" charset="0"/>
              </a:rPr>
              <a:pPr eaLnBrk="1" hangingPunct="1">
                <a:spcBef>
                  <a:spcPct val="0"/>
                </a:spcBef>
              </a:pPr>
              <a:t>43</a:t>
            </a:fld>
            <a:endParaRPr lang="en-US" altLang="en-US" dirty="0"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883E8-2490-47DC-86CB-2343CC41BB8A}" type="slidenum">
              <a:rPr lang="en-US" altLang="en-US"/>
              <a:pPr/>
              <a:t>47</a:t>
            </a:fld>
            <a:endParaRPr lang="en-US" altLang="en-US"/>
          </a:p>
        </p:txBody>
      </p:sp>
      <p:sp>
        <p:nvSpPr>
          <p:cNvPr id="107522"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07523"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E2A96-F12D-4B4B-AD08-FD5BA5CF0A33}" type="slidenum">
              <a:rPr lang="en-US" altLang="en-US"/>
              <a:pPr/>
              <a:t>48</a:t>
            </a:fld>
            <a:endParaRPr lang="en-US" altLang="en-US"/>
          </a:p>
        </p:txBody>
      </p:sp>
      <p:sp>
        <p:nvSpPr>
          <p:cNvPr id="109570"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09571"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D56BD-E3FE-4619-818E-DB17EA445989}" type="slidenum">
              <a:rPr lang="en-US" altLang="en-US"/>
              <a:pPr/>
              <a:t>49</a:t>
            </a:fld>
            <a:endParaRPr lang="en-US" altLang="en-US"/>
          </a:p>
        </p:txBody>
      </p:sp>
      <p:sp>
        <p:nvSpPr>
          <p:cNvPr id="111618"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11619"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C5DA9-11EA-44AC-8B63-959545AE53E3}" type="slidenum">
              <a:rPr lang="en-US" altLang="en-US"/>
              <a:pPr/>
              <a:t>50</a:t>
            </a:fld>
            <a:endParaRPr lang="en-US" altLang="en-US"/>
          </a:p>
        </p:txBody>
      </p:sp>
      <p:sp>
        <p:nvSpPr>
          <p:cNvPr id="113666"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13667"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CED777-36D0-46FA-B108-CAC9FCEF99E9}" type="slidenum">
              <a:rPr lang="en-GB" altLang="en-US" smtClean="0"/>
              <a:pPr eaLnBrk="1" hangingPunct="1">
                <a:spcBef>
                  <a:spcPct val="0"/>
                </a:spcBef>
              </a:pPr>
              <a:t>51</a:t>
            </a:fld>
            <a:endParaRPr lang="en-GB" altLang="en-US" smtClean="0"/>
          </a:p>
        </p:txBody>
      </p:sp>
      <p:sp>
        <p:nvSpPr>
          <p:cNvPr id="69635" name="Rectangle 2"/>
          <p:cNvSpPr>
            <a:spLocks noGrp="1" noRot="1" noChangeAspect="1" noChangeArrowheads="1" noTextEdit="1"/>
          </p:cNvSpPr>
          <p:nvPr>
            <p:ph type="sldImg"/>
          </p:nvPr>
        </p:nvSpPr>
        <p:spPr>
          <a:xfrm>
            <a:off x="1239838" y="1162050"/>
            <a:ext cx="4530725" cy="3136900"/>
          </a:xfrm>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9341F-AB4F-456F-B933-9D3CED52D7F4}" type="slidenum">
              <a:rPr lang="en-US" altLang="en-US"/>
              <a:pPr/>
              <a:t>52</a:t>
            </a:fld>
            <a:endParaRPr lang="en-US" altLang="en-US"/>
          </a:p>
        </p:txBody>
      </p:sp>
      <p:sp>
        <p:nvSpPr>
          <p:cNvPr id="115714"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15715"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86212-D0A8-4DFC-A230-FFBE9D3A88BC}" type="slidenum">
              <a:rPr lang="en-US" altLang="en-US"/>
              <a:pPr/>
              <a:t>53</a:t>
            </a:fld>
            <a:endParaRPr lang="en-US" altLang="en-US"/>
          </a:p>
        </p:txBody>
      </p:sp>
      <p:sp>
        <p:nvSpPr>
          <p:cNvPr id="117762"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17763"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1271E-0CD1-4D4E-A0CF-61CBE335C24D}" type="slidenum">
              <a:rPr lang="en-US" altLang="en-US"/>
              <a:pPr/>
              <a:t>54</a:t>
            </a:fld>
            <a:endParaRPr lang="en-US" altLang="en-US"/>
          </a:p>
        </p:txBody>
      </p:sp>
      <p:sp>
        <p:nvSpPr>
          <p:cNvPr id="119810"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19811"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99D63-4376-4CC7-86C4-F81D053FFFC0}" type="slidenum">
              <a:rPr lang="en-US" altLang="en-US"/>
              <a:pPr/>
              <a:t>55</a:t>
            </a:fld>
            <a:endParaRPr lang="en-US" altLang="en-US"/>
          </a:p>
        </p:txBody>
      </p:sp>
      <p:sp>
        <p:nvSpPr>
          <p:cNvPr id="121858"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21859"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87425" y="696913"/>
            <a:ext cx="503555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219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C8829-5402-432B-831A-B53850B784A1}" type="slidenum">
              <a:rPr lang="en-US" altLang="en-US"/>
              <a:pPr/>
              <a:t>56</a:t>
            </a:fld>
            <a:endParaRPr lang="en-US" altLang="en-US"/>
          </a:p>
        </p:txBody>
      </p:sp>
      <p:sp>
        <p:nvSpPr>
          <p:cNvPr id="123906"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23907"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5F85C-7FE2-4F2D-8923-68AB2953A3C7}" type="slidenum">
              <a:rPr lang="en-US" altLang="en-US"/>
              <a:pPr/>
              <a:t>57</a:t>
            </a:fld>
            <a:endParaRPr lang="en-US" altLang="en-US"/>
          </a:p>
        </p:txBody>
      </p:sp>
      <p:sp>
        <p:nvSpPr>
          <p:cNvPr id="125954"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25955"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1A401-1DB9-4911-A96D-4BBE52BAC074}" type="slidenum">
              <a:rPr lang="en-US" altLang="en-US"/>
              <a:pPr/>
              <a:t>68</a:t>
            </a:fld>
            <a:endParaRPr lang="en-US" altLang="en-US"/>
          </a:p>
        </p:txBody>
      </p:sp>
      <p:sp>
        <p:nvSpPr>
          <p:cNvPr id="128002"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28003"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C4CC8-227D-46AD-9081-89DE24D43929}" type="slidenum">
              <a:rPr lang="en-US" altLang="en-US"/>
              <a:pPr/>
              <a:t>69</a:t>
            </a:fld>
            <a:endParaRPr lang="en-US" altLang="en-US"/>
          </a:p>
        </p:txBody>
      </p:sp>
      <p:sp>
        <p:nvSpPr>
          <p:cNvPr id="130050"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30051"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87425" y="696913"/>
            <a:ext cx="503555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87425" y="696913"/>
            <a:ext cx="503555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87425" y="696913"/>
            <a:ext cx="503555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87425" y="696913"/>
            <a:ext cx="503555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87425" y="696913"/>
            <a:ext cx="503555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701041" y="4415790"/>
            <a:ext cx="5608319" cy="418338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2679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239838" y="1162050"/>
            <a:ext cx="453072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7066" indent="-291179" eaLnBrk="0" hangingPunct="0">
              <a:spcBef>
                <a:spcPct val="30000"/>
              </a:spcBef>
              <a:defRPr sz="1200">
                <a:solidFill>
                  <a:schemeClr val="tx1"/>
                </a:solidFill>
                <a:latin typeface="Calibri" pitchFamily="34" charset="0"/>
                <a:ea typeface="ＭＳ Ｐゴシック" pitchFamily="34" charset="-128"/>
              </a:defRPr>
            </a:lvl2pPr>
            <a:lvl3pPr marL="1164717" indent="-232943" eaLnBrk="0" hangingPunct="0">
              <a:spcBef>
                <a:spcPct val="30000"/>
              </a:spcBef>
              <a:defRPr sz="1200">
                <a:solidFill>
                  <a:schemeClr val="tx1"/>
                </a:solidFill>
                <a:latin typeface="Calibri" pitchFamily="34" charset="0"/>
                <a:ea typeface="ＭＳ Ｐゴシック" pitchFamily="34" charset="-128"/>
              </a:defRPr>
            </a:lvl3pPr>
            <a:lvl4pPr marL="1630604" indent="-232943" eaLnBrk="0" hangingPunct="0">
              <a:spcBef>
                <a:spcPct val="30000"/>
              </a:spcBef>
              <a:defRPr sz="1200">
                <a:solidFill>
                  <a:schemeClr val="tx1"/>
                </a:solidFill>
                <a:latin typeface="Calibri" pitchFamily="34" charset="0"/>
                <a:ea typeface="ＭＳ Ｐゴシック" pitchFamily="34" charset="-128"/>
              </a:defRPr>
            </a:lvl4pPr>
            <a:lvl5pPr marL="2096491" indent="-232943" eaLnBrk="0" hangingPunct="0">
              <a:spcBef>
                <a:spcPct val="30000"/>
              </a:spcBef>
              <a:defRPr sz="1200">
                <a:solidFill>
                  <a:schemeClr val="tx1"/>
                </a:solidFill>
                <a:latin typeface="Calibri" pitchFamily="34"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D442852-B445-4B2D-80C0-2334663CD60E}" type="slidenum">
              <a:rPr lang="en-US" altLang="en-US" smtClean="0">
                <a:latin typeface="Arial" panose="020B0604020202020204" pitchFamily="34" charset="0"/>
              </a:rPr>
              <a:pPr eaLnBrk="1" hangingPunct="1">
                <a:spcBef>
                  <a:spcPct val="0"/>
                </a:spcBef>
              </a:pPr>
              <a:t>3</a:t>
            </a:fld>
            <a:endParaRPr lang="en-US" altLang="en-US" dirty="0"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67EC08-09E0-4818-BFBF-2CD4B511D482}" type="slidenum">
              <a:rPr lang="en-GB" smtClean="0"/>
              <a:pPr/>
              <a:t>33</a:t>
            </a:fld>
            <a:endParaRPr lang="en-GB" dirty="0"/>
          </a:p>
        </p:txBody>
      </p:sp>
    </p:spTree>
    <p:extLst>
      <p:ext uri="{BB962C8B-B14F-4D97-AF65-F5344CB8AC3E}">
        <p14:creationId xmlns:p14="http://schemas.microsoft.com/office/powerpoint/2010/main" val="255214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7C8F8-821D-47FD-8AD3-F613B331D465}" type="slidenum">
              <a:rPr lang="en-US" altLang="en-US"/>
              <a:pPr/>
              <a:t>34</a:t>
            </a:fld>
            <a:endParaRPr lang="en-US" altLang="en-US"/>
          </a:p>
        </p:txBody>
      </p:sp>
      <p:sp>
        <p:nvSpPr>
          <p:cNvPr id="89090"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89091"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A4A5-F8F1-49FB-8F43-7C010A6E410A}" type="slidenum">
              <a:rPr lang="en-US" altLang="en-US"/>
              <a:pPr/>
              <a:t>35</a:t>
            </a:fld>
            <a:endParaRPr lang="en-US" altLang="en-US"/>
          </a:p>
        </p:txBody>
      </p:sp>
      <p:sp>
        <p:nvSpPr>
          <p:cNvPr id="99330"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99331"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F91C0-16BF-4BCF-B2D1-742B68ABB792}" type="slidenum">
              <a:rPr lang="en-US" altLang="en-US"/>
              <a:pPr/>
              <a:t>36</a:t>
            </a:fld>
            <a:endParaRPr lang="en-US" altLang="en-US"/>
          </a:p>
        </p:txBody>
      </p:sp>
      <p:sp>
        <p:nvSpPr>
          <p:cNvPr id="101378" name="Rectangle 2"/>
          <p:cNvSpPr>
            <a:spLocks noGrp="1" noChangeArrowheads="1"/>
          </p:cNvSpPr>
          <p:nvPr>
            <p:ph type="body" idx="1"/>
          </p:nvPr>
        </p:nvSpPr>
        <p:spPr>
          <a:xfrm>
            <a:off x="934721" y="4419018"/>
            <a:ext cx="5140960" cy="3913849"/>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101379" name="Rectangle 3"/>
          <p:cNvSpPr>
            <a:spLocks noGrp="1" noRot="1" noChangeAspect="1" noChangeArrowheads="1" noTextEdit="1"/>
          </p:cNvSpPr>
          <p:nvPr>
            <p:ph type="sldImg"/>
          </p:nvPr>
        </p:nvSpPr>
        <p:spPr>
          <a:xfrm>
            <a:off x="1158875" y="814388"/>
            <a:ext cx="4692650" cy="32496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CED777-36D0-46FA-B108-CAC9FCEF99E9}" type="slidenum">
              <a:rPr lang="en-GB" altLang="en-US" smtClean="0"/>
              <a:pPr eaLnBrk="1" hangingPunct="1">
                <a:spcBef>
                  <a:spcPct val="0"/>
                </a:spcBef>
              </a:pPr>
              <a:t>40</a:t>
            </a:fld>
            <a:endParaRPr lang="en-GB" altLang="en-US" smtClean="0"/>
          </a:p>
        </p:txBody>
      </p:sp>
      <p:sp>
        <p:nvSpPr>
          <p:cNvPr id="69635" name="Rectangle 2"/>
          <p:cNvSpPr>
            <a:spLocks noGrp="1" noRot="1" noChangeAspect="1" noChangeArrowheads="1" noTextEdit="1"/>
          </p:cNvSpPr>
          <p:nvPr>
            <p:ph type="sldImg"/>
          </p:nvPr>
        </p:nvSpPr>
        <p:spPr>
          <a:xfrm>
            <a:off x="1239838" y="1162050"/>
            <a:ext cx="4530725" cy="3136900"/>
          </a:xfrm>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239838" y="1162050"/>
            <a:ext cx="453072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ea typeface="ＭＳ Ｐゴシック" pitchFamily="34" charset="-128"/>
              </a:rPr>
              <a:t>Too quick for eyes to focus so data goes to only one hemisphere.</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7066" indent="-291179" eaLnBrk="0" hangingPunct="0">
              <a:spcBef>
                <a:spcPct val="30000"/>
              </a:spcBef>
              <a:defRPr sz="1200">
                <a:solidFill>
                  <a:schemeClr val="tx1"/>
                </a:solidFill>
                <a:latin typeface="Calibri" pitchFamily="34" charset="0"/>
                <a:ea typeface="ＭＳ Ｐゴシック" pitchFamily="34" charset="-128"/>
              </a:defRPr>
            </a:lvl2pPr>
            <a:lvl3pPr marL="1164717" indent="-232943" eaLnBrk="0" hangingPunct="0">
              <a:spcBef>
                <a:spcPct val="30000"/>
              </a:spcBef>
              <a:defRPr sz="1200">
                <a:solidFill>
                  <a:schemeClr val="tx1"/>
                </a:solidFill>
                <a:latin typeface="Calibri" pitchFamily="34" charset="0"/>
                <a:ea typeface="ＭＳ Ｐゴシック" pitchFamily="34" charset="-128"/>
              </a:defRPr>
            </a:lvl3pPr>
            <a:lvl4pPr marL="1630604" indent="-232943" eaLnBrk="0" hangingPunct="0">
              <a:spcBef>
                <a:spcPct val="30000"/>
              </a:spcBef>
              <a:defRPr sz="1200">
                <a:solidFill>
                  <a:schemeClr val="tx1"/>
                </a:solidFill>
                <a:latin typeface="Calibri" pitchFamily="34" charset="0"/>
                <a:ea typeface="ＭＳ Ｐゴシック" pitchFamily="34" charset="-128"/>
              </a:defRPr>
            </a:lvl4pPr>
            <a:lvl5pPr marL="2096491" indent="-232943" eaLnBrk="0" hangingPunct="0">
              <a:spcBef>
                <a:spcPct val="30000"/>
              </a:spcBef>
              <a:defRPr sz="1200">
                <a:solidFill>
                  <a:schemeClr val="tx1"/>
                </a:solidFill>
                <a:latin typeface="Calibri" pitchFamily="34" charset="0"/>
                <a:ea typeface="ＭＳ Ｐゴシック" pitchFamily="34" charset="-128"/>
              </a:defRPr>
            </a:lvl5pPr>
            <a:lvl6pPr marL="2562377"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28264"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94151"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60038" indent="-23294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CBEC084-0C67-42B1-96C5-6D1CFE4ECA2F}" type="slidenum">
              <a:rPr lang="en-US" altLang="en-US" smtClean="0">
                <a:latin typeface="Arial" panose="020B0604020202020204" pitchFamily="34" charset="0"/>
              </a:rPr>
              <a:pPr eaLnBrk="1" hangingPunct="1">
                <a:spcBef>
                  <a:spcPct val="0"/>
                </a:spcBef>
              </a:pPr>
              <a:t>42</a:t>
            </a:fld>
            <a:endParaRPr lang="en-US" altLang="en-US" dirty="0"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3771AE-D6C9-421B-9370-EE5FE6B464CC}"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300774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3771AE-D6C9-421B-9370-EE5FE6B464CC}"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189666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3771AE-D6C9-421B-9370-EE5FE6B464CC}"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235684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95300" y="274637"/>
            <a:ext cx="89154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95300" y="1600200"/>
            <a:ext cx="89154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9269858" y="6333136"/>
            <a:ext cx="594424"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val="1101918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735" y="1862138"/>
            <a:ext cx="8812213" cy="7032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41735" y="2924177"/>
            <a:ext cx="4323556" cy="356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0392" y="2924177"/>
            <a:ext cx="4323556" cy="356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5814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42950" y="2111123"/>
            <a:ext cx="8420100" cy="1546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742950" y="3786737"/>
            <a:ext cx="8420100" cy="1046400"/>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9269858" y="6333136"/>
            <a:ext cx="594424"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4157112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95300" y="274637"/>
            <a:ext cx="89154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95300" y="1600200"/>
            <a:ext cx="89154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9269858" y="6333136"/>
            <a:ext cx="594424"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80781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95300" y="274637"/>
            <a:ext cx="89154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95300" y="1600200"/>
            <a:ext cx="4327375"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5083296" y="1600200"/>
            <a:ext cx="4327375"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9269858" y="6333136"/>
            <a:ext cx="594424"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625469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95300" y="274637"/>
            <a:ext cx="89154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9269858" y="6333136"/>
            <a:ext cx="594424"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1778650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95300" y="5875078"/>
            <a:ext cx="89154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9269858" y="6333136"/>
            <a:ext cx="594424"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4132371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9269858" y="6333136"/>
            <a:ext cx="594424"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z="1400" kern="0">
                <a:solidFill>
                  <a:srgbClr val="000000"/>
                </a:solidFill>
                <a:cs typeface="Arial"/>
                <a:sym typeface="Arial"/>
              </a:rPr>
              <a:pPr/>
              <a:t>‹#›</a:t>
            </a:fld>
            <a:endParaRPr lang="en" sz="1400" kern="0">
              <a:solidFill>
                <a:srgbClr val="000000"/>
              </a:solidFill>
              <a:cs typeface="Arial"/>
              <a:sym typeface="Arial"/>
            </a:endParaRPr>
          </a:p>
        </p:txBody>
      </p:sp>
    </p:spTree>
    <p:extLst>
      <p:ext uri="{BB962C8B-B14F-4D97-AF65-F5344CB8AC3E}">
        <p14:creationId xmlns:p14="http://schemas.microsoft.com/office/powerpoint/2010/main" val="303354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3771AE-D6C9-421B-9370-EE5FE6B464CC}"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401661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742950" y="1981200"/>
            <a:ext cx="8420100" cy="4114800"/>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742950" y="6248400"/>
            <a:ext cx="206375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384550" y="6248400"/>
            <a:ext cx="31369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7099300" y="6248400"/>
            <a:ext cx="2063750" cy="457200"/>
          </a:xfrm>
          <a:prstGeom prst="rect">
            <a:avLst/>
          </a:prstGeom>
          <a:ln/>
        </p:spPr>
        <p:txBody>
          <a:bodyPr/>
          <a:lstStyle>
            <a:lvl1pPr>
              <a:defRPr/>
            </a:lvl1pPr>
          </a:lstStyle>
          <a:p>
            <a:pPr>
              <a:defRPr/>
            </a:pPr>
            <a:fld id="{B266022A-D9E0-4819-817A-37907E204A09}" type="slidenum">
              <a:rPr lang="en-GB" altLang="en-US"/>
              <a:pPr>
                <a:defRPr/>
              </a:pPr>
              <a:t>‹#›</a:t>
            </a:fld>
            <a:endParaRPr lang="en-GB" altLang="en-US"/>
          </a:p>
        </p:txBody>
      </p:sp>
    </p:spTree>
    <p:extLst>
      <p:ext uri="{BB962C8B-B14F-4D97-AF65-F5344CB8AC3E}">
        <p14:creationId xmlns:p14="http://schemas.microsoft.com/office/powerpoint/2010/main" val="283661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771AE-D6C9-421B-9370-EE5FE6B464CC}"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36145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3771AE-D6C9-421B-9370-EE5FE6B464CC}"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314602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3771AE-D6C9-421B-9370-EE5FE6B464CC}" type="datetimeFigureOut">
              <a:rPr lang="en-GB" smtClean="0"/>
              <a:t>11/03/2019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24861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3771AE-D6C9-421B-9370-EE5FE6B464CC}" type="datetimeFigureOut">
              <a:rPr lang="en-GB" smtClean="0"/>
              <a:t>11/03/2019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183939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771AE-D6C9-421B-9370-EE5FE6B464CC}" type="datetimeFigureOut">
              <a:rPr lang="en-GB" smtClean="0"/>
              <a:t>11/03/2019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208710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771AE-D6C9-421B-9370-EE5FE6B464CC}"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63898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771AE-D6C9-421B-9370-EE5FE6B464CC}"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31CAD3-74E5-48FC-831A-C66DD7DF672A}" type="slidenum">
              <a:rPr lang="en-GB" smtClean="0"/>
              <a:t>‹#›</a:t>
            </a:fld>
            <a:endParaRPr lang="en-GB"/>
          </a:p>
        </p:txBody>
      </p:sp>
    </p:spTree>
    <p:extLst>
      <p:ext uri="{BB962C8B-B14F-4D97-AF65-F5344CB8AC3E}">
        <p14:creationId xmlns:p14="http://schemas.microsoft.com/office/powerpoint/2010/main" val="297270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913771AE-D6C9-421B-9370-EE5FE6B464CC}" type="datetimeFigureOut">
              <a:rPr lang="en-GB" smtClean="0"/>
              <a:pPr/>
              <a:t>11/03/2019</a:t>
            </a:fld>
            <a:endParaRPr lang="en-GB"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2E31CAD3-74E5-48FC-831A-C66DD7DF672A}" type="slidenum">
              <a:rPr lang="en-GB" smtClean="0"/>
              <a:pPr/>
              <a:t>‹#›</a:t>
            </a:fld>
            <a:endParaRPr lang="en-GB" dirty="0"/>
          </a:p>
        </p:txBody>
      </p:sp>
    </p:spTree>
    <p:extLst>
      <p:ext uri="{BB962C8B-B14F-4D97-AF65-F5344CB8AC3E}">
        <p14:creationId xmlns:p14="http://schemas.microsoft.com/office/powerpoint/2010/main" val="291626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Shape 4"/>
        <p:cNvGrpSpPr/>
        <p:nvPr/>
      </p:nvGrpSpPr>
      <p:grpSpPr>
        <a:xfrm>
          <a:off x="0" y="0"/>
          <a:ext cx="0" cy="0"/>
          <a:chOff x="0" y="0"/>
          <a:chExt cx="0" cy="0"/>
        </a:xfrm>
      </p:grpSpPr>
      <p:pic>
        <p:nvPicPr>
          <p:cNvPr id="2" name="Picture 1" descr="BANNER_CH04.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680"/>
            <a:ext cx="9906000" cy="1195311"/>
          </a:xfrm>
          <a:prstGeom prst="rect">
            <a:avLst/>
          </a:prstGeom>
        </p:spPr>
      </p:pic>
      <p:sp>
        <p:nvSpPr>
          <p:cNvPr id="8" name="Footer Placeholder 4"/>
          <p:cNvSpPr txBox="1">
            <a:spLocks/>
          </p:cNvSpPr>
          <p:nvPr/>
        </p:nvSpPr>
        <p:spPr>
          <a:xfrm>
            <a:off x="584515" y="6237314"/>
            <a:ext cx="3031643" cy="365125"/>
          </a:xfrm>
          <a:prstGeom prst="rect">
            <a:avLst/>
          </a:prstGeom>
        </p:spPr>
        <p:txBody>
          <a:bodyPr vert="horz" lIns="91440" tIns="45720" rIns="91440" bIns="45720" rtlCol="0" anchor="ctr"/>
          <a:lstStyle/>
          <a:p>
            <a:r>
              <a:rPr lang="en-US" sz="1000" dirty="0" smtClean="0">
                <a:solidFill>
                  <a:srgbClr val="000000"/>
                </a:solidFill>
                <a:cs typeface="Arial"/>
                <a:sym typeface="Arial"/>
              </a:rPr>
              <a:t>OCR Psychology for A level Year 1</a:t>
            </a:r>
            <a:endParaRPr lang="en-US" sz="1000" dirty="0">
              <a:solidFill>
                <a:srgbClr val="000000"/>
              </a:solidFill>
              <a:cs typeface="Arial"/>
              <a:sym typeface="Arial"/>
            </a:endParaRPr>
          </a:p>
        </p:txBody>
      </p:sp>
      <p:sp>
        <p:nvSpPr>
          <p:cNvPr id="9" name="Footer Placeholder 4"/>
          <p:cNvSpPr txBox="1">
            <a:spLocks/>
          </p:cNvSpPr>
          <p:nvPr/>
        </p:nvSpPr>
        <p:spPr>
          <a:xfrm>
            <a:off x="6591182" y="6237314"/>
            <a:ext cx="2641600" cy="365125"/>
          </a:xfrm>
          <a:prstGeom prst="rect">
            <a:avLst/>
          </a:prstGeom>
        </p:spPr>
        <p:txBody>
          <a:bodyPr vert="horz" lIns="91440" tIns="45720" rIns="91440" bIns="45720" rtlCol="0" anchor="ctr"/>
          <a:lstStyle/>
          <a:p>
            <a:pPr algn="r"/>
            <a:r>
              <a:rPr lang="en-US" sz="1000" dirty="0" smtClean="0">
                <a:solidFill>
                  <a:srgbClr val="000000"/>
                </a:solidFill>
                <a:cs typeface="Arial"/>
                <a:sym typeface="Arial"/>
              </a:rPr>
              <a:t>2015 © Hodder &amp; Stoughton Limited</a:t>
            </a:r>
            <a:r>
              <a:rPr lang="en-GB" sz="1400" dirty="0" smtClean="0">
                <a:solidFill>
                  <a:srgbClr val="000000"/>
                </a:solidFill>
                <a:cs typeface="Arial"/>
                <a:sym typeface="Arial"/>
              </a:rPr>
              <a:t> </a:t>
            </a:r>
            <a:endParaRPr lang="en-US" sz="1400" dirty="0">
              <a:solidFill>
                <a:srgbClr val="000000"/>
              </a:solidFill>
              <a:cs typeface="Arial"/>
              <a:sym typeface="Arial"/>
            </a:endParaRPr>
          </a:p>
        </p:txBody>
      </p:sp>
      <p:sp>
        <p:nvSpPr>
          <p:cNvPr id="10" name="TextBox 9"/>
          <p:cNvSpPr txBox="1"/>
          <p:nvPr/>
        </p:nvSpPr>
        <p:spPr>
          <a:xfrm>
            <a:off x="1610106" y="260648"/>
            <a:ext cx="8268919" cy="553998"/>
          </a:xfrm>
          <a:prstGeom prst="rect">
            <a:avLst/>
          </a:prstGeom>
          <a:noFill/>
        </p:spPr>
        <p:txBody>
          <a:bodyPr wrap="square" rtlCol="0">
            <a:spAutoFit/>
          </a:bodyPr>
          <a:lstStyle/>
          <a:p>
            <a:r>
              <a:rPr lang="en-US" sz="3000" dirty="0" smtClean="0">
                <a:solidFill>
                  <a:srgbClr val="FFFFFF"/>
                </a:solidFill>
                <a:latin typeface="Arial" panose="020B0604020202020204" pitchFamily="34" charset="0"/>
                <a:cs typeface="Arial" panose="020B0604020202020204" pitchFamily="34" charset="0"/>
                <a:sym typeface="Arial"/>
              </a:rPr>
              <a:t>The biological area</a:t>
            </a:r>
            <a:endParaRPr lang="en-US" sz="3000" dirty="0">
              <a:solidFill>
                <a:srgbClr val="FFFFFF"/>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7313149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0"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0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www.youtube.com/watch?v=zx53Zj7EKQE" TargetMode="External"/><Relationship Id="rId4" Type="http://schemas.openxmlformats.org/officeDocument/2006/relationships/hyperlink" Target="https://www.youtube.com/watch?v=ZMLzP1VCA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aCv4K5aStdU" TargetMode="External"/><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hyperlink" Target="https://www.youtube.com/watch?v=Kqy4XVcCf0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HgClWAPbBY" TargetMode="External"/><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youtube.com/watch?v=RoVImOgDl-0"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google.co.uk/imgres?imgurl=http://cdn.dailyclipart.net/wp-content/uploads/medium/Shy_Face.jpg&amp;imgrefurl=http://www.dailyclipart.net/clipart/category/people-clip-art/&amp;docid=LQSomBC0BE-QZM&amp;tbnid=ER9EKbBd3Zk58M:&amp;w=340&amp;h=328&amp;ei=ZzrTVKvQCcjmaIS6gqAM&amp;ved=0CAIQxiAwAA&amp;iact=c"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create.kahoot.it/details/sperry/16c724b1-c63a-4121-85e0-0a83992c5b83"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create.kahoot.it/details/sperry/16c724b1-c63a-4121-85e0-0a83992c5b83"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create.kahoot.it/details/sperry/16c724b1-c63a-4121-85e0-0a83992c5b83"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reate.kahoot.it/details/sperry/16c724b1-c63a-4121-85e0-0a83992c5b83"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reate.kahoot.it/details/sperry/16c724b1-c63a-4121-85e0-0a83992c5b83"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create.kahoot.it/details/sperry/16c724b1-c63a-4121-85e0-0a83992c5b83"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create.kahoot.it/details/sperry/16c724b1-c63a-4121-85e0-0a83992c5b8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pic>
        <p:nvPicPr>
          <p:cNvPr id="1026" name="Picture 2" descr="Image result for you only use 10 of your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989"/>
            <a:ext cx="10112375" cy="568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7545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4100"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4101"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4102"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4103"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1842116"/>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07340" y="1196976"/>
            <a:ext cx="733491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2. Cross your hands over your chest. Which    hand is on top?</a:t>
            </a:r>
          </a:p>
          <a:p>
            <a:pPr eaLnBrk="1" hangingPunct="1">
              <a:spcBef>
                <a:spcPct val="0"/>
              </a:spcBef>
              <a:buFontTx/>
              <a:buNone/>
            </a:pPr>
            <a:r>
              <a:rPr lang="en-GB" altLang="en-US" sz="6000">
                <a:solidFill>
                  <a:schemeClr val="tx1"/>
                </a:solidFill>
              </a:rPr>
              <a:t> </a:t>
            </a:r>
          </a:p>
          <a:p>
            <a:pPr eaLnBrk="1" hangingPunct="1">
              <a:spcBef>
                <a:spcPct val="0"/>
              </a:spcBef>
              <a:buFontTx/>
              <a:buNone/>
            </a:pPr>
            <a:r>
              <a:rPr lang="en-GB" altLang="en-US" sz="6000">
                <a:solidFill>
                  <a:schemeClr val="tx1"/>
                </a:solidFill>
              </a:rPr>
              <a:t>Right or left</a:t>
            </a:r>
          </a:p>
          <a:p>
            <a:pPr eaLnBrk="1" hangingPunct="1">
              <a:spcBef>
                <a:spcPct val="0"/>
              </a:spcBef>
              <a:buFontTx/>
              <a:buNone/>
            </a:pPr>
            <a:endParaRPr lang="en-GB" altLang="en-US" sz="1800">
              <a:solidFill>
                <a:schemeClr val="tx1"/>
              </a:solidFill>
            </a:endParaRPr>
          </a:p>
        </p:txBody>
      </p:sp>
      <p:pic>
        <p:nvPicPr>
          <p:cNvPr id="4105" name="Picture 2" descr="http://www.mensfitness.com/sites/mensfitness.com/files/styles/photo_gallery_full/public/perfect-body-rotator-template.jpg?itok=OxgiF9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121" y="4267200"/>
            <a:ext cx="332951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378714084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Psychology as a Science</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IS</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148893275"/>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IS NOT</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2328539388"/>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1907326"/>
      </p:ext>
    </p:extLst>
  </p:cSld>
  <p:clrMapOvr>
    <a:masterClrMapping/>
  </p:clrMapOvr>
  <p:transition>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1"/>
            <a:ext cx="9906001" cy="580925"/>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a:cs typeface="Arial" panose="020B0604020202020204" pitchFamily="34" charset="0"/>
              </a:rPr>
              <a:t>Links to </a:t>
            </a:r>
            <a:r>
              <a:rPr lang="en-GB" sz="2800" dirty="0" smtClean="0">
                <a:cs typeface="Arial" panose="020B0604020202020204" pitchFamily="34" charset="0"/>
              </a:rPr>
              <a:t>areas/perspectives: Biological area because …</a:t>
            </a:r>
            <a:endParaRPr lang="en" sz="2800" dirty="0">
              <a:cs typeface="Arial" panose="020B0604020202020204" pitchFamily="34" charset="0"/>
            </a:endParaRPr>
          </a:p>
        </p:txBody>
      </p:sp>
      <p:sp>
        <p:nvSpPr>
          <p:cNvPr id="225" name="Shape 225"/>
          <p:cNvSpPr txBox="1">
            <a:spLocks noGrp="1"/>
          </p:cNvSpPr>
          <p:nvPr>
            <p:ph type="body" idx="1"/>
          </p:nvPr>
        </p:nvSpPr>
        <p:spPr>
          <a:xfrm>
            <a:off x="-104806" y="462298"/>
            <a:ext cx="10010805" cy="3195301"/>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4400" dirty="0" smtClean="0">
                <a:cs typeface="Arial" panose="020B0604020202020204" pitchFamily="34" charset="0"/>
              </a:rPr>
              <a:t>biological </a:t>
            </a:r>
            <a:r>
              <a:rPr lang="en-GB" sz="4400" dirty="0">
                <a:cs typeface="Arial" panose="020B0604020202020204" pitchFamily="34" charset="0"/>
              </a:rPr>
              <a:t>area because it is investigating the function of the corpus callosum, as well as the roles </a:t>
            </a:r>
            <a:r>
              <a:rPr lang="en-GB" sz="4400" dirty="0" smtClean="0">
                <a:cs typeface="Arial" panose="020B0604020202020204" pitchFamily="34" charset="0"/>
              </a:rPr>
              <a:t>of each </a:t>
            </a:r>
            <a:r>
              <a:rPr lang="en-GB" sz="4400" dirty="0">
                <a:cs typeface="Arial" panose="020B0604020202020204" pitchFamily="34" charset="0"/>
              </a:rPr>
              <a:t>hemisphere of the </a:t>
            </a:r>
            <a:r>
              <a:rPr lang="en-GB" sz="4400" dirty="0" smtClean="0">
                <a:cs typeface="Arial" panose="020B0604020202020204" pitchFamily="34" charset="0"/>
              </a:rPr>
              <a:t>brain.</a:t>
            </a:r>
            <a:endParaRPr lang="en-GB" sz="4400" dirty="0">
              <a:cs typeface="Arial" panose="020B0604020202020204" pitchFamily="34" charset="0"/>
            </a:endParaRPr>
          </a:p>
          <a:p>
            <a:pPr marL="342900" indent="-342900">
              <a:buFont typeface="Arial" panose="020B0604020202020204" pitchFamily="34" charset="0"/>
              <a:buChar char="•"/>
            </a:pPr>
            <a:r>
              <a:rPr lang="en-GB" sz="4400" dirty="0">
                <a:cs typeface="Arial" panose="020B0604020202020204" pitchFamily="34" charset="0"/>
              </a:rPr>
              <a:t>Because it is only taking into account the brain as an explanation of </a:t>
            </a:r>
            <a:r>
              <a:rPr lang="en-GB" sz="4400" dirty="0" smtClean="0">
                <a:cs typeface="Arial" panose="020B0604020202020204" pitchFamily="34" charset="0"/>
              </a:rPr>
              <a:t>behaviour, </a:t>
            </a:r>
            <a:r>
              <a:rPr lang="en-GB" sz="4400" dirty="0">
                <a:cs typeface="Arial" panose="020B0604020202020204" pitchFamily="34" charset="0"/>
              </a:rPr>
              <a:t>it does not really allow its findings to fit into other psychological areas. </a:t>
            </a:r>
          </a:p>
          <a:p>
            <a:endParaRPr lang="en" sz="2000" dirty="0">
              <a:cs typeface="Arial" panose="020B0604020202020204" pitchFamily="34" charset="0"/>
            </a:endParaRPr>
          </a:p>
        </p:txBody>
      </p:sp>
      <p:pic>
        <p:nvPicPr>
          <p:cNvPr id="4" name="Picture 2" descr="https://encrypted-tbn2.gstatic.com/images?q=tbn:ANd9GcRT2Pe4WVS4PRCJHeWSWRTfzZoAOke4xgX1ORt-3eKyugVGma9w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554" y="5420935"/>
            <a:ext cx="1826475" cy="16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704672"/>
      </p:ext>
    </p:extLst>
  </p:cSld>
  <p:clrMapOvr>
    <a:masterClrMapping/>
  </p:clrMapOvr>
  <p:transition spd="slow">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09070" y="1"/>
            <a:ext cx="8915400" cy="580925"/>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a:cs typeface="Arial" panose="020B0604020202020204" pitchFamily="34" charset="0"/>
              </a:rPr>
              <a:t>Links to the </a:t>
            </a:r>
            <a:r>
              <a:rPr lang="en-GB" sz="2800" dirty="0" smtClean="0">
                <a:cs typeface="Arial" panose="020B0604020202020204" pitchFamily="34" charset="0"/>
              </a:rPr>
              <a:t>key theme: Regions of the Brain</a:t>
            </a:r>
            <a:endParaRPr lang="en" sz="2800" dirty="0">
              <a:cs typeface="Arial" panose="020B0604020202020204" pitchFamily="34" charset="0"/>
            </a:endParaRPr>
          </a:p>
        </p:txBody>
      </p:sp>
      <p:sp>
        <p:nvSpPr>
          <p:cNvPr id="225" name="Shape 225"/>
          <p:cNvSpPr txBox="1">
            <a:spLocks noGrp="1"/>
          </p:cNvSpPr>
          <p:nvPr>
            <p:ph type="body" idx="1"/>
          </p:nvPr>
        </p:nvSpPr>
        <p:spPr>
          <a:xfrm>
            <a:off x="0" y="505366"/>
            <a:ext cx="9906000" cy="6352634"/>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4400" dirty="0" smtClean="0">
                <a:cs typeface="Arial" panose="020B0604020202020204" pitchFamily="34" charset="0"/>
              </a:rPr>
              <a:t>This </a:t>
            </a:r>
            <a:r>
              <a:rPr lang="en-GB" sz="4400" dirty="0">
                <a:cs typeface="Arial" panose="020B0604020202020204" pitchFamily="34" charset="0"/>
              </a:rPr>
              <a:t>study gives some insight into the function of the corpus callosum. </a:t>
            </a:r>
          </a:p>
          <a:p>
            <a:pPr marL="342900" indent="-342900">
              <a:buFont typeface="Arial" panose="020B0604020202020204" pitchFamily="34" charset="0"/>
              <a:buChar char="•"/>
            </a:pPr>
            <a:r>
              <a:rPr lang="en-GB" sz="4400" dirty="0">
                <a:cs typeface="Arial" panose="020B0604020202020204" pitchFamily="34" charset="0"/>
              </a:rPr>
              <a:t>It </a:t>
            </a:r>
            <a:r>
              <a:rPr lang="en-GB" sz="4400" dirty="0" smtClean="0">
                <a:cs typeface="Arial" panose="020B0604020202020204" pitchFamily="34" charset="0"/>
              </a:rPr>
              <a:t>does this </a:t>
            </a:r>
            <a:r>
              <a:rPr lang="en-GB" sz="4400" dirty="0">
                <a:cs typeface="Arial" panose="020B0604020202020204" pitchFamily="34" charset="0"/>
              </a:rPr>
              <a:t>by giving the participants controlled tasks and monitoring what participants could and could not do. </a:t>
            </a:r>
            <a:endParaRPr lang="en-GB" sz="4400" dirty="0" smtClean="0">
              <a:cs typeface="Arial" panose="020B0604020202020204" pitchFamily="34" charset="0"/>
            </a:endParaRPr>
          </a:p>
          <a:p>
            <a:pPr marL="342900" indent="-342900">
              <a:buFont typeface="Arial" panose="020B0604020202020204" pitchFamily="34" charset="0"/>
              <a:buChar char="•"/>
            </a:pPr>
            <a:r>
              <a:rPr lang="en-GB" sz="4400" dirty="0" smtClean="0">
                <a:cs typeface="Arial" panose="020B0604020202020204" pitchFamily="34" charset="0"/>
              </a:rPr>
              <a:t>It helps us see how different REGIONS of the brain have different functions.</a:t>
            </a:r>
            <a:endParaRPr lang="en-GB" sz="4400" dirty="0">
              <a:cs typeface="Arial" panose="020B0604020202020204" pitchFamily="34" charset="0"/>
            </a:endParaRPr>
          </a:p>
        </p:txBody>
      </p:sp>
    </p:spTree>
    <p:extLst>
      <p:ext uri="{BB962C8B-B14F-4D97-AF65-F5344CB8AC3E}">
        <p14:creationId xmlns:p14="http://schemas.microsoft.com/office/powerpoint/2010/main" val="1676693126"/>
      </p:ext>
    </p:extLst>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09070" y="1"/>
            <a:ext cx="8915400" cy="580925"/>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cs typeface="Arial" panose="020B0604020202020204" pitchFamily="34" charset="0"/>
              </a:rPr>
              <a:t>Evaluating Sperry</a:t>
            </a:r>
            <a:endParaRPr lang="en" sz="2800" dirty="0">
              <a:cs typeface="Arial" panose="020B0604020202020204" pitchFamily="34" charset="0"/>
            </a:endParaRPr>
          </a:p>
        </p:txBody>
      </p:sp>
      <p:sp>
        <p:nvSpPr>
          <p:cNvPr id="2" name="Text Placeholder 1"/>
          <p:cNvSpPr>
            <a:spLocks noGrp="1"/>
          </p:cNvSpPr>
          <p:nvPr>
            <p:ph type="body" idx="1"/>
          </p:nvPr>
        </p:nvSpPr>
        <p:spPr>
          <a:xfrm>
            <a:off x="3463635" y="755072"/>
            <a:ext cx="6141027" cy="6102927"/>
          </a:xfrm>
        </p:spPr>
        <p:txBody>
          <a:bodyPr>
            <a:normAutofit/>
          </a:bodyPr>
          <a:lstStyle/>
          <a:p>
            <a:pPr marL="0" indent="0">
              <a:buNone/>
            </a:pPr>
            <a:r>
              <a:rPr lang="en-GB" sz="4000" dirty="0" smtClean="0"/>
              <a:t>On lined paper / computer, you are going to answer 3 questions</a:t>
            </a:r>
          </a:p>
          <a:p>
            <a:r>
              <a:rPr lang="en-GB" sz="4000" dirty="0" smtClean="0"/>
              <a:t>Choose </a:t>
            </a:r>
            <a:r>
              <a:rPr lang="en-GB" sz="4000" dirty="0"/>
              <a:t>one question from Q1-3</a:t>
            </a:r>
          </a:p>
          <a:p>
            <a:r>
              <a:rPr lang="en-GB" sz="4000" dirty="0" smtClean="0"/>
              <a:t>Choose </a:t>
            </a:r>
            <a:r>
              <a:rPr lang="en-GB" sz="4000" dirty="0"/>
              <a:t>one question from Q4-5</a:t>
            </a:r>
          </a:p>
          <a:p>
            <a:r>
              <a:rPr lang="en-GB" sz="4000" dirty="0" smtClean="0"/>
              <a:t>Choose </a:t>
            </a:r>
            <a:r>
              <a:rPr lang="en-GB" sz="4000" dirty="0"/>
              <a:t>one question from Q6-8</a:t>
            </a:r>
          </a:p>
          <a:p>
            <a:endParaRPr lang="en-GB" dirty="0"/>
          </a:p>
        </p:txBody>
      </p:sp>
      <p:pic>
        <p:nvPicPr>
          <p:cNvPr id="3" name="Picture 2"/>
          <p:cNvPicPr>
            <a:picLocks noChangeAspect="1"/>
          </p:cNvPicPr>
          <p:nvPr/>
        </p:nvPicPr>
        <p:blipFill rotWithShape="1">
          <a:blip r:embed="rId3"/>
          <a:srcRect l="34021" t="24527" r="35156" b="11647"/>
          <a:stretch/>
        </p:blipFill>
        <p:spPr>
          <a:xfrm rot="505041">
            <a:off x="131663" y="1472044"/>
            <a:ext cx="3006436" cy="4668981"/>
          </a:xfrm>
          <a:prstGeom prst="rect">
            <a:avLst/>
          </a:prstGeom>
        </p:spPr>
      </p:pic>
      <p:sp>
        <p:nvSpPr>
          <p:cNvPr id="4" name="7-Point Star 3"/>
          <p:cNvSpPr/>
          <p:nvPr/>
        </p:nvSpPr>
        <p:spPr>
          <a:xfrm>
            <a:off x="6733309" y="5292436"/>
            <a:ext cx="2161309" cy="156556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Arial" panose="020B0604020202020204" pitchFamily="34" charset="0"/>
                <a:cs typeface="Arial" panose="020B0604020202020204" pitchFamily="34" charset="0"/>
              </a:rPr>
              <a:t>Page 29</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17893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5124"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5125"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5126"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5127"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823" y="-25400"/>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692151"/>
            <a:ext cx="612245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3. Cross your legs. Which leg is on top?</a:t>
            </a:r>
          </a:p>
          <a:p>
            <a:pPr eaLnBrk="1" hangingPunct="1">
              <a:spcBef>
                <a:spcPct val="0"/>
              </a:spcBef>
              <a:buFontTx/>
              <a:buNone/>
            </a:pPr>
            <a:r>
              <a:rPr lang="en-GB" altLang="en-US" sz="6000">
                <a:solidFill>
                  <a:schemeClr val="tx1"/>
                </a:solidFill>
              </a:rPr>
              <a:t> </a:t>
            </a:r>
          </a:p>
          <a:p>
            <a:pPr eaLnBrk="1" hangingPunct="1">
              <a:spcBef>
                <a:spcPct val="0"/>
              </a:spcBef>
              <a:buFontTx/>
              <a:buNone/>
            </a:pPr>
            <a:r>
              <a:rPr lang="en-GB" altLang="en-US" sz="6000">
                <a:solidFill>
                  <a:schemeClr val="tx1"/>
                </a:solidFill>
              </a:rPr>
              <a:t>Right or left</a:t>
            </a:r>
          </a:p>
        </p:txBody>
      </p:sp>
      <p:pic>
        <p:nvPicPr>
          <p:cNvPr id="5129" name="Picture 2" descr="http://media3.popsugar-assets.com/files/images/81256_3_MDF18121_467lo.JPG/i/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459" y="692150"/>
            <a:ext cx="3807619"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413467692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6148"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6149"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6150"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6151"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303" y="898525"/>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 y="692151"/>
            <a:ext cx="627896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4. Look at this and close one eye. Which eye is still open?</a:t>
            </a:r>
          </a:p>
          <a:p>
            <a:pPr eaLnBrk="1" hangingPunct="1">
              <a:spcBef>
                <a:spcPct val="0"/>
              </a:spcBef>
              <a:buFontTx/>
              <a:buNone/>
            </a:pPr>
            <a:r>
              <a:rPr lang="en-GB" altLang="en-US" sz="6000">
                <a:solidFill>
                  <a:schemeClr val="tx1"/>
                </a:solidFill>
              </a:rPr>
              <a:t> </a:t>
            </a:r>
          </a:p>
          <a:p>
            <a:pPr eaLnBrk="1" hangingPunct="1">
              <a:spcBef>
                <a:spcPct val="0"/>
              </a:spcBef>
              <a:buFontTx/>
              <a:buNone/>
            </a:pPr>
            <a:r>
              <a:rPr lang="en-GB" altLang="en-US" sz="6000">
                <a:solidFill>
                  <a:schemeClr val="tx1"/>
                </a:solidFill>
              </a:rPr>
              <a:t>Right or left</a:t>
            </a:r>
          </a:p>
        </p:txBody>
      </p:sp>
      <p:pic>
        <p:nvPicPr>
          <p:cNvPr id="6153" name="Picture 2" descr="https://s-media-cache-ak0.pinimg.com/236x/f4/aa/2a/f4aa2ab7ae4e84e7c074b5b65d378499.jpg"/>
          <p:cNvPicPr>
            <a:picLocks noChangeAspect="1" noChangeArrowheads="1"/>
          </p:cNvPicPr>
          <p:nvPr/>
        </p:nvPicPr>
        <p:blipFill>
          <a:blip r:embed="rId3">
            <a:extLst>
              <a:ext uri="{28A0092B-C50C-407E-A947-70E740481C1C}">
                <a14:useLocalDpi xmlns:a14="http://schemas.microsoft.com/office/drawing/2010/main" val="0"/>
              </a:ext>
            </a:extLst>
          </a:blip>
          <a:srcRect b="25699"/>
          <a:stretch>
            <a:fillRect/>
          </a:stretch>
        </p:blipFill>
        <p:spPr bwMode="auto">
          <a:xfrm>
            <a:off x="6296158" y="2636840"/>
            <a:ext cx="360984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7534387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7172"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7173"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7174"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7175"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838200"/>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 y="692150"/>
            <a:ext cx="627896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5. I'd make a good detective.</a:t>
            </a:r>
          </a:p>
          <a:p>
            <a:pPr eaLnBrk="1" hangingPunct="1">
              <a:spcBef>
                <a:spcPct val="0"/>
              </a:spcBef>
              <a:buFontTx/>
              <a:buNone/>
            </a:pPr>
            <a:endParaRPr lang="en-GB" altLang="en-US" sz="6000">
              <a:solidFill>
                <a:schemeClr val="tx1"/>
              </a:solidFill>
            </a:endParaRPr>
          </a:p>
          <a:p>
            <a:pPr eaLnBrk="1" hangingPunct="1">
              <a:spcBef>
                <a:spcPct val="0"/>
              </a:spcBef>
              <a:buFontTx/>
              <a:buNone/>
            </a:pPr>
            <a:r>
              <a:rPr lang="en-GB" altLang="en-US" sz="6000">
                <a:solidFill>
                  <a:schemeClr val="tx1"/>
                </a:solidFill>
              </a:rPr>
              <a:t>Yes / No</a:t>
            </a:r>
          </a:p>
        </p:txBody>
      </p:sp>
      <p:pic>
        <p:nvPicPr>
          <p:cNvPr id="7177" name="Picture 2" descr="http://quarterlyconversation.com/images/true-detect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155" y="3357563"/>
            <a:ext cx="641138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379480707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8196"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8197"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8198"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8199"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1674814"/>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 y="692152"/>
            <a:ext cx="806582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5400">
                <a:solidFill>
                  <a:schemeClr val="tx1"/>
                </a:solidFill>
              </a:rPr>
              <a:t>6. If I forgot someone's name, I'd go through the alphabet until I remembered it</a:t>
            </a:r>
          </a:p>
          <a:p>
            <a:pPr eaLnBrk="1" hangingPunct="1">
              <a:spcBef>
                <a:spcPct val="0"/>
              </a:spcBef>
              <a:buFontTx/>
              <a:buNone/>
            </a:pPr>
            <a:r>
              <a:rPr lang="en-GB" altLang="en-US" sz="5400">
                <a:solidFill>
                  <a:schemeClr val="tx1"/>
                </a:solidFill>
              </a:rPr>
              <a:t>   </a:t>
            </a:r>
          </a:p>
          <a:p>
            <a:pPr eaLnBrk="1" hangingPunct="1">
              <a:spcBef>
                <a:spcPct val="0"/>
              </a:spcBef>
              <a:buFontTx/>
              <a:buNone/>
            </a:pPr>
            <a:r>
              <a:rPr lang="en-GB" altLang="en-US" sz="5400">
                <a:solidFill>
                  <a:schemeClr val="tx1"/>
                </a:solidFill>
              </a:rPr>
              <a:t>Yes / No</a:t>
            </a:r>
            <a:endParaRPr lang="en-GB" altLang="en-US" sz="1800">
              <a:solidFill>
                <a:schemeClr val="tx1"/>
              </a:solidFill>
            </a:endParaRPr>
          </a:p>
        </p:txBody>
      </p:sp>
      <p:pic>
        <p:nvPicPr>
          <p:cNvPr id="8201" name="Picture 2" descr="http://s2.quickmeme.com/img/3a/3a69ef63f7fb9141c5c339c4bd85374d210e8fc3a262b5867effca51a30838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407" y="3595690"/>
            <a:ext cx="5004594"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173292552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9220"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9221"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9222"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9223"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1066800"/>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 y="692150"/>
            <a:ext cx="806582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7. I frequently let my emotions guide me.</a:t>
            </a:r>
          </a:p>
          <a:p>
            <a:pPr eaLnBrk="1" hangingPunct="1">
              <a:spcBef>
                <a:spcPct val="0"/>
              </a:spcBef>
              <a:buFontTx/>
              <a:buNone/>
            </a:pPr>
            <a:endParaRPr lang="en-GB" altLang="en-US" sz="6000">
              <a:solidFill>
                <a:schemeClr val="tx1"/>
              </a:solidFill>
            </a:endParaRPr>
          </a:p>
          <a:p>
            <a:pPr eaLnBrk="1" hangingPunct="1">
              <a:spcBef>
                <a:spcPct val="0"/>
              </a:spcBef>
              <a:buFontTx/>
              <a:buNone/>
            </a:pPr>
            <a:r>
              <a:rPr lang="en-GB" altLang="en-US" sz="6000">
                <a:solidFill>
                  <a:schemeClr val="tx1"/>
                </a:solidFill>
              </a:rPr>
              <a:t>Yes / No</a:t>
            </a:r>
          </a:p>
        </p:txBody>
      </p:sp>
      <p:pic>
        <p:nvPicPr>
          <p:cNvPr id="9225" name="Picture 2" descr="http://www.mortylefkoe.com/wp-content/uploads/bigstock-Heart-and-brain-on-a-balance-s-37177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811" y="3130550"/>
            <a:ext cx="538466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387585155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0244"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0245"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0246"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10247"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75" y="1517650"/>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 y="692150"/>
            <a:ext cx="806582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8. In a debate, I am objective and look at the facts before forming an opinion.   </a:t>
            </a:r>
          </a:p>
          <a:p>
            <a:pPr eaLnBrk="1" hangingPunct="1">
              <a:spcBef>
                <a:spcPct val="0"/>
              </a:spcBef>
              <a:buFontTx/>
              <a:buNone/>
            </a:pPr>
            <a:endParaRPr lang="en-GB" altLang="en-US" sz="6000">
              <a:solidFill>
                <a:schemeClr val="tx1"/>
              </a:solidFill>
            </a:endParaRPr>
          </a:p>
          <a:p>
            <a:pPr eaLnBrk="1" hangingPunct="1">
              <a:spcBef>
                <a:spcPct val="0"/>
              </a:spcBef>
              <a:buFontTx/>
              <a:buNone/>
            </a:pPr>
            <a:r>
              <a:rPr lang="en-GB" altLang="en-US" sz="6000">
                <a:solidFill>
                  <a:schemeClr val="tx1"/>
                </a:solidFill>
              </a:rPr>
              <a:t>Yes / No</a:t>
            </a:r>
          </a:p>
        </p:txBody>
      </p:sp>
      <p:pic>
        <p:nvPicPr>
          <p:cNvPr id="10249" name="Picture 2" descr="http://lh3.ggpht.com/-aR_CnGyTKVk/TlQQfMlKxQI/AAAAAAAABSM/gyJsGy2szus/argument%252520by%252520Francis%252520Carnauba_thumb.png?imgma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0" y="4476750"/>
            <a:ext cx="28892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120914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1268"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1269"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1270"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11271"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952500"/>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 y="692150"/>
            <a:ext cx="696515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9. When somebody asks me a question, I turn my head to the…    </a:t>
            </a:r>
          </a:p>
          <a:p>
            <a:pPr eaLnBrk="1" hangingPunct="1">
              <a:spcBef>
                <a:spcPct val="0"/>
              </a:spcBef>
              <a:buFontTx/>
              <a:buNone/>
            </a:pPr>
            <a:r>
              <a:rPr lang="en-GB" altLang="en-US" sz="6000">
                <a:solidFill>
                  <a:schemeClr val="tx1"/>
                </a:solidFill>
              </a:rPr>
              <a:t>Left or Right</a:t>
            </a:r>
            <a:endParaRPr lang="en-GB" altLang="en-US" sz="1800">
              <a:solidFill>
                <a:schemeClr val="tx1"/>
              </a:solidFill>
            </a:endParaRPr>
          </a:p>
        </p:txBody>
      </p:sp>
      <p:pic>
        <p:nvPicPr>
          <p:cNvPr id="11273" name="Picture 2" descr="http://i.dailymail.co.uk/i/pix/2013/12/09/article-2520697-19F98B8400000578-699_306x423.jpg"/>
          <p:cNvPicPr>
            <a:picLocks noChangeAspect="1" noChangeArrowheads="1"/>
          </p:cNvPicPr>
          <p:nvPr/>
        </p:nvPicPr>
        <p:blipFill>
          <a:blip r:embed="rId3">
            <a:extLst>
              <a:ext uri="{28A0092B-C50C-407E-A947-70E740481C1C}">
                <a14:useLocalDpi xmlns:a14="http://schemas.microsoft.com/office/drawing/2010/main" val="0"/>
              </a:ext>
            </a:extLst>
          </a:blip>
          <a:srcRect b="16144"/>
          <a:stretch>
            <a:fillRect/>
          </a:stretch>
        </p:blipFill>
        <p:spPr bwMode="auto">
          <a:xfrm>
            <a:off x="6965156" y="2879725"/>
            <a:ext cx="31575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345359440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2292"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2293"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2294"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12295"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383" y="4477803"/>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 y="692151"/>
            <a:ext cx="806582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10. People tell me I am always late getting places.    </a:t>
            </a:r>
          </a:p>
          <a:p>
            <a:pPr eaLnBrk="1" hangingPunct="1">
              <a:spcBef>
                <a:spcPct val="0"/>
              </a:spcBef>
              <a:buFontTx/>
              <a:buNone/>
            </a:pPr>
            <a:endParaRPr lang="en-GB" altLang="en-US" sz="6000">
              <a:solidFill>
                <a:schemeClr val="tx1"/>
              </a:solidFill>
            </a:endParaRPr>
          </a:p>
          <a:p>
            <a:pPr eaLnBrk="1" hangingPunct="1">
              <a:spcBef>
                <a:spcPct val="0"/>
              </a:spcBef>
              <a:buFontTx/>
              <a:buNone/>
            </a:pPr>
            <a:r>
              <a:rPr lang="en-GB" altLang="en-US" sz="6000">
                <a:solidFill>
                  <a:schemeClr val="tx1"/>
                </a:solidFill>
              </a:rPr>
              <a:t>Yes / No</a:t>
            </a:r>
          </a:p>
        </p:txBody>
      </p:sp>
      <p:pic>
        <p:nvPicPr>
          <p:cNvPr id="12297" name="Picture 2" descr="http://careergirlnetwork.com/wp-content/uploads/2013/08/il_fullxfull.286156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2740" y="3181350"/>
            <a:ext cx="305326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a:p>
        </p:txBody>
      </p:sp>
      <p:sp>
        <p:nvSpPr>
          <p:cNvPr id="11"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spTree>
    <p:extLst>
      <p:ext uri="{BB962C8B-B14F-4D97-AF65-F5344CB8AC3E}">
        <p14:creationId xmlns:p14="http://schemas.microsoft.com/office/powerpoint/2010/main" val="362350928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s://encrypted-tbn0.gstatic.com/images?q=tbn:ANd9GcRJEV7kmggpUpY2lvXS-r0so7LcrdB3AumCgFZdtEUerfjXIh9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841" y="4610100"/>
            <a:ext cx="1656159"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14" t="24000" r="54815" b="8001"/>
          <a:stretch/>
        </p:blipFill>
        <p:spPr bwMode="auto">
          <a:xfrm rot="1814947">
            <a:off x="2414587" y="825123"/>
            <a:ext cx="3941763"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2818883"/>
            <a:ext cx="1924050" cy="1200329"/>
          </a:xfrm>
          <a:prstGeom prst="rect">
            <a:avLst/>
          </a:prstGeom>
        </p:spPr>
        <p:txBody>
          <a:bodyPr wrap="square">
            <a:spAutoFit/>
          </a:bodyPr>
          <a:lstStyle/>
          <a:p>
            <a:r>
              <a:rPr lang="en-GB" dirty="0">
                <a:latin typeface="Arial" panose="020B0604020202020204" pitchFamily="34" charset="0"/>
                <a:hlinkClick r:id="rId4"/>
              </a:rPr>
              <a:t>https://</a:t>
            </a:r>
            <a:r>
              <a:rPr lang="en-GB" dirty="0" smtClean="0">
                <a:latin typeface="Arial" panose="020B0604020202020204" pitchFamily="34" charset="0"/>
                <a:hlinkClick r:id="rId4"/>
              </a:rPr>
              <a:t>www.youtube.com/watch?v=ZMLzP1VCANo</a:t>
            </a:r>
            <a:r>
              <a:rPr lang="en-GB" dirty="0" smtClean="0">
                <a:latin typeface="Arial" panose="020B0604020202020204" pitchFamily="34" charset="0"/>
              </a:rPr>
              <a:t> </a:t>
            </a:r>
            <a:endParaRPr lang="en-GB" dirty="0">
              <a:latin typeface="Arial" panose="020B0604020202020204" pitchFamily="34" charset="0"/>
            </a:endParaRPr>
          </a:p>
        </p:txBody>
      </p:sp>
      <p:sp>
        <p:nvSpPr>
          <p:cNvPr id="2" name="Rectangle 1"/>
          <p:cNvSpPr/>
          <p:nvPr/>
        </p:nvSpPr>
        <p:spPr>
          <a:xfrm>
            <a:off x="7452412" y="-13216"/>
            <a:ext cx="2453588" cy="923330"/>
          </a:xfrm>
          <a:prstGeom prst="rect">
            <a:avLst/>
          </a:prstGeom>
        </p:spPr>
        <p:txBody>
          <a:bodyPr wrap="square">
            <a:spAutoFit/>
          </a:bodyPr>
          <a:lstStyle/>
          <a:p>
            <a:r>
              <a:rPr lang="en-GB" dirty="0">
                <a:hlinkClick r:id="rId5"/>
              </a:rPr>
              <a:t>https://</a:t>
            </a:r>
            <a:r>
              <a:rPr lang="en-GB" dirty="0" smtClean="0">
                <a:hlinkClick r:id="rId5"/>
              </a:rPr>
              <a:t>www.youtube.com/watch?v=zx53Zj7EKQE</a:t>
            </a:r>
            <a:r>
              <a:rPr lang="en-GB" dirty="0" smtClean="0"/>
              <a:t> </a:t>
            </a:r>
            <a:endParaRPr lang="en-GB" dirty="0"/>
          </a:p>
        </p:txBody>
      </p:sp>
    </p:spTree>
    <p:extLst>
      <p:ext uri="{BB962C8B-B14F-4D97-AF65-F5344CB8AC3E}">
        <p14:creationId xmlns:p14="http://schemas.microsoft.com/office/powerpoint/2010/main" val="2574683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906000" cy="1079292"/>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5400" dirty="0">
                <a:latin typeface="Arial" panose="020B0604020202020204" pitchFamily="34" charset="0"/>
                <a:cs typeface="Arial" panose="020B0604020202020204" pitchFamily="34" charset="0"/>
              </a:rPr>
              <a:t>Are you </a:t>
            </a:r>
            <a:r>
              <a:rPr lang="en-GB" sz="5400" dirty="0" smtClean="0">
                <a:latin typeface="Arial" panose="020B0604020202020204" pitchFamily="34" charset="0"/>
                <a:cs typeface="Arial" panose="020B0604020202020204" pitchFamily="34" charset="0"/>
              </a:rPr>
              <a:t>left- </a:t>
            </a:r>
            <a:r>
              <a:rPr lang="en-GB" sz="5400" dirty="0">
                <a:latin typeface="Arial" panose="020B0604020202020204" pitchFamily="34" charset="0"/>
                <a:cs typeface="Arial" panose="020B0604020202020204" pitchFamily="34" charset="0"/>
              </a:rPr>
              <a:t>or </a:t>
            </a:r>
            <a:r>
              <a:rPr lang="en-GB" sz="5400" dirty="0" smtClean="0">
                <a:latin typeface="Arial" panose="020B0604020202020204" pitchFamily="34" charset="0"/>
                <a:cs typeface="Arial" panose="020B0604020202020204" pitchFamily="34" charset="0"/>
              </a:rPr>
              <a:t>right-brained?</a:t>
            </a:r>
            <a:endParaRPr lang="en" sz="5400" dirty="0">
              <a:latin typeface="Arial" panose="020B0604020202020204" pitchFamily="34" charset="0"/>
              <a:cs typeface="Arial" panose="020B0604020202020204" pitchFamily="34" charset="0"/>
            </a:endParaRPr>
          </a:p>
        </p:txBody>
      </p:sp>
      <p:sp>
        <p:nvSpPr>
          <p:cNvPr id="225" name="Shape 225"/>
          <p:cNvSpPr txBox="1">
            <a:spLocks noGrp="1"/>
          </p:cNvSpPr>
          <p:nvPr>
            <p:ph type="body" idx="1"/>
          </p:nvPr>
        </p:nvSpPr>
        <p:spPr>
          <a:xfrm>
            <a:off x="0" y="1023446"/>
            <a:ext cx="3708715" cy="5663104"/>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3200" dirty="0">
                <a:latin typeface="Arial" panose="020B0604020202020204" pitchFamily="34" charset="0"/>
                <a:cs typeface="Arial" panose="020B0604020202020204" pitchFamily="34" charset="0"/>
              </a:rPr>
              <a:t>Often one hemisphere is dominant in an individual. Think about the kinds of activities you do – do they match the left or right hemisphere</a:t>
            </a:r>
            <a:r>
              <a:rPr lang="en-GB" sz="3200" dirty="0" smtClean="0">
                <a:latin typeface="Arial" panose="020B0604020202020204" pitchFamily="34" charset="0"/>
                <a:cs typeface="Arial" panose="020B0604020202020204" pitchFamily="34" charset="0"/>
              </a:rPr>
              <a:t>?</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Look at the image. </a:t>
            </a:r>
            <a:endParaRPr lang="en" sz="3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926" y="1085440"/>
            <a:ext cx="3436446" cy="4229472"/>
          </a:xfrm>
          <a:prstGeom prst="rect">
            <a:avLst/>
          </a:prstGeom>
        </p:spPr>
      </p:pic>
      <p:sp>
        <p:nvSpPr>
          <p:cNvPr id="3" name="TextBox 2"/>
          <p:cNvSpPr txBox="1"/>
          <p:nvPr/>
        </p:nvSpPr>
        <p:spPr>
          <a:xfrm>
            <a:off x="6913372" y="1085440"/>
            <a:ext cx="2992628" cy="5139869"/>
          </a:xfrm>
          <a:prstGeom prst="rect">
            <a:avLst/>
          </a:prstGeom>
          <a:noFill/>
        </p:spPr>
        <p:txBody>
          <a:bodyPr wrap="square" rtlCol="0">
            <a:spAutoFit/>
          </a:bodyPr>
          <a:lstStyle/>
          <a:p>
            <a:endParaRPr lang="en-GB" sz="1400" kern="0" dirty="0">
              <a:solidFill>
                <a:srgbClr val="000000"/>
              </a:solidFill>
              <a:latin typeface="Arial" panose="020B0604020202020204" pitchFamily="34" charset="0"/>
              <a:cs typeface="Arial" panose="020B0604020202020204" pitchFamily="34" charset="0"/>
              <a:sym typeface="Arial"/>
            </a:endParaRPr>
          </a:p>
          <a:p>
            <a:pPr marL="342900" indent="-342900">
              <a:buFont typeface="Arial" panose="020B0604020202020204" pitchFamily="34" charset="0"/>
              <a:buChar char="•"/>
            </a:pPr>
            <a:r>
              <a:rPr lang="en-GB" sz="2000" kern="0" dirty="0" smtClean="0">
                <a:solidFill>
                  <a:srgbClr val="000000"/>
                </a:solidFill>
                <a:latin typeface="Arial" panose="020B0604020202020204" pitchFamily="34" charset="0"/>
                <a:cs typeface="Arial" panose="020B0604020202020204" pitchFamily="34" charset="0"/>
                <a:sym typeface="Arial"/>
              </a:rPr>
              <a:t>If </a:t>
            </a:r>
            <a:r>
              <a:rPr lang="en-GB" sz="2000" kern="0" dirty="0">
                <a:solidFill>
                  <a:srgbClr val="000000"/>
                </a:solidFill>
                <a:latin typeface="Arial" panose="020B0604020202020204" pitchFamily="34" charset="0"/>
                <a:cs typeface="Arial" panose="020B0604020202020204" pitchFamily="34" charset="0"/>
                <a:sym typeface="Arial"/>
              </a:rPr>
              <a:t>the dancer is spinning clockwise then you might be right-hemisphere dominant. </a:t>
            </a:r>
          </a:p>
          <a:p>
            <a:pPr marL="342900" indent="-342900">
              <a:buFont typeface="Arial" panose="020B0604020202020204" pitchFamily="34" charset="0"/>
              <a:buChar char="•"/>
            </a:pPr>
            <a:r>
              <a:rPr lang="en-GB" sz="2000" kern="0" dirty="0">
                <a:solidFill>
                  <a:srgbClr val="000000"/>
                </a:solidFill>
                <a:latin typeface="Arial" panose="020B0604020202020204" pitchFamily="34" charset="0"/>
                <a:cs typeface="Arial" panose="020B0604020202020204" pitchFamily="34" charset="0"/>
                <a:sym typeface="Arial"/>
              </a:rPr>
              <a:t>If the dancer is spinning anti-clockwise then you might be left-hemisphere dominant. </a:t>
            </a:r>
          </a:p>
          <a:p>
            <a:pPr marL="342900" indent="-342900">
              <a:buFont typeface="Arial" panose="020B0604020202020204" pitchFamily="34" charset="0"/>
              <a:buChar char="•"/>
            </a:pPr>
            <a:r>
              <a:rPr lang="en-GB" sz="2000" kern="0" dirty="0">
                <a:solidFill>
                  <a:srgbClr val="000000"/>
                </a:solidFill>
                <a:latin typeface="Arial" panose="020B0604020202020204" pitchFamily="34" charset="0"/>
                <a:cs typeface="Arial" panose="020B0604020202020204" pitchFamily="34" charset="0"/>
                <a:sym typeface="Arial"/>
              </a:rPr>
              <a:t>Look closely – does she change direction? What do you think this means?</a:t>
            </a:r>
          </a:p>
          <a:p>
            <a:endParaRPr lang="en-GB" sz="1400" kern="0" dirty="0">
              <a:solidFill>
                <a:srgbClr val="000000"/>
              </a:solidFill>
              <a:cs typeface="Arial"/>
              <a:sym typeface="Arial"/>
            </a:endParaRPr>
          </a:p>
        </p:txBody>
      </p:sp>
    </p:spTree>
    <p:extLst>
      <p:ext uri="{BB962C8B-B14F-4D97-AF65-F5344CB8AC3E}">
        <p14:creationId xmlns:p14="http://schemas.microsoft.com/office/powerpoint/2010/main" val="3299539991"/>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609600"/>
          </a:xfrm>
          <a:solidFill>
            <a:srgbClr val="FFFF00"/>
          </a:solidFill>
        </p:spPr>
        <p:txBody>
          <a:bodyPr>
            <a:normAutofit fontScale="90000"/>
          </a:bodyPr>
          <a:lstStyle/>
          <a:p>
            <a:pPr algn="ctr"/>
            <a:r>
              <a:rPr lang="en-GB" dirty="0" smtClean="0"/>
              <a:t>Scoring</a:t>
            </a:r>
            <a:endParaRPr lang="en-GB" dirty="0"/>
          </a:p>
        </p:txBody>
      </p:sp>
      <p:sp>
        <p:nvSpPr>
          <p:cNvPr id="3" name="Content Placeholder 2"/>
          <p:cNvSpPr>
            <a:spLocks noGrp="1"/>
          </p:cNvSpPr>
          <p:nvPr>
            <p:ph idx="1"/>
          </p:nvPr>
        </p:nvSpPr>
        <p:spPr>
          <a:xfrm>
            <a:off x="-1" y="839448"/>
            <a:ext cx="9906001" cy="6018551"/>
          </a:xfrm>
        </p:spPr>
        <p:txBody>
          <a:bodyPr>
            <a:normAutofit fontScale="85000" lnSpcReduction="20000"/>
          </a:bodyPr>
          <a:lstStyle/>
          <a:p>
            <a:pPr lvl="0"/>
            <a:r>
              <a:rPr lang="en-GB" sz="4000" dirty="0"/>
              <a:t>Give yourself one point for each time you answered "A" for questions: 1, 2, 3, 7, 8, 9, 13, 14, 15, 19, 20, 21. </a:t>
            </a:r>
          </a:p>
          <a:p>
            <a:pPr lvl="0"/>
            <a:endParaRPr lang="en-GB" sz="4000" dirty="0" smtClean="0"/>
          </a:p>
          <a:p>
            <a:pPr lvl="0"/>
            <a:r>
              <a:rPr lang="en-GB" sz="4000" dirty="0" smtClean="0"/>
              <a:t>Give </a:t>
            </a:r>
            <a:r>
              <a:rPr lang="en-GB" sz="4000" dirty="0"/>
              <a:t>yourself one point for each time you answered "B" for questions: 4 ,5, 6, 10, 11, 12, 16, 17, 18. </a:t>
            </a:r>
          </a:p>
          <a:p>
            <a:pPr lvl="0"/>
            <a:endParaRPr lang="en-GB" sz="4000" dirty="0" smtClean="0"/>
          </a:p>
          <a:p>
            <a:pPr lvl="0"/>
            <a:r>
              <a:rPr lang="en-GB" sz="4000" dirty="0" smtClean="0"/>
              <a:t>Add </a:t>
            </a:r>
            <a:r>
              <a:rPr lang="en-GB" sz="4000" dirty="0"/>
              <a:t>all points. Totals imply:</a:t>
            </a:r>
            <a:br>
              <a:rPr lang="en-GB" sz="4000" dirty="0"/>
            </a:br>
            <a:r>
              <a:rPr lang="en-GB" sz="4000" dirty="0"/>
              <a:t>0-4: strong left brain</a:t>
            </a:r>
            <a:br>
              <a:rPr lang="en-GB" sz="4000" dirty="0"/>
            </a:br>
            <a:r>
              <a:rPr lang="en-GB" sz="4000" dirty="0"/>
              <a:t>5-8: moderate left brain</a:t>
            </a:r>
            <a:br>
              <a:rPr lang="en-GB" sz="4000" dirty="0"/>
            </a:br>
            <a:r>
              <a:rPr lang="en-GB" sz="4000" dirty="0"/>
              <a:t>9-13: middle brain</a:t>
            </a:r>
            <a:br>
              <a:rPr lang="en-GB" sz="4000" dirty="0"/>
            </a:br>
            <a:r>
              <a:rPr lang="en-GB" sz="4000" dirty="0"/>
              <a:t>14-16: moderate right brain</a:t>
            </a:r>
            <a:br>
              <a:rPr lang="en-GB" sz="4000" dirty="0"/>
            </a:br>
            <a:r>
              <a:rPr lang="en-GB" sz="4000" dirty="0"/>
              <a:t>17-21: strong right brain </a:t>
            </a:r>
          </a:p>
          <a:p>
            <a:pPr marL="0" indent="0">
              <a:buNone/>
            </a:pPr>
            <a:endParaRPr lang="en-GB" sz="4000" dirty="0"/>
          </a:p>
        </p:txBody>
      </p:sp>
      <p:pic>
        <p:nvPicPr>
          <p:cNvPr id="2052" name="Picture 4" descr="https://encrypted-tbn0.gstatic.com/images?q=tbn:ANd9GcRJEV7kmggpUpY2lvXS-r0so7LcrdB3AumCgFZdtEUerfjXIh9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841" y="4610100"/>
            <a:ext cx="1656159"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15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
            <a:ext cx="9906000" cy="952500"/>
          </a:xfrm>
          <a:solidFill>
            <a:srgbClr val="FFFF00"/>
          </a:solidFill>
        </p:spPr>
        <p:txBody>
          <a:bodyPr>
            <a:normAutofit/>
          </a:bodyPr>
          <a:lstStyle/>
          <a:p>
            <a:pPr algn="ctr" eaLnBrk="1" hangingPunct="1"/>
            <a:r>
              <a:rPr lang="en-GB" altLang="en-US" sz="5400" dirty="0" smtClean="0"/>
              <a:t>Lateralisation of Function</a:t>
            </a:r>
          </a:p>
        </p:txBody>
      </p:sp>
      <p:graphicFrame>
        <p:nvGraphicFramePr>
          <p:cNvPr id="5166" name="Group 46"/>
          <p:cNvGraphicFramePr>
            <a:graphicFrameLocks noGrp="1"/>
          </p:cNvGraphicFramePr>
          <p:nvPr>
            <p:extLst>
              <p:ext uri="{D42A27DB-BD31-4B8C-83A1-F6EECF244321}">
                <p14:modId xmlns:p14="http://schemas.microsoft.com/office/powerpoint/2010/main" val="466950813"/>
              </p:ext>
            </p:extLst>
          </p:nvPr>
        </p:nvGraphicFramePr>
        <p:xfrm>
          <a:off x="0" y="933450"/>
          <a:ext cx="9906000" cy="5943606"/>
        </p:xfrm>
        <a:graphic>
          <a:graphicData uri="http://schemas.openxmlformats.org/drawingml/2006/table">
            <a:tbl>
              <a:tblPr/>
              <a:tblGrid>
                <a:gridCol w="495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5924550">
                <a:tc>
                  <a:txBody>
                    <a:bodyPr/>
                    <a:lstStyle>
                      <a:lvl1pPr eaLnBrk="0" hangingPunct="0">
                        <a:spcBef>
                          <a:spcPct val="20000"/>
                        </a:spcBef>
                        <a:defRPr sz="2800">
                          <a:solidFill>
                            <a:schemeClr val="tx1"/>
                          </a:solidFill>
                          <a:latin typeface="Times New Roman" pitchFamily="18" charset="0"/>
                          <a:ea typeface="ＭＳ Ｐゴシック" pitchFamily="-112" charset="-128"/>
                        </a:defRPr>
                      </a:lvl1pPr>
                      <a:lvl2pPr marL="37931725" indent="-37474525" eaLnBrk="0" hangingPunct="0">
                        <a:spcBef>
                          <a:spcPct val="20000"/>
                        </a:spcBef>
                        <a:defRPr sz="2400">
                          <a:solidFill>
                            <a:schemeClr val="tx1"/>
                          </a:solidFill>
                          <a:latin typeface="Times New Roman" pitchFamily="18" charset="0"/>
                          <a:ea typeface="ＭＳ Ｐゴシック" pitchFamily="-112" charset="-128"/>
                        </a:defRPr>
                      </a:lvl2pPr>
                      <a:lvl3pPr eaLnBrk="0" hangingPunct="0">
                        <a:spcBef>
                          <a:spcPct val="20000"/>
                        </a:spcBef>
                        <a:defRPr sz="2000">
                          <a:solidFill>
                            <a:schemeClr val="tx1"/>
                          </a:solidFill>
                          <a:latin typeface="Times New Roman" pitchFamily="18" charset="0"/>
                          <a:ea typeface="ＭＳ Ｐゴシック" pitchFamily="-112" charset="-128"/>
                        </a:defRPr>
                      </a:lvl3pPr>
                      <a:lvl4pPr eaLnBrk="0" hangingPunct="0">
                        <a:spcBef>
                          <a:spcPct val="20000"/>
                        </a:spcBef>
                        <a:defRPr>
                          <a:solidFill>
                            <a:schemeClr val="tx1"/>
                          </a:solidFill>
                          <a:latin typeface="Times New Roman" pitchFamily="18" charset="0"/>
                          <a:ea typeface="ＭＳ Ｐゴシック" pitchFamily="-112" charset="-128"/>
                        </a:defRPr>
                      </a:lvl4pPr>
                      <a:lvl5pPr eaLnBrk="0" hangingPunct="0">
                        <a:spcBef>
                          <a:spcPct val="20000"/>
                        </a:spcBef>
                        <a:defRPr>
                          <a:solidFill>
                            <a:schemeClr val="tx1"/>
                          </a:solidFill>
                          <a:latin typeface="Times New Roman" pitchFamily="18" charset="0"/>
                          <a:ea typeface="ＭＳ Ｐゴシック" pitchFamily="-112" charset="-128"/>
                        </a:defRPr>
                      </a:lvl5pPr>
                      <a:lvl6pPr marL="457200" eaLnBrk="0" fontAlgn="base" hangingPunct="0">
                        <a:spcBef>
                          <a:spcPct val="20000"/>
                        </a:spcBef>
                        <a:spcAft>
                          <a:spcPct val="0"/>
                        </a:spcAft>
                        <a:defRPr>
                          <a:solidFill>
                            <a:schemeClr val="tx1"/>
                          </a:solidFill>
                          <a:latin typeface="Times New Roman" pitchFamily="18" charset="0"/>
                          <a:ea typeface="ＭＳ Ｐゴシック" pitchFamily="-112" charset="-128"/>
                        </a:defRPr>
                      </a:lvl6pPr>
                      <a:lvl7pPr marL="914400" eaLnBrk="0" fontAlgn="base" hangingPunct="0">
                        <a:spcBef>
                          <a:spcPct val="20000"/>
                        </a:spcBef>
                        <a:spcAft>
                          <a:spcPct val="0"/>
                        </a:spcAft>
                        <a:defRPr>
                          <a:solidFill>
                            <a:schemeClr val="tx1"/>
                          </a:solidFill>
                          <a:latin typeface="Times New Roman" pitchFamily="18" charset="0"/>
                          <a:ea typeface="ＭＳ Ｐゴシック" pitchFamily="-112" charset="-128"/>
                        </a:defRPr>
                      </a:lvl7pPr>
                      <a:lvl8pPr marL="1371600" eaLnBrk="0" fontAlgn="base" hangingPunct="0">
                        <a:spcBef>
                          <a:spcPct val="20000"/>
                        </a:spcBef>
                        <a:spcAft>
                          <a:spcPct val="0"/>
                        </a:spcAft>
                        <a:defRPr>
                          <a:solidFill>
                            <a:schemeClr val="tx1"/>
                          </a:solidFill>
                          <a:latin typeface="Times New Roman" pitchFamily="18" charset="0"/>
                          <a:ea typeface="ＭＳ Ｐゴシック" pitchFamily="-112" charset="-128"/>
                        </a:defRPr>
                      </a:lvl8pPr>
                      <a:lvl9pPr marL="1828800" eaLnBrk="0" fontAlgn="base" hangingPunct="0">
                        <a:spcBef>
                          <a:spcPct val="20000"/>
                        </a:spcBef>
                        <a:spcAft>
                          <a:spcPct val="0"/>
                        </a:spcAft>
                        <a:defRPr>
                          <a:solidFill>
                            <a:schemeClr val="tx1"/>
                          </a:solidFill>
                          <a:latin typeface="Times New Roman" pitchFamily="18" charset="0"/>
                          <a:ea typeface="ＭＳ Ｐゴシック" pitchFamily="-112"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LEFT BRAIN FUNCTIONS</a:t>
                      </a:r>
                      <a:br>
                        <a:rPr kumimoji="0" lang="en-GB" altLang="en-US" sz="2400" b="1"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uses logic</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detail oriented</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facts rule</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words and language</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present and past</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math and science</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can comprehend</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knowing</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acknowledges</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order/pattern perception</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knows object name</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reality based</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forms strategies</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practical</a:t>
                      </a:r>
                      <a:b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FFFFFF"/>
                          </a:solidFill>
                          <a:effectLst/>
                          <a:latin typeface="Arial" panose="020B0604020202020204" pitchFamily="34" charset="0"/>
                          <a:ea typeface="ＭＳ Ｐゴシック" pitchFamily="-112" charset="-128"/>
                          <a:cs typeface="Arial" panose="020B0604020202020204" pitchFamily="34" charset="0"/>
                        </a:rPr>
                        <a:t>safe</a:t>
                      </a:r>
                      <a:r>
                        <a:rPr kumimoji="0" lang="en-GB" altLang="en-US" sz="2400" b="1" i="0" u="none" strike="noStrike" cap="none" normalizeH="0" baseline="0" dirty="0" smtClean="0">
                          <a:ln>
                            <a:noFill/>
                          </a:ln>
                          <a:solidFill>
                            <a:schemeClr val="tx1"/>
                          </a:solidFill>
                          <a:effectLst/>
                          <a:latin typeface="Arial" panose="020B0604020202020204" pitchFamily="34" charset="0"/>
                          <a:ea typeface="ＭＳ Ｐゴシック" pitchFamily="-112" charset="-128"/>
                          <a:cs typeface="Arial" panose="020B0604020202020204" pitchFamily="34" charset="0"/>
                        </a:rPr>
                        <a:t> </a:t>
                      </a:r>
                    </a:p>
                  </a:txBody>
                  <a:tcPr marL="99060" marR="9906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defRPr sz="2800">
                          <a:solidFill>
                            <a:schemeClr val="tx1"/>
                          </a:solidFill>
                          <a:latin typeface="Times New Roman" pitchFamily="18" charset="0"/>
                          <a:ea typeface="ＭＳ Ｐゴシック" pitchFamily="-112" charset="-128"/>
                        </a:defRPr>
                      </a:lvl1pPr>
                      <a:lvl2pPr marL="37931725" indent="-37474525" eaLnBrk="0" hangingPunct="0">
                        <a:spcBef>
                          <a:spcPct val="20000"/>
                        </a:spcBef>
                        <a:defRPr sz="2400">
                          <a:solidFill>
                            <a:schemeClr val="tx1"/>
                          </a:solidFill>
                          <a:latin typeface="Times New Roman" pitchFamily="18" charset="0"/>
                          <a:ea typeface="ＭＳ Ｐゴシック" pitchFamily="-112" charset="-128"/>
                        </a:defRPr>
                      </a:lvl2pPr>
                      <a:lvl3pPr eaLnBrk="0" hangingPunct="0">
                        <a:spcBef>
                          <a:spcPct val="20000"/>
                        </a:spcBef>
                        <a:defRPr sz="2000">
                          <a:solidFill>
                            <a:schemeClr val="tx1"/>
                          </a:solidFill>
                          <a:latin typeface="Times New Roman" pitchFamily="18" charset="0"/>
                          <a:ea typeface="ＭＳ Ｐゴシック" pitchFamily="-112" charset="-128"/>
                        </a:defRPr>
                      </a:lvl3pPr>
                      <a:lvl4pPr eaLnBrk="0" hangingPunct="0">
                        <a:spcBef>
                          <a:spcPct val="20000"/>
                        </a:spcBef>
                        <a:defRPr>
                          <a:solidFill>
                            <a:schemeClr val="tx1"/>
                          </a:solidFill>
                          <a:latin typeface="Times New Roman" pitchFamily="18" charset="0"/>
                          <a:ea typeface="ＭＳ Ｐゴシック" pitchFamily="-112" charset="-128"/>
                        </a:defRPr>
                      </a:lvl4pPr>
                      <a:lvl5pPr eaLnBrk="0" hangingPunct="0">
                        <a:spcBef>
                          <a:spcPct val="20000"/>
                        </a:spcBef>
                        <a:defRPr>
                          <a:solidFill>
                            <a:schemeClr val="tx1"/>
                          </a:solidFill>
                          <a:latin typeface="Times New Roman" pitchFamily="18" charset="0"/>
                          <a:ea typeface="ＭＳ Ｐゴシック" pitchFamily="-112" charset="-128"/>
                        </a:defRPr>
                      </a:lvl5pPr>
                      <a:lvl6pPr marL="457200" eaLnBrk="0" fontAlgn="base" hangingPunct="0">
                        <a:spcBef>
                          <a:spcPct val="20000"/>
                        </a:spcBef>
                        <a:spcAft>
                          <a:spcPct val="0"/>
                        </a:spcAft>
                        <a:defRPr>
                          <a:solidFill>
                            <a:schemeClr val="tx1"/>
                          </a:solidFill>
                          <a:latin typeface="Times New Roman" pitchFamily="18" charset="0"/>
                          <a:ea typeface="ＭＳ Ｐゴシック" pitchFamily="-112" charset="-128"/>
                        </a:defRPr>
                      </a:lvl6pPr>
                      <a:lvl7pPr marL="914400" eaLnBrk="0" fontAlgn="base" hangingPunct="0">
                        <a:spcBef>
                          <a:spcPct val="20000"/>
                        </a:spcBef>
                        <a:spcAft>
                          <a:spcPct val="0"/>
                        </a:spcAft>
                        <a:defRPr>
                          <a:solidFill>
                            <a:schemeClr val="tx1"/>
                          </a:solidFill>
                          <a:latin typeface="Times New Roman" pitchFamily="18" charset="0"/>
                          <a:ea typeface="ＭＳ Ｐゴシック" pitchFamily="-112" charset="-128"/>
                        </a:defRPr>
                      </a:lvl7pPr>
                      <a:lvl8pPr marL="1371600" eaLnBrk="0" fontAlgn="base" hangingPunct="0">
                        <a:spcBef>
                          <a:spcPct val="20000"/>
                        </a:spcBef>
                        <a:spcAft>
                          <a:spcPct val="0"/>
                        </a:spcAft>
                        <a:defRPr>
                          <a:solidFill>
                            <a:schemeClr val="tx1"/>
                          </a:solidFill>
                          <a:latin typeface="Times New Roman" pitchFamily="18" charset="0"/>
                          <a:ea typeface="ＭＳ Ｐゴシック" pitchFamily="-112" charset="-128"/>
                        </a:defRPr>
                      </a:lvl8pPr>
                      <a:lvl9pPr marL="1828800" eaLnBrk="0" fontAlgn="base" hangingPunct="0">
                        <a:spcBef>
                          <a:spcPct val="20000"/>
                        </a:spcBef>
                        <a:spcAft>
                          <a:spcPct val="0"/>
                        </a:spcAft>
                        <a:defRPr>
                          <a:solidFill>
                            <a:schemeClr val="tx1"/>
                          </a:solidFill>
                          <a:latin typeface="Times New Roman" pitchFamily="18" charset="0"/>
                          <a:ea typeface="ＭＳ Ｐゴシック" pitchFamily="-112"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400" b="1"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RIGHT BRAIN FUNCTIONS</a:t>
                      </a:r>
                      <a:br>
                        <a:rPr kumimoji="0" lang="en-GB" altLang="en-US" sz="2400" b="1"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uses feeling</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"big picture" oriented</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imagination rules</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symbols and images</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present and future</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philosophy &amp; religion</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can "get it" (i.e. meaning)</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believing</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appreciates</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spatial perception</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knows object function</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fantasy based</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presents possibilities</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impetuous</a:t>
                      </a:r>
                      <a:b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br>
                      <a:r>
                        <a:rPr kumimoji="0" lang="en-GB" altLang="en-US" sz="2400" b="0" i="0" u="none" strike="noStrike" cap="none" normalizeH="0" baseline="0" dirty="0" smtClean="0">
                          <a:ln>
                            <a:noFill/>
                          </a:ln>
                          <a:solidFill>
                            <a:srgbClr val="000000"/>
                          </a:solidFill>
                          <a:effectLst/>
                          <a:latin typeface="Arial" panose="020B0604020202020204" pitchFamily="34" charset="0"/>
                          <a:ea typeface="ＭＳ Ｐゴシック" pitchFamily="-112" charset="-128"/>
                          <a:cs typeface="Arial" panose="020B0604020202020204" pitchFamily="34" charset="0"/>
                        </a:rPr>
                        <a:t>risk taking</a:t>
                      </a:r>
                      <a:r>
                        <a:rPr kumimoji="0" lang="en-GB" altLang="en-US" sz="2400" b="0" i="0" u="none" strike="noStrike" cap="none" normalizeH="0" baseline="0" dirty="0" smtClean="0">
                          <a:ln>
                            <a:noFill/>
                          </a:ln>
                          <a:solidFill>
                            <a:schemeClr val="tx1"/>
                          </a:solidFill>
                          <a:effectLst/>
                          <a:latin typeface="Arial" panose="020B0604020202020204" pitchFamily="34" charset="0"/>
                          <a:ea typeface="ＭＳ Ｐゴシック" pitchFamily="-112" charset="-128"/>
                        </a:rPr>
                        <a:t> </a:t>
                      </a:r>
                    </a:p>
                  </a:txBody>
                  <a:tcPr marL="99060" marR="9906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0703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19" y="657225"/>
            <a:ext cx="6913563"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17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lstStyle/>
          <a:p>
            <a:pPr eaLnBrk="1" hangingPunct="1"/>
            <a:r>
              <a:rPr lang="en-GB" altLang="en-US" sz="3600" i="1" smtClean="0">
                <a:solidFill>
                  <a:srgbClr val="000000"/>
                </a:solidFill>
                <a:cs typeface="Arial" pitchFamily="34" charset="0"/>
              </a:rPr>
              <a:t>Sperry (1968) Split brain study</a:t>
            </a:r>
          </a:p>
        </p:txBody>
      </p:sp>
      <p:pic>
        <p:nvPicPr>
          <p:cNvPr id="29699" name="Picture 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828802"/>
            <a:ext cx="84201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93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s://encrypted-tbn1.gstatic.com/images?q=tbn:ANd9GcTed8pB_TJNYe38iwoFxDg2KdLEBTwJbv-RkfnbnR662ZUR5fH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8" y="4531188"/>
            <a:ext cx="3687127" cy="23268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506"/>
            <a:ext cx="4372444" cy="1169551"/>
          </a:xfrm>
          <a:prstGeom prst="rect">
            <a:avLst/>
          </a:prstGeom>
          <a:noFill/>
        </p:spPr>
        <p:txBody>
          <a:bodyPr wrap="square" rtlCol="0">
            <a:spAutoFit/>
          </a:bodyPr>
          <a:lstStyle/>
          <a:p>
            <a:pPr algn="ctr"/>
            <a:r>
              <a:rPr lang="en-GB" sz="7000" dirty="0" smtClean="0">
                <a:latin typeface="Arial" panose="020B0604020202020204" pitchFamily="34" charset="0"/>
              </a:rPr>
              <a:t>SPERRY</a:t>
            </a:r>
            <a:endParaRPr lang="en-GB" sz="7000" dirty="0">
              <a:latin typeface="Arial" panose="020B0604020202020204" pitchFamily="34" charset="0"/>
            </a:endParaRPr>
          </a:p>
        </p:txBody>
      </p:sp>
      <p:sp>
        <p:nvSpPr>
          <p:cNvPr id="2" name="TextBox 1"/>
          <p:cNvSpPr txBox="1"/>
          <p:nvPr/>
        </p:nvSpPr>
        <p:spPr>
          <a:xfrm>
            <a:off x="4372444" y="5506"/>
            <a:ext cx="5533556" cy="683264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Aim </a:t>
            </a:r>
          </a:p>
          <a:p>
            <a:r>
              <a:rPr lang="en-GB" sz="2800" dirty="0" smtClean="0">
                <a:latin typeface="Arial" panose="020B0604020202020204" pitchFamily="34" charset="0"/>
                <a:cs typeface="Arial" panose="020B0604020202020204" pitchFamily="34" charset="0"/>
              </a:rPr>
              <a:t>To </a:t>
            </a:r>
            <a:r>
              <a:rPr lang="en-GB" sz="2800" dirty="0">
                <a:latin typeface="Arial" panose="020B0604020202020204" pitchFamily="34" charset="0"/>
                <a:cs typeface="Arial" panose="020B0604020202020204" pitchFamily="34" charset="0"/>
              </a:rPr>
              <a:t>understand the background to Sperry’s study that each brain hemisphere plays a different role</a:t>
            </a:r>
          </a:p>
          <a:p>
            <a:pPr marL="457200" lvl="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lvl="0"/>
            <a:r>
              <a:rPr lang="en-GB" sz="2800" dirty="0">
                <a:latin typeface="Arial" panose="020B0604020202020204" pitchFamily="34" charset="0"/>
                <a:cs typeface="Arial" panose="020B0604020202020204" pitchFamily="34" charset="0"/>
              </a:rPr>
              <a:t>Learning objectives</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Must - To identify the general roles the left and right hemispheres each play</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Should - To describe the unusual ability and inability of split-brain patients</a:t>
            </a:r>
          </a:p>
          <a:p>
            <a:pPr marL="457200" lvl="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Could - To explain how the split-brain patients came to this point</a:t>
            </a:r>
          </a:p>
          <a:p>
            <a:endParaRPr lang="en-GB" dirty="0">
              <a:latin typeface="Arial" panose="020B0604020202020204" pitchFamily="34" charset="0"/>
            </a:endParaRPr>
          </a:p>
        </p:txBody>
      </p:sp>
      <p:sp>
        <p:nvSpPr>
          <p:cNvPr id="4" name="TextBox 3"/>
          <p:cNvSpPr txBox="1"/>
          <p:nvPr/>
        </p:nvSpPr>
        <p:spPr>
          <a:xfrm>
            <a:off x="194873" y="1175057"/>
            <a:ext cx="4177571" cy="2554545"/>
          </a:xfrm>
          <a:prstGeom prst="rect">
            <a:avLst/>
          </a:prstGeom>
          <a:solidFill>
            <a:srgbClr val="FFFF00"/>
          </a:solidFill>
        </p:spPr>
        <p:txBody>
          <a:bodyPr wrap="square" rtlCol="0">
            <a:spAutoFit/>
          </a:bodyPr>
          <a:lstStyle/>
          <a:p>
            <a:r>
              <a:rPr lang="en-GB" sz="4000" dirty="0" smtClean="0">
                <a:latin typeface="Arial" panose="020B0604020202020204" pitchFamily="34" charset="0"/>
                <a:cs typeface="Arial" panose="020B0604020202020204" pitchFamily="34" charset="0"/>
              </a:rPr>
              <a:t>Prep for Wed 6/3/19</a:t>
            </a:r>
          </a:p>
          <a:p>
            <a:r>
              <a:rPr lang="en-GB" sz="4000" dirty="0" smtClean="0">
                <a:latin typeface="Arial" panose="020B0604020202020204" pitchFamily="34" charset="0"/>
                <a:cs typeface="Arial" panose="020B0604020202020204" pitchFamily="34" charset="0"/>
              </a:rPr>
              <a:t>Sperry short answer questions</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633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3"/>
          <p:cNvSpPr>
            <a:spLocks noGrp="1" noChangeArrowheads="1"/>
          </p:cNvSpPr>
          <p:nvPr>
            <p:ph type="subTitle" idx="1"/>
          </p:nvPr>
        </p:nvSpPr>
        <p:spPr>
          <a:xfrm>
            <a:off x="0" y="-38101"/>
            <a:ext cx="9906000" cy="2009775"/>
          </a:xfrm>
          <a:solidFill>
            <a:srgbClr val="FFFF00"/>
          </a:solidFill>
          <a:ln>
            <a:noFill/>
            <a:miter lim="800000"/>
            <a:headEnd/>
            <a:tailEnd/>
          </a:ln>
        </p:spPr>
        <p:txBody>
          <a:bodyPr>
            <a:noAutofit/>
          </a:bodyPr>
          <a:lstStyle/>
          <a:p>
            <a:pPr eaLnBrk="1" hangingPunct="1"/>
            <a:r>
              <a:rPr lang="en-GB" altLang="en-US" sz="4000" dirty="0" smtClean="0">
                <a:solidFill>
                  <a:schemeClr val="tx1"/>
                </a:solidFill>
              </a:rPr>
              <a:t>Key Terms: note down as many key terms relevant to Sperry’s study and the Biological Area.</a:t>
            </a:r>
          </a:p>
          <a:p>
            <a:pPr eaLnBrk="1" hangingPunct="1"/>
            <a:endParaRPr lang="en-US" altLang="en-US" sz="4000" dirty="0" smtClean="0">
              <a:solidFill>
                <a:schemeClr val="tx1"/>
              </a:solidFill>
            </a:endParaRPr>
          </a:p>
        </p:txBody>
      </p:sp>
      <p:sp>
        <p:nvSpPr>
          <p:cNvPr id="32771"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2772"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2773"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graphicFrame>
        <p:nvGraphicFramePr>
          <p:cNvPr id="2" name="Table 1"/>
          <p:cNvGraphicFramePr>
            <a:graphicFrameLocks noGrp="1"/>
          </p:cNvGraphicFramePr>
          <p:nvPr/>
        </p:nvGraphicFramePr>
        <p:xfrm>
          <a:off x="6002073" y="3357565"/>
          <a:ext cx="3535893" cy="2031999"/>
        </p:xfrm>
        <a:graphic>
          <a:graphicData uri="http://schemas.openxmlformats.org/drawingml/2006/table">
            <a:tbl>
              <a:tblPr firstRow="1" bandRow="1">
                <a:tableStyleId>{5940675A-B579-460E-94D1-54222C63F5DA}</a:tableStyleId>
              </a:tblPr>
              <a:tblGrid>
                <a:gridCol w="1178631">
                  <a:extLst>
                    <a:ext uri="{9D8B030D-6E8A-4147-A177-3AD203B41FA5}">
                      <a16:colId xmlns:a16="http://schemas.microsoft.com/office/drawing/2014/main" val="20000"/>
                    </a:ext>
                  </a:extLst>
                </a:gridCol>
                <a:gridCol w="1178631">
                  <a:extLst>
                    <a:ext uri="{9D8B030D-6E8A-4147-A177-3AD203B41FA5}">
                      <a16:colId xmlns:a16="http://schemas.microsoft.com/office/drawing/2014/main" val="20001"/>
                    </a:ext>
                  </a:extLst>
                </a:gridCol>
                <a:gridCol w="1178631">
                  <a:extLst>
                    <a:ext uri="{9D8B030D-6E8A-4147-A177-3AD203B41FA5}">
                      <a16:colId xmlns:a16="http://schemas.microsoft.com/office/drawing/2014/main" val="20002"/>
                    </a:ext>
                  </a:extLst>
                </a:gridCol>
              </a:tblGrid>
              <a:tr h="677333">
                <a:tc>
                  <a:txBody>
                    <a:bodyPr/>
                    <a:lstStyle/>
                    <a:p>
                      <a:endParaRPr lang="en-GB" sz="1800" dirty="0">
                        <a:latin typeface="Arial" panose="020B0604020202020204" pitchFamily="34" charset="0"/>
                      </a:endParaRPr>
                    </a:p>
                  </a:txBody>
                  <a:tcPr marL="99057" marR="99057"/>
                </a:tc>
                <a:tc>
                  <a:txBody>
                    <a:bodyPr/>
                    <a:lstStyle/>
                    <a:p>
                      <a:endParaRPr lang="en-GB" sz="1800" dirty="0">
                        <a:latin typeface="Arial" panose="020B0604020202020204" pitchFamily="34" charset="0"/>
                      </a:endParaRPr>
                    </a:p>
                  </a:txBody>
                  <a:tcPr marL="99057" marR="99057"/>
                </a:tc>
                <a:tc>
                  <a:txBody>
                    <a:bodyPr/>
                    <a:lstStyle/>
                    <a:p>
                      <a:endParaRPr lang="en-GB" sz="1800" dirty="0">
                        <a:latin typeface="Arial" panose="020B0604020202020204" pitchFamily="34" charset="0"/>
                      </a:endParaRPr>
                    </a:p>
                  </a:txBody>
                  <a:tcPr marL="99057" marR="99057"/>
                </a:tc>
                <a:extLst>
                  <a:ext uri="{0D108BD9-81ED-4DB2-BD59-A6C34878D82A}">
                    <a16:rowId xmlns:a16="http://schemas.microsoft.com/office/drawing/2014/main" val="10000"/>
                  </a:ext>
                </a:extLst>
              </a:tr>
              <a:tr h="677333">
                <a:tc>
                  <a:txBody>
                    <a:bodyPr/>
                    <a:lstStyle/>
                    <a:p>
                      <a:endParaRPr lang="en-GB" sz="1800" dirty="0">
                        <a:latin typeface="Arial" panose="020B0604020202020204" pitchFamily="34" charset="0"/>
                      </a:endParaRPr>
                    </a:p>
                  </a:txBody>
                  <a:tcPr marL="99057" marR="99057"/>
                </a:tc>
                <a:tc>
                  <a:txBody>
                    <a:bodyPr/>
                    <a:lstStyle/>
                    <a:p>
                      <a:endParaRPr lang="en-GB" sz="1800" dirty="0">
                        <a:latin typeface="Arial" panose="020B0604020202020204" pitchFamily="34" charset="0"/>
                      </a:endParaRPr>
                    </a:p>
                  </a:txBody>
                  <a:tcPr marL="99057" marR="99057"/>
                </a:tc>
                <a:tc>
                  <a:txBody>
                    <a:bodyPr/>
                    <a:lstStyle/>
                    <a:p>
                      <a:endParaRPr lang="en-GB" sz="1800" dirty="0">
                        <a:latin typeface="Arial" panose="020B0604020202020204" pitchFamily="34" charset="0"/>
                      </a:endParaRPr>
                    </a:p>
                  </a:txBody>
                  <a:tcPr marL="99057" marR="99057"/>
                </a:tc>
                <a:extLst>
                  <a:ext uri="{0D108BD9-81ED-4DB2-BD59-A6C34878D82A}">
                    <a16:rowId xmlns:a16="http://schemas.microsoft.com/office/drawing/2014/main" val="10001"/>
                  </a:ext>
                </a:extLst>
              </a:tr>
              <a:tr h="677333">
                <a:tc>
                  <a:txBody>
                    <a:bodyPr/>
                    <a:lstStyle/>
                    <a:p>
                      <a:endParaRPr lang="en-GB" sz="1800" dirty="0">
                        <a:latin typeface="Arial" panose="020B0604020202020204" pitchFamily="34" charset="0"/>
                      </a:endParaRPr>
                    </a:p>
                  </a:txBody>
                  <a:tcPr marL="99057" marR="99057"/>
                </a:tc>
                <a:tc>
                  <a:txBody>
                    <a:bodyPr/>
                    <a:lstStyle/>
                    <a:p>
                      <a:endParaRPr lang="en-GB" sz="1800" dirty="0">
                        <a:latin typeface="Arial" panose="020B0604020202020204" pitchFamily="34" charset="0"/>
                      </a:endParaRPr>
                    </a:p>
                  </a:txBody>
                  <a:tcPr marL="99057" marR="99057"/>
                </a:tc>
                <a:tc>
                  <a:txBody>
                    <a:bodyPr/>
                    <a:lstStyle/>
                    <a:p>
                      <a:endParaRPr lang="en-GB" sz="1800" dirty="0">
                        <a:latin typeface="Arial" panose="020B0604020202020204" pitchFamily="34" charset="0"/>
                      </a:endParaRPr>
                    </a:p>
                  </a:txBody>
                  <a:tcPr marL="99057" marR="99057"/>
                </a:tc>
                <a:extLst>
                  <a:ext uri="{0D108BD9-81ED-4DB2-BD59-A6C34878D82A}">
                    <a16:rowId xmlns:a16="http://schemas.microsoft.com/office/drawing/2014/main" val="10002"/>
                  </a:ext>
                </a:extLst>
              </a:tr>
            </a:tbl>
          </a:graphicData>
        </a:graphic>
      </p:graphicFrame>
      <p:pic>
        <p:nvPicPr>
          <p:cNvPr id="32792" name="Picture 3" descr="C:\Users\vevagora\AppData\Local\Microsoft\Windows\Temporary Internet Files\Content.IE5\J41JHY6Q\alphabet-letters-flor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89" y="2366965"/>
            <a:ext cx="4863571"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431032"/>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906000" cy="1143000"/>
          </a:xfrm>
          <a:solidFill>
            <a:srgbClr val="FFFF00"/>
          </a:solidFill>
        </p:spPr>
        <p:txBody>
          <a:bodyPr/>
          <a:lstStyle/>
          <a:p>
            <a:pPr algn="ctr" eaLnBrk="1" hangingPunct="1"/>
            <a:r>
              <a:rPr lang="en-GB" altLang="en-US" dirty="0" smtClean="0">
                <a:latin typeface="Arial" pitchFamily="34" charset="0"/>
                <a:ea typeface="ＭＳ Ｐゴシック" pitchFamily="34" charset="-128"/>
                <a:cs typeface="Arial" pitchFamily="34" charset="0"/>
              </a:rPr>
              <a:t>Key Terms</a:t>
            </a:r>
          </a:p>
        </p:txBody>
      </p:sp>
      <p:sp>
        <p:nvSpPr>
          <p:cNvPr id="73731" name="Rectangle 3"/>
          <p:cNvSpPr>
            <a:spLocks noGrp="1" noChangeArrowheads="1"/>
          </p:cNvSpPr>
          <p:nvPr>
            <p:ph type="body" sz="half" idx="1"/>
          </p:nvPr>
        </p:nvSpPr>
        <p:spPr>
          <a:xfrm>
            <a:off x="0" y="1143000"/>
            <a:ext cx="5372100" cy="4960938"/>
          </a:xfrm>
        </p:spPr>
        <p:txBody>
          <a:bodyPr>
            <a:noAutofit/>
          </a:bodyPr>
          <a:lstStyle/>
          <a:p>
            <a:pPr eaLnBrk="1" hangingPunct="1"/>
            <a:r>
              <a:rPr lang="en-GB" altLang="en-US" sz="4000" dirty="0" smtClean="0">
                <a:ea typeface="ＭＳ Ｐゴシック" pitchFamily="34" charset="-128"/>
                <a:cs typeface="Arial" pitchFamily="34" charset="0"/>
              </a:rPr>
              <a:t>Hemisphere (right and left)</a:t>
            </a:r>
          </a:p>
          <a:p>
            <a:pPr eaLnBrk="1" hangingPunct="1"/>
            <a:r>
              <a:rPr lang="en-GB" altLang="en-US" sz="4000" dirty="0" smtClean="0">
                <a:ea typeface="ＭＳ Ｐゴシック" pitchFamily="34" charset="-128"/>
                <a:cs typeface="Arial" pitchFamily="34" charset="0"/>
              </a:rPr>
              <a:t>Corpus </a:t>
            </a:r>
            <a:r>
              <a:rPr lang="en-US" altLang="en-US" sz="4000" dirty="0" smtClean="0">
                <a:ea typeface="ＭＳ Ｐゴシック" pitchFamily="34" charset="-128"/>
                <a:cs typeface="Arial" pitchFamily="34" charset="0"/>
              </a:rPr>
              <a:t>callosum</a:t>
            </a:r>
          </a:p>
          <a:p>
            <a:pPr eaLnBrk="1" hangingPunct="1"/>
            <a:r>
              <a:rPr lang="en-US" altLang="en-US" sz="4000" dirty="0" smtClean="0">
                <a:ea typeface="ＭＳ Ｐゴシック" pitchFamily="34" charset="-128"/>
                <a:cs typeface="Arial" pitchFamily="34" charset="0"/>
              </a:rPr>
              <a:t>Visual field (right and left)</a:t>
            </a:r>
          </a:p>
          <a:p>
            <a:r>
              <a:rPr lang="en-GB" altLang="en-US" sz="4000" dirty="0">
                <a:ea typeface="ＭＳ Ｐゴシック" pitchFamily="34" charset="-128"/>
                <a:cs typeface="Arial" pitchFamily="34" charset="0"/>
              </a:rPr>
              <a:t>Contra-lateral control</a:t>
            </a:r>
          </a:p>
          <a:p>
            <a:pPr eaLnBrk="1" hangingPunct="1"/>
            <a:r>
              <a:rPr lang="en-US" altLang="en-US" sz="4000" dirty="0" err="1" smtClean="0">
                <a:ea typeface="ＭＳ Ｐゴシック" pitchFamily="34" charset="-128"/>
                <a:cs typeface="Arial" pitchFamily="34" charset="0"/>
              </a:rPr>
              <a:t>Lateralisation</a:t>
            </a:r>
            <a:r>
              <a:rPr lang="en-US" altLang="en-US" sz="4000" dirty="0" smtClean="0">
                <a:ea typeface="ＭＳ Ｐゴシック" pitchFamily="34" charset="-128"/>
                <a:cs typeface="Arial" pitchFamily="34" charset="0"/>
              </a:rPr>
              <a:t> of function</a:t>
            </a:r>
          </a:p>
          <a:p>
            <a:pPr eaLnBrk="1" hangingPunct="1"/>
            <a:r>
              <a:rPr lang="en-US" altLang="en-US" sz="4000" dirty="0" smtClean="0">
                <a:ea typeface="ＭＳ Ｐゴシック" pitchFamily="34" charset="-128"/>
                <a:cs typeface="Arial" pitchFamily="34" charset="0"/>
              </a:rPr>
              <a:t>Natural experiment</a:t>
            </a:r>
          </a:p>
        </p:txBody>
      </p:sp>
      <p:sp>
        <p:nvSpPr>
          <p:cNvPr id="73732" name="Rectangle 4"/>
          <p:cNvSpPr>
            <a:spLocks noGrp="1" noChangeArrowheads="1"/>
          </p:cNvSpPr>
          <p:nvPr>
            <p:ph type="body" sz="half" idx="2"/>
          </p:nvPr>
        </p:nvSpPr>
        <p:spPr>
          <a:xfrm>
            <a:off x="5329238" y="1111250"/>
            <a:ext cx="4210050" cy="4351338"/>
          </a:xfrm>
        </p:spPr>
        <p:txBody>
          <a:bodyPr>
            <a:noAutofit/>
          </a:bodyPr>
          <a:lstStyle/>
          <a:p>
            <a:pPr eaLnBrk="1" hangingPunct="1"/>
            <a:r>
              <a:rPr lang="en-GB" altLang="en-US" sz="4000" dirty="0" smtClean="0">
                <a:ea typeface="ＭＳ Ｐゴシック" pitchFamily="34" charset="-128"/>
                <a:cs typeface="Arial" pitchFamily="34" charset="0"/>
              </a:rPr>
              <a:t>Split brain surgery</a:t>
            </a:r>
          </a:p>
          <a:p>
            <a:pPr eaLnBrk="1" hangingPunct="1"/>
            <a:r>
              <a:rPr lang="en-GB" altLang="en-US" sz="4000" dirty="0" smtClean="0">
                <a:ea typeface="ＭＳ Ｐゴシック" pitchFamily="34" charset="-128"/>
                <a:cs typeface="Arial" pitchFamily="34" charset="0"/>
              </a:rPr>
              <a:t>Cross-wiring</a:t>
            </a:r>
          </a:p>
          <a:p>
            <a:pPr eaLnBrk="1" hangingPunct="1"/>
            <a:r>
              <a:rPr lang="en-GB" altLang="en-US" sz="4000" dirty="0" smtClean="0">
                <a:ea typeface="ＭＳ Ｐゴシック" pitchFamily="34" charset="-128"/>
                <a:cs typeface="Arial" pitchFamily="34" charset="0"/>
              </a:rPr>
              <a:t>Tactile task</a:t>
            </a:r>
          </a:p>
          <a:p>
            <a:pPr eaLnBrk="1" hangingPunct="1"/>
            <a:r>
              <a:rPr lang="en-GB" altLang="en-US" sz="4000" dirty="0" smtClean="0">
                <a:ea typeface="ＭＳ Ｐゴシック" pitchFamily="34" charset="-128"/>
                <a:cs typeface="Arial" pitchFamily="34" charset="0"/>
              </a:rPr>
              <a:t>Visual task</a:t>
            </a:r>
          </a:p>
          <a:p>
            <a:pPr eaLnBrk="1" hangingPunct="1"/>
            <a:r>
              <a:rPr lang="en-GB" altLang="en-US" sz="4000" dirty="0" smtClean="0">
                <a:ea typeface="ＭＳ Ｐゴシック" pitchFamily="34" charset="-128"/>
                <a:cs typeface="Arial" pitchFamily="34" charset="0"/>
              </a:rPr>
              <a:t>Epilepsy</a:t>
            </a:r>
          </a:p>
          <a:p>
            <a:pPr eaLnBrk="1" hangingPunct="1"/>
            <a:r>
              <a:rPr lang="en-GB" altLang="en-US" sz="4000" dirty="0" smtClean="0">
                <a:ea typeface="ＭＳ Ｐゴシック" pitchFamily="34" charset="-128"/>
                <a:cs typeface="Arial" pitchFamily="34" charset="0"/>
              </a:rPr>
              <a:t>Brain</a:t>
            </a:r>
          </a:p>
          <a:p>
            <a:pPr eaLnBrk="1" hangingPunct="1"/>
            <a:r>
              <a:rPr lang="en-GB" altLang="en-US" sz="4000" dirty="0" smtClean="0">
                <a:ea typeface="ＭＳ Ｐゴシック" pitchFamily="34" charset="-128"/>
                <a:cs typeface="Arial" pitchFamily="34" charset="0"/>
              </a:rPr>
              <a:t>EEG</a:t>
            </a:r>
          </a:p>
        </p:txBody>
      </p:sp>
    </p:spTree>
    <p:extLst>
      <p:ext uri="{BB962C8B-B14F-4D97-AF65-F5344CB8AC3E}">
        <p14:creationId xmlns:p14="http://schemas.microsoft.com/office/powerpoint/2010/main" val="3101600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238250" y="1523999"/>
            <a:ext cx="7429500" cy="1319213"/>
          </a:xfrm>
        </p:spPr>
        <p:txBody>
          <a:bodyPr/>
          <a:lstStyle/>
          <a:p>
            <a:pPr eaLnBrk="1" hangingPunct="1"/>
            <a:r>
              <a:rPr lang="en-GB" altLang="en-US" dirty="0" smtClean="0"/>
              <a:t>SPERRY (1968)</a:t>
            </a:r>
          </a:p>
        </p:txBody>
      </p:sp>
      <p:sp>
        <p:nvSpPr>
          <p:cNvPr id="23555" name="Subtitle 2"/>
          <p:cNvSpPr>
            <a:spLocks noGrp="1"/>
          </p:cNvSpPr>
          <p:nvPr>
            <p:ph type="subTitle" idx="1"/>
          </p:nvPr>
        </p:nvSpPr>
        <p:spPr>
          <a:xfrm>
            <a:off x="0" y="0"/>
            <a:ext cx="9906000" cy="6858000"/>
          </a:xfrm>
        </p:spPr>
        <p:txBody>
          <a:bodyPr>
            <a:noAutofit/>
          </a:bodyPr>
          <a:lstStyle/>
          <a:p>
            <a:pPr eaLnBrk="1" hangingPunct="1"/>
            <a:r>
              <a:rPr lang="en-GB" altLang="en-US" sz="5400" dirty="0" smtClean="0"/>
              <a:t>Hemispheric disconnection and unity in conscious awareness</a:t>
            </a:r>
          </a:p>
        </p:txBody>
      </p:sp>
      <p:pic>
        <p:nvPicPr>
          <p:cNvPr id="6" name="Picture 4" descr="https://encrypted-tbn1.gstatic.com/images?q=tbn:ANd9GcTed8pB_TJNYe38iwoFxDg2KdLEBTwJbv-RkfnbnR662ZUR5fH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558" y="3095034"/>
            <a:ext cx="5962892" cy="37629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806017"/>
            <a:ext cx="1828558" cy="1200329"/>
          </a:xfrm>
          <a:prstGeom prst="rect">
            <a:avLst/>
          </a:prstGeom>
        </p:spPr>
        <p:txBody>
          <a:bodyPr wrap="square">
            <a:spAutoFit/>
          </a:bodyPr>
          <a:lstStyle/>
          <a:p>
            <a:r>
              <a:rPr lang="en-GB" dirty="0">
                <a:latin typeface="Arial" panose="020B0604020202020204" pitchFamily="34" charset="0"/>
                <a:hlinkClick r:id="rId3"/>
              </a:rPr>
              <a:t>https://</a:t>
            </a:r>
            <a:r>
              <a:rPr lang="en-GB" dirty="0" smtClean="0">
                <a:latin typeface="Arial" panose="020B0604020202020204" pitchFamily="34" charset="0"/>
                <a:hlinkClick r:id="rId3"/>
              </a:rPr>
              <a:t>www.youtube.com/watch?v=aCv4K5aStdU</a:t>
            </a:r>
            <a:r>
              <a:rPr lang="en-GB" dirty="0" smtClean="0">
                <a:latin typeface="Arial" panose="020B0604020202020204" pitchFamily="34" charset="0"/>
              </a:rPr>
              <a:t>  </a:t>
            </a:r>
            <a:endParaRPr lang="en-GB" dirty="0">
              <a:latin typeface="Arial" panose="020B0604020202020204" pitchFamily="34" charset="0"/>
            </a:endParaRPr>
          </a:p>
        </p:txBody>
      </p:sp>
      <p:sp>
        <p:nvSpPr>
          <p:cNvPr id="9" name="Rectangle 8"/>
          <p:cNvSpPr/>
          <p:nvPr/>
        </p:nvSpPr>
        <p:spPr>
          <a:xfrm>
            <a:off x="0" y="3419344"/>
            <a:ext cx="1828558" cy="1200329"/>
          </a:xfrm>
          <a:prstGeom prst="rect">
            <a:avLst/>
          </a:prstGeom>
        </p:spPr>
        <p:txBody>
          <a:bodyPr wrap="square">
            <a:spAutoFit/>
          </a:bodyPr>
          <a:lstStyle/>
          <a:p>
            <a:r>
              <a:rPr lang="en-GB" dirty="0">
                <a:latin typeface="Arial" panose="020B0604020202020204" pitchFamily="34" charset="0"/>
                <a:hlinkClick r:id="rId4"/>
              </a:rPr>
              <a:t>https://</a:t>
            </a:r>
            <a:r>
              <a:rPr lang="en-GB" dirty="0" smtClean="0">
                <a:latin typeface="Arial" panose="020B0604020202020204" pitchFamily="34" charset="0"/>
                <a:hlinkClick r:id="rId4"/>
              </a:rPr>
              <a:t>www.youtube.com/watch?v=Kqy4XVcCf0w</a:t>
            </a:r>
            <a:r>
              <a:rPr lang="en-GB" dirty="0" smtClean="0">
                <a:latin typeface="Arial" panose="020B0604020202020204" pitchFamily="34" charset="0"/>
              </a:rPr>
              <a:t> </a:t>
            </a:r>
            <a:endParaRPr lang="en-GB" dirty="0">
              <a:latin typeface="Arial" panose="020B0604020202020204" pitchFamily="34" charset="0"/>
            </a:endParaRPr>
          </a:p>
        </p:txBody>
      </p:sp>
    </p:spTree>
    <p:extLst>
      <p:ext uri="{BB962C8B-B14F-4D97-AF65-F5344CB8AC3E}">
        <p14:creationId xmlns:p14="http://schemas.microsoft.com/office/powerpoint/2010/main" val="31542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
            <a:ext cx="9906000" cy="1028700"/>
          </a:xfrm>
          <a:solidFill>
            <a:srgbClr val="FFFF00"/>
          </a:solidFill>
        </p:spPr>
        <p:txBody>
          <a:bodyPr>
            <a:normAutofit/>
          </a:bodyPr>
          <a:lstStyle/>
          <a:p>
            <a:pPr algn="ctr"/>
            <a:r>
              <a:rPr lang="en-GB" altLang="en-US" sz="6600" dirty="0" smtClean="0">
                <a:ea typeface="ＭＳ Ｐゴシック" pitchFamily="34" charset="-128"/>
                <a:cs typeface="Arial" panose="020B0604020202020204" pitchFamily="34" charset="0"/>
              </a:rPr>
              <a:t>What is a visual field?</a:t>
            </a:r>
          </a:p>
        </p:txBody>
      </p:sp>
      <p:sp>
        <p:nvSpPr>
          <p:cNvPr id="27651" name="Content Placeholder 2"/>
          <p:cNvSpPr>
            <a:spLocks noGrp="1"/>
          </p:cNvSpPr>
          <p:nvPr>
            <p:ph idx="1"/>
          </p:nvPr>
        </p:nvSpPr>
        <p:spPr>
          <a:xfrm>
            <a:off x="0" y="1009650"/>
            <a:ext cx="5295900" cy="4511676"/>
          </a:xfrm>
        </p:spPr>
        <p:txBody>
          <a:bodyPr>
            <a:noAutofit/>
          </a:bodyPr>
          <a:lstStyle/>
          <a:p>
            <a:pPr marL="0" indent="0">
              <a:buFontTx/>
              <a:buNone/>
            </a:pPr>
            <a:r>
              <a:rPr lang="en-GB" altLang="en-US" sz="4800" dirty="0" smtClean="0">
                <a:ea typeface="ＭＳ Ｐゴシック" pitchFamily="34" charset="-128"/>
                <a:cs typeface="Arial" panose="020B0604020202020204" pitchFamily="34" charset="0"/>
              </a:rPr>
              <a:t>If you look straightforward everything to the left of your nose is the left visual field and everything to the right is your right visual field. </a:t>
            </a:r>
          </a:p>
        </p:txBody>
      </p:sp>
      <p:pic>
        <p:nvPicPr>
          <p:cNvPr id="27652" name="Picture 8" descr="http://www.pxleyes.com/images/contests/eyes-dd/fullsize/one-eyeball-4cdb887c749d3_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0169" y="4508501"/>
            <a:ext cx="99404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http://www.pxleyes.com/images/contests/eyes-dd/fullsize/one-eyeball-4cdb887c749d3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702" y="4481514"/>
            <a:ext cx="99404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827" y="3367088"/>
            <a:ext cx="10318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a:endCxn id="27654" idx="0"/>
          </p:cNvCxnSpPr>
          <p:nvPr/>
        </p:nvCxnSpPr>
        <p:spPr>
          <a:xfrm>
            <a:off x="7556765" y="2276476"/>
            <a:ext cx="0" cy="1090613"/>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7656" name="TextBox 3"/>
          <p:cNvSpPr txBox="1">
            <a:spLocks noChangeArrowheads="1"/>
          </p:cNvSpPr>
          <p:nvPr/>
        </p:nvSpPr>
        <p:spPr bwMode="auto">
          <a:xfrm>
            <a:off x="7995313" y="2085975"/>
            <a:ext cx="163896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GB" altLang="en-US" sz="2400" b="1" dirty="0">
                <a:latin typeface="Arial" panose="020B0604020202020204" pitchFamily="34" charset="0"/>
              </a:rPr>
              <a:t>Right</a:t>
            </a:r>
          </a:p>
          <a:p>
            <a:pPr eaLnBrk="1" hangingPunct="1">
              <a:spcBef>
                <a:spcPct val="0"/>
              </a:spcBef>
              <a:buFontTx/>
              <a:buNone/>
            </a:pPr>
            <a:r>
              <a:rPr lang="en-GB" altLang="en-US" sz="2400" b="1" dirty="0">
                <a:latin typeface="Arial" panose="020B0604020202020204" pitchFamily="34" charset="0"/>
              </a:rPr>
              <a:t>Visual</a:t>
            </a:r>
          </a:p>
          <a:p>
            <a:pPr eaLnBrk="1" hangingPunct="1">
              <a:spcBef>
                <a:spcPct val="0"/>
              </a:spcBef>
              <a:buFontTx/>
              <a:buNone/>
            </a:pPr>
            <a:r>
              <a:rPr lang="en-GB" altLang="en-US" sz="2400" b="1" dirty="0">
                <a:latin typeface="Arial" panose="020B0604020202020204" pitchFamily="34" charset="0"/>
              </a:rPr>
              <a:t>Field</a:t>
            </a:r>
          </a:p>
        </p:txBody>
      </p:sp>
      <p:sp>
        <p:nvSpPr>
          <p:cNvPr id="27657" name="TextBox 10"/>
          <p:cNvSpPr txBox="1">
            <a:spLocks noChangeArrowheads="1"/>
          </p:cNvSpPr>
          <p:nvPr/>
        </p:nvSpPr>
        <p:spPr bwMode="auto">
          <a:xfrm>
            <a:off x="5548048" y="2085975"/>
            <a:ext cx="1638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r" eaLnBrk="1" hangingPunct="1">
              <a:spcBef>
                <a:spcPct val="0"/>
              </a:spcBef>
              <a:buFontTx/>
              <a:buNone/>
            </a:pPr>
            <a:r>
              <a:rPr lang="en-GB" altLang="en-US" sz="2400" b="1" dirty="0">
                <a:latin typeface="Arial" panose="020B0604020202020204" pitchFamily="34" charset="0"/>
              </a:rPr>
              <a:t>Left</a:t>
            </a:r>
          </a:p>
          <a:p>
            <a:pPr algn="r" eaLnBrk="1" hangingPunct="1">
              <a:spcBef>
                <a:spcPct val="0"/>
              </a:spcBef>
              <a:buFontTx/>
              <a:buNone/>
            </a:pPr>
            <a:r>
              <a:rPr lang="en-GB" altLang="en-US" sz="2400" b="1" dirty="0">
                <a:latin typeface="Arial" panose="020B0604020202020204" pitchFamily="34" charset="0"/>
              </a:rPr>
              <a:t>Visual</a:t>
            </a:r>
          </a:p>
          <a:p>
            <a:pPr algn="r" eaLnBrk="1" hangingPunct="1">
              <a:spcBef>
                <a:spcPct val="0"/>
              </a:spcBef>
              <a:buFontTx/>
              <a:buNone/>
            </a:pPr>
            <a:r>
              <a:rPr lang="en-GB" altLang="en-US" sz="2400" b="1" dirty="0">
                <a:latin typeface="Arial" panose="020B0604020202020204" pitchFamily="34" charset="0"/>
              </a:rPr>
              <a:t>Field</a:t>
            </a:r>
          </a:p>
        </p:txBody>
      </p:sp>
    </p:spTree>
    <p:extLst>
      <p:ext uri="{BB962C8B-B14F-4D97-AF65-F5344CB8AC3E}">
        <p14:creationId xmlns:p14="http://schemas.microsoft.com/office/powerpoint/2010/main" val="682759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
            <a:ext cx="9906000" cy="1104900"/>
          </a:xfrm>
          <a:solidFill>
            <a:srgbClr val="FFFF00"/>
          </a:solidFill>
        </p:spPr>
        <p:txBody>
          <a:bodyPr/>
          <a:lstStyle/>
          <a:p>
            <a:pPr algn="ctr"/>
            <a:r>
              <a:rPr lang="en-GB" altLang="en-US" dirty="0" smtClean="0">
                <a:ea typeface="ＭＳ Ｐゴシック" pitchFamily="34" charset="-128"/>
              </a:rPr>
              <a:t>Visual fields – a little more detail</a:t>
            </a:r>
          </a:p>
        </p:txBody>
      </p:sp>
      <p:sp>
        <p:nvSpPr>
          <p:cNvPr id="28675" name="Content Placeholder 2"/>
          <p:cNvSpPr>
            <a:spLocks noGrp="1"/>
          </p:cNvSpPr>
          <p:nvPr>
            <p:ph idx="1"/>
          </p:nvPr>
        </p:nvSpPr>
        <p:spPr>
          <a:xfrm>
            <a:off x="1" y="1085850"/>
            <a:ext cx="6526608" cy="5772150"/>
          </a:xfrm>
        </p:spPr>
        <p:txBody>
          <a:bodyPr>
            <a:noAutofit/>
          </a:bodyPr>
          <a:lstStyle/>
          <a:p>
            <a:pPr marL="0" indent="0">
              <a:buFontTx/>
              <a:buNone/>
            </a:pPr>
            <a:r>
              <a:rPr lang="en-GB" altLang="en-US" sz="4400" dirty="0" smtClean="0">
                <a:ea typeface="ＭＳ Ｐゴシック" pitchFamily="34" charset="-128"/>
              </a:rPr>
              <a:t>HOWEVER!</a:t>
            </a:r>
          </a:p>
          <a:p>
            <a:pPr marL="0" indent="0">
              <a:buFontTx/>
              <a:buNone/>
            </a:pPr>
            <a:r>
              <a:rPr lang="en-GB" altLang="en-US" sz="4400" dirty="0" smtClean="0">
                <a:ea typeface="ＭＳ Ｐゴシック" pitchFamily="34" charset="-128"/>
              </a:rPr>
              <a:t>It’s more complex than right eye -&gt; left hemisphere and left eye -&gt; left hemisphere.</a:t>
            </a:r>
          </a:p>
          <a:p>
            <a:pPr marL="0" indent="0">
              <a:buFontTx/>
              <a:buNone/>
            </a:pPr>
            <a:endParaRPr lang="en-GB" altLang="en-US" sz="4400" dirty="0" smtClean="0">
              <a:ea typeface="ＭＳ Ｐゴシック" pitchFamily="34" charset="-128"/>
            </a:endParaRPr>
          </a:p>
          <a:p>
            <a:pPr marL="0" indent="0">
              <a:buFontTx/>
              <a:buNone/>
            </a:pPr>
            <a:r>
              <a:rPr lang="en-GB" altLang="en-US" sz="4400" dirty="0" smtClean="0">
                <a:ea typeface="ＭＳ Ｐゴシック" pitchFamily="34" charset="-128"/>
              </a:rPr>
              <a:t>Information from both eyes goes to both hemispheres.</a:t>
            </a:r>
          </a:p>
          <a:p>
            <a:pPr marL="0" indent="0">
              <a:buFontTx/>
              <a:buNone/>
            </a:pPr>
            <a:endParaRPr lang="en-GB" altLang="en-US" sz="3200" dirty="0" smtClean="0">
              <a:ea typeface="ＭＳ Ｐゴシック" pitchFamily="34" charset="-128"/>
            </a:endParaRPr>
          </a:p>
          <a:p>
            <a:pPr marL="0" indent="0">
              <a:buFontTx/>
              <a:buNone/>
            </a:pPr>
            <a:endParaRPr lang="en-GB" altLang="en-US" sz="3200" dirty="0" smtClean="0">
              <a:ea typeface="ＭＳ Ｐゴシック" pitchFamily="34" charset="-128"/>
            </a:endParaRPr>
          </a:p>
        </p:txBody>
      </p:sp>
      <p:pic>
        <p:nvPicPr>
          <p:cNvPr id="28676" name="Picture 19" descr="http://www.chokdeeyork.co.uk/wp-content/uploads/2013/03/eye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609" y="1687513"/>
            <a:ext cx="3379391"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951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906000" cy="1143000"/>
          </a:xfrm>
          <a:solidFill>
            <a:srgbClr val="FFFF00"/>
          </a:solidFill>
        </p:spPr>
        <p:txBody>
          <a:bodyPr>
            <a:normAutofit/>
          </a:bodyPr>
          <a:lstStyle/>
          <a:p>
            <a:pPr marL="54864" algn="ctr" eaLnBrk="1" fontAlgn="auto" hangingPunct="1">
              <a:spcAft>
                <a:spcPts val="0"/>
              </a:spcAft>
              <a:defRPr/>
            </a:pPr>
            <a:r>
              <a:rPr lang="en-GB" sz="6000" dirty="0" smtClean="0">
                <a:solidFill>
                  <a:schemeClr val="tx1"/>
                </a:solidFill>
                <a:latin typeface="+mj-lt"/>
              </a:rPr>
              <a:t>Some background</a:t>
            </a:r>
            <a:endParaRPr lang="en-GB" sz="6000" dirty="0">
              <a:solidFill>
                <a:schemeClr val="tx1"/>
              </a:solidFill>
              <a:latin typeface="+mj-lt"/>
            </a:endParaRPr>
          </a:p>
        </p:txBody>
      </p:sp>
      <p:pic>
        <p:nvPicPr>
          <p:cNvPr id="18435" name="Picture 2" descr="http://www.ximnet.com.my/thelab/images/upload/FF_70_brain1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719" y="2714627"/>
            <a:ext cx="5159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4467299">
            <a:off x="6514241" y="2472202"/>
            <a:ext cx="714375" cy="178342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p:cNvSpPr/>
          <p:nvPr/>
        </p:nvSpPr>
        <p:spPr>
          <a:xfrm>
            <a:off x="7587721" y="2714627"/>
            <a:ext cx="1934766"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Right hemisphere</a:t>
            </a:r>
          </a:p>
        </p:txBody>
      </p:sp>
      <p:sp>
        <p:nvSpPr>
          <p:cNvPr id="7" name="Down Arrow 6"/>
          <p:cNvSpPr/>
          <p:nvPr/>
        </p:nvSpPr>
        <p:spPr>
          <a:xfrm rot="14482347">
            <a:off x="2318743" y="4132859"/>
            <a:ext cx="857250" cy="177998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a:xfrm>
            <a:off x="309563" y="4851402"/>
            <a:ext cx="1934766"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Left hemisphere</a:t>
            </a:r>
          </a:p>
        </p:txBody>
      </p:sp>
      <p:cxnSp>
        <p:nvCxnSpPr>
          <p:cNvPr id="10" name="Straight Arrow Connector 9"/>
          <p:cNvCxnSpPr/>
          <p:nvPr/>
        </p:nvCxnSpPr>
        <p:spPr>
          <a:xfrm>
            <a:off x="1083469" y="4071940"/>
            <a:ext cx="3559969" cy="35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09563" y="3000377"/>
            <a:ext cx="1934766"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Corpus Callosum</a:t>
            </a:r>
          </a:p>
        </p:txBody>
      </p:sp>
      <p:cxnSp>
        <p:nvCxnSpPr>
          <p:cNvPr id="14" name="Straight Arrow Connector 13"/>
          <p:cNvCxnSpPr/>
          <p:nvPr/>
        </p:nvCxnSpPr>
        <p:spPr>
          <a:xfrm>
            <a:off x="2244329" y="3643315"/>
            <a:ext cx="24765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3" name="Content Placeholder 2"/>
          <p:cNvSpPr>
            <a:spLocks noGrp="1"/>
          </p:cNvSpPr>
          <p:nvPr>
            <p:ph idx="1"/>
          </p:nvPr>
        </p:nvSpPr>
        <p:spPr>
          <a:xfrm>
            <a:off x="194338" y="1196975"/>
            <a:ext cx="8917119" cy="1517650"/>
          </a:xfrm>
        </p:spPr>
        <p:txBody>
          <a:bodyPr/>
          <a:lstStyle/>
          <a:p>
            <a:r>
              <a:rPr lang="en-GB" altLang="en-US" sz="2400" dirty="0" smtClean="0">
                <a:latin typeface="Arial" panose="020B0604020202020204" pitchFamily="34" charset="0"/>
                <a:ea typeface="ＭＳ Ｐゴシック" pitchFamily="34" charset="-128"/>
              </a:rPr>
              <a:t>Our brain is divided into two halves or ……….. </a:t>
            </a:r>
          </a:p>
          <a:p>
            <a:endParaRPr lang="en-GB" altLang="en-US" sz="2400" dirty="0" smtClean="0">
              <a:latin typeface="Arial" panose="020B0604020202020204" pitchFamily="34" charset="0"/>
              <a:ea typeface="ＭＳ Ｐゴシック" pitchFamily="34" charset="-128"/>
            </a:endParaRPr>
          </a:p>
          <a:p>
            <a:r>
              <a:rPr lang="en-GB" altLang="en-US" sz="2400" dirty="0" smtClean="0">
                <a:latin typeface="Arial" panose="020B0604020202020204" pitchFamily="34" charset="0"/>
                <a:ea typeface="ＭＳ Ｐゴシック" pitchFamily="34" charset="-128"/>
              </a:rPr>
              <a:t>Each half is associated with different abilities.</a:t>
            </a:r>
          </a:p>
        </p:txBody>
      </p:sp>
    </p:spTree>
    <p:extLst>
      <p:ext uri="{BB962C8B-B14F-4D97-AF65-F5344CB8AC3E}">
        <p14:creationId xmlns:p14="http://schemas.microsoft.com/office/powerpoint/2010/main" val="147108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7813" t="9375" r="7031" b="7292"/>
          <a:stretch>
            <a:fillRect/>
          </a:stretch>
        </p:blipFill>
        <p:spPr bwMode="auto">
          <a:xfrm>
            <a:off x="479823" y="422275"/>
            <a:ext cx="89979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Freeform 3"/>
          <p:cNvSpPr>
            <a:spLocks/>
          </p:cNvSpPr>
          <p:nvPr/>
        </p:nvSpPr>
        <p:spPr bwMode="auto">
          <a:xfrm>
            <a:off x="-1313920" y="-114300"/>
            <a:ext cx="7410583" cy="2908300"/>
          </a:xfrm>
          <a:custGeom>
            <a:avLst/>
            <a:gdLst>
              <a:gd name="T0" fmla="*/ 2147483647 w 4309"/>
              <a:gd name="T1" fmla="*/ 2147483647 h 1832"/>
              <a:gd name="T2" fmla="*/ 2147483647 w 4309"/>
              <a:gd name="T3" fmla="*/ 2147483647 h 1832"/>
              <a:gd name="T4" fmla="*/ 2147483647 w 4309"/>
              <a:gd name="T5" fmla="*/ 2147483647 h 1832"/>
              <a:gd name="T6" fmla="*/ 2147483647 w 4309"/>
              <a:gd name="T7" fmla="*/ 2147483647 h 1832"/>
              <a:gd name="T8" fmla="*/ 2147483647 w 4309"/>
              <a:gd name="T9" fmla="*/ 2147483647 h 1832"/>
              <a:gd name="T10" fmla="*/ 2147483647 w 4309"/>
              <a:gd name="T11" fmla="*/ 0 h 1832"/>
              <a:gd name="T12" fmla="*/ 0 w 4309"/>
              <a:gd name="T13" fmla="*/ 0 h 1832"/>
              <a:gd name="T14" fmla="*/ 2147483647 w 4309"/>
              <a:gd name="T15" fmla="*/ 2147483647 h 1832"/>
              <a:gd name="T16" fmla="*/ 2147483647 w 4309"/>
              <a:gd name="T17" fmla="*/ 2147483647 h 1832"/>
              <a:gd name="T18" fmla="*/ 2147483647 w 4309"/>
              <a:gd name="T19" fmla="*/ 2147483647 h 1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9" h="1832">
                <a:moveTo>
                  <a:pt x="3441" y="1533"/>
                </a:moveTo>
                <a:cubicBezTo>
                  <a:pt x="3440" y="1554"/>
                  <a:pt x="3459" y="1777"/>
                  <a:pt x="3374" y="1810"/>
                </a:cubicBezTo>
                <a:cubicBezTo>
                  <a:pt x="3343" y="1822"/>
                  <a:pt x="3309" y="1820"/>
                  <a:pt x="3277" y="1825"/>
                </a:cubicBezTo>
                <a:cubicBezTo>
                  <a:pt x="3226" y="1832"/>
                  <a:pt x="3196" y="1832"/>
                  <a:pt x="3224" y="1832"/>
                </a:cubicBezTo>
                <a:lnTo>
                  <a:pt x="3269" y="1481"/>
                </a:lnTo>
                <a:lnTo>
                  <a:pt x="4309" y="0"/>
                </a:lnTo>
                <a:lnTo>
                  <a:pt x="0" y="0"/>
                </a:lnTo>
                <a:lnTo>
                  <a:pt x="23" y="1010"/>
                </a:lnTo>
                <a:lnTo>
                  <a:pt x="3127" y="1413"/>
                </a:lnTo>
                <a:lnTo>
                  <a:pt x="3441" y="1533"/>
                </a:lnTo>
                <a:close/>
              </a:path>
            </a:pathLst>
          </a:custGeom>
          <a:solidFill>
            <a:srgbClr val="FF00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23556" name="AutoShape 4"/>
          <p:cNvSpPr>
            <a:spLocks noChangeArrowheads="1"/>
          </p:cNvSpPr>
          <p:nvPr/>
        </p:nvSpPr>
        <p:spPr bwMode="auto">
          <a:xfrm>
            <a:off x="4041511" y="4800600"/>
            <a:ext cx="908050" cy="1143000"/>
          </a:xfrm>
          <a:prstGeom prst="irregularSeal2">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3557" name="AutoShape 5"/>
          <p:cNvSpPr>
            <a:spLocks noChangeArrowheads="1"/>
          </p:cNvSpPr>
          <p:nvPr/>
        </p:nvSpPr>
        <p:spPr bwMode="auto">
          <a:xfrm flipH="1">
            <a:off x="4961600" y="4800600"/>
            <a:ext cx="908050" cy="1143000"/>
          </a:xfrm>
          <a:prstGeom prst="irregularSeal2">
            <a:avLst/>
          </a:prstGeom>
          <a:solidFill>
            <a:srgbClr val="FF7C8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3561" name="Rectangle 9"/>
          <p:cNvSpPr>
            <a:spLocks noChangeArrowheads="1"/>
          </p:cNvSpPr>
          <p:nvPr/>
        </p:nvSpPr>
        <p:spPr bwMode="auto">
          <a:xfrm>
            <a:off x="1136784" y="3971927"/>
            <a:ext cx="1585648" cy="14509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3562" name="Rectangle 10"/>
          <p:cNvSpPr>
            <a:spLocks noChangeArrowheads="1"/>
          </p:cNvSpPr>
          <p:nvPr/>
        </p:nvSpPr>
        <p:spPr bwMode="auto">
          <a:xfrm>
            <a:off x="7259242" y="4171952"/>
            <a:ext cx="1585648" cy="14509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grpSp>
        <p:nvGrpSpPr>
          <p:cNvPr id="23606" name="Group 54"/>
          <p:cNvGrpSpPr>
            <a:grpSpLocks/>
          </p:cNvGrpSpPr>
          <p:nvPr/>
        </p:nvGrpSpPr>
        <p:grpSpPr bwMode="auto">
          <a:xfrm>
            <a:off x="4462860" y="2305052"/>
            <a:ext cx="1479021" cy="3338513"/>
            <a:chOff x="2586" y="1452"/>
            <a:chExt cx="860" cy="2103"/>
          </a:xfrm>
        </p:grpSpPr>
        <p:sp>
          <p:nvSpPr>
            <p:cNvPr id="13340" name="Freeform 13"/>
            <p:cNvSpPr>
              <a:spLocks/>
            </p:cNvSpPr>
            <p:nvPr/>
          </p:nvSpPr>
          <p:spPr bwMode="auto">
            <a:xfrm>
              <a:off x="2587" y="1774"/>
              <a:ext cx="582" cy="1052"/>
            </a:xfrm>
            <a:custGeom>
              <a:avLst/>
              <a:gdLst>
                <a:gd name="T0" fmla="*/ 0 w 666"/>
                <a:gd name="T1" fmla="*/ 0 h 1052"/>
                <a:gd name="T2" fmla="*/ 62 w 666"/>
                <a:gd name="T3" fmla="*/ 414 h 1052"/>
                <a:gd name="T4" fmla="*/ 260 w 666"/>
                <a:gd name="T5" fmla="*/ 722 h 1052"/>
                <a:gd name="T6" fmla="*/ 281 w 666"/>
                <a:gd name="T7" fmla="*/ 1052 h 10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1052">
                  <a:moveTo>
                    <a:pt x="0" y="0"/>
                  </a:moveTo>
                  <a:cubicBezTo>
                    <a:pt x="21" y="147"/>
                    <a:pt x="42" y="294"/>
                    <a:pt x="139" y="414"/>
                  </a:cubicBezTo>
                  <a:cubicBezTo>
                    <a:pt x="236" y="534"/>
                    <a:pt x="502" y="616"/>
                    <a:pt x="584" y="722"/>
                  </a:cubicBezTo>
                  <a:cubicBezTo>
                    <a:pt x="666" y="828"/>
                    <a:pt x="622" y="997"/>
                    <a:pt x="630" y="1052"/>
                  </a:cubicBezTo>
                </a:path>
              </a:pathLst>
            </a:custGeom>
            <a:noFill/>
            <a:ln w="762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1" name="Freeform 15"/>
            <p:cNvSpPr>
              <a:spLocks/>
            </p:cNvSpPr>
            <p:nvPr/>
          </p:nvSpPr>
          <p:spPr bwMode="auto">
            <a:xfrm>
              <a:off x="2586" y="1452"/>
              <a:ext cx="127" cy="336"/>
            </a:xfrm>
            <a:custGeom>
              <a:avLst/>
              <a:gdLst>
                <a:gd name="T0" fmla="*/ 0 w 127"/>
                <a:gd name="T1" fmla="*/ 336 h 336"/>
                <a:gd name="T2" fmla="*/ 107 w 127"/>
                <a:gd name="T3" fmla="*/ 199 h 336"/>
                <a:gd name="T4" fmla="*/ 120 w 127"/>
                <a:gd name="T5" fmla="*/ 171 h 336"/>
                <a:gd name="T6" fmla="*/ 117 w 127"/>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336">
                  <a:moveTo>
                    <a:pt x="0" y="336"/>
                  </a:moveTo>
                  <a:cubicBezTo>
                    <a:pt x="18" y="313"/>
                    <a:pt x="87" y="227"/>
                    <a:pt x="107" y="199"/>
                  </a:cubicBezTo>
                  <a:cubicBezTo>
                    <a:pt x="127" y="171"/>
                    <a:pt x="118" y="204"/>
                    <a:pt x="120" y="171"/>
                  </a:cubicBezTo>
                  <a:cubicBezTo>
                    <a:pt x="122" y="138"/>
                    <a:pt x="118" y="36"/>
                    <a:pt x="117" y="0"/>
                  </a:cubicBezTo>
                </a:path>
              </a:pathLst>
            </a:custGeom>
            <a:noFill/>
            <a:ln w="762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2" name="Freeform 20"/>
            <p:cNvSpPr>
              <a:spLocks/>
            </p:cNvSpPr>
            <p:nvPr/>
          </p:nvSpPr>
          <p:spPr bwMode="auto">
            <a:xfrm>
              <a:off x="3007" y="1467"/>
              <a:ext cx="439" cy="983"/>
            </a:xfrm>
            <a:custGeom>
              <a:avLst/>
              <a:gdLst>
                <a:gd name="T0" fmla="*/ 424 w 439"/>
                <a:gd name="T1" fmla="*/ 0 h 983"/>
                <a:gd name="T2" fmla="*/ 408 w 439"/>
                <a:gd name="T3" fmla="*/ 207 h 983"/>
                <a:gd name="T4" fmla="*/ 239 w 439"/>
                <a:gd name="T5" fmla="*/ 337 h 983"/>
                <a:gd name="T6" fmla="*/ 155 w 439"/>
                <a:gd name="T7" fmla="*/ 606 h 983"/>
                <a:gd name="T8" fmla="*/ 17 w 439"/>
                <a:gd name="T9" fmla="*/ 844 h 983"/>
                <a:gd name="T10" fmla="*/ 55 w 439"/>
                <a:gd name="T11" fmla="*/ 983 h 9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983">
                  <a:moveTo>
                    <a:pt x="424" y="0"/>
                  </a:moveTo>
                  <a:cubicBezTo>
                    <a:pt x="431" y="75"/>
                    <a:pt x="439" y="151"/>
                    <a:pt x="408" y="207"/>
                  </a:cubicBezTo>
                  <a:cubicBezTo>
                    <a:pt x="377" y="263"/>
                    <a:pt x="281" y="271"/>
                    <a:pt x="239" y="337"/>
                  </a:cubicBezTo>
                  <a:cubicBezTo>
                    <a:pt x="197" y="403"/>
                    <a:pt x="192" y="521"/>
                    <a:pt x="155" y="606"/>
                  </a:cubicBezTo>
                  <a:cubicBezTo>
                    <a:pt x="118" y="691"/>
                    <a:pt x="34" y="781"/>
                    <a:pt x="17" y="844"/>
                  </a:cubicBezTo>
                  <a:cubicBezTo>
                    <a:pt x="0" y="907"/>
                    <a:pt x="27" y="945"/>
                    <a:pt x="55" y="983"/>
                  </a:cubicBezTo>
                </a:path>
              </a:pathLst>
            </a:custGeom>
            <a:noFill/>
            <a:ln w="762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nvGrpSpPr>
            <p:cNvPr id="13343" name="Group 31"/>
            <p:cNvGrpSpPr>
              <a:grpSpLocks/>
            </p:cNvGrpSpPr>
            <p:nvPr/>
          </p:nvGrpSpPr>
          <p:grpSpPr bwMode="auto">
            <a:xfrm>
              <a:off x="3034" y="2691"/>
              <a:ext cx="374" cy="864"/>
              <a:chOff x="3034" y="2691"/>
              <a:chExt cx="374" cy="864"/>
            </a:xfrm>
          </p:grpSpPr>
          <p:sp>
            <p:nvSpPr>
              <p:cNvPr id="13344" name="Freeform 27"/>
              <p:cNvSpPr>
                <a:spLocks/>
              </p:cNvSpPr>
              <p:nvPr/>
            </p:nvSpPr>
            <p:spPr bwMode="auto">
              <a:xfrm>
                <a:off x="3034" y="2691"/>
                <a:ext cx="266" cy="581"/>
              </a:xfrm>
              <a:custGeom>
                <a:avLst/>
                <a:gdLst>
                  <a:gd name="T0" fmla="*/ 122 w 266"/>
                  <a:gd name="T1" fmla="*/ 12 h 581"/>
                  <a:gd name="T2" fmla="*/ 192 w 266"/>
                  <a:gd name="T3" fmla="*/ 5 h 581"/>
                  <a:gd name="T4" fmla="*/ 261 w 266"/>
                  <a:gd name="T5" fmla="*/ 43 h 581"/>
                  <a:gd name="T6" fmla="*/ 222 w 266"/>
                  <a:gd name="T7" fmla="*/ 250 h 581"/>
                  <a:gd name="T8" fmla="*/ 99 w 266"/>
                  <a:gd name="T9" fmla="*/ 327 h 581"/>
                  <a:gd name="T10" fmla="*/ 0 w 266"/>
                  <a:gd name="T11" fmla="*/ 581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 h="581">
                    <a:moveTo>
                      <a:pt x="122" y="12"/>
                    </a:moveTo>
                    <a:cubicBezTo>
                      <a:pt x="145" y="6"/>
                      <a:pt x="169" y="0"/>
                      <a:pt x="192" y="5"/>
                    </a:cubicBezTo>
                    <a:cubicBezTo>
                      <a:pt x="215" y="10"/>
                      <a:pt x="256" y="2"/>
                      <a:pt x="261" y="43"/>
                    </a:cubicBezTo>
                    <a:cubicBezTo>
                      <a:pt x="266" y="84"/>
                      <a:pt x="249" y="203"/>
                      <a:pt x="222" y="250"/>
                    </a:cubicBezTo>
                    <a:cubicBezTo>
                      <a:pt x="195" y="297"/>
                      <a:pt x="136" y="272"/>
                      <a:pt x="99" y="327"/>
                    </a:cubicBezTo>
                    <a:cubicBezTo>
                      <a:pt x="62" y="382"/>
                      <a:pt x="15" y="535"/>
                      <a:pt x="0" y="581"/>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5" name="Freeform 28"/>
              <p:cNvSpPr>
                <a:spLocks/>
              </p:cNvSpPr>
              <p:nvPr/>
            </p:nvSpPr>
            <p:spPr bwMode="auto">
              <a:xfrm>
                <a:off x="3126" y="2741"/>
                <a:ext cx="221" cy="508"/>
              </a:xfrm>
              <a:custGeom>
                <a:avLst/>
                <a:gdLst>
                  <a:gd name="T0" fmla="*/ 23 w 221"/>
                  <a:gd name="T1" fmla="*/ 31 h 508"/>
                  <a:gd name="T2" fmla="*/ 153 w 221"/>
                  <a:gd name="T3" fmla="*/ 8 h 508"/>
                  <a:gd name="T4" fmla="*/ 215 w 221"/>
                  <a:gd name="T5" fmla="*/ 78 h 508"/>
                  <a:gd name="T6" fmla="*/ 192 w 221"/>
                  <a:gd name="T7" fmla="*/ 254 h 508"/>
                  <a:gd name="T8" fmla="*/ 123 w 221"/>
                  <a:gd name="T9" fmla="*/ 308 h 508"/>
                  <a:gd name="T10" fmla="*/ 46 w 221"/>
                  <a:gd name="T11" fmla="*/ 408 h 508"/>
                  <a:gd name="T12" fmla="*/ 0 w 221"/>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508">
                    <a:moveTo>
                      <a:pt x="23" y="31"/>
                    </a:moveTo>
                    <a:cubicBezTo>
                      <a:pt x="72" y="15"/>
                      <a:pt x="121" y="0"/>
                      <a:pt x="153" y="8"/>
                    </a:cubicBezTo>
                    <a:cubicBezTo>
                      <a:pt x="185" y="16"/>
                      <a:pt x="209" y="37"/>
                      <a:pt x="215" y="78"/>
                    </a:cubicBezTo>
                    <a:cubicBezTo>
                      <a:pt x="221" y="119"/>
                      <a:pt x="207" y="216"/>
                      <a:pt x="192" y="254"/>
                    </a:cubicBezTo>
                    <a:cubicBezTo>
                      <a:pt x="177" y="292"/>
                      <a:pt x="147" y="282"/>
                      <a:pt x="123" y="308"/>
                    </a:cubicBezTo>
                    <a:cubicBezTo>
                      <a:pt x="99" y="334"/>
                      <a:pt x="67" y="375"/>
                      <a:pt x="46" y="408"/>
                    </a:cubicBezTo>
                    <a:cubicBezTo>
                      <a:pt x="25" y="441"/>
                      <a:pt x="12" y="474"/>
                      <a:pt x="0" y="508"/>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6" name="Freeform 29"/>
              <p:cNvSpPr>
                <a:spLocks/>
              </p:cNvSpPr>
              <p:nvPr/>
            </p:nvSpPr>
            <p:spPr bwMode="auto">
              <a:xfrm>
                <a:off x="3118" y="2803"/>
                <a:ext cx="290" cy="668"/>
              </a:xfrm>
              <a:custGeom>
                <a:avLst/>
                <a:gdLst>
                  <a:gd name="T0" fmla="*/ 38 w 290"/>
                  <a:gd name="T1" fmla="*/ 0 h 668"/>
                  <a:gd name="T2" fmla="*/ 169 w 290"/>
                  <a:gd name="T3" fmla="*/ 23 h 668"/>
                  <a:gd name="T4" fmla="*/ 238 w 290"/>
                  <a:gd name="T5" fmla="*/ 69 h 668"/>
                  <a:gd name="T6" fmla="*/ 284 w 290"/>
                  <a:gd name="T7" fmla="*/ 200 h 668"/>
                  <a:gd name="T8" fmla="*/ 200 w 290"/>
                  <a:gd name="T9" fmla="*/ 315 h 668"/>
                  <a:gd name="T10" fmla="*/ 115 w 290"/>
                  <a:gd name="T11" fmla="*/ 384 h 668"/>
                  <a:gd name="T12" fmla="*/ 85 w 290"/>
                  <a:gd name="T13" fmla="*/ 438 h 668"/>
                  <a:gd name="T14" fmla="*/ 38 w 290"/>
                  <a:gd name="T15" fmla="*/ 561 h 668"/>
                  <a:gd name="T16" fmla="*/ 0 w 290"/>
                  <a:gd name="T17" fmla="*/ 668 h 6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0" h="668">
                    <a:moveTo>
                      <a:pt x="38" y="0"/>
                    </a:moveTo>
                    <a:cubicBezTo>
                      <a:pt x="87" y="5"/>
                      <a:pt x="136" y="11"/>
                      <a:pt x="169" y="23"/>
                    </a:cubicBezTo>
                    <a:cubicBezTo>
                      <a:pt x="202" y="35"/>
                      <a:pt x="219" y="40"/>
                      <a:pt x="238" y="69"/>
                    </a:cubicBezTo>
                    <a:cubicBezTo>
                      <a:pt x="257" y="98"/>
                      <a:pt x="290" y="159"/>
                      <a:pt x="284" y="200"/>
                    </a:cubicBezTo>
                    <a:cubicBezTo>
                      <a:pt x="278" y="241"/>
                      <a:pt x="228" y="284"/>
                      <a:pt x="200" y="315"/>
                    </a:cubicBezTo>
                    <a:cubicBezTo>
                      <a:pt x="172" y="346"/>
                      <a:pt x="134" y="363"/>
                      <a:pt x="115" y="384"/>
                    </a:cubicBezTo>
                    <a:cubicBezTo>
                      <a:pt x="96" y="405"/>
                      <a:pt x="98" y="409"/>
                      <a:pt x="85" y="438"/>
                    </a:cubicBezTo>
                    <a:cubicBezTo>
                      <a:pt x="72" y="467"/>
                      <a:pt x="52" y="523"/>
                      <a:pt x="38" y="561"/>
                    </a:cubicBezTo>
                    <a:cubicBezTo>
                      <a:pt x="24" y="599"/>
                      <a:pt x="8" y="650"/>
                      <a:pt x="0" y="668"/>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7" name="Freeform 30"/>
              <p:cNvSpPr>
                <a:spLocks/>
              </p:cNvSpPr>
              <p:nvPr/>
            </p:nvSpPr>
            <p:spPr bwMode="auto">
              <a:xfrm>
                <a:off x="3133" y="2842"/>
                <a:ext cx="172" cy="713"/>
              </a:xfrm>
              <a:custGeom>
                <a:avLst/>
                <a:gdLst>
                  <a:gd name="T0" fmla="*/ 7 w 272"/>
                  <a:gd name="T1" fmla="*/ 0 h 606"/>
                  <a:gd name="T2" fmla="*/ 13 w 272"/>
                  <a:gd name="T3" fmla="*/ 182 h 606"/>
                  <a:gd name="T4" fmla="*/ 17 w 272"/>
                  <a:gd name="T5" fmla="*/ 468 h 606"/>
                  <a:gd name="T6" fmla="*/ 17 w 272"/>
                  <a:gd name="T7" fmla="*/ 731 h 606"/>
                  <a:gd name="T8" fmla="*/ 14 w 272"/>
                  <a:gd name="T9" fmla="*/ 1098 h 606"/>
                  <a:gd name="T10" fmla="*/ 7 w 272"/>
                  <a:gd name="T11" fmla="*/ 1445 h 606"/>
                  <a:gd name="T12" fmla="*/ 0 w 272"/>
                  <a:gd name="T13" fmla="*/ 1607 h 6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606">
                    <a:moveTo>
                      <a:pt x="115" y="0"/>
                    </a:moveTo>
                    <a:cubicBezTo>
                      <a:pt x="141" y="20"/>
                      <a:pt x="168" y="40"/>
                      <a:pt x="192" y="69"/>
                    </a:cubicBezTo>
                    <a:cubicBezTo>
                      <a:pt x="216" y="98"/>
                      <a:pt x="250" y="142"/>
                      <a:pt x="261" y="176"/>
                    </a:cubicBezTo>
                    <a:cubicBezTo>
                      <a:pt x="272" y="210"/>
                      <a:pt x="269" y="236"/>
                      <a:pt x="261" y="276"/>
                    </a:cubicBezTo>
                    <a:cubicBezTo>
                      <a:pt x="253" y="316"/>
                      <a:pt x="240" y="369"/>
                      <a:pt x="215" y="414"/>
                    </a:cubicBezTo>
                    <a:cubicBezTo>
                      <a:pt x="190" y="459"/>
                      <a:pt x="144" y="513"/>
                      <a:pt x="108" y="545"/>
                    </a:cubicBezTo>
                    <a:cubicBezTo>
                      <a:pt x="72" y="577"/>
                      <a:pt x="18" y="596"/>
                      <a:pt x="0" y="606"/>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grpSp>
      <p:grpSp>
        <p:nvGrpSpPr>
          <p:cNvPr id="23585" name="Group 33"/>
          <p:cNvGrpSpPr>
            <a:grpSpLocks/>
          </p:cNvGrpSpPr>
          <p:nvPr/>
        </p:nvGrpSpPr>
        <p:grpSpPr bwMode="auto">
          <a:xfrm flipH="1">
            <a:off x="3967560" y="2286000"/>
            <a:ext cx="1508257" cy="3314700"/>
            <a:chOff x="2587" y="1467"/>
            <a:chExt cx="877" cy="2088"/>
          </a:xfrm>
        </p:grpSpPr>
        <p:grpSp>
          <p:nvGrpSpPr>
            <p:cNvPr id="13331" name="Group 34"/>
            <p:cNvGrpSpPr>
              <a:grpSpLocks/>
            </p:cNvGrpSpPr>
            <p:nvPr/>
          </p:nvGrpSpPr>
          <p:grpSpPr bwMode="auto">
            <a:xfrm>
              <a:off x="2587" y="1467"/>
              <a:ext cx="877" cy="1359"/>
              <a:chOff x="2587" y="1467"/>
              <a:chExt cx="877" cy="1359"/>
            </a:xfrm>
          </p:grpSpPr>
          <p:sp>
            <p:nvSpPr>
              <p:cNvPr id="13337" name="Freeform 35"/>
              <p:cNvSpPr>
                <a:spLocks/>
              </p:cNvSpPr>
              <p:nvPr/>
            </p:nvSpPr>
            <p:spPr bwMode="auto">
              <a:xfrm>
                <a:off x="2587" y="1774"/>
                <a:ext cx="582" cy="1052"/>
              </a:xfrm>
              <a:custGeom>
                <a:avLst/>
                <a:gdLst>
                  <a:gd name="T0" fmla="*/ 0 w 666"/>
                  <a:gd name="T1" fmla="*/ 0 h 1052"/>
                  <a:gd name="T2" fmla="*/ 62 w 666"/>
                  <a:gd name="T3" fmla="*/ 414 h 1052"/>
                  <a:gd name="T4" fmla="*/ 260 w 666"/>
                  <a:gd name="T5" fmla="*/ 722 h 1052"/>
                  <a:gd name="T6" fmla="*/ 281 w 666"/>
                  <a:gd name="T7" fmla="*/ 1052 h 10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1052">
                    <a:moveTo>
                      <a:pt x="0" y="0"/>
                    </a:moveTo>
                    <a:cubicBezTo>
                      <a:pt x="21" y="147"/>
                      <a:pt x="42" y="294"/>
                      <a:pt x="139" y="414"/>
                    </a:cubicBezTo>
                    <a:cubicBezTo>
                      <a:pt x="236" y="534"/>
                      <a:pt x="502" y="616"/>
                      <a:pt x="584" y="722"/>
                    </a:cubicBezTo>
                    <a:cubicBezTo>
                      <a:pt x="666" y="828"/>
                      <a:pt x="622" y="997"/>
                      <a:pt x="630" y="1052"/>
                    </a:cubicBezTo>
                  </a:path>
                </a:pathLst>
              </a:custGeom>
              <a:noFill/>
              <a:ln w="762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8" name="Freeform 36"/>
              <p:cNvSpPr>
                <a:spLocks/>
              </p:cNvSpPr>
              <p:nvPr/>
            </p:nvSpPr>
            <p:spPr bwMode="auto">
              <a:xfrm>
                <a:off x="2588" y="1505"/>
                <a:ext cx="131" cy="246"/>
              </a:xfrm>
              <a:custGeom>
                <a:avLst/>
                <a:gdLst>
                  <a:gd name="T0" fmla="*/ 0 w 131"/>
                  <a:gd name="T1" fmla="*/ 246 h 246"/>
                  <a:gd name="T2" fmla="*/ 108 w 131"/>
                  <a:gd name="T3" fmla="*/ 146 h 246"/>
                  <a:gd name="T4" fmla="*/ 131 w 131"/>
                  <a:gd name="T5" fmla="*/ 0 h 246"/>
                  <a:gd name="T6" fmla="*/ 0 60000 65536"/>
                  <a:gd name="T7" fmla="*/ 0 60000 65536"/>
                  <a:gd name="T8" fmla="*/ 0 60000 65536"/>
                </a:gdLst>
                <a:ahLst/>
                <a:cxnLst>
                  <a:cxn ang="T6">
                    <a:pos x="T0" y="T1"/>
                  </a:cxn>
                  <a:cxn ang="T7">
                    <a:pos x="T2" y="T3"/>
                  </a:cxn>
                  <a:cxn ang="T8">
                    <a:pos x="T4" y="T5"/>
                  </a:cxn>
                </a:cxnLst>
                <a:rect l="0" t="0" r="r" b="b"/>
                <a:pathLst>
                  <a:path w="131" h="246">
                    <a:moveTo>
                      <a:pt x="0" y="246"/>
                    </a:moveTo>
                    <a:cubicBezTo>
                      <a:pt x="43" y="216"/>
                      <a:pt x="86" y="187"/>
                      <a:pt x="108" y="146"/>
                    </a:cubicBezTo>
                    <a:cubicBezTo>
                      <a:pt x="130" y="105"/>
                      <a:pt x="127" y="24"/>
                      <a:pt x="131" y="0"/>
                    </a:cubicBezTo>
                  </a:path>
                </a:pathLst>
              </a:custGeom>
              <a:noFill/>
              <a:ln w="762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9" name="Freeform 37"/>
              <p:cNvSpPr>
                <a:spLocks/>
              </p:cNvSpPr>
              <p:nvPr/>
            </p:nvSpPr>
            <p:spPr bwMode="auto">
              <a:xfrm>
                <a:off x="3025" y="1467"/>
                <a:ext cx="439" cy="983"/>
              </a:xfrm>
              <a:custGeom>
                <a:avLst/>
                <a:gdLst>
                  <a:gd name="T0" fmla="*/ 424 w 439"/>
                  <a:gd name="T1" fmla="*/ 0 h 983"/>
                  <a:gd name="T2" fmla="*/ 408 w 439"/>
                  <a:gd name="T3" fmla="*/ 207 h 983"/>
                  <a:gd name="T4" fmla="*/ 239 w 439"/>
                  <a:gd name="T5" fmla="*/ 337 h 983"/>
                  <a:gd name="T6" fmla="*/ 155 w 439"/>
                  <a:gd name="T7" fmla="*/ 606 h 983"/>
                  <a:gd name="T8" fmla="*/ 17 w 439"/>
                  <a:gd name="T9" fmla="*/ 844 h 983"/>
                  <a:gd name="T10" fmla="*/ 55 w 439"/>
                  <a:gd name="T11" fmla="*/ 983 h 9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983">
                    <a:moveTo>
                      <a:pt x="424" y="0"/>
                    </a:moveTo>
                    <a:cubicBezTo>
                      <a:pt x="431" y="75"/>
                      <a:pt x="439" y="151"/>
                      <a:pt x="408" y="207"/>
                    </a:cubicBezTo>
                    <a:cubicBezTo>
                      <a:pt x="377" y="263"/>
                      <a:pt x="281" y="271"/>
                      <a:pt x="239" y="337"/>
                    </a:cubicBezTo>
                    <a:cubicBezTo>
                      <a:pt x="197" y="403"/>
                      <a:pt x="192" y="521"/>
                      <a:pt x="155" y="606"/>
                    </a:cubicBezTo>
                    <a:cubicBezTo>
                      <a:pt x="118" y="691"/>
                      <a:pt x="34" y="781"/>
                      <a:pt x="17" y="844"/>
                    </a:cubicBezTo>
                    <a:cubicBezTo>
                      <a:pt x="0" y="907"/>
                      <a:pt x="27" y="945"/>
                      <a:pt x="55" y="983"/>
                    </a:cubicBezTo>
                  </a:path>
                </a:pathLst>
              </a:custGeom>
              <a:noFill/>
              <a:ln w="762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grpSp>
          <p:nvGrpSpPr>
            <p:cNvPr id="13332" name="Group 38"/>
            <p:cNvGrpSpPr>
              <a:grpSpLocks/>
            </p:cNvGrpSpPr>
            <p:nvPr/>
          </p:nvGrpSpPr>
          <p:grpSpPr bwMode="auto">
            <a:xfrm>
              <a:off x="3034" y="2691"/>
              <a:ext cx="374" cy="864"/>
              <a:chOff x="3034" y="2691"/>
              <a:chExt cx="374" cy="864"/>
            </a:xfrm>
          </p:grpSpPr>
          <p:sp>
            <p:nvSpPr>
              <p:cNvPr id="13333" name="Freeform 39"/>
              <p:cNvSpPr>
                <a:spLocks/>
              </p:cNvSpPr>
              <p:nvPr/>
            </p:nvSpPr>
            <p:spPr bwMode="auto">
              <a:xfrm>
                <a:off x="3034" y="2691"/>
                <a:ext cx="266" cy="581"/>
              </a:xfrm>
              <a:custGeom>
                <a:avLst/>
                <a:gdLst>
                  <a:gd name="T0" fmla="*/ 122 w 266"/>
                  <a:gd name="T1" fmla="*/ 12 h 581"/>
                  <a:gd name="T2" fmla="*/ 192 w 266"/>
                  <a:gd name="T3" fmla="*/ 5 h 581"/>
                  <a:gd name="T4" fmla="*/ 261 w 266"/>
                  <a:gd name="T5" fmla="*/ 43 h 581"/>
                  <a:gd name="T6" fmla="*/ 222 w 266"/>
                  <a:gd name="T7" fmla="*/ 250 h 581"/>
                  <a:gd name="T8" fmla="*/ 99 w 266"/>
                  <a:gd name="T9" fmla="*/ 327 h 581"/>
                  <a:gd name="T10" fmla="*/ 0 w 266"/>
                  <a:gd name="T11" fmla="*/ 581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 h="581">
                    <a:moveTo>
                      <a:pt x="122" y="12"/>
                    </a:moveTo>
                    <a:cubicBezTo>
                      <a:pt x="145" y="6"/>
                      <a:pt x="169" y="0"/>
                      <a:pt x="192" y="5"/>
                    </a:cubicBezTo>
                    <a:cubicBezTo>
                      <a:pt x="215" y="10"/>
                      <a:pt x="256" y="2"/>
                      <a:pt x="261" y="43"/>
                    </a:cubicBezTo>
                    <a:cubicBezTo>
                      <a:pt x="266" y="84"/>
                      <a:pt x="249" y="203"/>
                      <a:pt x="222" y="250"/>
                    </a:cubicBezTo>
                    <a:cubicBezTo>
                      <a:pt x="195" y="297"/>
                      <a:pt x="136" y="272"/>
                      <a:pt x="99" y="327"/>
                    </a:cubicBezTo>
                    <a:cubicBezTo>
                      <a:pt x="62" y="382"/>
                      <a:pt x="15" y="535"/>
                      <a:pt x="0" y="581"/>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4" name="Freeform 40"/>
              <p:cNvSpPr>
                <a:spLocks/>
              </p:cNvSpPr>
              <p:nvPr/>
            </p:nvSpPr>
            <p:spPr bwMode="auto">
              <a:xfrm>
                <a:off x="3126" y="2741"/>
                <a:ext cx="221" cy="508"/>
              </a:xfrm>
              <a:custGeom>
                <a:avLst/>
                <a:gdLst>
                  <a:gd name="T0" fmla="*/ 23 w 221"/>
                  <a:gd name="T1" fmla="*/ 31 h 508"/>
                  <a:gd name="T2" fmla="*/ 153 w 221"/>
                  <a:gd name="T3" fmla="*/ 8 h 508"/>
                  <a:gd name="T4" fmla="*/ 215 w 221"/>
                  <a:gd name="T5" fmla="*/ 78 h 508"/>
                  <a:gd name="T6" fmla="*/ 192 w 221"/>
                  <a:gd name="T7" fmla="*/ 254 h 508"/>
                  <a:gd name="T8" fmla="*/ 123 w 221"/>
                  <a:gd name="T9" fmla="*/ 308 h 508"/>
                  <a:gd name="T10" fmla="*/ 46 w 221"/>
                  <a:gd name="T11" fmla="*/ 408 h 508"/>
                  <a:gd name="T12" fmla="*/ 0 w 221"/>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508">
                    <a:moveTo>
                      <a:pt x="23" y="31"/>
                    </a:moveTo>
                    <a:cubicBezTo>
                      <a:pt x="72" y="15"/>
                      <a:pt x="121" y="0"/>
                      <a:pt x="153" y="8"/>
                    </a:cubicBezTo>
                    <a:cubicBezTo>
                      <a:pt x="185" y="16"/>
                      <a:pt x="209" y="37"/>
                      <a:pt x="215" y="78"/>
                    </a:cubicBezTo>
                    <a:cubicBezTo>
                      <a:pt x="221" y="119"/>
                      <a:pt x="207" y="216"/>
                      <a:pt x="192" y="254"/>
                    </a:cubicBezTo>
                    <a:cubicBezTo>
                      <a:pt x="177" y="292"/>
                      <a:pt x="147" y="282"/>
                      <a:pt x="123" y="308"/>
                    </a:cubicBezTo>
                    <a:cubicBezTo>
                      <a:pt x="99" y="334"/>
                      <a:pt x="67" y="375"/>
                      <a:pt x="46" y="408"/>
                    </a:cubicBezTo>
                    <a:cubicBezTo>
                      <a:pt x="25" y="441"/>
                      <a:pt x="12" y="474"/>
                      <a:pt x="0" y="508"/>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5" name="Freeform 41"/>
              <p:cNvSpPr>
                <a:spLocks/>
              </p:cNvSpPr>
              <p:nvPr/>
            </p:nvSpPr>
            <p:spPr bwMode="auto">
              <a:xfrm>
                <a:off x="3118" y="2803"/>
                <a:ext cx="290" cy="668"/>
              </a:xfrm>
              <a:custGeom>
                <a:avLst/>
                <a:gdLst>
                  <a:gd name="T0" fmla="*/ 38 w 290"/>
                  <a:gd name="T1" fmla="*/ 0 h 668"/>
                  <a:gd name="T2" fmla="*/ 169 w 290"/>
                  <a:gd name="T3" fmla="*/ 23 h 668"/>
                  <a:gd name="T4" fmla="*/ 238 w 290"/>
                  <a:gd name="T5" fmla="*/ 69 h 668"/>
                  <a:gd name="T6" fmla="*/ 284 w 290"/>
                  <a:gd name="T7" fmla="*/ 200 h 668"/>
                  <a:gd name="T8" fmla="*/ 200 w 290"/>
                  <a:gd name="T9" fmla="*/ 315 h 668"/>
                  <a:gd name="T10" fmla="*/ 115 w 290"/>
                  <a:gd name="T11" fmla="*/ 384 h 668"/>
                  <a:gd name="T12" fmla="*/ 85 w 290"/>
                  <a:gd name="T13" fmla="*/ 438 h 668"/>
                  <a:gd name="T14" fmla="*/ 38 w 290"/>
                  <a:gd name="T15" fmla="*/ 561 h 668"/>
                  <a:gd name="T16" fmla="*/ 0 w 290"/>
                  <a:gd name="T17" fmla="*/ 668 h 6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0" h="668">
                    <a:moveTo>
                      <a:pt x="38" y="0"/>
                    </a:moveTo>
                    <a:cubicBezTo>
                      <a:pt x="87" y="5"/>
                      <a:pt x="136" y="11"/>
                      <a:pt x="169" y="23"/>
                    </a:cubicBezTo>
                    <a:cubicBezTo>
                      <a:pt x="202" y="35"/>
                      <a:pt x="219" y="40"/>
                      <a:pt x="238" y="69"/>
                    </a:cubicBezTo>
                    <a:cubicBezTo>
                      <a:pt x="257" y="98"/>
                      <a:pt x="290" y="159"/>
                      <a:pt x="284" y="200"/>
                    </a:cubicBezTo>
                    <a:cubicBezTo>
                      <a:pt x="278" y="241"/>
                      <a:pt x="228" y="284"/>
                      <a:pt x="200" y="315"/>
                    </a:cubicBezTo>
                    <a:cubicBezTo>
                      <a:pt x="172" y="346"/>
                      <a:pt x="134" y="363"/>
                      <a:pt x="115" y="384"/>
                    </a:cubicBezTo>
                    <a:cubicBezTo>
                      <a:pt x="96" y="405"/>
                      <a:pt x="98" y="409"/>
                      <a:pt x="85" y="438"/>
                    </a:cubicBezTo>
                    <a:cubicBezTo>
                      <a:pt x="72" y="467"/>
                      <a:pt x="52" y="523"/>
                      <a:pt x="38" y="561"/>
                    </a:cubicBezTo>
                    <a:cubicBezTo>
                      <a:pt x="24" y="599"/>
                      <a:pt x="8" y="650"/>
                      <a:pt x="0" y="668"/>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6" name="Freeform 42"/>
              <p:cNvSpPr>
                <a:spLocks/>
              </p:cNvSpPr>
              <p:nvPr/>
            </p:nvSpPr>
            <p:spPr bwMode="auto">
              <a:xfrm>
                <a:off x="3133" y="2842"/>
                <a:ext cx="172" cy="713"/>
              </a:xfrm>
              <a:custGeom>
                <a:avLst/>
                <a:gdLst>
                  <a:gd name="T0" fmla="*/ 7 w 272"/>
                  <a:gd name="T1" fmla="*/ 0 h 606"/>
                  <a:gd name="T2" fmla="*/ 13 w 272"/>
                  <a:gd name="T3" fmla="*/ 182 h 606"/>
                  <a:gd name="T4" fmla="*/ 17 w 272"/>
                  <a:gd name="T5" fmla="*/ 468 h 606"/>
                  <a:gd name="T6" fmla="*/ 17 w 272"/>
                  <a:gd name="T7" fmla="*/ 731 h 606"/>
                  <a:gd name="T8" fmla="*/ 14 w 272"/>
                  <a:gd name="T9" fmla="*/ 1098 h 606"/>
                  <a:gd name="T10" fmla="*/ 7 w 272"/>
                  <a:gd name="T11" fmla="*/ 1445 h 606"/>
                  <a:gd name="T12" fmla="*/ 0 w 272"/>
                  <a:gd name="T13" fmla="*/ 1607 h 6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606">
                    <a:moveTo>
                      <a:pt x="115" y="0"/>
                    </a:moveTo>
                    <a:cubicBezTo>
                      <a:pt x="141" y="20"/>
                      <a:pt x="168" y="40"/>
                      <a:pt x="192" y="69"/>
                    </a:cubicBezTo>
                    <a:cubicBezTo>
                      <a:pt x="216" y="98"/>
                      <a:pt x="250" y="142"/>
                      <a:pt x="261" y="176"/>
                    </a:cubicBezTo>
                    <a:cubicBezTo>
                      <a:pt x="272" y="210"/>
                      <a:pt x="269" y="236"/>
                      <a:pt x="261" y="276"/>
                    </a:cubicBezTo>
                    <a:cubicBezTo>
                      <a:pt x="253" y="316"/>
                      <a:pt x="240" y="369"/>
                      <a:pt x="215" y="414"/>
                    </a:cubicBezTo>
                    <a:cubicBezTo>
                      <a:pt x="190" y="459"/>
                      <a:pt x="144" y="513"/>
                      <a:pt x="108" y="545"/>
                    </a:cubicBezTo>
                    <a:cubicBezTo>
                      <a:pt x="72" y="577"/>
                      <a:pt x="18" y="596"/>
                      <a:pt x="0" y="606"/>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grpSp>
      <p:sp>
        <p:nvSpPr>
          <p:cNvPr id="23559" name="Freeform 7"/>
          <p:cNvSpPr>
            <a:spLocks/>
          </p:cNvSpPr>
          <p:nvPr/>
        </p:nvSpPr>
        <p:spPr bwMode="auto">
          <a:xfrm flipH="1">
            <a:off x="3769784" y="-133350"/>
            <a:ext cx="7410583" cy="2908300"/>
          </a:xfrm>
          <a:custGeom>
            <a:avLst/>
            <a:gdLst>
              <a:gd name="T0" fmla="*/ 2147483647 w 4309"/>
              <a:gd name="T1" fmla="*/ 2147483647 h 1832"/>
              <a:gd name="T2" fmla="*/ 2147483647 w 4309"/>
              <a:gd name="T3" fmla="*/ 2147483647 h 1832"/>
              <a:gd name="T4" fmla="*/ 2147483647 w 4309"/>
              <a:gd name="T5" fmla="*/ 2147483647 h 1832"/>
              <a:gd name="T6" fmla="*/ 2147483647 w 4309"/>
              <a:gd name="T7" fmla="*/ 2147483647 h 1832"/>
              <a:gd name="T8" fmla="*/ 2147483647 w 4309"/>
              <a:gd name="T9" fmla="*/ 2147483647 h 1832"/>
              <a:gd name="T10" fmla="*/ 2147483647 w 4309"/>
              <a:gd name="T11" fmla="*/ 0 h 1832"/>
              <a:gd name="T12" fmla="*/ 0 w 4309"/>
              <a:gd name="T13" fmla="*/ 0 h 1832"/>
              <a:gd name="T14" fmla="*/ 2147483647 w 4309"/>
              <a:gd name="T15" fmla="*/ 2147483647 h 1832"/>
              <a:gd name="T16" fmla="*/ 2147483647 w 4309"/>
              <a:gd name="T17" fmla="*/ 2147483647 h 1832"/>
              <a:gd name="T18" fmla="*/ 2147483647 w 4309"/>
              <a:gd name="T19" fmla="*/ 2147483647 h 1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9" h="1832">
                <a:moveTo>
                  <a:pt x="3441" y="1533"/>
                </a:moveTo>
                <a:cubicBezTo>
                  <a:pt x="3440" y="1554"/>
                  <a:pt x="3459" y="1777"/>
                  <a:pt x="3374" y="1810"/>
                </a:cubicBezTo>
                <a:cubicBezTo>
                  <a:pt x="3343" y="1822"/>
                  <a:pt x="3309" y="1820"/>
                  <a:pt x="3277" y="1825"/>
                </a:cubicBezTo>
                <a:cubicBezTo>
                  <a:pt x="3226" y="1832"/>
                  <a:pt x="3196" y="1832"/>
                  <a:pt x="3224" y="1832"/>
                </a:cubicBezTo>
                <a:lnTo>
                  <a:pt x="3269" y="1481"/>
                </a:lnTo>
                <a:lnTo>
                  <a:pt x="4309" y="0"/>
                </a:lnTo>
                <a:lnTo>
                  <a:pt x="0" y="0"/>
                </a:lnTo>
                <a:lnTo>
                  <a:pt x="23" y="1010"/>
                </a:lnTo>
                <a:lnTo>
                  <a:pt x="3127" y="1413"/>
                </a:lnTo>
                <a:lnTo>
                  <a:pt x="3441" y="1533"/>
                </a:ln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23558" name="Freeform 6"/>
          <p:cNvSpPr>
            <a:spLocks/>
          </p:cNvSpPr>
          <p:nvPr/>
        </p:nvSpPr>
        <p:spPr bwMode="auto">
          <a:xfrm>
            <a:off x="3938323" y="-166688"/>
            <a:ext cx="2927086" cy="2987676"/>
          </a:xfrm>
          <a:custGeom>
            <a:avLst/>
            <a:gdLst>
              <a:gd name="T0" fmla="*/ 2147483647 w 1702"/>
              <a:gd name="T1" fmla="*/ 2147483647 h 1882"/>
              <a:gd name="T2" fmla="*/ 2147483647 w 1702"/>
              <a:gd name="T3" fmla="*/ 2147483647 h 1882"/>
              <a:gd name="T4" fmla="*/ 2147483647 w 1702"/>
              <a:gd name="T5" fmla="*/ 2147483647 h 1882"/>
              <a:gd name="T6" fmla="*/ 2147483647 w 1702"/>
              <a:gd name="T7" fmla="*/ 2147483647 h 1882"/>
              <a:gd name="T8" fmla="*/ 2147483647 w 1702"/>
              <a:gd name="T9" fmla="*/ 2147483647 h 1882"/>
              <a:gd name="T10" fmla="*/ 2147483647 w 1702"/>
              <a:gd name="T11" fmla="*/ 2147483647 h 1882"/>
              <a:gd name="T12" fmla="*/ 2147483647 w 1702"/>
              <a:gd name="T13" fmla="*/ 2147483647 h 1882"/>
              <a:gd name="T14" fmla="*/ 2147483647 w 1702"/>
              <a:gd name="T15" fmla="*/ 2147483647 h 1882"/>
              <a:gd name="T16" fmla="*/ 2147483647 w 1702"/>
              <a:gd name="T17" fmla="*/ 2147483647 h 1882"/>
              <a:gd name="T18" fmla="*/ 2147483647 w 1702"/>
              <a:gd name="T19" fmla="*/ 0 h 1882"/>
              <a:gd name="T20" fmla="*/ 2147483647 w 1702"/>
              <a:gd name="T21" fmla="*/ 2147483647 h 1882"/>
              <a:gd name="T22" fmla="*/ 2147483647 w 1702"/>
              <a:gd name="T23" fmla="*/ 2147483647 h 18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2" h="1882">
                <a:moveTo>
                  <a:pt x="228" y="1878"/>
                </a:moveTo>
                <a:cubicBezTo>
                  <a:pt x="191" y="1874"/>
                  <a:pt x="149" y="1882"/>
                  <a:pt x="116" y="1863"/>
                </a:cubicBezTo>
                <a:cubicBezTo>
                  <a:pt x="108" y="1858"/>
                  <a:pt x="107" y="1847"/>
                  <a:pt x="101" y="1840"/>
                </a:cubicBezTo>
                <a:cubicBezTo>
                  <a:pt x="85" y="1821"/>
                  <a:pt x="74" y="1819"/>
                  <a:pt x="64" y="1796"/>
                </a:cubicBezTo>
                <a:cubicBezTo>
                  <a:pt x="28" y="1716"/>
                  <a:pt x="71" y="1782"/>
                  <a:pt x="27" y="1721"/>
                </a:cubicBezTo>
                <a:cubicBezTo>
                  <a:pt x="18" y="1694"/>
                  <a:pt x="12" y="1667"/>
                  <a:pt x="4" y="1639"/>
                </a:cubicBezTo>
                <a:cubicBezTo>
                  <a:pt x="16" y="1539"/>
                  <a:pt x="0" y="1590"/>
                  <a:pt x="64" y="1534"/>
                </a:cubicBezTo>
                <a:lnTo>
                  <a:pt x="251" y="1466"/>
                </a:lnTo>
                <a:lnTo>
                  <a:pt x="1702" y="23"/>
                </a:lnTo>
                <a:lnTo>
                  <a:pt x="326" y="0"/>
                </a:lnTo>
                <a:lnTo>
                  <a:pt x="228" y="1489"/>
                </a:lnTo>
                <a:lnTo>
                  <a:pt x="228" y="1878"/>
                </a:lnTo>
                <a:close/>
              </a:path>
            </a:pathLst>
          </a:custGeom>
          <a:solidFill>
            <a:srgbClr val="00FF99">
              <a:alpha val="50195"/>
            </a:srgbClr>
          </a:solidFill>
          <a:ln w="9525">
            <a:solidFill>
              <a:srgbClr val="00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nvGrpSpPr>
          <p:cNvPr id="23605" name="Group 53"/>
          <p:cNvGrpSpPr>
            <a:grpSpLocks/>
          </p:cNvGrpSpPr>
          <p:nvPr/>
        </p:nvGrpSpPr>
        <p:grpSpPr bwMode="auto">
          <a:xfrm>
            <a:off x="4155017" y="347664"/>
            <a:ext cx="5350273" cy="749300"/>
            <a:chOff x="2416" y="219"/>
            <a:chExt cx="3111" cy="472"/>
          </a:xfrm>
        </p:grpSpPr>
        <p:sp>
          <p:nvSpPr>
            <p:cNvPr id="13329" name="Line 44"/>
            <p:cNvSpPr>
              <a:spLocks noChangeShapeType="1"/>
            </p:cNvSpPr>
            <p:nvPr/>
          </p:nvSpPr>
          <p:spPr bwMode="auto">
            <a:xfrm flipH="1">
              <a:off x="2416" y="219"/>
              <a:ext cx="3111" cy="0"/>
            </a:xfrm>
            <a:prstGeom prst="line">
              <a:avLst/>
            </a:prstGeom>
            <a:noFill/>
            <a:ln w="762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0" name="Text Box 46"/>
            <p:cNvSpPr txBox="1">
              <a:spLocks noChangeArrowheads="1"/>
            </p:cNvSpPr>
            <p:nvPr/>
          </p:nvSpPr>
          <p:spPr bwMode="auto">
            <a:xfrm>
              <a:off x="3556" y="342"/>
              <a:ext cx="1936" cy="349"/>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lgn="r" eaLnBrk="1" hangingPunct="1">
                <a:spcBef>
                  <a:spcPct val="50000"/>
                </a:spcBef>
                <a:buFontTx/>
                <a:buNone/>
              </a:pPr>
              <a:r>
                <a:rPr lang="en-GB" altLang="en-US" sz="1800" b="1">
                  <a:solidFill>
                    <a:schemeClr val="tx1"/>
                  </a:solidFill>
                </a:rPr>
                <a:t>Right visual field</a:t>
              </a:r>
            </a:p>
            <a:p>
              <a:pPr algn="r" eaLnBrk="1" hangingPunct="1">
                <a:spcBef>
                  <a:spcPct val="50000"/>
                </a:spcBef>
                <a:buFontTx/>
                <a:buNone/>
              </a:pPr>
              <a:endParaRPr lang="en-GB" altLang="en-US" sz="800" b="1">
                <a:solidFill>
                  <a:schemeClr val="tx1"/>
                </a:solidFill>
              </a:endParaRPr>
            </a:p>
          </p:txBody>
        </p:sp>
      </p:grpSp>
      <p:sp>
        <p:nvSpPr>
          <p:cNvPr id="23560" name="Freeform 8"/>
          <p:cNvSpPr>
            <a:spLocks/>
          </p:cNvSpPr>
          <p:nvPr/>
        </p:nvSpPr>
        <p:spPr bwMode="auto">
          <a:xfrm flipH="1">
            <a:off x="3040592" y="-166688"/>
            <a:ext cx="2927086" cy="2987676"/>
          </a:xfrm>
          <a:custGeom>
            <a:avLst/>
            <a:gdLst>
              <a:gd name="T0" fmla="*/ 2147483647 w 1702"/>
              <a:gd name="T1" fmla="*/ 2147483647 h 1882"/>
              <a:gd name="T2" fmla="*/ 2147483647 w 1702"/>
              <a:gd name="T3" fmla="*/ 2147483647 h 1882"/>
              <a:gd name="T4" fmla="*/ 2147483647 w 1702"/>
              <a:gd name="T5" fmla="*/ 2147483647 h 1882"/>
              <a:gd name="T6" fmla="*/ 2147483647 w 1702"/>
              <a:gd name="T7" fmla="*/ 2147483647 h 1882"/>
              <a:gd name="T8" fmla="*/ 2147483647 w 1702"/>
              <a:gd name="T9" fmla="*/ 2147483647 h 1882"/>
              <a:gd name="T10" fmla="*/ 2147483647 w 1702"/>
              <a:gd name="T11" fmla="*/ 2147483647 h 1882"/>
              <a:gd name="T12" fmla="*/ 2147483647 w 1702"/>
              <a:gd name="T13" fmla="*/ 2147483647 h 1882"/>
              <a:gd name="T14" fmla="*/ 2147483647 w 1702"/>
              <a:gd name="T15" fmla="*/ 2147483647 h 1882"/>
              <a:gd name="T16" fmla="*/ 2147483647 w 1702"/>
              <a:gd name="T17" fmla="*/ 2147483647 h 1882"/>
              <a:gd name="T18" fmla="*/ 2147483647 w 1702"/>
              <a:gd name="T19" fmla="*/ 0 h 1882"/>
              <a:gd name="T20" fmla="*/ 2147483647 w 1702"/>
              <a:gd name="T21" fmla="*/ 2147483647 h 1882"/>
              <a:gd name="T22" fmla="*/ 2147483647 w 1702"/>
              <a:gd name="T23" fmla="*/ 2147483647 h 18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2" h="1882">
                <a:moveTo>
                  <a:pt x="228" y="1878"/>
                </a:moveTo>
                <a:cubicBezTo>
                  <a:pt x="191" y="1874"/>
                  <a:pt x="149" y="1882"/>
                  <a:pt x="116" y="1863"/>
                </a:cubicBezTo>
                <a:cubicBezTo>
                  <a:pt x="108" y="1858"/>
                  <a:pt x="107" y="1847"/>
                  <a:pt x="101" y="1840"/>
                </a:cubicBezTo>
                <a:cubicBezTo>
                  <a:pt x="85" y="1821"/>
                  <a:pt x="74" y="1819"/>
                  <a:pt x="64" y="1796"/>
                </a:cubicBezTo>
                <a:cubicBezTo>
                  <a:pt x="28" y="1716"/>
                  <a:pt x="71" y="1782"/>
                  <a:pt x="27" y="1721"/>
                </a:cubicBezTo>
                <a:cubicBezTo>
                  <a:pt x="18" y="1694"/>
                  <a:pt x="12" y="1667"/>
                  <a:pt x="4" y="1639"/>
                </a:cubicBezTo>
                <a:cubicBezTo>
                  <a:pt x="16" y="1539"/>
                  <a:pt x="0" y="1590"/>
                  <a:pt x="64" y="1534"/>
                </a:cubicBezTo>
                <a:lnTo>
                  <a:pt x="251" y="1466"/>
                </a:lnTo>
                <a:lnTo>
                  <a:pt x="1702" y="23"/>
                </a:lnTo>
                <a:lnTo>
                  <a:pt x="326" y="0"/>
                </a:lnTo>
                <a:lnTo>
                  <a:pt x="228" y="1489"/>
                </a:lnTo>
                <a:lnTo>
                  <a:pt x="228" y="1878"/>
                </a:lnTo>
                <a:close/>
              </a:path>
            </a:pathLst>
          </a:custGeom>
          <a:solidFill>
            <a:srgbClr val="FF00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nvGrpSpPr>
          <p:cNvPr id="23604" name="Group 52"/>
          <p:cNvGrpSpPr>
            <a:grpSpLocks/>
          </p:cNvGrpSpPr>
          <p:nvPr/>
        </p:nvGrpSpPr>
        <p:grpSpPr bwMode="auto">
          <a:xfrm>
            <a:off x="527978" y="257175"/>
            <a:ext cx="5204089" cy="827088"/>
            <a:chOff x="307" y="162"/>
            <a:chExt cx="3026" cy="521"/>
          </a:xfrm>
        </p:grpSpPr>
        <p:sp>
          <p:nvSpPr>
            <p:cNvPr id="13327" name="Line 43"/>
            <p:cNvSpPr>
              <a:spLocks noChangeShapeType="1"/>
            </p:cNvSpPr>
            <p:nvPr/>
          </p:nvSpPr>
          <p:spPr bwMode="auto">
            <a:xfrm flipH="1">
              <a:off x="307" y="162"/>
              <a:ext cx="3026" cy="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28" name="Text Box 45"/>
            <p:cNvSpPr txBox="1">
              <a:spLocks noChangeArrowheads="1"/>
            </p:cNvSpPr>
            <p:nvPr/>
          </p:nvSpPr>
          <p:spPr bwMode="auto">
            <a:xfrm>
              <a:off x="377" y="334"/>
              <a:ext cx="1776" cy="34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50000"/>
                </a:spcBef>
                <a:buFontTx/>
                <a:buNone/>
              </a:pPr>
              <a:r>
                <a:rPr lang="en-GB" altLang="en-US" sz="1800" b="1">
                  <a:solidFill>
                    <a:schemeClr val="tx1"/>
                  </a:solidFill>
                </a:rPr>
                <a:t>Left visual field</a:t>
              </a:r>
            </a:p>
            <a:p>
              <a:pPr eaLnBrk="1" hangingPunct="1">
                <a:spcBef>
                  <a:spcPct val="50000"/>
                </a:spcBef>
                <a:buFontTx/>
                <a:buNone/>
              </a:pPr>
              <a:endParaRPr lang="en-GB" altLang="en-US" sz="800" b="1">
                <a:solidFill>
                  <a:schemeClr val="tx1"/>
                </a:solidFill>
              </a:endParaRPr>
            </a:p>
          </p:txBody>
        </p:sp>
      </p:grpSp>
    </p:spTree>
    <p:extLst>
      <p:ext uri="{BB962C8B-B14F-4D97-AF65-F5344CB8AC3E}">
        <p14:creationId xmlns:p14="http://schemas.microsoft.com/office/powerpoint/2010/main" val="25867926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right)">
                                      <p:cBhvr>
                                        <p:cTn id="7" dur="500"/>
                                        <p:tgtEl>
                                          <p:spTgt spid="23559"/>
                                        </p:tgtEl>
                                      </p:cBhvr>
                                    </p:animEffect>
                                  </p:childTnLst>
                                </p:cTn>
                              </p:par>
                            </p:childTnLst>
                          </p:cTn>
                        </p:par>
                        <p:par>
                          <p:cTn id="8" fill="hold" nodeType="afterGroup">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23558"/>
                                        </p:tgtEl>
                                        <p:attrNameLst>
                                          <p:attrName>style.visibility</p:attrName>
                                        </p:attrNameLst>
                                      </p:cBhvr>
                                      <p:to>
                                        <p:strVal val="visible"/>
                                      </p:to>
                                    </p:set>
                                    <p:animEffect transition="in" filter="wipe(right)">
                                      <p:cBhvr>
                                        <p:cTn id="11" dur="500"/>
                                        <p:tgtEl>
                                          <p:spTgt spid="235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23605"/>
                                        </p:tgtEl>
                                        <p:attrNameLst>
                                          <p:attrName>style.visibility</p:attrName>
                                        </p:attrNameLst>
                                      </p:cBhvr>
                                      <p:to>
                                        <p:strVal val="visible"/>
                                      </p:to>
                                    </p:set>
                                    <p:anim calcmode="lin" valueType="num">
                                      <p:cBhvr additive="base">
                                        <p:cTn id="16" dur="500" fill="hold"/>
                                        <p:tgtEl>
                                          <p:spTgt spid="23605"/>
                                        </p:tgtEl>
                                        <p:attrNameLst>
                                          <p:attrName>ppt_x</p:attrName>
                                        </p:attrNameLst>
                                      </p:cBhvr>
                                      <p:tavLst>
                                        <p:tav tm="0">
                                          <p:val>
                                            <p:strVal val="0-#ppt_w/2"/>
                                          </p:val>
                                        </p:tav>
                                        <p:tav tm="100000">
                                          <p:val>
                                            <p:strVal val="#ppt_x"/>
                                          </p:val>
                                        </p:tav>
                                      </p:tavLst>
                                    </p:anim>
                                    <p:anim calcmode="lin" valueType="num">
                                      <p:cBhvr additive="base">
                                        <p:cTn id="17" dur="500" fill="hold"/>
                                        <p:tgtEl>
                                          <p:spTgt spid="2360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3585"/>
                                        </p:tgtEl>
                                        <p:attrNameLst>
                                          <p:attrName>style.visibility</p:attrName>
                                        </p:attrNameLst>
                                      </p:cBhvr>
                                      <p:to>
                                        <p:strVal val="visible"/>
                                      </p:to>
                                    </p:set>
                                    <p:animEffect transition="in" filter="wipe(up)">
                                      <p:cBhvr>
                                        <p:cTn id="22" dur="500"/>
                                        <p:tgtEl>
                                          <p:spTgt spid="235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animEffect transition="in" filter="dissolve">
                                      <p:cBhvr>
                                        <p:cTn id="27" dur="500"/>
                                        <p:tgtEl>
                                          <p:spTgt spid="235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3556"/>
                                        </p:tgtEl>
                                        <p:attrNameLst>
                                          <p:attrName>style.visibility</p:attrName>
                                        </p:attrNameLst>
                                      </p:cBhvr>
                                      <p:to>
                                        <p:strVal val="visible"/>
                                      </p:to>
                                    </p:set>
                                    <p:anim calcmode="lin" valueType="num">
                                      <p:cBhvr>
                                        <p:cTn id="32" dur="500" fill="hold"/>
                                        <p:tgtEl>
                                          <p:spTgt spid="23556"/>
                                        </p:tgtEl>
                                        <p:attrNameLst>
                                          <p:attrName>ppt_w</p:attrName>
                                        </p:attrNameLst>
                                      </p:cBhvr>
                                      <p:tavLst>
                                        <p:tav tm="0">
                                          <p:val>
                                            <p:fltVal val="0"/>
                                          </p:val>
                                        </p:tav>
                                        <p:tav tm="100000">
                                          <p:val>
                                            <p:strVal val="#ppt_w"/>
                                          </p:val>
                                        </p:tav>
                                      </p:tavLst>
                                    </p:anim>
                                    <p:anim calcmode="lin" valueType="num">
                                      <p:cBhvr>
                                        <p:cTn id="33" dur="500" fill="hold"/>
                                        <p:tgtEl>
                                          <p:spTgt spid="2355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3556"/>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555"/>
                                        </p:tgtEl>
                                        <p:attrNameLst>
                                          <p:attrName>style.visibility</p:attrName>
                                        </p:attrNameLst>
                                      </p:cBhvr>
                                      <p:to>
                                        <p:strVal val="visible"/>
                                      </p:to>
                                    </p:set>
                                    <p:animEffect transition="in" filter="wipe(left)">
                                      <p:cBhvr>
                                        <p:cTn id="38" dur="500"/>
                                        <p:tgtEl>
                                          <p:spTgt spid="23555"/>
                                        </p:tgtEl>
                                      </p:cBhvr>
                                    </p:animEffect>
                                  </p:childTnLst>
                                </p:cTn>
                              </p:par>
                            </p:childTnLst>
                          </p:cTn>
                        </p:par>
                        <p:par>
                          <p:cTn id="39" fill="hold" nodeType="afterGroup">
                            <p:stCondLst>
                              <p:cond delay="500"/>
                            </p:stCondLst>
                            <p:childTnLst>
                              <p:par>
                                <p:cTn id="40" presetID="22" presetClass="entr" presetSubtype="8" fill="hold" grpId="0" nodeType="afterEffect">
                                  <p:stCondLst>
                                    <p:cond delay="500"/>
                                  </p:stCondLst>
                                  <p:childTnLst>
                                    <p:set>
                                      <p:cBhvr>
                                        <p:cTn id="41" dur="1" fill="hold">
                                          <p:stCondLst>
                                            <p:cond delay="0"/>
                                          </p:stCondLst>
                                        </p:cTn>
                                        <p:tgtEl>
                                          <p:spTgt spid="23560"/>
                                        </p:tgtEl>
                                        <p:attrNameLst>
                                          <p:attrName>style.visibility</p:attrName>
                                        </p:attrNameLst>
                                      </p:cBhvr>
                                      <p:to>
                                        <p:strVal val="visible"/>
                                      </p:to>
                                    </p:set>
                                    <p:animEffect transition="in" filter="wipe(left)">
                                      <p:cBhvr>
                                        <p:cTn id="42" dur="500"/>
                                        <p:tgtEl>
                                          <p:spTgt spid="235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23604"/>
                                        </p:tgtEl>
                                        <p:attrNameLst>
                                          <p:attrName>style.visibility</p:attrName>
                                        </p:attrNameLst>
                                      </p:cBhvr>
                                      <p:to>
                                        <p:strVal val="visible"/>
                                      </p:to>
                                    </p:set>
                                    <p:anim calcmode="lin" valueType="num">
                                      <p:cBhvr additive="base">
                                        <p:cTn id="47" dur="500" fill="hold"/>
                                        <p:tgtEl>
                                          <p:spTgt spid="23604"/>
                                        </p:tgtEl>
                                        <p:attrNameLst>
                                          <p:attrName>ppt_x</p:attrName>
                                        </p:attrNameLst>
                                      </p:cBhvr>
                                      <p:tavLst>
                                        <p:tav tm="0">
                                          <p:val>
                                            <p:strVal val="0-#ppt_w/2"/>
                                          </p:val>
                                        </p:tav>
                                        <p:tav tm="100000">
                                          <p:val>
                                            <p:strVal val="#ppt_x"/>
                                          </p:val>
                                        </p:tav>
                                      </p:tavLst>
                                    </p:anim>
                                    <p:anim calcmode="lin" valueType="num">
                                      <p:cBhvr additive="base">
                                        <p:cTn id="48" dur="500" fill="hold"/>
                                        <p:tgtEl>
                                          <p:spTgt spid="2360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23606"/>
                                        </p:tgtEl>
                                        <p:attrNameLst>
                                          <p:attrName>style.visibility</p:attrName>
                                        </p:attrNameLst>
                                      </p:cBhvr>
                                      <p:to>
                                        <p:strVal val="visible"/>
                                      </p:to>
                                    </p:set>
                                    <p:animEffect transition="in" filter="wipe(up)">
                                      <p:cBhvr>
                                        <p:cTn id="53" dur="500"/>
                                        <p:tgtEl>
                                          <p:spTgt spid="2360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3562"/>
                                        </p:tgtEl>
                                        <p:attrNameLst>
                                          <p:attrName>style.visibility</p:attrName>
                                        </p:attrNameLst>
                                      </p:cBhvr>
                                      <p:to>
                                        <p:strVal val="visible"/>
                                      </p:to>
                                    </p:set>
                                    <p:animEffect transition="in" filter="dissolve">
                                      <p:cBhvr>
                                        <p:cTn id="58" dur="500"/>
                                        <p:tgtEl>
                                          <p:spTgt spid="2356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3557"/>
                                        </p:tgtEl>
                                        <p:attrNameLst>
                                          <p:attrName>style.visibility</p:attrName>
                                        </p:attrNameLst>
                                      </p:cBhvr>
                                      <p:to>
                                        <p:strVal val="visible"/>
                                      </p:to>
                                    </p:set>
                                    <p:anim calcmode="lin" valueType="num">
                                      <p:cBhvr>
                                        <p:cTn id="63" dur="500" fill="hold"/>
                                        <p:tgtEl>
                                          <p:spTgt spid="23557"/>
                                        </p:tgtEl>
                                        <p:attrNameLst>
                                          <p:attrName>ppt_w</p:attrName>
                                        </p:attrNameLst>
                                      </p:cBhvr>
                                      <p:tavLst>
                                        <p:tav tm="0">
                                          <p:val>
                                            <p:fltVal val="0"/>
                                          </p:val>
                                        </p:tav>
                                        <p:tav tm="100000">
                                          <p:val>
                                            <p:strVal val="#ppt_w"/>
                                          </p:val>
                                        </p:tav>
                                      </p:tavLst>
                                    </p:anim>
                                    <p:anim calcmode="lin" valueType="num">
                                      <p:cBhvr>
                                        <p:cTn id="64" dur="500" fill="hold"/>
                                        <p:tgtEl>
                                          <p:spTgt spid="2355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35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61" grpId="0" animBg="1"/>
      <p:bldP spid="23562" grpId="0" animBg="1"/>
      <p:bldP spid="23559" grpId="0" animBg="1"/>
      <p:bldP spid="23558" grpId="0" animBg="1"/>
      <p:bldP spid="2356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7813" t="9375" r="7031" b="7292"/>
          <a:stretch>
            <a:fillRect/>
          </a:stretch>
        </p:blipFill>
        <p:spPr bwMode="auto">
          <a:xfrm>
            <a:off x="479823" y="422275"/>
            <a:ext cx="89979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Freeform 3"/>
          <p:cNvSpPr>
            <a:spLocks/>
          </p:cNvSpPr>
          <p:nvPr/>
        </p:nvSpPr>
        <p:spPr bwMode="auto">
          <a:xfrm>
            <a:off x="-1313920" y="-114300"/>
            <a:ext cx="7410583" cy="2908300"/>
          </a:xfrm>
          <a:custGeom>
            <a:avLst/>
            <a:gdLst>
              <a:gd name="T0" fmla="*/ 2147483647 w 4309"/>
              <a:gd name="T1" fmla="*/ 2147483647 h 1832"/>
              <a:gd name="T2" fmla="*/ 2147483647 w 4309"/>
              <a:gd name="T3" fmla="*/ 2147483647 h 1832"/>
              <a:gd name="T4" fmla="*/ 2147483647 w 4309"/>
              <a:gd name="T5" fmla="*/ 2147483647 h 1832"/>
              <a:gd name="T6" fmla="*/ 2147483647 w 4309"/>
              <a:gd name="T7" fmla="*/ 2147483647 h 1832"/>
              <a:gd name="T8" fmla="*/ 2147483647 w 4309"/>
              <a:gd name="T9" fmla="*/ 2147483647 h 1832"/>
              <a:gd name="T10" fmla="*/ 2147483647 w 4309"/>
              <a:gd name="T11" fmla="*/ 0 h 1832"/>
              <a:gd name="T12" fmla="*/ 0 w 4309"/>
              <a:gd name="T13" fmla="*/ 0 h 1832"/>
              <a:gd name="T14" fmla="*/ 2147483647 w 4309"/>
              <a:gd name="T15" fmla="*/ 2147483647 h 1832"/>
              <a:gd name="T16" fmla="*/ 2147483647 w 4309"/>
              <a:gd name="T17" fmla="*/ 2147483647 h 1832"/>
              <a:gd name="T18" fmla="*/ 2147483647 w 4309"/>
              <a:gd name="T19" fmla="*/ 2147483647 h 1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09" h="1832">
                <a:moveTo>
                  <a:pt x="3441" y="1533"/>
                </a:moveTo>
                <a:cubicBezTo>
                  <a:pt x="3440" y="1554"/>
                  <a:pt x="3459" y="1777"/>
                  <a:pt x="3374" y="1810"/>
                </a:cubicBezTo>
                <a:cubicBezTo>
                  <a:pt x="3343" y="1822"/>
                  <a:pt x="3309" y="1820"/>
                  <a:pt x="3277" y="1825"/>
                </a:cubicBezTo>
                <a:cubicBezTo>
                  <a:pt x="3226" y="1832"/>
                  <a:pt x="3196" y="1832"/>
                  <a:pt x="3224" y="1832"/>
                </a:cubicBezTo>
                <a:lnTo>
                  <a:pt x="3269" y="1481"/>
                </a:lnTo>
                <a:lnTo>
                  <a:pt x="4309" y="0"/>
                </a:lnTo>
                <a:lnTo>
                  <a:pt x="0" y="0"/>
                </a:lnTo>
                <a:lnTo>
                  <a:pt x="23" y="1010"/>
                </a:lnTo>
                <a:lnTo>
                  <a:pt x="3127" y="1413"/>
                </a:lnTo>
                <a:lnTo>
                  <a:pt x="3441" y="1533"/>
                </a:lnTo>
                <a:close/>
              </a:path>
            </a:pathLst>
          </a:custGeom>
          <a:solidFill>
            <a:srgbClr val="FF00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23556" name="AutoShape 4"/>
          <p:cNvSpPr>
            <a:spLocks noChangeArrowheads="1"/>
          </p:cNvSpPr>
          <p:nvPr/>
        </p:nvSpPr>
        <p:spPr bwMode="auto">
          <a:xfrm>
            <a:off x="4041511" y="4800600"/>
            <a:ext cx="908050" cy="1143000"/>
          </a:xfrm>
          <a:prstGeom prst="irregularSeal2">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3557" name="AutoShape 5"/>
          <p:cNvSpPr>
            <a:spLocks noChangeArrowheads="1"/>
          </p:cNvSpPr>
          <p:nvPr/>
        </p:nvSpPr>
        <p:spPr bwMode="auto">
          <a:xfrm flipH="1">
            <a:off x="4961600" y="4800600"/>
            <a:ext cx="908050" cy="1143000"/>
          </a:xfrm>
          <a:prstGeom prst="irregularSeal2">
            <a:avLst/>
          </a:prstGeom>
          <a:solidFill>
            <a:srgbClr val="FF7C8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3561" name="Rectangle 9"/>
          <p:cNvSpPr>
            <a:spLocks noChangeArrowheads="1"/>
          </p:cNvSpPr>
          <p:nvPr/>
        </p:nvSpPr>
        <p:spPr bwMode="auto">
          <a:xfrm>
            <a:off x="1136784" y="3971927"/>
            <a:ext cx="1585648" cy="14509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sp>
        <p:nvSpPr>
          <p:cNvPr id="23562" name="Rectangle 10"/>
          <p:cNvSpPr>
            <a:spLocks noChangeArrowheads="1"/>
          </p:cNvSpPr>
          <p:nvPr/>
        </p:nvSpPr>
        <p:spPr bwMode="auto">
          <a:xfrm>
            <a:off x="7259242" y="4171952"/>
            <a:ext cx="1585648" cy="14509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endParaRPr lang="en-GB" altLang="en-US" sz="1800">
              <a:solidFill>
                <a:schemeClr val="tx1"/>
              </a:solidFill>
            </a:endParaRPr>
          </a:p>
        </p:txBody>
      </p:sp>
      <p:grpSp>
        <p:nvGrpSpPr>
          <p:cNvPr id="23606" name="Group 54"/>
          <p:cNvGrpSpPr>
            <a:grpSpLocks/>
          </p:cNvGrpSpPr>
          <p:nvPr/>
        </p:nvGrpSpPr>
        <p:grpSpPr bwMode="auto">
          <a:xfrm>
            <a:off x="4462860" y="2305052"/>
            <a:ext cx="1479021" cy="3338513"/>
            <a:chOff x="2586" y="1452"/>
            <a:chExt cx="860" cy="2103"/>
          </a:xfrm>
        </p:grpSpPr>
        <p:sp>
          <p:nvSpPr>
            <p:cNvPr id="13340" name="Freeform 13"/>
            <p:cNvSpPr>
              <a:spLocks/>
            </p:cNvSpPr>
            <p:nvPr/>
          </p:nvSpPr>
          <p:spPr bwMode="auto">
            <a:xfrm>
              <a:off x="2587" y="1774"/>
              <a:ext cx="582" cy="1052"/>
            </a:xfrm>
            <a:custGeom>
              <a:avLst/>
              <a:gdLst>
                <a:gd name="T0" fmla="*/ 0 w 666"/>
                <a:gd name="T1" fmla="*/ 0 h 1052"/>
                <a:gd name="T2" fmla="*/ 62 w 666"/>
                <a:gd name="T3" fmla="*/ 414 h 1052"/>
                <a:gd name="T4" fmla="*/ 260 w 666"/>
                <a:gd name="T5" fmla="*/ 722 h 1052"/>
                <a:gd name="T6" fmla="*/ 281 w 666"/>
                <a:gd name="T7" fmla="*/ 1052 h 10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1052">
                  <a:moveTo>
                    <a:pt x="0" y="0"/>
                  </a:moveTo>
                  <a:cubicBezTo>
                    <a:pt x="21" y="147"/>
                    <a:pt x="42" y="294"/>
                    <a:pt x="139" y="414"/>
                  </a:cubicBezTo>
                  <a:cubicBezTo>
                    <a:pt x="236" y="534"/>
                    <a:pt x="502" y="616"/>
                    <a:pt x="584" y="722"/>
                  </a:cubicBezTo>
                  <a:cubicBezTo>
                    <a:pt x="666" y="828"/>
                    <a:pt x="622" y="997"/>
                    <a:pt x="630" y="1052"/>
                  </a:cubicBezTo>
                </a:path>
              </a:pathLst>
            </a:custGeom>
            <a:noFill/>
            <a:ln w="762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1" name="Freeform 15"/>
            <p:cNvSpPr>
              <a:spLocks/>
            </p:cNvSpPr>
            <p:nvPr/>
          </p:nvSpPr>
          <p:spPr bwMode="auto">
            <a:xfrm>
              <a:off x="2586" y="1452"/>
              <a:ext cx="127" cy="336"/>
            </a:xfrm>
            <a:custGeom>
              <a:avLst/>
              <a:gdLst>
                <a:gd name="T0" fmla="*/ 0 w 127"/>
                <a:gd name="T1" fmla="*/ 336 h 336"/>
                <a:gd name="T2" fmla="*/ 107 w 127"/>
                <a:gd name="T3" fmla="*/ 199 h 336"/>
                <a:gd name="T4" fmla="*/ 120 w 127"/>
                <a:gd name="T5" fmla="*/ 171 h 336"/>
                <a:gd name="T6" fmla="*/ 117 w 127"/>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336">
                  <a:moveTo>
                    <a:pt x="0" y="336"/>
                  </a:moveTo>
                  <a:cubicBezTo>
                    <a:pt x="18" y="313"/>
                    <a:pt x="87" y="227"/>
                    <a:pt x="107" y="199"/>
                  </a:cubicBezTo>
                  <a:cubicBezTo>
                    <a:pt x="127" y="171"/>
                    <a:pt x="118" y="204"/>
                    <a:pt x="120" y="171"/>
                  </a:cubicBezTo>
                  <a:cubicBezTo>
                    <a:pt x="122" y="138"/>
                    <a:pt x="118" y="36"/>
                    <a:pt x="117" y="0"/>
                  </a:cubicBezTo>
                </a:path>
              </a:pathLst>
            </a:custGeom>
            <a:noFill/>
            <a:ln w="762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2" name="Freeform 20"/>
            <p:cNvSpPr>
              <a:spLocks/>
            </p:cNvSpPr>
            <p:nvPr/>
          </p:nvSpPr>
          <p:spPr bwMode="auto">
            <a:xfrm>
              <a:off x="3007" y="1467"/>
              <a:ext cx="439" cy="983"/>
            </a:xfrm>
            <a:custGeom>
              <a:avLst/>
              <a:gdLst>
                <a:gd name="T0" fmla="*/ 424 w 439"/>
                <a:gd name="T1" fmla="*/ 0 h 983"/>
                <a:gd name="T2" fmla="*/ 408 w 439"/>
                <a:gd name="T3" fmla="*/ 207 h 983"/>
                <a:gd name="T4" fmla="*/ 239 w 439"/>
                <a:gd name="T5" fmla="*/ 337 h 983"/>
                <a:gd name="T6" fmla="*/ 155 w 439"/>
                <a:gd name="T7" fmla="*/ 606 h 983"/>
                <a:gd name="T8" fmla="*/ 17 w 439"/>
                <a:gd name="T9" fmla="*/ 844 h 983"/>
                <a:gd name="T10" fmla="*/ 55 w 439"/>
                <a:gd name="T11" fmla="*/ 983 h 9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983">
                  <a:moveTo>
                    <a:pt x="424" y="0"/>
                  </a:moveTo>
                  <a:cubicBezTo>
                    <a:pt x="431" y="75"/>
                    <a:pt x="439" y="151"/>
                    <a:pt x="408" y="207"/>
                  </a:cubicBezTo>
                  <a:cubicBezTo>
                    <a:pt x="377" y="263"/>
                    <a:pt x="281" y="271"/>
                    <a:pt x="239" y="337"/>
                  </a:cubicBezTo>
                  <a:cubicBezTo>
                    <a:pt x="197" y="403"/>
                    <a:pt x="192" y="521"/>
                    <a:pt x="155" y="606"/>
                  </a:cubicBezTo>
                  <a:cubicBezTo>
                    <a:pt x="118" y="691"/>
                    <a:pt x="34" y="781"/>
                    <a:pt x="17" y="844"/>
                  </a:cubicBezTo>
                  <a:cubicBezTo>
                    <a:pt x="0" y="907"/>
                    <a:pt x="27" y="945"/>
                    <a:pt x="55" y="983"/>
                  </a:cubicBezTo>
                </a:path>
              </a:pathLst>
            </a:custGeom>
            <a:noFill/>
            <a:ln w="762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nvGrpSpPr>
            <p:cNvPr id="13343" name="Group 31"/>
            <p:cNvGrpSpPr>
              <a:grpSpLocks/>
            </p:cNvGrpSpPr>
            <p:nvPr/>
          </p:nvGrpSpPr>
          <p:grpSpPr bwMode="auto">
            <a:xfrm>
              <a:off x="3034" y="2691"/>
              <a:ext cx="374" cy="864"/>
              <a:chOff x="3034" y="2691"/>
              <a:chExt cx="374" cy="864"/>
            </a:xfrm>
          </p:grpSpPr>
          <p:sp>
            <p:nvSpPr>
              <p:cNvPr id="13344" name="Freeform 27"/>
              <p:cNvSpPr>
                <a:spLocks/>
              </p:cNvSpPr>
              <p:nvPr/>
            </p:nvSpPr>
            <p:spPr bwMode="auto">
              <a:xfrm>
                <a:off x="3034" y="2691"/>
                <a:ext cx="266" cy="581"/>
              </a:xfrm>
              <a:custGeom>
                <a:avLst/>
                <a:gdLst>
                  <a:gd name="T0" fmla="*/ 122 w 266"/>
                  <a:gd name="T1" fmla="*/ 12 h 581"/>
                  <a:gd name="T2" fmla="*/ 192 w 266"/>
                  <a:gd name="T3" fmla="*/ 5 h 581"/>
                  <a:gd name="T4" fmla="*/ 261 w 266"/>
                  <a:gd name="T5" fmla="*/ 43 h 581"/>
                  <a:gd name="T6" fmla="*/ 222 w 266"/>
                  <a:gd name="T7" fmla="*/ 250 h 581"/>
                  <a:gd name="T8" fmla="*/ 99 w 266"/>
                  <a:gd name="T9" fmla="*/ 327 h 581"/>
                  <a:gd name="T10" fmla="*/ 0 w 266"/>
                  <a:gd name="T11" fmla="*/ 581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 h="581">
                    <a:moveTo>
                      <a:pt x="122" y="12"/>
                    </a:moveTo>
                    <a:cubicBezTo>
                      <a:pt x="145" y="6"/>
                      <a:pt x="169" y="0"/>
                      <a:pt x="192" y="5"/>
                    </a:cubicBezTo>
                    <a:cubicBezTo>
                      <a:pt x="215" y="10"/>
                      <a:pt x="256" y="2"/>
                      <a:pt x="261" y="43"/>
                    </a:cubicBezTo>
                    <a:cubicBezTo>
                      <a:pt x="266" y="84"/>
                      <a:pt x="249" y="203"/>
                      <a:pt x="222" y="250"/>
                    </a:cubicBezTo>
                    <a:cubicBezTo>
                      <a:pt x="195" y="297"/>
                      <a:pt x="136" y="272"/>
                      <a:pt x="99" y="327"/>
                    </a:cubicBezTo>
                    <a:cubicBezTo>
                      <a:pt x="62" y="382"/>
                      <a:pt x="15" y="535"/>
                      <a:pt x="0" y="581"/>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5" name="Freeform 28"/>
              <p:cNvSpPr>
                <a:spLocks/>
              </p:cNvSpPr>
              <p:nvPr/>
            </p:nvSpPr>
            <p:spPr bwMode="auto">
              <a:xfrm>
                <a:off x="3126" y="2741"/>
                <a:ext cx="221" cy="508"/>
              </a:xfrm>
              <a:custGeom>
                <a:avLst/>
                <a:gdLst>
                  <a:gd name="T0" fmla="*/ 23 w 221"/>
                  <a:gd name="T1" fmla="*/ 31 h 508"/>
                  <a:gd name="T2" fmla="*/ 153 w 221"/>
                  <a:gd name="T3" fmla="*/ 8 h 508"/>
                  <a:gd name="T4" fmla="*/ 215 w 221"/>
                  <a:gd name="T5" fmla="*/ 78 h 508"/>
                  <a:gd name="T6" fmla="*/ 192 w 221"/>
                  <a:gd name="T7" fmla="*/ 254 h 508"/>
                  <a:gd name="T8" fmla="*/ 123 w 221"/>
                  <a:gd name="T9" fmla="*/ 308 h 508"/>
                  <a:gd name="T10" fmla="*/ 46 w 221"/>
                  <a:gd name="T11" fmla="*/ 408 h 508"/>
                  <a:gd name="T12" fmla="*/ 0 w 221"/>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508">
                    <a:moveTo>
                      <a:pt x="23" y="31"/>
                    </a:moveTo>
                    <a:cubicBezTo>
                      <a:pt x="72" y="15"/>
                      <a:pt x="121" y="0"/>
                      <a:pt x="153" y="8"/>
                    </a:cubicBezTo>
                    <a:cubicBezTo>
                      <a:pt x="185" y="16"/>
                      <a:pt x="209" y="37"/>
                      <a:pt x="215" y="78"/>
                    </a:cubicBezTo>
                    <a:cubicBezTo>
                      <a:pt x="221" y="119"/>
                      <a:pt x="207" y="216"/>
                      <a:pt x="192" y="254"/>
                    </a:cubicBezTo>
                    <a:cubicBezTo>
                      <a:pt x="177" y="292"/>
                      <a:pt x="147" y="282"/>
                      <a:pt x="123" y="308"/>
                    </a:cubicBezTo>
                    <a:cubicBezTo>
                      <a:pt x="99" y="334"/>
                      <a:pt x="67" y="375"/>
                      <a:pt x="46" y="408"/>
                    </a:cubicBezTo>
                    <a:cubicBezTo>
                      <a:pt x="25" y="441"/>
                      <a:pt x="12" y="474"/>
                      <a:pt x="0" y="508"/>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6" name="Freeform 29"/>
              <p:cNvSpPr>
                <a:spLocks/>
              </p:cNvSpPr>
              <p:nvPr/>
            </p:nvSpPr>
            <p:spPr bwMode="auto">
              <a:xfrm>
                <a:off x="3118" y="2803"/>
                <a:ext cx="290" cy="668"/>
              </a:xfrm>
              <a:custGeom>
                <a:avLst/>
                <a:gdLst>
                  <a:gd name="T0" fmla="*/ 38 w 290"/>
                  <a:gd name="T1" fmla="*/ 0 h 668"/>
                  <a:gd name="T2" fmla="*/ 169 w 290"/>
                  <a:gd name="T3" fmla="*/ 23 h 668"/>
                  <a:gd name="T4" fmla="*/ 238 w 290"/>
                  <a:gd name="T5" fmla="*/ 69 h 668"/>
                  <a:gd name="T6" fmla="*/ 284 w 290"/>
                  <a:gd name="T7" fmla="*/ 200 h 668"/>
                  <a:gd name="T8" fmla="*/ 200 w 290"/>
                  <a:gd name="T9" fmla="*/ 315 h 668"/>
                  <a:gd name="T10" fmla="*/ 115 w 290"/>
                  <a:gd name="T11" fmla="*/ 384 h 668"/>
                  <a:gd name="T12" fmla="*/ 85 w 290"/>
                  <a:gd name="T13" fmla="*/ 438 h 668"/>
                  <a:gd name="T14" fmla="*/ 38 w 290"/>
                  <a:gd name="T15" fmla="*/ 561 h 668"/>
                  <a:gd name="T16" fmla="*/ 0 w 290"/>
                  <a:gd name="T17" fmla="*/ 668 h 6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0" h="668">
                    <a:moveTo>
                      <a:pt x="38" y="0"/>
                    </a:moveTo>
                    <a:cubicBezTo>
                      <a:pt x="87" y="5"/>
                      <a:pt x="136" y="11"/>
                      <a:pt x="169" y="23"/>
                    </a:cubicBezTo>
                    <a:cubicBezTo>
                      <a:pt x="202" y="35"/>
                      <a:pt x="219" y="40"/>
                      <a:pt x="238" y="69"/>
                    </a:cubicBezTo>
                    <a:cubicBezTo>
                      <a:pt x="257" y="98"/>
                      <a:pt x="290" y="159"/>
                      <a:pt x="284" y="200"/>
                    </a:cubicBezTo>
                    <a:cubicBezTo>
                      <a:pt x="278" y="241"/>
                      <a:pt x="228" y="284"/>
                      <a:pt x="200" y="315"/>
                    </a:cubicBezTo>
                    <a:cubicBezTo>
                      <a:pt x="172" y="346"/>
                      <a:pt x="134" y="363"/>
                      <a:pt x="115" y="384"/>
                    </a:cubicBezTo>
                    <a:cubicBezTo>
                      <a:pt x="96" y="405"/>
                      <a:pt x="98" y="409"/>
                      <a:pt x="85" y="438"/>
                    </a:cubicBezTo>
                    <a:cubicBezTo>
                      <a:pt x="72" y="467"/>
                      <a:pt x="52" y="523"/>
                      <a:pt x="38" y="561"/>
                    </a:cubicBezTo>
                    <a:cubicBezTo>
                      <a:pt x="24" y="599"/>
                      <a:pt x="8" y="650"/>
                      <a:pt x="0" y="668"/>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47" name="Freeform 30"/>
              <p:cNvSpPr>
                <a:spLocks/>
              </p:cNvSpPr>
              <p:nvPr/>
            </p:nvSpPr>
            <p:spPr bwMode="auto">
              <a:xfrm>
                <a:off x="3133" y="2842"/>
                <a:ext cx="172" cy="713"/>
              </a:xfrm>
              <a:custGeom>
                <a:avLst/>
                <a:gdLst>
                  <a:gd name="T0" fmla="*/ 7 w 272"/>
                  <a:gd name="T1" fmla="*/ 0 h 606"/>
                  <a:gd name="T2" fmla="*/ 13 w 272"/>
                  <a:gd name="T3" fmla="*/ 182 h 606"/>
                  <a:gd name="T4" fmla="*/ 17 w 272"/>
                  <a:gd name="T5" fmla="*/ 468 h 606"/>
                  <a:gd name="T6" fmla="*/ 17 w 272"/>
                  <a:gd name="T7" fmla="*/ 731 h 606"/>
                  <a:gd name="T8" fmla="*/ 14 w 272"/>
                  <a:gd name="T9" fmla="*/ 1098 h 606"/>
                  <a:gd name="T10" fmla="*/ 7 w 272"/>
                  <a:gd name="T11" fmla="*/ 1445 h 606"/>
                  <a:gd name="T12" fmla="*/ 0 w 272"/>
                  <a:gd name="T13" fmla="*/ 1607 h 6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606">
                    <a:moveTo>
                      <a:pt x="115" y="0"/>
                    </a:moveTo>
                    <a:cubicBezTo>
                      <a:pt x="141" y="20"/>
                      <a:pt x="168" y="40"/>
                      <a:pt x="192" y="69"/>
                    </a:cubicBezTo>
                    <a:cubicBezTo>
                      <a:pt x="216" y="98"/>
                      <a:pt x="250" y="142"/>
                      <a:pt x="261" y="176"/>
                    </a:cubicBezTo>
                    <a:cubicBezTo>
                      <a:pt x="272" y="210"/>
                      <a:pt x="269" y="236"/>
                      <a:pt x="261" y="276"/>
                    </a:cubicBezTo>
                    <a:cubicBezTo>
                      <a:pt x="253" y="316"/>
                      <a:pt x="240" y="369"/>
                      <a:pt x="215" y="414"/>
                    </a:cubicBezTo>
                    <a:cubicBezTo>
                      <a:pt x="190" y="459"/>
                      <a:pt x="144" y="513"/>
                      <a:pt x="108" y="545"/>
                    </a:cubicBezTo>
                    <a:cubicBezTo>
                      <a:pt x="72" y="577"/>
                      <a:pt x="18" y="596"/>
                      <a:pt x="0" y="606"/>
                    </a:cubicBezTo>
                  </a:path>
                </a:pathLst>
              </a:custGeom>
              <a:noFill/>
              <a:ln w="38100" cmpd="sng">
                <a:solidFill>
                  <a:srgbClr val="FF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grpSp>
      <p:grpSp>
        <p:nvGrpSpPr>
          <p:cNvPr id="23585" name="Group 33"/>
          <p:cNvGrpSpPr>
            <a:grpSpLocks/>
          </p:cNvGrpSpPr>
          <p:nvPr/>
        </p:nvGrpSpPr>
        <p:grpSpPr bwMode="auto">
          <a:xfrm flipH="1">
            <a:off x="3967560" y="2286000"/>
            <a:ext cx="1508257" cy="3314700"/>
            <a:chOff x="2587" y="1467"/>
            <a:chExt cx="877" cy="2088"/>
          </a:xfrm>
        </p:grpSpPr>
        <p:grpSp>
          <p:nvGrpSpPr>
            <p:cNvPr id="13331" name="Group 34"/>
            <p:cNvGrpSpPr>
              <a:grpSpLocks/>
            </p:cNvGrpSpPr>
            <p:nvPr/>
          </p:nvGrpSpPr>
          <p:grpSpPr bwMode="auto">
            <a:xfrm>
              <a:off x="2587" y="1467"/>
              <a:ext cx="877" cy="1359"/>
              <a:chOff x="2587" y="1467"/>
              <a:chExt cx="877" cy="1359"/>
            </a:xfrm>
          </p:grpSpPr>
          <p:sp>
            <p:nvSpPr>
              <p:cNvPr id="13337" name="Freeform 35"/>
              <p:cNvSpPr>
                <a:spLocks/>
              </p:cNvSpPr>
              <p:nvPr/>
            </p:nvSpPr>
            <p:spPr bwMode="auto">
              <a:xfrm>
                <a:off x="2587" y="1774"/>
                <a:ext cx="582" cy="1052"/>
              </a:xfrm>
              <a:custGeom>
                <a:avLst/>
                <a:gdLst>
                  <a:gd name="T0" fmla="*/ 0 w 666"/>
                  <a:gd name="T1" fmla="*/ 0 h 1052"/>
                  <a:gd name="T2" fmla="*/ 62 w 666"/>
                  <a:gd name="T3" fmla="*/ 414 h 1052"/>
                  <a:gd name="T4" fmla="*/ 260 w 666"/>
                  <a:gd name="T5" fmla="*/ 722 h 1052"/>
                  <a:gd name="T6" fmla="*/ 281 w 666"/>
                  <a:gd name="T7" fmla="*/ 1052 h 10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1052">
                    <a:moveTo>
                      <a:pt x="0" y="0"/>
                    </a:moveTo>
                    <a:cubicBezTo>
                      <a:pt x="21" y="147"/>
                      <a:pt x="42" y="294"/>
                      <a:pt x="139" y="414"/>
                    </a:cubicBezTo>
                    <a:cubicBezTo>
                      <a:pt x="236" y="534"/>
                      <a:pt x="502" y="616"/>
                      <a:pt x="584" y="722"/>
                    </a:cubicBezTo>
                    <a:cubicBezTo>
                      <a:pt x="666" y="828"/>
                      <a:pt x="622" y="997"/>
                      <a:pt x="630" y="1052"/>
                    </a:cubicBezTo>
                  </a:path>
                </a:pathLst>
              </a:custGeom>
              <a:noFill/>
              <a:ln w="762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8" name="Freeform 36"/>
              <p:cNvSpPr>
                <a:spLocks/>
              </p:cNvSpPr>
              <p:nvPr/>
            </p:nvSpPr>
            <p:spPr bwMode="auto">
              <a:xfrm>
                <a:off x="2588" y="1505"/>
                <a:ext cx="131" cy="246"/>
              </a:xfrm>
              <a:custGeom>
                <a:avLst/>
                <a:gdLst>
                  <a:gd name="T0" fmla="*/ 0 w 131"/>
                  <a:gd name="T1" fmla="*/ 246 h 246"/>
                  <a:gd name="T2" fmla="*/ 108 w 131"/>
                  <a:gd name="T3" fmla="*/ 146 h 246"/>
                  <a:gd name="T4" fmla="*/ 131 w 131"/>
                  <a:gd name="T5" fmla="*/ 0 h 246"/>
                  <a:gd name="T6" fmla="*/ 0 60000 65536"/>
                  <a:gd name="T7" fmla="*/ 0 60000 65536"/>
                  <a:gd name="T8" fmla="*/ 0 60000 65536"/>
                </a:gdLst>
                <a:ahLst/>
                <a:cxnLst>
                  <a:cxn ang="T6">
                    <a:pos x="T0" y="T1"/>
                  </a:cxn>
                  <a:cxn ang="T7">
                    <a:pos x="T2" y="T3"/>
                  </a:cxn>
                  <a:cxn ang="T8">
                    <a:pos x="T4" y="T5"/>
                  </a:cxn>
                </a:cxnLst>
                <a:rect l="0" t="0" r="r" b="b"/>
                <a:pathLst>
                  <a:path w="131" h="246">
                    <a:moveTo>
                      <a:pt x="0" y="246"/>
                    </a:moveTo>
                    <a:cubicBezTo>
                      <a:pt x="43" y="216"/>
                      <a:pt x="86" y="187"/>
                      <a:pt x="108" y="146"/>
                    </a:cubicBezTo>
                    <a:cubicBezTo>
                      <a:pt x="130" y="105"/>
                      <a:pt x="127" y="24"/>
                      <a:pt x="131" y="0"/>
                    </a:cubicBezTo>
                  </a:path>
                </a:pathLst>
              </a:custGeom>
              <a:noFill/>
              <a:ln w="762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9" name="Freeform 37"/>
              <p:cNvSpPr>
                <a:spLocks/>
              </p:cNvSpPr>
              <p:nvPr/>
            </p:nvSpPr>
            <p:spPr bwMode="auto">
              <a:xfrm>
                <a:off x="3025" y="1467"/>
                <a:ext cx="439" cy="983"/>
              </a:xfrm>
              <a:custGeom>
                <a:avLst/>
                <a:gdLst>
                  <a:gd name="T0" fmla="*/ 424 w 439"/>
                  <a:gd name="T1" fmla="*/ 0 h 983"/>
                  <a:gd name="T2" fmla="*/ 408 w 439"/>
                  <a:gd name="T3" fmla="*/ 207 h 983"/>
                  <a:gd name="T4" fmla="*/ 239 w 439"/>
                  <a:gd name="T5" fmla="*/ 337 h 983"/>
                  <a:gd name="T6" fmla="*/ 155 w 439"/>
                  <a:gd name="T7" fmla="*/ 606 h 983"/>
                  <a:gd name="T8" fmla="*/ 17 w 439"/>
                  <a:gd name="T9" fmla="*/ 844 h 983"/>
                  <a:gd name="T10" fmla="*/ 55 w 439"/>
                  <a:gd name="T11" fmla="*/ 983 h 9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9" h="983">
                    <a:moveTo>
                      <a:pt x="424" y="0"/>
                    </a:moveTo>
                    <a:cubicBezTo>
                      <a:pt x="431" y="75"/>
                      <a:pt x="439" y="151"/>
                      <a:pt x="408" y="207"/>
                    </a:cubicBezTo>
                    <a:cubicBezTo>
                      <a:pt x="377" y="263"/>
                      <a:pt x="281" y="271"/>
                      <a:pt x="239" y="337"/>
                    </a:cubicBezTo>
                    <a:cubicBezTo>
                      <a:pt x="197" y="403"/>
                      <a:pt x="192" y="521"/>
                      <a:pt x="155" y="606"/>
                    </a:cubicBezTo>
                    <a:cubicBezTo>
                      <a:pt x="118" y="691"/>
                      <a:pt x="34" y="781"/>
                      <a:pt x="17" y="844"/>
                    </a:cubicBezTo>
                    <a:cubicBezTo>
                      <a:pt x="0" y="907"/>
                      <a:pt x="27" y="945"/>
                      <a:pt x="55" y="983"/>
                    </a:cubicBezTo>
                  </a:path>
                </a:pathLst>
              </a:custGeom>
              <a:noFill/>
              <a:ln w="762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grpSp>
          <p:nvGrpSpPr>
            <p:cNvPr id="13332" name="Group 38"/>
            <p:cNvGrpSpPr>
              <a:grpSpLocks/>
            </p:cNvGrpSpPr>
            <p:nvPr/>
          </p:nvGrpSpPr>
          <p:grpSpPr bwMode="auto">
            <a:xfrm>
              <a:off x="3034" y="2691"/>
              <a:ext cx="374" cy="864"/>
              <a:chOff x="3034" y="2691"/>
              <a:chExt cx="374" cy="864"/>
            </a:xfrm>
          </p:grpSpPr>
          <p:sp>
            <p:nvSpPr>
              <p:cNvPr id="13333" name="Freeform 39"/>
              <p:cNvSpPr>
                <a:spLocks/>
              </p:cNvSpPr>
              <p:nvPr/>
            </p:nvSpPr>
            <p:spPr bwMode="auto">
              <a:xfrm>
                <a:off x="3034" y="2691"/>
                <a:ext cx="266" cy="581"/>
              </a:xfrm>
              <a:custGeom>
                <a:avLst/>
                <a:gdLst>
                  <a:gd name="T0" fmla="*/ 122 w 266"/>
                  <a:gd name="T1" fmla="*/ 12 h 581"/>
                  <a:gd name="T2" fmla="*/ 192 w 266"/>
                  <a:gd name="T3" fmla="*/ 5 h 581"/>
                  <a:gd name="T4" fmla="*/ 261 w 266"/>
                  <a:gd name="T5" fmla="*/ 43 h 581"/>
                  <a:gd name="T6" fmla="*/ 222 w 266"/>
                  <a:gd name="T7" fmla="*/ 250 h 581"/>
                  <a:gd name="T8" fmla="*/ 99 w 266"/>
                  <a:gd name="T9" fmla="*/ 327 h 581"/>
                  <a:gd name="T10" fmla="*/ 0 w 266"/>
                  <a:gd name="T11" fmla="*/ 581 h 5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6" h="581">
                    <a:moveTo>
                      <a:pt x="122" y="12"/>
                    </a:moveTo>
                    <a:cubicBezTo>
                      <a:pt x="145" y="6"/>
                      <a:pt x="169" y="0"/>
                      <a:pt x="192" y="5"/>
                    </a:cubicBezTo>
                    <a:cubicBezTo>
                      <a:pt x="215" y="10"/>
                      <a:pt x="256" y="2"/>
                      <a:pt x="261" y="43"/>
                    </a:cubicBezTo>
                    <a:cubicBezTo>
                      <a:pt x="266" y="84"/>
                      <a:pt x="249" y="203"/>
                      <a:pt x="222" y="250"/>
                    </a:cubicBezTo>
                    <a:cubicBezTo>
                      <a:pt x="195" y="297"/>
                      <a:pt x="136" y="272"/>
                      <a:pt x="99" y="327"/>
                    </a:cubicBezTo>
                    <a:cubicBezTo>
                      <a:pt x="62" y="382"/>
                      <a:pt x="15" y="535"/>
                      <a:pt x="0" y="581"/>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4" name="Freeform 40"/>
              <p:cNvSpPr>
                <a:spLocks/>
              </p:cNvSpPr>
              <p:nvPr/>
            </p:nvSpPr>
            <p:spPr bwMode="auto">
              <a:xfrm>
                <a:off x="3126" y="2741"/>
                <a:ext cx="221" cy="508"/>
              </a:xfrm>
              <a:custGeom>
                <a:avLst/>
                <a:gdLst>
                  <a:gd name="T0" fmla="*/ 23 w 221"/>
                  <a:gd name="T1" fmla="*/ 31 h 508"/>
                  <a:gd name="T2" fmla="*/ 153 w 221"/>
                  <a:gd name="T3" fmla="*/ 8 h 508"/>
                  <a:gd name="T4" fmla="*/ 215 w 221"/>
                  <a:gd name="T5" fmla="*/ 78 h 508"/>
                  <a:gd name="T6" fmla="*/ 192 w 221"/>
                  <a:gd name="T7" fmla="*/ 254 h 508"/>
                  <a:gd name="T8" fmla="*/ 123 w 221"/>
                  <a:gd name="T9" fmla="*/ 308 h 508"/>
                  <a:gd name="T10" fmla="*/ 46 w 221"/>
                  <a:gd name="T11" fmla="*/ 408 h 508"/>
                  <a:gd name="T12" fmla="*/ 0 w 221"/>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 h="508">
                    <a:moveTo>
                      <a:pt x="23" y="31"/>
                    </a:moveTo>
                    <a:cubicBezTo>
                      <a:pt x="72" y="15"/>
                      <a:pt x="121" y="0"/>
                      <a:pt x="153" y="8"/>
                    </a:cubicBezTo>
                    <a:cubicBezTo>
                      <a:pt x="185" y="16"/>
                      <a:pt x="209" y="37"/>
                      <a:pt x="215" y="78"/>
                    </a:cubicBezTo>
                    <a:cubicBezTo>
                      <a:pt x="221" y="119"/>
                      <a:pt x="207" y="216"/>
                      <a:pt x="192" y="254"/>
                    </a:cubicBezTo>
                    <a:cubicBezTo>
                      <a:pt x="177" y="292"/>
                      <a:pt x="147" y="282"/>
                      <a:pt x="123" y="308"/>
                    </a:cubicBezTo>
                    <a:cubicBezTo>
                      <a:pt x="99" y="334"/>
                      <a:pt x="67" y="375"/>
                      <a:pt x="46" y="408"/>
                    </a:cubicBezTo>
                    <a:cubicBezTo>
                      <a:pt x="25" y="441"/>
                      <a:pt x="12" y="474"/>
                      <a:pt x="0" y="508"/>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5" name="Freeform 41"/>
              <p:cNvSpPr>
                <a:spLocks/>
              </p:cNvSpPr>
              <p:nvPr/>
            </p:nvSpPr>
            <p:spPr bwMode="auto">
              <a:xfrm>
                <a:off x="3118" y="2803"/>
                <a:ext cx="290" cy="668"/>
              </a:xfrm>
              <a:custGeom>
                <a:avLst/>
                <a:gdLst>
                  <a:gd name="T0" fmla="*/ 38 w 290"/>
                  <a:gd name="T1" fmla="*/ 0 h 668"/>
                  <a:gd name="T2" fmla="*/ 169 w 290"/>
                  <a:gd name="T3" fmla="*/ 23 h 668"/>
                  <a:gd name="T4" fmla="*/ 238 w 290"/>
                  <a:gd name="T5" fmla="*/ 69 h 668"/>
                  <a:gd name="T6" fmla="*/ 284 w 290"/>
                  <a:gd name="T7" fmla="*/ 200 h 668"/>
                  <a:gd name="T8" fmla="*/ 200 w 290"/>
                  <a:gd name="T9" fmla="*/ 315 h 668"/>
                  <a:gd name="T10" fmla="*/ 115 w 290"/>
                  <a:gd name="T11" fmla="*/ 384 h 668"/>
                  <a:gd name="T12" fmla="*/ 85 w 290"/>
                  <a:gd name="T13" fmla="*/ 438 h 668"/>
                  <a:gd name="T14" fmla="*/ 38 w 290"/>
                  <a:gd name="T15" fmla="*/ 561 h 668"/>
                  <a:gd name="T16" fmla="*/ 0 w 290"/>
                  <a:gd name="T17" fmla="*/ 668 h 6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0" h="668">
                    <a:moveTo>
                      <a:pt x="38" y="0"/>
                    </a:moveTo>
                    <a:cubicBezTo>
                      <a:pt x="87" y="5"/>
                      <a:pt x="136" y="11"/>
                      <a:pt x="169" y="23"/>
                    </a:cubicBezTo>
                    <a:cubicBezTo>
                      <a:pt x="202" y="35"/>
                      <a:pt x="219" y="40"/>
                      <a:pt x="238" y="69"/>
                    </a:cubicBezTo>
                    <a:cubicBezTo>
                      <a:pt x="257" y="98"/>
                      <a:pt x="290" y="159"/>
                      <a:pt x="284" y="200"/>
                    </a:cubicBezTo>
                    <a:cubicBezTo>
                      <a:pt x="278" y="241"/>
                      <a:pt x="228" y="284"/>
                      <a:pt x="200" y="315"/>
                    </a:cubicBezTo>
                    <a:cubicBezTo>
                      <a:pt x="172" y="346"/>
                      <a:pt x="134" y="363"/>
                      <a:pt x="115" y="384"/>
                    </a:cubicBezTo>
                    <a:cubicBezTo>
                      <a:pt x="96" y="405"/>
                      <a:pt x="98" y="409"/>
                      <a:pt x="85" y="438"/>
                    </a:cubicBezTo>
                    <a:cubicBezTo>
                      <a:pt x="72" y="467"/>
                      <a:pt x="52" y="523"/>
                      <a:pt x="38" y="561"/>
                    </a:cubicBezTo>
                    <a:cubicBezTo>
                      <a:pt x="24" y="599"/>
                      <a:pt x="8" y="650"/>
                      <a:pt x="0" y="668"/>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36" name="Freeform 42"/>
              <p:cNvSpPr>
                <a:spLocks/>
              </p:cNvSpPr>
              <p:nvPr/>
            </p:nvSpPr>
            <p:spPr bwMode="auto">
              <a:xfrm>
                <a:off x="3133" y="2842"/>
                <a:ext cx="172" cy="713"/>
              </a:xfrm>
              <a:custGeom>
                <a:avLst/>
                <a:gdLst>
                  <a:gd name="T0" fmla="*/ 7 w 272"/>
                  <a:gd name="T1" fmla="*/ 0 h 606"/>
                  <a:gd name="T2" fmla="*/ 13 w 272"/>
                  <a:gd name="T3" fmla="*/ 182 h 606"/>
                  <a:gd name="T4" fmla="*/ 17 w 272"/>
                  <a:gd name="T5" fmla="*/ 468 h 606"/>
                  <a:gd name="T6" fmla="*/ 17 w 272"/>
                  <a:gd name="T7" fmla="*/ 731 h 606"/>
                  <a:gd name="T8" fmla="*/ 14 w 272"/>
                  <a:gd name="T9" fmla="*/ 1098 h 606"/>
                  <a:gd name="T10" fmla="*/ 7 w 272"/>
                  <a:gd name="T11" fmla="*/ 1445 h 606"/>
                  <a:gd name="T12" fmla="*/ 0 w 272"/>
                  <a:gd name="T13" fmla="*/ 1607 h 6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606">
                    <a:moveTo>
                      <a:pt x="115" y="0"/>
                    </a:moveTo>
                    <a:cubicBezTo>
                      <a:pt x="141" y="20"/>
                      <a:pt x="168" y="40"/>
                      <a:pt x="192" y="69"/>
                    </a:cubicBezTo>
                    <a:cubicBezTo>
                      <a:pt x="216" y="98"/>
                      <a:pt x="250" y="142"/>
                      <a:pt x="261" y="176"/>
                    </a:cubicBezTo>
                    <a:cubicBezTo>
                      <a:pt x="272" y="210"/>
                      <a:pt x="269" y="236"/>
                      <a:pt x="261" y="276"/>
                    </a:cubicBezTo>
                    <a:cubicBezTo>
                      <a:pt x="253" y="316"/>
                      <a:pt x="240" y="369"/>
                      <a:pt x="215" y="414"/>
                    </a:cubicBezTo>
                    <a:cubicBezTo>
                      <a:pt x="190" y="459"/>
                      <a:pt x="144" y="513"/>
                      <a:pt x="108" y="545"/>
                    </a:cubicBezTo>
                    <a:cubicBezTo>
                      <a:pt x="72" y="577"/>
                      <a:pt x="18" y="596"/>
                      <a:pt x="0" y="606"/>
                    </a:cubicBezTo>
                  </a:path>
                </a:pathLst>
              </a:custGeom>
              <a:noFill/>
              <a:ln w="3810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grpSp>
      <p:sp>
        <p:nvSpPr>
          <p:cNvPr id="23560" name="Freeform 8"/>
          <p:cNvSpPr>
            <a:spLocks/>
          </p:cNvSpPr>
          <p:nvPr/>
        </p:nvSpPr>
        <p:spPr bwMode="auto">
          <a:xfrm flipH="1">
            <a:off x="3040592" y="-166688"/>
            <a:ext cx="2927086" cy="2987676"/>
          </a:xfrm>
          <a:custGeom>
            <a:avLst/>
            <a:gdLst>
              <a:gd name="T0" fmla="*/ 2147483647 w 1702"/>
              <a:gd name="T1" fmla="*/ 2147483647 h 1882"/>
              <a:gd name="T2" fmla="*/ 2147483647 w 1702"/>
              <a:gd name="T3" fmla="*/ 2147483647 h 1882"/>
              <a:gd name="T4" fmla="*/ 2147483647 w 1702"/>
              <a:gd name="T5" fmla="*/ 2147483647 h 1882"/>
              <a:gd name="T6" fmla="*/ 2147483647 w 1702"/>
              <a:gd name="T7" fmla="*/ 2147483647 h 1882"/>
              <a:gd name="T8" fmla="*/ 2147483647 w 1702"/>
              <a:gd name="T9" fmla="*/ 2147483647 h 1882"/>
              <a:gd name="T10" fmla="*/ 2147483647 w 1702"/>
              <a:gd name="T11" fmla="*/ 2147483647 h 1882"/>
              <a:gd name="T12" fmla="*/ 2147483647 w 1702"/>
              <a:gd name="T13" fmla="*/ 2147483647 h 1882"/>
              <a:gd name="T14" fmla="*/ 2147483647 w 1702"/>
              <a:gd name="T15" fmla="*/ 2147483647 h 1882"/>
              <a:gd name="T16" fmla="*/ 2147483647 w 1702"/>
              <a:gd name="T17" fmla="*/ 2147483647 h 1882"/>
              <a:gd name="T18" fmla="*/ 2147483647 w 1702"/>
              <a:gd name="T19" fmla="*/ 0 h 1882"/>
              <a:gd name="T20" fmla="*/ 2147483647 w 1702"/>
              <a:gd name="T21" fmla="*/ 2147483647 h 1882"/>
              <a:gd name="T22" fmla="*/ 2147483647 w 1702"/>
              <a:gd name="T23" fmla="*/ 2147483647 h 18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2" h="1882">
                <a:moveTo>
                  <a:pt x="228" y="1878"/>
                </a:moveTo>
                <a:cubicBezTo>
                  <a:pt x="191" y="1874"/>
                  <a:pt x="149" y="1882"/>
                  <a:pt x="116" y="1863"/>
                </a:cubicBezTo>
                <a:cubicBezTo>
                  <a:pt x="108" y="1858"/>
                  <a:pt x="107" y="1847"/>
                  <a:pt x="101" y="1840"/>
                </a:cubicBezTo>
                <a:cubicBezTo>
                  <a:pt x="85" y="1821"/>
                  <a:pt x="74" y="1819"/>
                  <a:pt x="64" y="1796"/>
                </a:cubicBezTo>
                <a:cubicBezTo>
                  <a:pt x="28" y="1716"/>
                  <a:pt x="71" y="1782"/>
                  <a:pt x="27" y="1721"/>
                </a:cubicBezTo>
                <a:cubicBezTo>
                  <a:pt x="18" y="1694"/>
                  <a:pt x="12" y="1667"/>
                  <a:pt x="4" y="1639"/>
                </a:cubicBezTo>
                <a:cubicBezTo>
                  <a:pt x="16" y="1539"/>
                  <a:pt x="0" y="1590"/>
                  <a:pt x="64" y="1534"/>
                </a:cubicBezTo>
                <a:lnTo>
                  <a:pt x="251" y="1466"/>
                </a:lnTo>
                <a:lnTo>
                  <a:pt x="1702" y="23"/>
                </a:lnTo>
                <a:lnTo>
                  <a:pt x="326" y="0"/>
                </a:lnTo>
                <a:lnTo>
                  <a:pt x="228" y="1489"/>
                </a:lnTo>
                <a:lnTo>
                  <a:pt x="228" y="1878"/>
                </a:lnTo>
                <a:close/>
              </a:path>
            </a:pathLst>
          </a:custGeom>
          <a:solidFill>
            <a:srgbClr val="FF0000">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grpSp>
        <p:nvGrpSpPr>
          <p:cNvPr id="23604" name="Group 52"/>
          <p:cNvGrpSpPr>
            <a:grpSpLocks/>
          </p:cNvGrpSpPr>
          <p:nvPr/>
        </p:nvGrpSpPr>
        <p:grpSpPr bwMode="auto">
          <a:xfrm>
            <a:off x="527978" y="257175"/>
            <a:ext cx="5204089" cy="827088"/>
            <a:chOff x="307" y="162"/>
            <a:chExt cx="3026" cy="521"/>
          </a:xfrm>
        </p:grpSpPr>
        <p:sp>
          <p:nvSpPr>
            <p:cNvPr id="13327" name="Line 43"/>
            <p:cNvSpPr>
              <a:spLocks noChangeShapeType="1"/>
            </p:cNvSpPr>
            <p:nvPr/>
          </p:nvSpPr>
          <p:spPr bwMode="auto">
            <a:xfrm flipH="1">
              <a:off x="307" y="162"/>
              <a:ext cx="3026" cy="0"/>
            </a:xfrm>
            <a:prstGeom prst="line">
              <a:avLst/>
            </a:prstGeom>
            <a:noFill/>
            <a:ln w="762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latin typeface="Arial" panose="020B0604020202020204" pitchFamily="34" charset="0"/>
              </a:endParaRPr>
            </a:p>
          </p:txBody>
        </p:sp>
        <p:sp>
          <p:nvSpPr>
            <p:cNvPr id="13328" name="Text Box 45"/>
            <p:cNvSpPr txBox="1">
              <a:spLocks noChangeArrowheads="1"/>
            </p:cNvSpPr>
            <p:nvPr/>
          </p:nvSpPr>
          <p:spPr bwMode="auto">
            <a:xfrm>
              <a:off x="377" y="334"/>
              <a:ext cx="1776" cy="34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50000"/>
                </a:spcBef>
                <a:buFontTx/>
                <a:buNone/>
              </a:pPr>
              <a:r>
                <a:rPr lang="en-GB" altLang="en-US" sz="1800" b="1">
                  <a:solidFill>
                    <a:schemeClr val="tx1"/>
                  </a:solidFill>
                </a:rPr>
                <a:t>Left visual field</a:t>
              </a:r>
            </a:p>
            <a:p>
              <a:pPr eaLnBrk="1" hangingPunct="1">
                <a:spcBef>
                  <a:spcPct val="50000"/>
                </a:spcBef>
                <a:buFontTx/>
                <a:buNone/>
              </a:pPr>
              <a:endParaRPr lang="en-GB" altLang="en-US" sz="800" b="1">
                <a:solidFill>
                  <a:schemeClr val="tx1"/>
                </a:solidFill>
              </a:endParaRPr>
            </a:p>
          </p:txBody>
        </p:sp>
      </p:grpSp>
    </p:spTree>
    <p:extLst>
      <p:ext uri="{BB962C8B-B14F-4D97-AF65-F5344CB8AC3E}">
        <p14:creationId xmlns:p14="http://schemas.microsoft.com/office/powerpoint/2010/main" val="3124955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85"/>
                                        </p:tgtEl>
                                        <p:attrNameLst>
                                          <p:attrName>style.visibility</p:attrName>
                                        </p:attrNameLst>
                                      </p:cBhvr>
                                      <p:to>
                                        <p:strVal val="visible"/>
                                      </p:to>
                                    </p:set>
                                    <p:animEffect transition="in" filter="wipe(up)">
                                      <p:cBhvr>
                                        <p:cTn id="7" dur="500"/>
                                        <p:tgtEl>
                                          <p:spTgt spid="23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61"/>
                                        </p:tgtEl>
                                        <p:attrNameLst>
                                          <p:attrName>style.visibility</p:attrName>
                                        </p:attrNameLst>
                                      </p:cBhvr>
                                      <p:to>
                                        <p:strVal val="visible"/>
                                      </p:to>
                                    </p:set>
                                    <p:animEffect transition="in" filter="dissolve">
                                      <p:cBhvr>
                                        <p:cTn id="12" dur="500"/>
                                        <p:tgtEl>
                                          <p:spTgt spid="235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3556"/>
                                        </p:tgtEl>
                                        <p:attrNameLst>
                                          <p:attrName>style.visibility</p:attrName>
                                        </p:attrNameLst>
                                      </p:cBhvr>
                                      <p:to>
                                        <p:strVal val="visible"/>
                                      </p:to>
                                    </p:set>
                                    <p:anim calcmode="lin" valueType="num">
                                      <p:cBhvr>
                                        <p:cTn id="17" dur="500" fill="hold"/>
                                        <p:tgtEl>
                                          <p:spTgt spid="23556"/>
                                        </p:tgtEl>
                                        <p:attrNameLst>
                                          <p:attrName>ppt_w</p:attrName>
                                        </p:attrNameLst>
                                      </p:cBhvr>
                                      <p:tavLst>
                                        <p:tav tm="0">
                                          <p:val>
                                            <p:fltVal val="0"/>
                                          </p:val>
                                        </p:tav>
                                        <p:tav tm="100000">
                                          <p:val>
                                            <p:strVal val="#ppt_w"/>
                                          </p:val>
                                        </p:tav>
                                      </p:tavLst>
                                    </p:anim>
                                    <p:anim calcmode="lin" valueType="num">
                                      <p:cBhvr>
                                        <p:cTn id="18" dur="500" fill="hold"/>
                                        <p:tgtEl>
                                          <p:spTgt spid="2355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3556"/>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555"/>
                                        </p:tgtEl>
                                        <p:attrNameLst>
                                          <p:attrName>style.visibility</p:attrName>
                                        </p:attrNameLst>
                                      </p:cBhvr>
                                      <p:to>
                                        <p:strVal val="visible"/>
                                      </p:to>
                                    </p:set>
                                    <p:animEffect transition="in" filter="wipe(left)">
                                      <p:cBhvr>
                                        <p:cTn id="23" dur="500"/>
                                        <p:tgtEl>
                                          <p:spTgt spid="23555"/>
                                        </p:tgtEl>
                                      </p:cBhvr>
                                    </p:animEffect>
                                  </p:childTnLst>
                                </p:cTn>
                              </p:par>
                            </p:childTnLst>
                          </p:cTn>
                        </p:par>
                        <p:par>
                          <p:cTn id="24" fill="hold" nodeType="afterGroup">
                            <p:stCondLst>
                              <p:cond delay="500"/>
                            </p:stCondLst>
                            <p:childTnLst>
                              <p:par>
                                <p:cTn id="25" presetID="22" presetClass="entr" presetSubtype="8" fill="hold" grpId="0" nodeType="afterEffect">
                                  <p:stCondLst>
                                    <p:cond delay="500"/>
                                  </p:stCondLst>
                                  <p:childTnLst>
                                    <p:set>
                                      <p:cBhvr>
                                        <p:cTn id="26" dur="1" fill="hold">
                                          <p:stCondLst>
                                            <p:cond delay="0"/>
                                          </p:stCondLst>
                                        </p:cTn>
                                        <p:tgtEl>
                                          <p:spTgt spid="23560"/>
                                        </p:tgtEl>
                                        <p:attrNameLst>
                                          <p:attrName>style.visibility</p:attrName>
                                        </p:attrNameLst>
                                      </p:cBhvr>
                                      <p:to>
                                        <p:strVal val="visible"/>
                                      </p:to>
                                    </p:set>
                                    <p:animEffect transition="in" filter="wipe(left)">
                                      <p:cBhvr>
                                        <p:cTn id="27" dur="500"/>
                                        <p:tgtEl>
                                          <p:spTgt spid="235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23604"/>
                                        </p:tgtEl>
                                        <p:attrNameLst>
                                          <p:attrName>style.visibility</p:attrName>
                                        </p:attrNameLst>
                                      </p:cBhvr>
                                      <p:to>
                                        <p:strVal val="visible"/>
                                      </p:to>
                                    </p:set>
                                    <p:anim calcmode="lin" valueType="num">
                                      <p:cBhvr additive="base">
                                        <p:cTn id="32" dur="500" fill="hold"/>
                                        <p:tgtEl>
                                          <p:spTgt spid="23604"/>
                                        </p:tgtEl>
                                        <p:attrNameLst>
                                          <p:attrName>ppt_x</p:attrName>
                                        </p:attrNameLst>
                                      </p:cBhvr>
                                      <p:tavLst>
                                        <p:tav tm="0">
                                          <p:val>
                                            <p:strVal val="0-#ppt_w/2"/>
                                          </p:val>
                                        </p:tav>
                                        <p:tav tm="100000">
                                          <p:val>
                                            <p:strVal val="#ppt_x"/>
                                          </p:val>
                                        </p:tav>
                                      </p:tavLst>
                                    </p:anim>
                                    <p:anim calcmode="lin" valueType="num">
                                      <p:cBhvr additive="base">
                                        <p:cTn id="33" dur="500" fill="hold"/>
                                        <p:tgtEl>
                                          <p:spTgt spid="23604"/>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23606"/>
                                        </p:tgtEl>
                                        <p:attrNameLst>
                                          <p:attrName>style.visibility</p:attrName>
                                        </p:attrNameLst>
                                      </p:cBhvr>
                                      <p:to>
                                        <p:strVal val="visible"/>
                                      </p:to>
                                    </p:set>
                                    <p:animEffect transition="in" filter="wipe(up)">
                                      <p:cBhvr>
                                        <p:cTn id="38" dur="500"/>
                                        <p:tgtEl>
                                          <p:spTgt spid="2360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3562"/>
                                        </p:tgtEl>
                                        <p:attrNameLst>
                                          <p:attrName>style.visibility</p:attrName>
                                        </p:attrNameLst>
                                      </p:cBhvr>
                                      <p:to>
                                        <p:strVal val="visible"/>
                                      </p:to>
                                    </p:set>
                                    <p:animEffect transition="in" filter="dissolve">
                                      <p:cBhvr>
                                        <p:cTn id="43" dur="500"/>
                                        <p:tgtEl>
                                          <p:spTgt spid="235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57"/>
                                        </p:tgtEl>
                                        <p:attrNameLst>
                                          <p:attrName>style.visibility</p:attrName>
                                        </p:attrNameLst>
                                      </p:cBhvr>
                                      <p:to>
                                        <p:strVal val="visible"/>
                                      </p:to>
                                    </p:set>
                                    <p:anim calcmode="lin" valueType="num">
                                      <p:cBhvr>
                                        <p:cTn id="48" dur="500" fill="hold"/>
                                        <p:tgtEl>
                                          <p:spTgt spid="23557"/>
                                        </p:tgtEl>
                                        <p:attrNameLst>
                                          <p:attrName>ppt_w</p:attrName>
                                        </p:attrNameLst>
                                      </p:cBhvr>
                                      <p:tavLst>
                                        <p:tav tm="0">
                                          <p:val>
                                            <p:fltVal val="0"/>
                                          </p:val>
                                        </p:tav>
                                        <p:tav tm="100000">
                                          <p:val>
                                            <p:strVal val="#ppt_w"/>
                                          </p:val>
                                        </p:tav>
                                      </p:tavLst>
                                    </p:anim>
                                    <p:anim calcmode="lin" valueType="num">
                                      <p:cBhvr>
                                        <p:cTn id="49" dur="500" fill="hold"/>
                                        <p:tgtEl>
                                          <p:spTgt spid="2355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35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61" grpId="0" animBg="1"/>
      <p:bldP spid="23562" grpId="0" animBg="1"/>
      <p:bldP spid="2356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624233" y="-30163"/>
            <a:ext cx="3281767" cy="3419475"/>
          </a:xfrm>
        </p:spPr>
        <p:txBody>
          <a:bodyPr/>
          <a:lstStyle/>
          <a:p>
            <a:pPr algn="l" eaLnBrk="1" hangingPunct="1"/>
            <a:r>
              <a:rPr lang="en-GB" altLang="en-US" sz="4000" dirty="0" smtClean="0">
                <a:ea typeface="ＭＳ Ｐゴシック" pitchFamily="34" charset="-128"/>
              </a:rPr>
              <a:t>Humans are</a:t>
            </a:r>
            <a:br>
              <a:rPr lang="en-GB" altLang="en-US" sz="4000" dirty="0" smtClean="0">
                <a:ea typeface="ＭＳ Ｐゴシック" pitchFamily="34" charset="-128"/>
              </a:rPr>
            </a:br>
            <a:r>
              <a:rPr lang="en-GB" altLang="en-US" sz="4000" dirty="0" smtClean="0">
                <a:solidFill>
                  <a:srgbClr val="FF0000"/>
                </a:solidFill>
                <a:ea typeface="ＭＳ Ｐゴシック" pitchFamily="34" charset="-128"/>
              </a:rPr>
              <a:t>cross-wired – contralateral control</a:t>
            </a:r>
          </a:p>
        </p:txBody>
      </p:sp>
      <p:sp>
        <p:nvSpPr>
          <p:cNvPr id="29699" name="TextBox 5"/>
          <p:cNvSpPr txBox="1">
            <a:spLocks noChangeArrowheads="1"/>
          </p:cNvSpPr>
          <p:nvPr/>
        </p:nvSpPr>
        <p:spPr bwMode="auto">
          <a:xfrm>
            <a:off x="271728" y="5411788"/>
            <a:ext cx="1084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Left</a:t>
            </a:r>
          </a:p>
          <a:p>
            <a:pPr eaLnBrk="1" hangingPunct="1">
              <a:spcBef>
                <a:spcPct val="0"/>
              </a:spcBef>
              <a:buFontTx/>
              <a:buNone/>
            </a:pPr>
            <a:r>
              <a:rPr lang="en-US" altLang="en-US" sz="2400" b="1">
                <a:latin typeface="Arial" pitchFamily="34" charset="0"/>
                <a:cs typeface="Arial" pitchFamily="34" charset="0"/>
              </a:rPr>
              <a:t>Visual</a:t>
            </a:r>
          </a:p>
          <a:p>
            <a:pPr eaLnBrk="1" hangingPunct="1">
              <a:spcBef>
                <a:spcPct val="0"/>
              </a:spcBef>
              <a:buFontTx/>
              <a:buNone/>
            </a:pPr>
            <a:r>
              <a:rPr lang="en-US" altLang="en-US" sz="2400" b="1">
                <a:latin typeface="Arial" pitchFamily="34" charset="0"/>
                <a:cs typeface="Arial" pitchFamily="34" charset="0"/>
              </a:rPr>
              <a:t>Field</a:t>
            </a:r>
          </a:p>
        </p:txBody>
      </p:sp>
      <p:sp>
        <p:nvSpPr>
          <p:cNvPr id="29700" name="TextBox 6"/>
          <p:cNvSpPr txBox="1">
            <a:spLocks noChangeArrowheads="1"/>
          </p:cNvSpPr>
          <p:nvPr/>
        </p:nvSpPr>
        <p:spPr bwMode="auto">
          <a:xfrm>
            <a:off x="5267722" y="5283200"/>
            <a:ext cx="1084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Right</a:t>
            </a:r>
          </a:p>
          <a:p>
            <a:pPr eaLnBrk="1" hangingPunct="1">
              <a:spcBef>
                <a:spcPct val="0"/>
              </a:spcBef>
              <a:buFontTx/>
              <a:buNone/>
            </a:pPr>
            <a:r>
              <a:rPr lang="en-US" altLang="en-US" sz="2400" b="1">
                <a:latin typeface="Arial" pitchFamily="34" charset="0"/>
                <a:cs typeface="Arial" pitchFamily="34" charset="0"/>
              </a:rPr>
              <a:t>Visual</a:t>
            </a:r>
          </a:p>
          <a:p>
            <a:pPr eaLnBrk="1" hangingPunct="1">
              <a:spcBef>
                <a:spcPct val="0"/>
              </a:spcBef>
              <a:buFontTx/>
              <a:buNone/>
            </a:pPr>
            <a:r>
              <a:rPr lang="en-US" altLang="en-US" sz="2400" b="1">
                <a:latin typeface="Arial" pitchFamily="34" charset="0"/>
                <a:cs typeface="Arial" pitchFamily="34" charset="0"/>
              </a:rPr>
              <a:t>Field</a:t>
            </a:r>
          </a:p>
        </p:txBody>
      </p:sp>
      <p:sp>
        <p:nvSpPr>
          <p:cNvPr id="29701" name="TextBox 7"/>
          <p:cNvSpPr txBox="1">
            <a:spLocks noChangeArrowheads="1"/>
          </p:cNvSpPr>
          <p:nvPr/>
        </p:nvSpPr>
        <p:spPr bwMode="auto">
          <a:xfrm>
            <a:off x="113506" y="3548064"/>
            <a:ext cx="2056871"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Left</a:t>
            </a:r>
          </a:p>
          <a:p>
            <a:pPr eaLnBrk="1" hangingPunct="1">
              <a:spcBef>
                <a:spcPct val="0"/>
              </a:spcBef>
              <a:buFontTx/>
              <a:buNone/>
            </a:pPr>
            <a:r>
              <a:rPr lang="en-US" altLang="en-US" sz="2400" b="1">
                <a:latin typeface="Arial" pitchFamily="34" charset="0"/>
                <a:cs typeface="Arial" pitchFamily="34" charset="0"/>
              </a:rPr>
              <a:t>hemisphere</a:t>
            </a:r>
          </a:p>
          <a:p>
            <a:pPr eaLnBrk="1" hangingPunct="1">
              <a:spcBef>
                <a:spcPct val="0"/>
              </a:spcBef>
              <a:buFontTx/>
              <a:buNone/>
            </a:pPr>
            <a:r>
              <a:rPr lang="en-US" altLang="en-US" sz="1800">
                <a:latin typeface="Arial" pitchFamily="34" charset="0"/>
                <a:cs typeface="Arial" pitchFamily="34" charset="0"/>
              </a:rPr>
              <a:t>(Language) </a:t>
            </a:r>
            <a:endParaRPr lang="en-US" altLang="en-US" sz="2400" b="1">
              <a:latin typeface="Arial" pitchFamily="34" charset="0"/>
              <a:cs typeface="Arial" pitchFamily="34" charset="0"/>
            </a:endParaRPr>
          </a:p>
        </p:txBody>
      </p:sp>
      <p:sp>
        <p:nvSpPr>
          <p:cNvPr id="29702" name="TextBox 9"/>
          <p:cNvSpPr txBox="1">
            <a:spLocks noChangeArrowheads="1"/>
          </p:cNvSpPr>
          <p:nvPr/>
        </p:nvSpPr>
        <p:spPr bwMode="auto">
          <a:xfrm>
            <a:off x="4681273" y="3556001"/>
            <a:ext cx="21675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Right</a:t>
            </a:r>
          </a:p>
          <a:p>
            <a:pPr eaLnBrk="1" hangingPunct="1">
              <a:spcBef>
                <a:spcPct val="0"/>
              </a:spcBef>
              <a:buFontTx/>
              <a:buNone/>
            </a:pPr>
            <a:r>
              <a:rPr lang="en-US" altLang="en-US" sz="2400" b="1">
                <a:latin typeface="Arial" pitchFamily="34" charset="0"/>
                <a:cs typeface="Arial" pitchFamily="34" charset="0"/>
              </a:rPr>
              <a:t>hemisphere   </a:t>
            </a:r>
          </a:p>
          <a:p>
            <a:pPr eaLnBrk="1" hangingPunct="1">
              <a:spcBef>
                <a:spcPct val="0"/>
              </a:spcBef>
              <a:buFontTx/>
              <a:buNone/>
            </a:pPr>
            <a:r>
              <a:rPr lang="en-US" altLang="en-US" sz="1800">
                <a:latin typeface="Arial" pitchFamily="34" charset="0"/>
                <a:cs typeface="Arial" pitchFamily="34" charset="0"/>
              </a:rPr>
              <a:t>(drawing)</a:t>
            </a:r>
            <a:endParaRPr lang="en-US" altLang="en-US" sz="2400">
              <a:latin typeface="Arial" pitchFamily="34" charset="0"/>
              <a:cs typeface="Arial" pitchFamily="34" charset="0"/>
            </a:endParaRPr>
          </a:p>
        </p:txBody>
      </p:sp>
      <p:sp>
        <p:nvSpPr>
          <p:cNvPr id="29703" name="TextBox 10"/>
          <p:cNvSpPr txBox="1">
            <a:spLocks noChangeArrowheads="1"/>
          </p:cNvSpPr>
          <p:nvPr/>
        </p:nvSpPr>
        <p:spPr bwMode="auto">
          <a:xfrm>
            <a:off x="271727" y="1209676"/>
            <a:ext cx="937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Left side</a:t>
            </a:r>
          </a:p>
        </p:txBody>
      </p:sp>
      <p:sp>
        <p:nvSpPr>
          <p:cNvPr id="29704" name="TextBox 11"/>
          <p:cNvSpPr txBox="1">
            <a:spLocks noChangeArrowheads="1"/>
          </p:cNvSpPr>
          <p:nvPr/>
        </p:nvSpPr>
        <p:spPr bwMode="auto">
          <a:xfrm>
            <a:off x="5020073" y="1149351"/>
            <a:ext cx="1055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Right </a:t>
            </a:r>
          </a:p>
          <a:p>
            <a:pPr eaLnBrk="1" hangingPunct="1">
              <a:spcBef>
                <a:spcPct val="0"/>
              </a:spcBef>
              <a:buFontTx/>
              <a:buNone/>
            </a:pPr>
            <a:r>
              <a:rPr lang="en-US" altLang="en-US" sz="2400" b="1">
                <a:latin typeface="Arial" pitchFamily="34" charset="0"/>
                <a:cs typeface="Arial" pitchFamily="34" charset="0"/>
              </a:rPr>
              <a:t>side</a:t>
            </a:r>
          </a:p>
        </p:txBody>
      </p:sp>
      <p:pic>
        <p:nvPicPr>
          <p:cNvPr id="297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744" y="0"/>
            <a:ext cx="1062831" cy="311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398" y="122239"/>
            <a:ext cx="918369"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736" y="3441700"/>
            <a:ext cx="531415"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363" y="3441700"/>
            <a:ext cx="478102"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9" name="AutoShape 6" descr="Image result for eye ball"/>
          <p:cNvSpPr>
            <a:spLocks noChangeAspect="1" noChangeArrowheads="1"/>
          </p:cNvSpPr>
          <p:nvPr/>
        </p:nvSpPr>
        <p:spPr bwMode="auto">
          <a:xfrm>
            <a:off x="0" y="-182563"/>
            <a:ext cx="3302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endParaRPr lang="en-US" altLang="en-US" sz="2400" dirty="0">
              <a:latin typeface="Arial" panose="020B0604020202020204" pitchFamily="34" charset="0"/>
            </a:endParaRPr>
          </a:p>
        </p:txBody>
      </p:sp>
      <p:pic>
        <p:nvPicPr>
          <p:cNvPr id="29710" name="Picture 8" descr="http://www.pxleyes.com/images/contests/eyes-dd/fullsize/one-eyeball-4cdb887c749d3_hi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3750" y="5553075"/>
            <a:ext cx="9923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8" descr="http://www.pxleyes.com/images/contests/eyes-dd/fullsize/one-eyeball-4cdb887c749d3_hi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1125" y="5553075"/>
            <a:ext cx="9923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837656" y="1385888"/>
            <a:ext cx="1169458" cy="2476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endCxn id="29710" idx="3"/>
          </p:cNvCxnSpPr>
          <p:nvPr/>
        </p:nvCxnSpPr>
        <p:spPr>
          <a:xfrm flipH="1">
            <a:off x="3056070" y="4202113"/>
            <a:ext cx="894292" cy="18097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749947" y="1362076"/>
            <a:ext cx="899451" cy="250031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29711" idx="1"/>
          </p:cNvCxnSpPr>
          <p:nvPr/>
        </p:nvCxnSpPr>
        <p:spPr>
          <a:xfrm>
            <a:off x="2724150" y="4202113"/>
            <a:ext cx="1196975" cy="180975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67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Box 5"/>
          <p:cNvSpPr txBox="1">
            <a:spLocks noChangeArrowheads="1"/>
          </p:cNvSpPr>
          <p:nvPr/>
        </p:nvSpPr>
        <p:spPr bwMode="auto">
          <a:xfrm>
            <a:off x="271728" y="5411788"/>
            <a:ext cx="1084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Left</a:t>
            </a:r>
          </a:p>
          <a:p>
            <a:pPr eaLnBrk="1" hangingPunct="1">
              <a:spcBef>
                <a:spcPct val="0"/>
              </a:spcBef>
              <a:buFontTx/>
              <a:buNone/>
            </a:pPr>
            <a:r>
              <a:rPr lang="en-US" altLang="en-US" sz="2400" b="1">
                <a:latin typeface="Arial" pitchFamily="34" charset="0"/>
                <a:cs typeface="Arial" pitchFamily="34" charset="0"/>
              </a:rPr>
              <a:t>Visual</a:t>
            </a:r>
          </a:p>
          <a:p>
            <a:pPr eaLnBrk="1" hangingPunct="1">
              <a:spcBef>
                <a:spcPct val="0"/>
              </a:spcBef>
              <a:buFontTx/>
              <a:buNone/>
            </a:pPr>
            <a:r>
              <a:rPr lang="en-US" altLang="en-US" sz="2400" b="1">
                <a:latin typeface="Arial" pitchFamily="34" charset="0"/>
                <a:cs typeface="Arial" pitchFamily="34" charset="0"/>
              </a:rPr>
              <a:t>Field</a:t>
            </a:r>
          </a:p>
        </p:txBody>
      </p:sp>
      <p:sp>
        <p:nvSpPr>
          <p:cNvPr id="29700" name="TextBox 6"/>
          <p:cNvSpPr txBox="1">
            <a:spLocks noChangeArrowheads="1"/>
          </p:cNvSpPr>
          <p:nvPr/>
        </p:nvSpPr>
        <p:spPr bwMode="auto">
          <a:xfrm>
            <a:off x="5267722" y="5283200"/>
            <a:ext cx="10847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Right</a:t>
            </a:r>
          </a:p>
          <a:p>
            <a:pPr eaLnBrk="1" hangingPunct="1">
              <a:spcBef>
                <a:spcPct val="0"/>
              </a:spcBef>
              <a:buFontTx/>
              <a:buNone/>
            </a:pPr>
            <a:r>
              <a:rPr lang="en-US" altLang="en-US" sz="2400" b="1">
                <a:latin typeface="Arial" pitchFamily="34" charset="0"/>
                <a:cs typeface="Arial" pitchFamily="34" charset="0"/>
              </a:rPr>
              <a:t>Visual</a:t>
            </a:r>
          </a:p>
          <a:p>
            <a:pPr eaLnBrk="1" hangingPunct="1">
              <a:spcBef>
                <a:spcPct val="0"/>
              </a:spcBef>
              <a:buFontTx/>
              <a:buNone/>
            </a:pPr>
            <a:r>
              <a:rPr lang="en-US" altLang="en-US" sz="2400" b="1">
                <a:latin typeface="Arial" pitchFamily="34" charset="0"/>
                <a:cs typeface="Arial" pitchFamily="34" charset="0"/>
              </a:rPr>
              <a:t>Field</a:t>
            </a:r>
          </a:p>
        </p:txBody>
      </p:sp>
      <p:sp>
        <p:nvSpPr>
          <p:cNvPr id="29701" name="TextBox 7"/>
          <p:cNvSpPr txBox="1">
            <a:spLocks noChangeArrowheads="1"/>
          </p:cNvSpPr>
          <p:nvPr/>
        </p:nvSpPr>
        <p:spPr bwMode="auto">
          <a:xfrm>
            <a:off x="113506" y="3548064"/>
            <a:ext cx="2056871"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Left</a:t>
            </a:r>
          </a:p>
          <a:p>
            <a:pPr eaLnBrk="1" hangingPunct="1">
              <a:spcBef>
                <a:spcPct val="0"/>
              </a:spcBef>
              <a:buFontTx/>
              <a:buNone/>
            </a:pPr>
            <a:r>
              <a:rPr lang="en-US" altLang="en-US" sz="2400" b="1">
                <a:latin typeface="Arial" pitchFamily="34" charset="0"/>
                <a:cs typeface="Arial" pitchFamily="34" charset="0"/>
              </a:rPr>
              <a:t>hemisphere</a:t>
            </a:r>
          </a:p>
          <a:p>
            <a:pPr eaLnBrk="1" hangingPunct="1">
              <a:spcBef>
                <a:spcPct val="0"/>
              </a:spcBef>
              <a:buFontTx/>
              <a:buNone/>
            </a:pPr>
            <a:r>
              <a:rPr lang="en-US" altLang="en-US" sz="1800">
                <a:latin typeface="Arial" pitchFamily="34" charset="0"/>
                <a:cs typeface="Arial" pitchFamily="34" charset="0"/>
              </a:rPr>
              <a:t>(Language) </a:t>
            </a:r>
            <a:endParaRPr lang="en-US" altLang="en-US" sz="2400" b="1">
              <a:latin typeface="Arial" pitchFamily="34" charset="0"/>
              <a:cs typeface="Arial" pitchFamily="34" charset="0"/>
            </a:endParaRPr>
          </a:p>
        </p:txBody>
      </p:sp>
      <p:sp>
        <p:nvSpPr>
          <p:cNvPr id="29702" name="TextBox 9"/>
          <p:cNvSpPr txBox="1">
            <a:spLocks noChangeArrowheads="1"/>
          </p:cNvSpPr>
          <p:nvPr/>
        </p:nvSpPr>
        <p:spPr bwMode="auto">
          <a:xfrm>
            <a:off x="4681273" y="3556001"/>
            <a:ext cx="21675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a:latin typeface="Arial" pitchFamily="34" charset="0"/>
                <a:cs typeface="Arial" pitchFamily="34" charset="0"/>
              </a:rPr>
              <a:t>Right</a:t>
            </a:r>
          </a:p>
          <a:p>
            <a:pPr eaLnBrk="1" hangingPunct="1">
              <a:spcBef>
                <a:spcPct val="0"/>
              </a:spcBef>
              <a:buFontTx/>
              <a:buNone/>
            </a:pPr>
            <a:r>
              <a:rPr lang="en-US" altLang="en-US" sz="2400" b="1">
                <a:latin typeface="Arial" pitchFamily="34" charset="0"/>
                <a:cs typeface="Arial" pitchFamily="34" charset="0"/>
              </a:rPr>
              <a:t>hemisphere   </a:t>
            </a:r>
          </a:p>
          <a:p>
            <a:pPr eaLnBrk="1" hangingPunct="1">
              <a:spcBef>
                <a:spcPct val="0"/>
              </a:spcBef>
              <a:buFontTx/>
              <a:buNone/>
            </a:pPr>
            <a:r>
              <a:rPr lang="en-US" altLang="en-US" sz="1800">
                <a:latin typeface="Arial" pitchFamily="34" charset="0"/>
                <a:cs typeface="Arial" pitchFamily="34" charset="0"/>
              </a:rPr>
              <a:t>(drawing)</a:t>
            </a:r>
            <a:endParaRPr lang="en-US" altLang="en-US" sz="2400">
              <a:latin typeface="Arial" pitchFamily="34" charset="0"/>
              <a:cs typeface="Arial" pitchFamily="34" charset="0"/>
            </a:endParaRPr>
          </a:p>
        </p:txBody>
      </p:sp>
      <p:sp>
        <p:nvSpPr>
          <p:cNvPr id="29703" name="TextBox 10"/>
          <p:cNvSpPr txBox="1">
            <a:spLocks noChangeArrowheads="1"/>
          </p:cNvSpPr>
          <p:nvPr/>
        </p:nvSpPr>
        <p:spPr bwMode="auto">
          <a:xfrm>
            <a:off x="1169855" y="1385888"/>
            <a:ext cx="937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dirty="0">
                <a:latin typeface="Arial" pitchFamily="34" charset="0"/>
                <a:cs typeface="Arial" pitchFamily="34" charset="0"/>
              </a:rPr>
              <a:t>Left side</a:t>
            </a:r>
          </a:p>
        </p:txBody>
      </p:sp>
      <p:sp>
        <p:nvSpPr>
          <p:cNvPr id="29704" name="TextBox 11"/>
          <p:cNvSpPr txBox="1">
            <a:spLocks noChangeArrowheads="1"/>
          </p:cNvSpPr>
          <p:nvPr/>
        </p:nvSpPr>
        <p:spPr bwMode="auto">
          <a:xfrm>
            <a:off x="4446258" y="1362076"/>
            <a:ext cx="1055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37931725" indent="-37474525"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US" altLang="en-US" sz="2400" b="1" dirty="0">
                <a:latin typeface="Arial" pitchFamily="34" charset="0"/>
                <a:cs typeface="Arial" pitchFamily="34" charset="0"/>
              </a:rPr>
              <a:t>Right </a:t>
            </a:r>
          </a:p>
          <a:p>
            <a:pPr eaLnBrk="1" hangingPunct="1">
              <a:spcBef>
                <a:spcPct val="0"/>
              </a:spcBef>
              <a:buFontTx/>
              <a:buNone/>
            </a:pPr>
            <a:r>
              <a:rPr lang="en-US" altLang="en-US" sz="2400" b="1" dirty="0">
                <a:latin typeface="Arial" pitchFamily="34" charset="0"/>
                <a:cs typeface="Arial" pitchFamily="34" charset="0"/>
              </a:rPr>
              <a:t>side</a:t>
            </a:r>
          </a:p>
        </p:txBody>
      </p:sp>
      <p:pic>
        <p:nvPicPr>
          <p:cNvPr id="297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589" y="1209676"/>
            <a:ext cx="590642"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234" y="1208824"/>
            <a:ext cx="523844"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736" y="3441700"/>
            <a:ext cx="531415"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363" y="3441700"/>
            <a:ext cx="478102"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9" name="AutoShape 6" descr="Image result for eye ball"/>
          <p:cNvSpPr>
            <a:spLocks noChangeAspect="1" noChangeArrowheads="1"/>
          </p:cNvSpPr>
          <p:nvPr/>
        </p:nvSpPr>
        <p:spPr bwMode="auto">
          <a:xfrm>
            <a:off x="0" y="-182563"/>
            <a:ext cx="3302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endParaRPr lang="en-US" altLang="en-US" sz="2400" dirty="0">
              <a:latin typeface="Arial" panose="020B0604020202020204" pitchFamily="34" charset="0"/>
            </a:endParaRPr>
          </a:p>
        </p:txBody>
      </p:sp>
      <p:pic>
        <p:nvPicPr>
          <p:cNvPr id="29710" name="Picture 8" descr="http://www.pxleyes.com/images/contests/eyes-dd/fullsize/one-eyeball-4cdb887c749d3_hi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3750" y="5553075"/>
            <a:ext cx="9923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8" descr="http://www.pxleyes.com/images/contests/eyes-dd/fullsize/one-eyeball-4cdb887c749d3_hi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1125" y="5553075"/>
            <a:ext cx="99232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2837656" y="1385888"/>
            <a:ext cx="1169458" cy="24765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endCxn id="29710" idx="3"/>
          </p:cNvCxnSpPr>
          <p:nvPr/>
        </p:nvCxnSpPr>
        <p:spPr>
          <a:xfrm flipH="1">
            <a:off x="3056070" y="4202113"/>
            <a:ext cx="894292" cy="18097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749947" y="1362076"/>
            <a:ext cx="899451" cy="250031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29711" idx="1"/>
          </p:cNvCxnSpPr>
          <p:nvPr/>
        </p:nvCxnSpPr>
        <p:spPr>
          <a:xfrm>
            <a:off x="2724150" y="4202113"/>
            <a:ext cx="1196975" cy="180975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30162"/>
            <a:ext cx="9906000" cy="1238986"/>
          </a:xfrm>
          <a:solidFill>
            <a:srgbClr val="FFFF00"/>
          </a:solidFill>
        </p:spPr>
        <p:txBody>
          <a:bodyPr/>
          <a:lstStyle/>
          <a:p>
            <a:pPr algn="ctr"/>
            <a:r>
              <a:rPr lang="en-GB" dirty="0" smtClean="0"/>
              <a:t>Contralateral Control</a:t>
            </a:r>
            <a:endParaRPr lang="en-GB" dirty="0"/>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0193" t="18897" r="10930" b="13383"/>
          <a:stretch/>
        </p:blipFill>
        <p:spPr bwMode="auto">
          <a:xfrm>
            <a:off x="6675437" y="1134270"/>
            <a:ext cx="3230563" cy="392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69855" y="4102101"/>
            <a:ext cx="184731" cy="369332"/>
          </a:xfrm>
          <a:prstGeom prst="rect">
            <a:avLst/>
          </a:prstGeom>
          <a:noFill/>
        </p:spPr>
        <p:txBody>
          <a:bodyPr wrap="none" rtlCol="0">
            <a:spAutoFit/>
          </a:bodyPr>
          <a:lstStyle/>
          <a:p>
            <a:endParaRPr lang="en-GB" dirty="0">
              <a:latin typeface="Arial" panose="020B0604020202020204" pitchFamily="34" charset="0"/>
            </a:endParaRPr>
          </a:p>
        </p:txBody>
      </p:sp>
      <p:sp>
        <p:nvSpPr>
          <p:cNvPr id="5" name="TextBox 4"/>
          <p:cNvSpPr txBox="1"/>
          <p:nvPr/>
        </p:nvSpPr>
        <p:spPr>
          <a:xfrm>
            <a:off x="6675436" y="5106988"/>
            <a:ext cx="3230563" cy="923330"/>
          </a:xfrm>
          <a:prstGeom prst="rect">
            <a:avLst/>
          </a:prstGeom>
          <a:noFill/>
        </p:spPr>
        <p:txBody>
          <a:bodyPr wrap="square" rtlCol="0">
            <a:spAutoFit/>
          </a:bodyPr>
          <a:lstStyle/>
          <a:p>
            <a:r>
              <a:rPr lang="en-GB" dirty="0" smtClean="0">
                <a:latin typeface="Arial" panose="020B0604020202020204" pitchFamily="34" charset="0"/>
              </a:rPr>
              <a:t>Draw a line from the  VFs and body to the correct hemisphere</a:t>
            </a:r>
            <a:endParaRPr lang="en-GB" dirty="0">
              <a:latin typeface="Arial" panose="020B0604020202020204" pitchFamily="34" charset="0"/>
            </a:endParaRPr>
          </a:p>
        </p:txBody>
      </p:sp>
    </p:spTree>
    <p:extLst>
      <p:ext uri="{BB962C8B-B14F-4D97-AF65-F5344CB8AC3E}">
        <p14:creationId xmlns:p14="http://schemas.microsoft.com/office/powerpoint/2010/main" val="308514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9" name="Rectangle 5"/>
          <p:cNvSpPr>
            <a:spLocks noGrp="1" noChangeArrowheads="1"/>
          </p:cNvSpPr>
          <p:nvPr>
            <p:ph type="title"/>
          </p:nvPr>
        </p:nvSpPr>
        <p:spPr>
          <a:xfrm>
            <a:off x="0" y="1"/>
            <a:ext cx="9906000" cy="1200150"/>
          </a:xfrm>
          <a:solidFill>
            <a:srgbClr val="FFFF00"/>
          </a:solidFill>
        </p:spPr>
        <p:txBody>
          <a:bodyPr>
            <a:normAutofit/>
          </a:bodyPr>
          <a:lstStyle/>
          <a:p>
            <a:r>
              <a:rPr lang="en-GB" altLang="en-US" dirty="0"/>
              <a:t>The Split Brain Studies - </a:t>
            </a:r>
            <a:r>
              <a:rPr lang="en-GB" altLang="en-US" dirty="0" smtClean="0"/>
              <a:t>Sperry (1968) </a:t>
            </a:r>
            <a:endParaRPr lang="en-GB" altLang="en-US" dirty="0"/>
          </a:p>
        </p:txBody>
      </p:sp>
      <p:sp>
        <p:nvSpPr>
          <p:cNvPr id="88070" name="Rectangle 6"/>
          <p:cNvSpPr>
            <a:spLocks noGrp="1" noChangeArrowheads="1"/>
          </p:cNvSpPr>
          <p:nvPr>
            <p:ph type="body" idx="1"/>
          </p:nvPr>
        </p:nvSpPr>
        <p:spPr>
          <a:xfrm>
            <a:off x="0" y="1181100"/>
            <a:ext cx="6515099" cy="5676900"/>
          </a:xfrm>
        </p:spPr>
        <p:txBody>
          <a:bodyPr>
            <a:noAutofit/>
          </a:bodyPr>
          <a:lstStyle/>
          <a:p>
            <a:pPr marL="0" indent="0">
              <a:buNone/>
            </a:pPr>
            <a:r>
              <a:rPr lang="en-GB" altLang="en-US" sz="3600" dirty="0"/>
              <a:t>THREE Questions...</a:t>
            </a:r>
          </a:p>
          <a:p>
            <a:r>
              <a:rPr lang="en-GB" altLang="en-US" sz="3600" dirty="0"/>
              <a:t>What happens when the two halves of the brain are disconnected?</a:t>
            </a:r>
          </a:p>
          <a:p>
            <a:r>
              <a:rPr lang="en-GB" altLang="en-US" sz="3600" dirty="0"/>
              <a:t>Do the hemispheres perform different functions?</a:t>
            </a:r>
          </a:p>
          <a:p>
            <a:r>
              <a:rPr lang="en-GB" altLang="en-US" sz="3600" dirty="0"/>
              <a:t>Does each hemisphere have its own memories, perceptions and concepts?</a:t>
            </a:r>
          </a:p>
        </p:txBody>
      </p:sp>
      <p:sp>
        <p:nvSpPr>
          <p:cNvPr id="88068" name="Rectangle 4"/>
          <p:cNvSpPr>
            <a:spLocks noChangeArrowheads="1"/>
          </p:cNvSpPr>
          <p:nvPr/>
        </p:nvSpPr>
        <p:spPr bwMode="auto">
          <a:xfrm>
            <a:off x="4550569" y="5029200"/>
            <a:ext cx="80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latin typeface="Arial" panose="020B0604020202020204" pitchFamily="34" charset="0"/>
            </a:endParaRPr>
          </a:p>
        </p:txBody>
      </p:sp>
      <p:pic>
        <p:nvPicPr>
          <p:cNvPr id="5" name="Picture 13" descr="split-brain-expt"/>
          <p:cNvPicPr>
            <a:picLocks noChangeAspect="1" noChangeArrowheads="1"/>
          </p:cNvPicPr>
          <p:nvPr/>
        </p:nvPicPr>
        <p:blipFill>
          <a:blip r:embed="rId3">
            <a:extLst>
              <a:ext uri="{28A0092B-C50C-407E-A947-70E740481C1C}">
                <a14:useLocalDpi xmlns:a14="http://schemas.microsoft.com/office/drawing/2010/main" val="0"/>
              </a:ext>
            </a:extLst>
          </a:blip>
          <a:srcRect b="24394"/>
          <a:stretch>
            <a:fillRect/>
          </a:stretch>
        </p:blipFill>
        <p:spPr bwMode="auto">
          <a:xfrm>
            <a:off x="6397682" y="2074067"/>
            <a:ext cx="3733877" cy="341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59301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70">
                                            <p:txEl>
                                              <p:pRg st="0" end="0"/>
                                            </p:txEl>
                                          </p:spTgt>
                                        </p:tgtEl>
                                        <p:attrNameLst>
                                          <p:attrName>style.visibility</p:attrName>
                                        </p:attrNameLst>
                                      </p:cBhvr>
                                      <p:to>
                                        <p:strVal val="visible"/>
                                      </p:to>
                                    </p:set>
                                    <p:anim calcmode="lin" valueType="num">
                                      <p:cBhvr additive="base">
                                        <p:cTn id="7" dur="500" fill="hold"/>
                                        <p:tgtEl>
                                          <p:spTgt spid="880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70">
                                            <p:txEl>
                                              <p:pRg st="1" end="1"/>
                                            </p:txEl>
                                          </p:spTgt>
                                        </p:tgtEl>
                                        <p:attrNameLst>
                                          <p:attrName>style.visibility</p:attrName>
                                        </p:attrNameLst>
                                      </p:cBhvr>
                                      <p:to>
                                        <p:strVal val="visible"/>
                                      </p:to>
                                    </p:set>
                                    <p:anim calcmode="lin" valueType="num">
                                      <p:cBhvr additive="base">
                                        <p:cTn id="13" dur="500" fill="hold"/>
                                        <p:tgtEl>
                                          <p:spTgt spid="880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70">
                                            <p:txEl>
                                              <p:pRg st="2" end="2"/>
                                            </p:txEl>
                                          </p:spTgt>
                                        </p:tgtEl>
                                        <p:attrNameLst>
                                          <p:attrName>style.visibility</p:attrName>
                                        </p:attrNameLst>
                                      </p:cBhvr>
                                      <p:to>
                                        <p:strVal val="visible"/>
                                      </p:to>
                                    </p:set>
                                    <p:anim calcmode="lin" valueType="num">
                                      <p:cBhvr additive="base">
                                        <p:cTn id="19" dur="500" fill="hold"/>
                                        <p:tgtEl>
                                          <p:spTgt spid="880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70">
                                            <p:txEl>
                                              <p:pRg st="3" end="3"/>
                                            </p:txEl>
                                          </p:spTgt>
                                        </p:tgtEl>
                                        <p:attrNameLst>
                                          <p:attrName>style.visibility</p:attrName>
                                        </p:attrNameLst>
                                      </p:cBhvr>
                                      <p:to>
                                        <p:strVal val="visible"/>
                                      </p:to>
                                    </p:set>
                                    <p:anim calcmode="lin" valueType="num">
                                      <p:cBhvr additive="base">
                                        <p:cTn id="25" dur="500" fill="hold"/>
                                        <p:tgtEl>
                                          <p:spTgt spid="880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7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10" name="Rectangle 6"/>
          <p:cNvSpPr>
            <a:spLocks noGrp="1" noChangeArrowheads="1"/>
          </p:cNvSpPr>
          <p:nvPr>
            <p:ph type="title"/>
          </p:nvPr>
        </p:nvSpPr>
        <p:spPr>
          <a:xfrm>
            <a:off x="0" y="0"/>
            <a:ext cx="9906000" cy="1028700"/>
          </a:xfrm>
          <a:solidFill>
            <a:srgbClr val="FFFF00"/>
          </a:solidFill>
        </p:spPr>
        <p:txBody>
          <a:bodyPr>
            <a:normAutofit/>
          </a:bodyPr>
          <a:lstStyle/>
          <a:p>
            <a:pPr algn="ctr"/>
            <a:r>
              <a:rPr lang="en-GB" altLang="en-US" dirty="0"/>
              <a:t>Brain Functions</a:t>
            </a:r>
          </a:p>
        </p:txBody>
      </p:sp>
      <p:sp>
        <p:nvSpPr>
          <p:cNvPr id="98311" name="Rectangle 7"/>
          <p:cNvSpPr>
            <a:spLocks noGrp="1" noChangeArrowheads="1"/>
          </p:cNvSpPr>
          <p:nvPr>
            <p:ph type="body" idx="1"/>
          </p:nvPr>
        </p:nvSpPr>
        <p:spPr>
          <a:xfrm>
            <a:off x="0" y="1028700"/>
            <a:ext cx="6134100" cy="5829300"/>
          </a:xfrm>
        </p:spPr>
        <p:txBody>
          <a:bodyPr>
            <a:noAutofit/>
          </a:bodyPr>
          <a:lstStyle/>
          <a:p>
            <a:pPr marL="0" indent="0">
              <a:buNone/>
            </a:pPr>
            <a:r>
              <a:rPr lang="en-GB" altLang="en-US" sz="3600" b="1" dirty="0"/>
              <a:t>The supposition </a:t>
            </a:r>
          </a:p>
          <a:p>
            <a:r>
              <a:rPr lang="en-GB" altLang="en-US" sz="3600" dirty="0"/>
              <a:t>The left half of the brain is specialised for language </a:t>
            </a:r>
          </a:p>
          <a:p>
            <a:r>
              <a:rPr lang="en-GB" altLang="en-US" sz="3600" b="1" dirty="0"/>
              <a:t>linguistic expression both symbolic and </a:t>
            </a:r>
            <a:r>
              <a:rPr lang="en-GB" altLang="en-US" sz="3600" b="1" dirty="0" smtClean="0"/>
              <a:t>logical</a:t>
            </a:r>
          </a:p>
          <a:p>
            <a:pPr marL="0" indent="0">
              <a:buNone/>
            </a:pPr>
            <a:endParaRPr lang="en-GB" altLang="en-US" sz="3600" b="1" dirty="0"/>
          </a:p>
          <a:p>
            <a:r>
              <a:rPr lang="en-GB" altLang="en-US" sz="3600" dirty="0"/>
              <a:t>The right half of the brain is specialised for perception </a:t>
            </a:r>
          </a:p>
          <a:p>
            <a:r>
              <a:rPr lang="en-GB" altLang="en-US" sz="3600" b="1" dirty="0"/>
              <a:t>visuospatial and artistic</a:t>
            </a:r>
          </a:p>
        </p:txBody>
      </p:sp>
      <p:pic>
        <p:nvPicPr>
          <p:cNvPr id="4" name="Picture 3" descr="visual path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692" y="1657349"/>
            <a:ext cx="3777308" cy="418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74876"/>
      </p:ext>
    </p:extLst>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11">
                                            <p:txEl>
                                              <p:pRg st="0" end="0"/>
                                            </p:txEl>
                                          </p:spTgt>
                                        </p:tgtEl>
                                        <p:attrNameLst>
                                          <p:attrName>style.visibility</p:attrName>
                                        </p:attrNameLst>
                                      </p:cBhvr>
                                      <p:to>
                                        <p:strVal val="visible"/>
                                      </p:to>
                                    </p:set>
                                    <p:anim calcmode="lin" valueType="num">
                                      <p:cBhvr additive="base">
                                        <p:cTn id="7" dur="2000" fill="hold"/>
                                        <p:tgtEl>
                                          <p:spTgt spid="9831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83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8311">
                                            <p:txEl>
                                              <p:pRg st="1" end="1"/>
                                            </p:txEl>
                                          </p:spTgt>
                                        </p:tgtEl>
                                        <p:attrNameLst>
                                          <p:attrName>style.visibility</p:attrName>
                                        </p:attrNameLst>
                                      </p:cBhvr>
                                      <p:to>
                                        <p:strVal val="visible"/>
                                      </p:to>
                                    </p:set>
                                    <p:anim calcmode="lin" valueType="num">
                                      <p:cBhvr additive="base">
                                        <p:cTn id="11" dur="2000" fill="hold"/>
                                        <p:tgtEl>
                                          <p:spTgt spid="98311">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983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8311">
                                            <p:txEl>
                                              <p:pRg st="2" end="2"/>
                                            </p:txEl>
                                          </p:spTgt>
                                        </p:tgtEl>
                                        <p:attrNameLst>
                                          <p:attrName>style.visibility</p:attrName>
                                        </p:attrNameLst>
                                      </p:cBhvr>
                                      <p:to>
                                        <p:strVal val="visible"/>
                                      </p:to>
                                    </p:set>
                                    <p:anim calcmode="lin" valueType="num">
                                      <p:cBhvr additive="base">
                                        <p:cTn id="15" dur="2000" fill="hold"/>
                                        <p:tgtEl>
                                          <p:spTgt spid="98311">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983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98311">
                                            <p:txEl>
                                              <p:pRg st="4" end="4"/>
                                            </p:txEl>
                                          </p:spTgt>
                                        </p:tgtEl>
                                        <p:attrNameLst>
                                          <p:attrName>style.visibility</p:attrName>
                                        </p:attrNameLst>
                                      </p:cBhvr>
                                      <p:to>
                                        <p:strVal val="visible"/>
                                      </p:to>
                                    </p:set>
                                    <p:anim calcmode="lin" valueType="num">
                                      <p:cBhvr additive="base">
                                        <p:cTn id="21" dur="2000" fill="hold"/>
                                        <p:tgtEl>
                                          <p:spTgt spid="98311">
                                            <p:txEl>
                                              <p:pRg st="4" end="4"/>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98311">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98311">
                                            <p:txEl>
                                              <p:pRg st="5" end="5"/>
                                            </p:txEl>
                                          </p:spTgt>
                                        </p:tgtEl>
                                        <p:attrNameLst>
                                          <p:attrName>style.visibility</p:attrName>
                                        </p:attrNameLst>
                                      </p:cBhvr>
                                      <p:to>
                                        <p:strVal val="visible"/>
                                      </p:to>
                                    </p:set>
                                    <p:anim calcmode="lin" valueType="num">
                                      <p:cBhvr additive="base">
                                        <p:cTn id="25" dur="2000" fill="hold"/>
                                        <p:tgtEl>
                                          <p:spTgt spid="98311">
                                            <p:txEl>
                                              <p:pRg st="5" end="5"/>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983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0" y="1"/>
            <a:ext cx="9906000" cy="1085850"/>
          </a:xfrm>
          <a:solidFill>
            <a:srgbClr val="FFFF00"/>
          </a:solidFill>
        </p:spPr>
        <p:txBody>
          <a:bodyPr/>
          <a:lstStyle/>
          <a:p>
            <a:pPr algn="ctr"/>
            <a:r>
              <a:rPr lang="en-GB" altLang="en-US" dirty="0"/>
              <a:t>Brain Functions</a:t>
            </a:r>
          </a:p>
        </p:txBody>
      </p:sp>
      <p:sp>
        <p:nvSpPr>
          <p:cNvPr id="100357" name="Rectangle 5"/>
          <p:cNvSpPr>
            <a:spLocks noGrp="1" noChangeArrowheads="1"/>
          </p:cNvSpPr>
          <p:nvPr>
            <p:ph type="body" idx="1"/>
          </p:nvPr>
        </p:nvSpPr>
        <p:spPr>
          <a:xfrm>
            <a:off x="1" y="1028700"/>
            <a:ext cx="5657849" cy="5829300"/>
          </a:xfrm>
        </p:spPr>
        <p:txBody>
          <a:bodyPr/>
          <a:lstStyle/>
          <a:p>
            <a:r>
              <a:rPr lang="en-GB" altLang="en-US" sz="3600" dirty="0"/>
              <a:t>Can this be supported by evidence?</a:t>
            </a:r>
          </a:p>
          <a:p>
            <a:r>
              <a:rPr lang="en-GB" altLang="en-US" sz="3600" dirty="0" smtClean="0"/>
              <a:t>Sperry’s </a:t>
            </a:r>
            <a:r>
              <a:rPr lang="en-GB" altLang="en-US" sz="3600" dirty="0"/>
              <a:t>experiment was</a:t>
            </a:r>
          </a:p>
          <a:p>
            <a:r>
              <a:rPr lang="en-GB" altLang="en-US" sz="3600" b="1" dirty="0"/>
              <a:t>A NATURAL EXPERIMENT</a:t>
            </a:r>
          </a:p>
          <a:p>
            <a:r>
              <a:rPr lang="en-GB" altLang="en-US" sz="3600" dirty="0"/>
              <a:t>11 participants</a:t>
            </a:r>
          </a:p>
          <a:p>
            <a:r>
              <a:rPr lang="en-GB" altLang="en-US" sz="3600" dirty="0"/>
              <a:t>Sperry’s Ps were epileptics who could not be treated with drugs</a:t>
            </a:r>
          </a:p>
          <a:p>
            <a:endParaRPr lang="en-GB" altLang="en-US" dirty="0"/>
          </a:p>
        </p:txBody>
      </p:sp>
      <p:pic>
        <p:nvPicPr>
          <p:cNvPr id="2050" name="Picture 2" descr="http://dannykennedyfitness.com/wp-content/uploads/2016/05/zoc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323" y="2378074"/>
            <a:ext cx="4422367" cy="259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378189"/>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7">
                                            <p:txEl>
                                              <p:pRg st="0" end="0"/>
                                            </p:txEl>
                                          </p:spTgt>
                                        </p:tgtEl>
                                        <p:attrNameLst>
                                          <p:attrName>style.visibility</p:attrName>
                                        </p:attrNameLst>
                                      </p:cBhvr>
                                      <p:to>
                                        <p:strVal val="visible"/>
                                      </p:to>
                                    </p:set>
                                    <p:anim calcmode="lin" valueType="num">
                                      <p:cBhvr additive="base">
                                        <p:cTn id="7" dur="500" fill="hold"/>
                                        <p:tgtEl>
                                          <p:spTgt spid="1003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7">
                                            <p:txEl>
                                              <p:pRg st="1" end="1"/>
                                            </p:txEl>
                                          </p:spTgt>
                                        </p:tgtEl>
                                        <p:attrNameLst>
                                          <p:attrName>style.visibility</p:attrName>
                                        </p:attrNameLst>
                                      </p:cBhvr>
                                      <p:to>
                                        <p:strVal val="visible"/>
                                      </p:to>
                                    </p:set>
                                    <p:anim calcmode="lin" valueType="num">
                                      <p:cBhvr additive="base">
                                        <p:cTn id="13" dur="500" fill="hold"/>
                                        <p:tgtEl>
                                          <p:spTgt spid="1003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7">
                                            <p:txEl>
                                              <p:pRg st="2" end="2"/>
                                            </p:txEl>
                                          </p:spTgt>
                                        </p:tgtEl>
                                        <p:attrNameLst>
                                          <p:attrName>style.visibility</p:attrName>
                                        </p:attrNameLst>
                                      </p:cBhvr>
                                      <p:to>
                                        <p:strVal val="visible"/>
                                      </p:to>
                                    </p:set>
                                    <p:anim calcmode="lin" valueType="num">
                                      <p:cBhvr additive="base">
                                        <p:cTn id="19" dur="500" fill="hold"/>
                                        <p:tgtEl>
                                          <p:spTgt spid="10035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7">
                                            <p:txEl>
                                              <p:pRg st="3" end="3"/>
                                            </p:txEl>
                                          </p:spTgt>
                                        </p:tgtEl>
                                        <p:attrNameLst>
                                          <p:attrName>style.visibility</p:attrName>
                                        </p:attrNameLst>
                                      </p:cBhvr>
                                      <p:to>
                                        <p:strVal val="visible"/>
                                      </p:to>
                                    </p:set>
                                    <p:anim calcmode="lin" valueType="num">
                                      <p:cBhvr additive="base">
                                        <p:cTn id="25" dur="500" fill="hold"/>
                                        <p:tgtEl>
                                          <p:spTgt spid="10035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0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7">
                                            <p:txEl>
                                              <p:pRg st="4" end="4"/>
                                            </p:txEl>
                                          </p:spTgt>
                                        </p:tgtEl>
                                        <p:attrNameLst>
                                          <p:attrName>style.visibility</p:attrName>
                                        </p:attrNameLst>
                                      </p:cBhvr>
                                      <p:to>
                                        <p:strVal val="visible"/>
                                      </p:to>
                                    </p:set>
                                    <p:anim calcmode="lin" valueType="num">
                                      <p:cBhvr additive="base">
                                        <p:cTn id="31" dur="500" fill="hold"/>
                                        <p:tgtEl>
                                          <p:spTgt spid="10035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035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906000" cy="1228725"/>
          </a:xfrm>
          <a:solidFill>
            <a:srgbClr val="FFFF00"/>
          </a:solidFill>
        </p:spPr>
        <p:txBody>
          <a:bodyPr/>
          <a:lstStyle/>
          <a:p>
            <a:pPr algn="ctr"/>
            <a:r>
              <a:rPr lang="en-GB" altLang="en-US" dirty="0" smtClean="0">
                <a:ea typeface="ＭＳ Ｐゴシック" pitchFamily="34" charset="-128"/>
              </a:rPr>
              <a:t>What do we know about epilepsy?</a:t>
            </a:r>
          </a:p>
        </p:txBody>
      </p:sp>
      <p:sp>
        <p:nvSpPr>
          <p:cNvPr id="22531" name="Content Placeholder 2"/>
          <p:cNvSpPr>
            <a:spLocks noGrp="1"/>
          </p:cNvSpPr>
          <p:nvPr>
            <p:ph idx="1"/>
          </p:nvPr>
        </p:nvSpPr>
        <p:spPr>
          <a:xfrm>
            <a:off x="0" y="1200150"/>
            <a:ext cx="6257925" cy="4976813"/>
          </a:xfrm>
        </p:spPr>
        <p:txBody>
          <a:bodyPr>
            <a:noAutofit/>
          </a:bodyPr>
          <a:lstStyle/>
          <a:p>
            <a:pPr marL="0" indent="0">
              <a:buFontTx/>
              <a:buNone/>
            </a:pPr>
            <a:r>
              <a:rPr lang="en-GB" altLang="en-US" sz="3200" dirty="0" smtClean="0">
                <a:ea typeface="ＭＳ Ｐゴシック" pitchFamily="34" charset="-128"/>
                <a:cs typeface="Arial" panose="020B0604020202020204" pitchFamily="34" charset="0"/>
              </a:rPr>
              <a:t>Symptoms can range from;</a:t>
            </a:r>
          </a:p>
          <a:p>
            <a:pPr marL="0" indent="0">
              <a:buFontTx/>
              <a:buNone/>
            </a:pPr>
            <a:r>
              <a:rPr lang="en-GB" altLang="en-US" sz="3200" dirty="0" smtClean="0">
                <a:ea typeface="ＭＳ Ｐゴシック" pitchFamily="34" charset="-128"/>
                <a:cs typeface="Arial" panose="020B0604020202020204" pitchFamily="34" charset="0"/>
              </a:rPr>
              <a:t>Brief loss of consciousness </a:t>
            </a:r>
            <a:r>
              <a:rPr lang="en-GB" altLang="en-US" sz="3200" dirty="0" smtClean="0">
                <a:ea typeface="ＭＳ Ｐゴシック" pitchFamily="34" charset="-128"/>
                <a:cs typeface="Arial" panose="020B0604020202020204" pitchFamily="34" charset="0"/>
                <a:sym typeface="Wingdings" pitchFamily="2" charset="2"/>
              </a:rPr>
              <a:t> severely thrashing the legs and arms uncontrollably (Grand Mal).</a:t>
            </a:r>
          </a:p>
          <a:p>
            <a:pPr marL="0" indent="0">
              <a:buFontTx/>
              <a:buNone/>
            </a:pPr>
            <a:endParaRPr lang="en-GB" altLang="en-US" sz="3200" dirty="0" smtClean="0">
              <a:ea typeface="ＭＳ Ｐゴシック" pitchFamily="34" charset="-128"/>
              <a:cs typeface="Arial" panose="020B0604020202020204" pitchFamily="34" charset="0"/>
              <a:sym typeface="Wingdings" pitchFamily="2" charset="2"/>
            </a:endParaRPr>
          </a:p>
          <a:p>
            <a:pPr marL="0" indent="0">
              <a:buFontTx/>
              <a:buNone/>
            </a:pPr>
            <a:r>
              <a:rPr lang="en-GB" altLang="en-US" sz="3200" dirty="0" smtClean="0">
                <a:ea typeface="ＭＳ Ｐゴシック" pitchFamily="34" charset="-128"/>
                <a:cs typeface="Arial" panose="020B0604020202020204" pitchFamily="34" charset="0"/>
                <a:sym typeface="Wingdings" pitchFamily="2" charset="2"/>
              </a:rPr>
              <a:t>What is the cause? </a:t>
            </a:r>
          </a:p>
          <a:p>
            <a:pPr marL="0" indent="0">
              <a:buFontTx/>
              <a:buNone/>
            </a:pPr>
            <a:r>
              <a:rPr lang="en-GB" altLang="en-US" sz="3200" dirty="0" smtClean="0">
                <a:ea typeface="ＭＳ Ｐゴシック" pitchFamily="34" charset="-128"/>
                <a:cs typeface="Arial" panose="020B0604020202020204" pitchFamily="34" charset="0"/>
                <a:sym typeface="Wingdings" pitchFamily="2" charset="2"/>
              </a:rPr>
              <a:t>Abnormal firing of electrical impulses throughout the brain which interrupts normal  brain patterns.</a:t>
            </a:r>
            <a:endParaRPr lang="en-GB" altLang="en-US" sz="3200" dirty="0" smtClean="0">
              <a:ea typeface="ＭＳ Ｐゴシック" pitchFamily="34" charset="-128"/>
              <a:cs typeface="Arial" panose="020B0604020202020204" pitchFamily="34" charset="0"/>
            </a:endParaRPr>
          </a:p>
        </p:txBody>
      </p:sp>
      <p:pic>
        <p:nvPicPr>
          <p:cNvPr id="4" name="Picture 2" descr="http://dannykennedyfitness.com/wp-content/uploads/2016/05/zoc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693" y="3057525"/>
            <a:ext cx="3263997" cy="191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7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509060" y="1"/>
            <a:ext cx="8822530" cy="3476626"/>
          </a:xfrm>
          <a:prstGeom prst="roundRect">
            <a:avLst>
              <a:gd name="adj" fmla="val 16667"/>
            </a:avLst>
          </a:prstGeom>
          <a:solidFill>
            <a:schemeClr val="accent1"/>
          </a:solidFill>
          <a:ln w="9525">
            <a:solidFill>
              <a:schemeClr val="tx1"/>
            </a:solidFill>
            <a:round/>
            <a:headEnd/>
            <a:tailEnd/>
          </a:ln>
          <a:effec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20000"/>
              </a:spcBef>
              <a:buClr>
                <a:schemeClr val="hlink"/>
              </a:buClr>
              <a:buSzPct val="80000"/>
              <a:buFont typeface="Wingdings" pitchFamily="2" charset="2"/>
              <a:buNone/>
              <a:defRPr/>
            </a:pPr>
            <a:endParaRPr lang="en-GB" sz="3200" dirty="0"/>
          </a:p>
          <a:p>
            <a:pPr algn="ctr">
              <a:spcBef>
                <a:spcPct val="20000"/>
              </a:spcBef>
              <a:buClr>
                <a:schemeClr val="hlink"/>
              </a:buClr>
              <a:buSzPct val="80000"/>
              <a:buFont typeface="Wingdings" pitchFamily="2" charset="2"/>
              <a:buNone/>
              <a:defRPr/>
            </a:pPr>
            <a:r>
              <a:rPr lang="en-GB" sz="3200" dirty="0" smtClean="0"/>
              <a:t>During a seizure, electrical impulses pass </a:t>
            </a:r>
          </a:p>
          <a:p>
            <a:pPr algn="ctr">
              <a:spcBef>
                <a:spcPct val="20000"/>
              </a:spcBef>
              <a:buClr>
                <a:schemeClr val="hlink"/>
              </a:buClr>
              <a:buSzPct val="80000"/>
              <a:buFont typeface="Wingdings" pitchFamily="2" charset="2"/>
              <a:buNone/>
              <a:defRPr/>
            </a:pPr>
            <a:r>
              <a:rPr lang="en-GB" sz="3200" dirty="0" smtClean="0"/>
              <a:t>from 1 hemisphere to the other.</a:t>
            </a:r>
          </a:p>
          <a:p>
            <a:pPr algn="ctr">
              <a:spcBef>
                <a:spcPct val="20000"/>
              </a:spcBef>
              <a:buClr>
                <a:schemeClr val="hlink"/>
              </a:buClr>
              <a:buSzPct val="80000"/>
              <a:buFont typeface="Wingdings" pitchFamily="2" charset="2"/>
              <a:buNone/>
              <a:defRPr/>
            </a:pPr>
            <a:r>
              <a:rPr lang="en-GB" sz="3200" dirty="0" smtClean="0"/>
              <a:t>How might we be able to stop this?</a:t>
            </a:r>
          </a:p>
          <a:p>
            <a:pPr algn="ctr">
              <a:spcBef>
                <a:spcPct val="20000"/>
              </a:spcBef>
              <a:buClr>
                <a:schemeClr val="hlink"/>
              </a:buClr>
              <a:buSzPct val="80000"/>
              <a:buFont typeface="Wingdings" pitchFamily="2" charset="2"/>
              <a:buNone/>
              <a:defRPr/>
            </a:pPr>
            <a:r>
              <a:rPr lang="en-GB" sz="3200" dirty="0" smtClean="0">
                <a:solidFill>
                  <a:srgbClr val="FF0000"/>
                </a:solidFill>
              </a:rPr>
              <a:t>Cut the Corpus Callosum</a:t>
            </a:r>
          </a:p>
          <a:p>
            <a:pPr algn="ctr">
              <a:spcBef>
                <a:spcPct val="20000"/>
              </a:spcBef>
              <a:buClr>
                <a:schemeClr val="hlink"/>
              </a:buClr>
              <a:buSzPct val="80000"/>
              <a:buFont typeface="Wingdings" pitchFamily="2" charset="2"/>
              <a:buNone/>
              <a:defRPr/>
            </a:pPr>
            <a:endParaRPr lang="en-GB" b="1" dirty="0">
              <a:effectLst>
                <a:outerShdw blurRad="38100" dist="38100" dir="2700000" algn="tl">
                  <a:srgbClr val="000000"/>
                </a:outerShdw>
              </a:effectLst>
            </a:endParaRPr>
          </a:p>
          <a:p>
            <a:pPr algn="ctr">
              <a:defRPr/>
            </a:pPr>
            <a:endParaRPr lang="en-GB" b="1" dirty="0"/>
          </a:p>
        </p:txBody>
      </p:sp>
      <p:sp>
        <p:nvSpPr>
          <p:cNvPr id="5" name="AutoShape 6"/>
          <p:cNvSpPr>
            <a:spLocks noChangeArrowheads="1"/>
          </p:cNvSpPr>
          <p:nvPr/>
        </p:nvSpPr>
        <p:spPr bwMode="auto">
          <a:xfrm>
            <a:off x="509059" y="3860800"/>
            <a:ext cx="8822531" cy="2997200"/>
          </a:xfrm>
          <a:prstGeom prst="roundRect">
            <a:avLst>
              <a:gd name="adj" fmla="val 16667"/>
            </a:avLst>
          </a:prstGeom>
          <a:solidFill>
            <a:schemeClr val="accent1"/>
          </a:solidFill>
          <a:ln w="9525">
            <a:solidFill>
              <a:schemeClr val="tx1"/>
            </a:solidFill>
            <a:round/>
            <a:headEnd/>
            <a:tailEnd/>
          </a:ln>
          <a:effec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20000"/>
              </a:spcBef>
              <a:buClr>
                <a:schemeClr val="hlink"/>
              </a:buClr>
              <a:buSzPct val="80000"/>
              <a:buFont typeface="Wingdings" pitchFamily="2" charset="2"/>
              <a:buNone/>
              <a:defRPr/>
            </a:pPr>
            <a:endParaRPr lang="en-GB" sz="3600" dirty="0"/>
          </a:p>
          <a:p>
            <a:pPr algn="ctr">
              <a:spcBef>
                <a:spcPct val="20000"/>
              </a:spcBef>
              <a:buClr>
                <a:schemeClr val="hlink"/>
              </a:buClr>
              <a:buSzPct val="80000"/>
              <a:buFont typeface="Wingdings" pitchFamily="2" charset="2"/>
              <a:buNone/>
              <a:defRPr/>
            </a:pPr>
            <a:r>
              <a:rPr lang="en-GB" sz="3600" dirty="0" smtClean="0"/>
              <a:t>This procedure is known as a </a:t>
            </a:r>
          </a:p>
          <a:p>
            <a:pPr algn="ctr">
              <a:spcBef>
                <a:spcPct val="20000"/>
              </a:spcBef>
              <a:buClr>
                <a:schemeClr val="hlink"/>
              </a:buClr>
              <a:buSzPct val="80000"/>
              <a:buFont typeface="Wingdings" pitchFamily="2" charset="2"/>
              <a:buNone/>
              <a:defRPr/>
            </a:pPr>
            <a:r>
              <a:rPr lang="en-GB" sz="3600" dirty="0" smtClean="0">
                <a:solidFill>
                  <a:srgbClr val="FF0000"/>
                </a:solidFill>
              </a:rPr>
              <a:t>Split Brain Surgery (</a:t>
            </a:r>
            <a:r>
              <a:rPr lang="en-GB" sz="3600" dirty="0" err="1" smtClean="0">
                <a:solidFill>
                  <a:srgbClr val="FF0000"/>
                </a:solidFill>
              </a:rPr>
              <a:t>commisurotomy</a:t>
            </a:r>
            <a:r>
              <a:rPr lang="en-GB" sz="3600" dirty="0" smtClean="0">
                <a:solidFill>
                  <a:srgbClr val="FF0000"/>
                </a:solidFill>
              </a:rPr>
              <a:t>)</a:t>
            </a:r>
          </a:p>
          <a:p>
            <a:pPr algn="ctr">
              <a:spcBef>
                <a:spcPct val="20000"/>
              </a:spcBef>
              <a:buClr>
                <a:schemeClr val="hlink"/>
              </a:buClr>
              <a:buSzPct val="80000"/>
              <a:buFont typeface="Wingdings" pitchFamily="2" charset="2"/>
              <a:buNone/>
              <a:defRPr/>
            </a:pPr>
            <a:r>
              <a:rPr lang="en-GB" sz="3600" dirty="0" smtClean="0"/>
              <a:t>It is carried out as a last resort </a:t>
            </a:r>
          </a:p>
          <a:p>
            <a:pPr algn="ctr">
              <a:spcBef>
                <a:spcPct val="20000"/>
              </a:spcBef>
              <a:buClr>
                <a:schemeClr val="hlink"/>
              </a:buClr>
              <a:buSzPct val="80000"/>
              <a:buFont typeface="Wingdings" pitchFamily="2" charset="2"/>
              <a:buNone/>
              <a:defRPr/>
            </a:pPr>
            <a:r>
              <a:rPr lang="en-GB" sz="3600" dirty="0" smtClean="0"/>
              <a:t>when medication has failed.</a:t>
            </a:r>
          </a:p>
          <a:p>
            <a:pPr algn="ctr">
              <a:defRPr/>
            </a:pPr>
            <a:endParaRPr lang="en-GB" b="1" dirty="0"/>
          </a:p>
        </p:txBody>
      </p:sp>
    </p:spTree>
    <p:extLst>
      <p:ext uri="{BB962C8B-B14F-4D97-AF65-F5344CB8AC3E}">
        <p14:creationId xmlns:p14="http://schemas.microsoft.com/office/powerpoint/2010/main" val="3513064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Subtitle 2"/>
          <p:cNvSpPr>
            <a:spLocks noGrp="1"/>
          </p:cNvSpPr>
          <p:nvPr>
            <p:ph type="subTitle" idx="1"/>
          </p:nvPr>
        </p:nvSpPr>
        <p:spPr>
          <a:xfrm>
            <a:off x="0" y="1"/>
            <a:ext cx="9906000" cy="1219200"/>
          </a:xfrm>
          <a:solidFill>
            <a:srgbClr val="FFFF00"/>
          </a:solidFill>
          <a:ln>
            <a:solidFill>
              <a:schemeClr val="tx1"/>
            </a:solidFill>
          </a:ln>
        </p:spPr>
        <p:txBody>
          <a:bodyPr>
            <a:noAutofit/>
          </a:bodyPr>
          <a:lstStyle/>
          <a:p>
            <a:pPr eaLnBrk="1" hangingPunct="1"/>
            <a:r>
              <a:rPr lang="en-GB" altLang="en-US" sz="5400" dirty="0" smtClean="0"/>
              <a:t>Show what you know</a:t>
            </a:r>
          </a:p>
        </p:txBody>
      </p:sp>
      <p:pic>
        <p:nvPicPr>
          <p:cNvPr id="2050" name="Picture 2" descr="http://static.srcdn.com/slir/w700-h350-q90-c700:350/wp-content/uploads/Play-Doh-Movie-Announc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9" y="3513057"/>
            <a:ext cx="2708672" cy="1666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24661" y="1333500"/>
            <a:ext cx="7181339" cy="5170646"/>
          </a:xfrm>
          <a:prstGeom prst="rect">
            <a:avLst/>
          </a:prstGeom>
          <a:solidFill>
            <a:srgbClr val="FFFF00"/>
          </a:solidFill>
        </p:spPr>
        <p:txBody>
          <a:bodyPr wrap="square">
            <a:spAutoFit/>
          </a:bodyPr>
          <a:lstStyle/>
          <a:p>
            <a:pPr>
              <a:spcAft>
                <a:spcPts val="0"/>
              </a:spcAft>
              <a:tabLst>
                <a:tab pos="1955165" algn="l"/>
              </a:tabLst>
            </a:pPr>
            <a:r>
              <a:rPr lang="en-GB" sz="6600" dirty="0" err="1" smtClean="0">
                <a:latin typeface="Arial"/>
                <a:ea typeface="Calibri"/>
                <a:cs typeface="Arial"/>
              </a:rPr>
              <a:t>Commisurotomy</a:t>
            </a:r>
            <a:r>
              <a:rPr lang="en-GB" sz="6600" dirty="0" smtClean="0">
                <a:latin typeface="Arial"/>
                <a:ea typeface="Calibri"/>
                <a:cs typeface="Arial"/>
              </a:rPr>
              <a:t> </a:t>
            </a:r>
            <a:endParaRPr lang="en-GB" sz="6600" dirty="0">
              <a:latin typeface="Arial"/>
              <a:ea typeface="Calibri"/>
              <a:cs typeface="Arial" panose="020B0604020202020204" pitchFamily="34" charset="0"/>
            </a:endParaRPr>
          </a:p>
          <a:p>
            <a:pPr>
              <a:spcAft>
                <a:spcPts val="0"/>
              </a:spcAft>
              <a:tabLst>
                <a:tab pos="1955165" algn="l"/>
              </a:tabLst>
            </a:pPr>
            <a:r>
              <a:rPr lang="en-GB" sz="6600" dirty="0" smtClean="0">
                <a:latin typeface="Arial"/>
                <a:ea typeface="Calibri"/>
                <a:cs typeface="Arial"/>
              </a:rPr>
              <a:t>Contra-lateral </a:t>
            </a:r>
            <a:r>
              <a:rPr lang="en-GB" sz="6600" dirty="0">
                <a:latin typeface="Arial"/>
                <a:ea typeface="Calibri"/>
                <a:cs typeface="Arial"/>
              </a:rPr>
              <a:t>control</a:t>
            </a:r>
            <a:endParaRPr lang="en-GB" sz="6600" dirty="0">
              <a:latin typeface="Arial"/>
              <a:ea typeface="Calibri"/>
              <a:cs typeface="Arial" panose="020B0604020202020204" pitchFamily="34" charset="0"/>
            </a:endParaRPr>
          </a:p>
          <a:p>
            <a:pPr>
              <a:spcAft>
                <a:spcPts val="0"/>
              </a:spcAft>
              <a:tabLst>
                <a:tab pos="1955165" algn="l"/>
              </a:tabLst>
            </a:pPr>
            <a:r>
              <a:rPr lang="en-GB" sz="6600" dirty="0" smtClean="0">
                <a:latin typeface="Arial"/>
                <a:ea typeface="Calibri"/>
                <a:cs typeface="Arial"/>
              </a:rPr>
              <a:t>Corpus callosum</a:t>
            </a:r>
            <a:endParaRPr lang="en-GB" sz="6600" dirty="0">
              <a:latin typeface="Arial"/>
              <a:ea typeface="Calibri"/>
              <a:cs typeface="Arial" panose="020B0604020202020204" pitchFamily="34" charset="0"/>
            </a:endParaRPr>
          </a:p>
          <a:p>
            <a:pPr>
              <a:spcAft>
                <a:spcPts val="0"/>
              </a:spcAft>
              <a:tabLst>
                <a:tab pos="1955165" algn="l"/>
              </a:tabLst>
            </a:pPr>
            <a:r>
              <a:rPr lang="en-GB" sz="6600" dirty="0" smtClean="0">
                <a:latin typeface="Arial"/>
                <a:ea typeface="Calibri"/>
                <a:cs typeface="Arial"/>
              </a:rPr>
              <a:t>Epilepsy</a:t>
            </a:r>
            <a:endParaRPr lang="en-GB" sz="6600" dirty="0">
              <a:latin typeface="Arial"/>
              <a:ea typeface="Calibri"/>
              <a:cs typeface="Arial" panose="020B0604020202020204" pitchFamily="34" charset="0"/>
            </a:endParaRPr>
          </a:p>
        </p:txBody>
      </p:sp>
    </p:spTree>
    <p:extLst>
      <p:ext uri="{BB962C8B-B14F-4D97-AF65-F5344CB8AC3E}">
        <p14:creationId xmlns:p14="http://schemas.microsoft.com/office/powerpoint/2010/main" val="293280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8358"/>
          <a:stretch/>
        </p:blipFill>
        <p:spPr bwMode="auto">
          <a:xfrm>
            <a:off x="1462881" y="1764645"/>
            <a:ext cx="7176691" cy="485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Box 1"/>
          <p:cNvSpPr txBox="1">
            <a:spLocks noChangeArrowheads="1"/>
          </p:cNvSpPr>
          <p:nvPr/>
        </p:nvSpPr>
        <p:spPr bwMode="auto">
          <a:xfrm>
            <a:off x="0" y="0"/>
            <a:ext cx="9905999" cy="1754326"/>
          </a:xfrm>
          <a:prstGeom prst="rect">
            <a:avLst/>
          </a:prstGeom>
          <a:solidFill>
            <a:srgbClr val="FFFF00"/>
          </a:solidFill>
          <a:ln>
            <a:noFill/>
          </a:ln>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itchFamily="34" charset="0"/>
                <a:cs typeface="Arial" pitchFamily="34" charset="0"/>
              </a:rPr>
              <a:t>The </a:t>
            </a:r>
            <a:r>
              <a:rPr lang="en-GB" altLang="en-US" sz="5400" dirty="0" smtClean="0">
                <a:latin typeface="Arial" pitchFamily="34" charset="0"/>
                <a:cs typeface="Arial" pitchFamily="34" charset="0"/>
              </a:rPr>
              <a:t>brain and the Corpus Callosum</a:t>
            </a:r>
            <a:endParaRPr lang="en-GB" altLang="en-US" sz="5400" dirty="0">
              <a:latin typeface="Arial" pitchFamily="34" charset="0"/>
              <a:cs typeface="Arial" pitchFamily="34" charset="0"/>
            </a:endParaRPr>
          </a:p>
        </p:txBody>
      </p:sp>
    </p:spTree>
    <p:extLst>
      <p:ext uri="{BB962C8B-B14F-4D97-AF65-F5344CB8AC3E}">
        <p14:creationId xmlns:p14="http://schemas.microsoft.com/office/powerpoint/2010/main" val="1254719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1"/>
          <p:cNvSpPr>
            <a:spLocks noChangeArrowheads="1"/>
          </p:cNvSpPr>
          <p:nvPr/>
        </p:nvSpPr>
        <p:spPr bwMode="auto">
          <a:xfrm>
            <a:off x="-36116" y="1484785"/>
            <a:ext cx="9942116"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cs typeface="Arial" charset="0"/>
              </a:defRPr>
            </a:lvl9pPr>
          </a:lstStyle>
          <a:p>
            <a:pPr algn="ctr" eaLnBrk="1" hangingPunct="1">
              <a:spcBef>
                <a:spcPct val="0"/>
              </a:spcBef>
              <a:buClrTx/>
              <a:buSzTx/>
              <a:buFontTx/>
              <a:buNone/>
            </a:pPr>
            <a:r>
              <a:rPr lang="en-GB" altLang="en-US" sz="11500" dirty="0" smtClean="0"/>
              <a:t>Right Hemisphere</a:t>
            </a:r>
            <a:endParaRPr lang="en-GB" altLang="en-US" sz="11500" dirty="0"/>
          </a:p>
        </p:txBody>
      </p:sp>
      <p:sp>
        <p:nvSpPr>
          <p:cNvPr id="2" name="Title 1"/>
          <p:cNvSpPr>
            <a:spLocks noGrp="1"/>
          </p:cNvSpPr>
          <p:nvPr>
            <p:ph type="title"/>
          </p:nvPr>
        </p:nvSpPr>
        <p:spPr>
          <a:xfrm>
            <a:off x="-36116" y="0"/>
            <a:ext cx="9942116" cy="1484784"/>
          </a:xfrm>
          <a:solidFill>
            <a:srgbClr val="FFFF00"/>
          </a:solidFill>
        </p:spPr>
        <p:txBody>
          <a:bodyPr/>
          <a:lstStyle/>
          <a:p>
            <a:r>
              <a:rPr lang="en-GB" sz="4400" dirty="0" smtClean="0">
                <a:solidFill>
                  <a:srgbClr val="FF0000"/>
                </a:solidFill>
              </a:rPr>
              <a:t>How many words can you make from these 2 words? </a:t>
            </a:r>
            <a:endParaRPr lang="en-GB" sz="4400" dirty="0">
              <a:solidFill>
                <a:srgbClr val="FF0000"/>
              </a:solidFill>
            </a:endParaRPr>
          </a:p>
        </p:txBody>
      </p:sp>
      <p:sp>
        <p:nvSpPr>
          <p:cNvPr id="3" name="TextBox 2"/>
          <p:cNvSpPr txBox="1"/>
          <p:nvPr/>
        </p:nvSpPr>
        <p:spPr>
          <a:xfrm>
            <a:off x="4289376" y="4919008"/>
            <a:ext cx="5616624" cy="1938992"/>
          </a:xfrm>
          <a:prstGeom prst="rect">
            <a:avLst/>
          </a:prstGeom>
          <a:solidFill>
            <a:srgbClr val="FFFF00"/>
          </a:solidFill>
        </p:spPr>
        <p:txBody>
          <a:bodyPr wrap="square" rtlCol="0">
            <a:spAutoFit/>
          </a:bodyPr>
          <a:lstStyle/>
          <a:p>
            <a:r>
              <a:rPr lang="en-GB" sz="4000" dirty="0">
                <a:latin typeface="Arial" panose="020B0604020202020204" pitchFamily="34" charset="0"/>
                <a:cs typeface="Arial" panose="020B0604020202020204" pitchFamily="34" charset="0"/>
              </a:rPr>
              <a:t>2</a:t>
            </a:r>
            <a:r>
              <a:rPr lang="en-GB" sz="4000" dirty="0" smtClean="0">
                <a:latin typeface="Arial" panose="020B0604020202020204" pitchFamily="34" charset="0"/>
                <a:cs typeface="Arial" panose="020B0604020202020204" pitchFamily="34" charset="0"/>
              </a:rPr>
              <a:t>0 words = good</a:t>
            </a:r>
          </a:p>
          <a:p>
            <a:r>
              <a:rPr lang="en-GB" sz="4000" dirty="0">
                <a:latin typeface="Arial" panose="020B0604020202020204" pitchFamily="34" charset="0"/>
                <a:cs typeface="Arial" panose="020B0604020202020204" pitchFamily="34" charset="0"/>
              </a:rPr>
              <a:t>3</a:t>
            </a:r>
            <a:r>
              <a:rPr lang="en-GB" sz="4000" dirty="0" smtClean="0">
                <a:latin typeface="Arial" panose="020B0604020202020204" pitchFamily="34" charset="0"/>
                <a:cs typeface="Arial" panose="020B0604020202020204" pitchFamily="34" charset="0"/>
              </a:rPr>
              <a:t>0 words = great</a:t>
            </a:r>
          </a:p>
          <a:p>
            <a:r>
              <a:rPr lang="en-GB" sz="4000" dirty="0">
                <a:latin typeface="Arial" panose="020B0604020202020204" pitchFamily="34" charset="0"/>
                <a:cs typeface="Arial" panose="020B0604020202020204" pitchFamily="34" charset="0"/>
              </a:rPr>
              <a:t>4</a:t>
            </a:r>
            <a:r>
              <a:rPr lang="en-GB" sz="4000" dirty="0" smtClean="0">
                <a:latin typeface="Arial" panose="020B0604020202020204" pitchFamily="34" charset="0"/>
                <a:cs typeface="Arial" panose="020B0604020202020204" pitchFamily="34" charset="0"/>
              </a:rPr>
              <a:t>0 words = fabulous</a:t>
            </a:r>
            <a:endParaRPr lang="en-GB" sz="4000" dirty="0">
              <a:latin typeface="Arial" panose="020B0604020202020204" pitchFamily="34" charset="0"/>
              <a:cs typeface="Arial" panose="020B0604020202020204" pitchFamily="34" charset="0"/>
            </a:endParaRPr>
          </a:p>
        </p:txBody>
      </p:sp>
      <p:pic>
        <p:nvPicPr>
          <p:cNvPr id="7" name="Picture 2" descr="http://3.bp.blogspot.com/-6Mka7W1vn2A/Uc9DVbbD7XI/AAAAAAAAFOU/jSMpUmuz8n0/s251/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619" y="4974332"/>
            <a:ext cx="2548262" cy="188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556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a:xfrm>
            <a:off x="0" y="0"/>
            <a:ext cx="9906000" cy="1276350"/>
          </a:xfrm>
          <a:solidFill>
            <a:srgbClr val="FFFF00"/>
          </a:solidFill>
        </p:spPr>
        <p:txBody>
          <a:bodyPr>
            <a:normAutofit/>
          </a:bodyPr>
          <a:lstStyle/>
          <a:p>
            <a:pPr lvl="0"/>
            <a:r>
              <a:rPr lang="en-GB" altLang="en-US" dirty="0" smtClean="0">
                <a:ea typeface="ＭＳ Ｐゴシック" pitchFamily="34" charset="-128"/>
              </a:rPr>
              <a:t>Sperry’s apparatus - </a:t>
            </a:r>
            <a:r>
              <a:rPr lang="en-GB" dirty="0" err="1" smtClean="0"/>
              <a:t>Tachistoscope</a:t>
            </a:r>
            <a:r>
              <a:rPr lang="en-GB" altLang="en-US" dirty="0" smtClean="0">
                <a:ea typeface="ＭＳ Ｐゴシック" pitchFamily="34" charset="-128"/>
              </a:rPr>
              <a:t> </a:t>
            </a:r>
          </a:p>
        </p:txBody>
      </p:sp>
      <p:pic>
        <p:nvPicPr>
          <p:cNvPr id="34820" name="Picture 13" descr="split-brain-expt"/>
          <p:cNvPicPr>
            <a:picLocks noChangeAspect="1" noChangeArrowheads="1"/>
          </p:cNvPicPr>
          <p:nvPr/>
        </p:nvPicPr>
        <p:blipFill>
          <a:blip r:embed="rId2">
            <a:extLst>
              <a:ext uri="{28A0092B-C50C-407E-A947-70E740481C1C}">
                <a14:useLocalDpi xmlns:a14="http://schemas.microsoft.com/office/drawing/2010/main" val="0"/>
              </a:ext>
            </a:extLst>
          </a:blip>
          <a:srcRect b="24394"/>
          <a:stretch>
            <a:fillRect/>
          </a:stretch>
        </p:blipFill>
        <p:spPr bwMode="auto">
          <a:xfrm>
            <a:off x="2214827" y="1271589"/>
            <a:ext cx="5814748" cy="531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975583"/>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
            <a:ext cx="9906000" cy="1228725"/>
          </a:xfrm>
          <a:solidFill>
            <a:srgbClr val="FFFF00"/>
          </a:solidFill>
        </p:spPr>
        <p:txBody>
          <a:bodyPr/>
          <a:lstStyle/>
          <a:p>
            <a:pPr algn="ctr"/>
            <a:r>
              <a:rPr lang="en-GB" altLang="en-US" dirty="0" smtClean="0">
                <a:ea typeface="ＭＳ Ｐゴシック" pitchFamily="34" charset="-128"/>
              </a:rPr>
              <a:t>Visual apparatus and procedure</a:t>
            </a:r>
          </a:p>
        </p:txBody>
      </p:sp>
      <p:sp>
        <p:nvSpPr>
          <p:cNvPr id="35843" name="Content Placeholder 2"/>
          <p:cNvSpPr>
            <a:spLocks noGrp="1"/>
          </p:cNvSpPr>
          <p:nvPr>
            <p:ph idx="1"/>
          </p:nvPr>
        </p:nvSpPr>
        <p:spPr>
          <a:xfrm>
            <a:off x="1" y="1143000"/>
            <a:ext cx="5811176" cy="5715000"/>
          </a:xfrm>
          <a:solidFill>
            <a:srgbClr val="FFFF00"/>
          </a:solidFill>
        </p:spPr>
        <p:txBody>
          <a:bodyPr>
            <a:noAutofit/>
          </a:bodyPr>
          <a:lstStyle/>
          <a:p>
            <a:pPr marL="0" indent="0" eaLnBrk="1" hangingPunct="1">
              <a:buFontTx/>
              <a:buNone/>
            </a:pPr>
            <a:r>
              <a:rPr lang="en-GB" altLang="en-US" sz="3200" dirty="0" smtClean="0">
                <a:ea typeface="ＭＳ Ｐゴシック" pitchFamily="34" charset="-128"/>
              </a:rPr>
              <a:t>Participants had </a:t>
            </a:r>
            <a:r>
              <a:rPr lang="en-GB" altLang="en-US" sz="3200" b="1" dirty="0" smtClean="0">
                <a:solidFill>
                  <a:srgbClr val="00B050"/>
                </a:solidFill>
                <a:ea typeface="ＭＳ Ｐゴシック" pitchFamily="34" charset="-128"/>
              </a:rPr>
              <a:t>one eye covered </a:t>
            </a:r>
            <a:r>
              <a:rPr lang="en-GB" altLang="en-US" sz="3200" dirty="0" smtClean="0">
                <a:ea typeface="ＭＳ Ｐゴシック" pitchFamily="34" charset="-128"/>
              </a:rPr>
              <a:t>and asked to </a:t>
            </a:r>
            <a:r>
              <a:rPr lang="en-GB" altLang="en-US" sz="3200" b="1" dirty="0" smtClean="0">
                <a:solidFill>
                  <a:srgbClr val="00B050"/>
                </a:solidFill>
                <a:ea typeface="ＭＳ Ｐゴシック" pitchFamily="34" charset="-128"/>
              </a:rPr>
              <a:t>stare at a point</a:t>
            </a:r>
            <a:r>
              <a:rPr lang="en-GB" altLang="en-US" sz="3200" dirty="0" smtClean="0">
                <a:ea typeface="ＭＳ Ｐゴシック" pitchFamily="34" charset="-128"/>
              </a:rPr>
              <a:t> (fixation point) on a projector screen.</a:t>
            </a:r>
          </a:p>
          <a:p>
            <a:pPr marL="0" indent="0" eaLnBrk="1" hangingPunct="1">
              <a:buFontTx/>
              <a:buNone/>
            </a:pPr>
            <a:endParaRPr lang="en-GB" altLang="en-US" sz="3200" dirty="0" smtClean="0">
              <a:ea typeface="ＭＳ Ｐゴシック" pitchFamily="34" charset="-128"/>
            </a:endParaRPr>
          </a:p>
          <a:p>
            <a:pPr marL="0" indent="0" eaLnBrk="1" hangingPunct="1">
              <a:buFontTx/>
              <a:buNone/>
            </a:pPr>
            <a:r>
              <a:rPr lang="en-GB" altLang="en-US" sz="3200" dirty="0" smtClean="0">
                <a:ea typeface="ＭＳ Ｐゴシック" pitchFamily="34" charset="-128"/>
              </a:rPr>
              <a:t>Information (picture/word/symbol) was </a:t>
            </a:r>
            <a:r>
              <a:rPr lang="en-GB" altLang="en-US" sz="3200" b="1" dirty="0" smtClean="0">
                <a:solidFill>
                  <a:srgbClr val="00B050"/>
                </a:solidFill>
                <a:ea typeface="ＭＳ Ｐゴシック" pitchFamily="34" charset="-128"/>
              </a:rPr>
              <a:t>flashed </a:t>
            </a:r>
            <a:r>
              <a:rPr lang="en-GB" altLang="en-US" sz="3200" dirty="0" smtClean="0">
                <a:ea typeface="ＭＳ Ｐゴシック" pitchFamily="34" charset="-128"/>
              </a:rPr>
              <a:t>to either the left visual field (</a:t>
            </a:r>
            <a:r>
              <a:rPr lang="en-GB" altLang="en-US" sz="3200" b="1" dirty="0" smtClean="0">
                <a:solidFill>
                  <a:srgbClr val="00B050"/>
                </a:solidFill>
                <a:ea typeface="ＭＳ Ｐゴシック" pitchFamily="34" charset="-128"/>
              </a:rPr>
              <a:t>LVF</a:t>
            </a:r>
            <a:r>
              <a:rPr lang="en-GB" altLang="en-US" sz="3200" dirty="0" smtClean="0">
                <a:ea typeface="ＭＳ Ｐゴシック" pitchFamily="34" charset="-128"/>
              </a:rPr>
              <a:t>) or right visual field (</a:t>
            </a:r>
            <a:r>
              <a:rPr lang="en-GB" altLang="en-US" sz="3200" b="1" dirty="0" smtClean="0">
                <a:solidFill>
                  <a:srgbClr val="00B050"/>
                </a:solidFill>
                <a:ea typeface="ＭＳ Ｐゴシック" pitchFamily="34" charset="-128"/>
              </a:rPr>
              <a:t>RVF</a:t>
            </a:r>
            <a:r>
              <a:rPr lang="en-GB" altLang="en-US" sz="3200" dirty="0" smtClean="0">
                <a:ea typeface="ＭＳ Ｐゴシック" pitchFamily="34" charset="-128"/>
              </a:rPr>
              <a:t>) for 1/10</a:t>
            </a:r>
            <a:r>
              <a:rPr lang="en-GB" altLang="en-US" sz="3200" baseline="30000" dirty="0" smtClean="0">
                <a:ea typeface="ＭＳ Ｐゴシック" pitchFamily="34" charset="-128"/>
              </a:rPr>
              <a:t>th</a:t>
            </a:r>
            <a:r>
              <a:rPr lang="en-GB" altLang="en-US" sz="3200" dirty="0" smtClean="0">
                <a:ea typeface="ＭＳ Ｐゴシック" pitchFamily="34" charset="-128"/>
              </a:rPr>
              <a:t> second.</a:t>
            </a:r>
          </a:p>
        </p:txBody>
      </p:sp>
      <p:pic>
        <p:nvPicPr>
          <p:cNvPr id="35844" name="Picture 13" descr="split-brain-expt"/>
          <p:cNvPicPr>
            <a:picLocks noChangeAspect="1" noChangeArrowheads="1"/>
          </p:cNvPicPr>
          <p:nvPr/>
        </p:nvPicPr>
        <p:blipFill>
          <a:blip r:embed="rId3">
            <a:extLst>
              <a:ext uri="{28A0092B-C50C-407E-A947-70E740481C1C}">
                <a14:useLocalDpi xmlns:a14="http://schemas.microsoft.com/office/drawing/2010/main" val="0"/>
              </a:ext>
            </a:extLst>
          </a:blip>
          <a:srcRect b="24394"/>
          <a:stretch>
            <a:fillRect/>
          </a:stretch>
        </p:blipFill>
        <p:spPr bwMode="auto">
          <a:xfrm>
            <a:off x="5811177" y="1916113"/>
            <a:ext cx="401915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4"/>
          <p:cNvSpPr txBox="1">
            <a:spLocks noChangeArrowheads="1"/>
          </p:cNvSpPr>
          <p:nvPr/>
        </p:nvSpPr>
        <p:spPr bwMode="auto">
          <a:xfrm>
            <a:off x="6201569" y="5949950"/>
            <a:ext cx="3276204" cy="584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b="1" dirty="0">
                <a:latin typeface="Arial" panose="020B0604020202020204" pitchFamily="34" charset="0"/>
              </a:rPr>
              <a:t>CONTROLS?</a:t>
            </a:r>
          </a:p>
        </p:txBody>
      </p:sp>
    </p:spTree>
    <p:extLst>
      <p:ext uri="{BB962C8B-B14F-4D97-AF65-F5344CB8AC3E}">
        <p14:creationId xmlns:p14="http://schemas.microsoft.com/office/powerpoint/2010/main" val="904042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
            <a:ext cx="9906000" cy="1228725"/>
          </a:xfrm>
          <a:solidFill>
            <a:srgbClr val="FFFF00"/>
          </a:solidFill>
        </p:spPr>
        <p:txBody>
          <a:bodyPr/>
          <a:lstStyle/>
          <a:p>
            <a:pPr algn="ctr"/>
            <a:r>
              <a:rPr lang="en-GB" altLang="en-US" dirty="0" smtClean="0">
                <a:ea typeface="ＭＳ Ｐゴシック" pitchFamily="34" charset="-128"/>
              </a:rPr>
              <a:t>Tactile apparatus and procedure</a:t>
            </a:r>
          </a:p>
        </p:txBody>
      </p:sp>
      <p:sp>
        <p:nvSpPr>
          <p:cNvPr id="36867" name="Content Placeholder 2"/>
          <p:cNvSpPr>
            <a:spLocks noGrp="1"/>
          </p:cNvSpPr>
          <p:nvPr>
            <p:ph idx="1"/>
          </p:nvPr>
        </p:nvSpPr>
        <p:spPr>
          <a:xfrm>
            <a:off x="0" y="1228725"/>
            <a:ext cx="5499893" cy="5629275"/>
          </a:xfrm>
          <a:solidFill>
            <a:srgbClr val="FFFF00"/>
          </a:solidFill>
        </p:spPr>
        <p:txBody>
          <a:bodyPr>
            <a:noAutofit/>
          </a:bodyPr>
          <a:lstStyle/>
          <a:p>
            <a:pPr marL="0" indent="0" eaLnBrk="1" hangingPunct="1">
              <a:lnSpc>
                <a:spcPct val="90000"/>
              </a:lnSpc>
              <a:buFontTx/>
              <a:buNone/>
            </a:pPr>
            <a:r>
              <a:rPr lang="en-GB" altLang="en-US" sz="4400" dirty="0" smtClean="0">
                <a:ea typeface="ＭＳ Ｐゴシック" pitchFamily="34" charset="-128"/>
              </a:rPr>
              <a:t>Below the screen was a gap so participants could be handed objects or reach into a ‘grab bag’ and touch objects but </a:t>
            </a:r>
            <a:r>
              <a:rPr lang="en-GB" altLang="en-US" sz="4400" b="1" dirty="0" smtClean="0">
                <a:solidFill>
                  <a:srgbClr val="00B050"/>
                </a:solidFill>
                <a:ea typeface="ＭＳ Ｐゴシック" pitchFamily="34" charset="-128"/>
              </a:rPr>
              <a:t>could not see the objects or his hands. </a:t>
            </a:r>
            <a:endParaRPr lang="en-GB" altLang="en-US" sz="4400" dirty="0" smtClean="0">
              <a:ea typeface="ＭＳ Ｐゴシック" pitchFamily="34" charset="-128"/>
            </a:endParaRPr>
          </a:p>
        </p:txBody>
      </p:sp>
      <p:pic>
        <p:nvPicPr>
          <p:cNvPr id="36868" name="Picture 13" descr="split-brain-expt"/>
          <p:cNvPicPr>
            <a:picLocks noChangeAspect="1" noChangeArrowheads="1"/>
          </p:cNvPicPr>
          <p:nvPr/>
        </p:nvPicPr>
        <p:blipFill>
          <a:blip r:embed="rId3">
            <a:extLst>
              <a:ext uri="{28A0092B-C50C-407E-A947-70E740481C1C}">
                <a14:useLocalDpi xmlns:a14="http://schemas.microsoft.com/office/drawing/2010/main" val="0"/>
              </a:ext>
            </a:extLst>
          </a:blip>
          <a:srcRect b="24394"/>
          <a:stretch>
            <a:fillRect/>
          </a:stretch>
        </p:blipFill>
        <p:spPr bwMode="auto">
          <a:xfrm>
            <a:off x="5499894" y="1916113"/>
            <a:ext cx="40948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4"/>
          <p:cNvSpPr txBox="1">
            <a:spLocks noChangeArrowheads="1"/>
          </p:cNvSpPr>
          <p:nvPr/>
        </p:nvSpPr>
        <p:spPr bwMode="auto">
          <a:xfrm>
            <a:off x="6122458" y="5995988"/>
            <a:ext cx="3276204" cy="584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b="1" dirty="0">
                <a:latin typeface="Arial" panose="020B0604020202020204" pitchFamily="34" charset="0"/>
              </a:rPr>
              <a:t>CONTROLS?</a:t>
            </a:r>
          </a:p>
        </p:txBody>
      </p:sp>
    </p:spTree>
    <p:extLst>
      <p:ext uri="{BB962C8B-B14F-4D97-AF65-F5344CB8AC3E}">
        <p14:creationId xmlns:p14="http://schemas.microsoft.com/office/powerpoint/2010/main" val="1041327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9906000" cy="1228725"/>
          </a:xfrm>
          <a:solidFill>
            <a:srgbClr val="FFFF00"/>
          </a:solidFill>
        </p:spPr>
        <p:txBody>
          <a:bodyPr>
            <a:normAutofit/>
          </a:bodyPr>
          <a:lstStyle/>
          <a:p>
            <a:pPr lvl="0" algn="ctr"/>
            <a:r>
              <a:rPr lang="en-GB" dirty="0" err="1" smtClean="0"/>
              <a:t>Tachistoscope</a:t>
            </a:r>
            <a:r>
              <a:rPr lang="en-GB" dirty="0" smtClean="0"/>
              <a:t> - </a:t>
            </a:r>
            <a:r>
              <a:rPr lang="en-GB" altLang="en-US" dirty="0" smtClean="0">
                <a:ea typeface="ＭＳ Ｐゴシック" pitchFamily="34" charset="-128"/>
              </a:rPr>
              <a:t>Controls</a:t>
            </a:r>
          </a:p>
        </p:txBody>
      </p:sp>
      <p:sp>
        <p:nvSpPr>
          <p:cNvPr id="3" name="Content Placeholder 2"/>
          <p:cNvSpPr>
            <a:spLocks noGrp="1"/>
          </p:cNvSpPr>
          <p:nvPr>
            <p:ph idx="1"/>
          </p:nvPr>
        </p:nvSpPr>
        <p:spPr>
          <a:xfrm>
            <a:off x="0" y="1171576"/>
            <a:ext cx="6629400" cy="5686424"/>
          </a:xfrm>
        </p:spPr>
        <p:txBody>
          <a:bodyPr>
            <a:noAutofit/>
          </a:bodyPr>
          <a:lstStyle/>
          <a:p>
            <a:r>
              <a:rPr lang="en-GB" altLang="en-US" sz="3600" dirty="0" smtClean="0">
                <a:ea typeface="ＭＳ Ｐゴシック" pitchFamily="34" charset="-128"/>
              </a:rPr>
              <a:t>The fixation point.</a:t>
            </a:r>
          </a:p>
          <a:p>
            <a:r>
              <a:rPr lang="en-GB" altLang="en-US" sz="3600" dirty="0" smtClean="0">
                <a:ea typeface="ＭＳ Ｐゴシック" pitchFamily="34" charset="-128"/>
              </a:rPr>
              <a:t>Image flashed for 0.1 seconds.</a:t>
            </a:r>
          </a:p>
          <a:p>
            <a:r>
              <a:rPr lang="en-GB" altLang="en-US" sz="3600" dirty="0" smtClean="0">
                <a:ea typeface="ＭＳ Ｐゴシック" pitchFamily="34" charset="-128"/>
              </a:rPr>
              <a:t>Always had one eye covered.</a:t>
            </a:r>
          </a:p>
          <a:p>
            <a:r>
              <a:rPr lang="en-GB" altLang="en-US" sz="3600" dirty="0" smtClean="0">
                <a:ea typeface="ＭＳ Ｐゴシック" pitchFamily="34" charset="-128"/>
              </a:rPr>
              <a:t>Standard pictures/words/symbols shown to each participant.</a:t>
            </a:r>
          </a:p>
          <a:p>
            <a:r>
              <a:rPr lang="en-GB" altLang="en-US" sz="3600" dirty="0" smtClean="0">
                <a:ea typeface="ＭＳ Ｐゴシック" pitchFamily="34" charset="-128"/>
              </a:rPr>
              <a:t>Participants can’t see their hands.</a:t>
            </a:r>
          </a:p>
          <a:p>
            <a:r>
              <a:rPr lang="en-GB" altLang="en-US" sz="3600" dirty="0" smtClean="0">
                <a:ea typeface="ＭＳ Ｐゴシック" pitchFamily="34" charset="-128"/>
              </a:rPr>
              <a:t>Same experimenter used.</a:t>
            </a:r>
          </a:p>
        </p:txBody>
      </p:sp>
      <p:pic>
        <p:nvPicPr>
          <p:cNvPr id="4" name="Picture 13" descr="split-brain-expt"/>
          <p:cNvPicPr>
            <a:picLocks noChangeAspect="1" noChangeArrowheads="1"/>
          </p:cNvPicPr>
          <p:nvPr/>
        </p:nvPicPr>
        <p:blipFill>
          <a:blip r:embed="rId2">
            <a:extLst>
              <a:ext uri="{28A0092B-C50C-407E-A947-70E740481C1C}">
                <a14:useLocalDpi xmlns:a14="http://schemas.microsoft.com/office/drawing/2010/main" val="0"/>
              </a:ext>
            </a:extLst>
          </a:blip>
          <a:srcRect b="24394"/>
          <a:stretch>
            <a:fillRect/>
          </a:stretch>
        </p:blipFill>
        <p:spPr bwMode="auto">
          <a:xfrm>
            <a:off x="6747242" y="2143125"/>
            <a:ext cx="315875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204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906000" cy="1343025"/>
          </a:xfrm>
          <a:solidFill>
            <a:srgbClr val="FFFF00"/>
          </a:solidFill>
        </p:spPr>
        <p:txBody>
          <a:bodyPr/>
          <a:lstStyle/>
          <a:p>
            <a:pPr algn="ctr"/>
            <a:r>
              <a:rPr lang="en-GB" altLang="en-US" dirty="0" smtClean="0">
                <a:ea typeface="ＭＳ Ｐゴシック" pitchFamily="34" charset="-128"/>
              </a:rPr>
              <a:t>Procedure</a:t>
            </a:r>
          </a:p>
        </p:txBody>
      </p:sp>
      <p:sp>
        <p:nvSpPr>
          <p:cNvPr id="3" name="Content Placeholder 2"/>
          <p:cNvSpPr>
            <a:spLocks noGrp="1"/>
          </p:cNvSpPr>
          <p:nvPr>
            <p:ph idx="1"/>
          </p:nvPr>
        </p:nvSpPr>
        <p:spPr>
          <a:xfrm>
            <a:off x="-1" y="1343025"/>
            <a:ext cx="5457826" cy="5514975"/>
          </a:xfrm>
        </p:spPr>
        <p:txBody>
          <a:bodyPr>
            <a:noAutofit/>
          </a:bodyPr>
          <a:lstStyle/>
          <a:p>
            <a:pPr marL="0" indent="0">
              <a:buFontTx/>
              <a:buNone/>
            </a:pPr>
            <a:r>
              <a:rPr lang="en-GB" altLang="en-US" sz="3200" dirty="0" smtClean="0">
                <a:ea typeface="ＭＳ Ｐゴシック" pitchFamily="34" charset="-128"/>
                <a:cs typeface="Arial" panose="020B0604020202020204" pitchFamily="34" charset="0"/>
              </a:rPr>
              <a:t>So the participants completed various visual and tactile tasks (with the experimenters attempting to see how the two hemispheres functioned).</a:t>
            </a:r>
          </a:p>
          <a:p>
            <a:pPr marL="0" indent="0">
              <a:buFontTx/>
              <a:buNone/>
            </a:pPr>
            <a:endParaRPr lang="en-GB" altLang="en-US" sz="3200" dirty="0" smtClean="0">
              <a:ea typeface="ＭＳ Ｐゴシック" pitchFamily="34" charset="-128"/>
              <a:cs typeface="Arial" panose="020B0604020202020204" pitchFamily="34" charset="0"/>
            </a:endParaRPr>
          </a:p>
          <a:p>
            <a:pPr marL="0" indent="0">
              <a:buFontTx/>
              <a:buNone/>
            </a:pPr>
            <a:r>
              <a:rPr lang="en-GB" altLang="en-US" sz="3200" dirty="0" smtClean="0">
                <a:ea typeface="ＭＳ Ｐゴシック" pitchFamily="34" charset="-128"/>
                <a:cs typeface="Arial" panose="020B0604020202020204" pitchFamily="34" charset="0"/>
              </a:rPr>
              <a:t>Participants remained in </a:t>
            </a:r>
            <a:r>
              <a:rPr lang="en-GB" altLang="en-US" sz="3200" b="1" dirty="0" smtClean="0">
                <a:ea typeface="ＭＳ Ｐゴシック" pitchFamily="34" charset="-128"/>
                <a:cs typeface="Arial" panose="020B0604020202020204" pitchFamily="34" charset="0"/>
              </a:rPr>
              <a:t>silence</a:t>
            </a:r>
            <a:r>
              <a:rPr lang="en-GB" altLang="en-US" sz="3200" dirty="0" smtClean="0">
                <a:ea typeface="ＭＳ Ｐゴシック" pitchFamily="34" charset="-128"/>
                <a:cs typeface="Arial" panose="020B0604020202020204" pitchFamily="34" charset="0"/>
              </a:rPr>
              <a:t> during trials unless asked question by experimenter.</a:t>
            </a:r>
          </a:p>
          <a:p>
            <a:pPr marL="0" indent="0">
              <a:buFontTx/>
              <a:buNone/>
            </a:pPr>
            <a:endParaRPr lang="en-GB" altLang="en-US" sz="3200" dirty="0" smtClean="0">
              <a:ea typeface="ＭＳ Ｐゴシック" pitchFamily="34" charset="-128"/>
              <a:cs typeface="Arial" panose="020B0604020202020204" pitchFamily="34" charset="0"/>
            </a:endParaRPr>
          </a:p>
          <a:p>
            <a:pPr marL="0" indent="0">
              <a:buFontTx/>
              <a:buNone/>
            </a:pPr>
            <a:endParaRPr lang="en-GB" altLang="en-US" sz="3200" dirty="0" smtClean="0">
              <a:ea typeface="ＭＳ Ｐゴシック" pitchFamily="34" charset="-128"/>
            </a:endParaRPr>
          </a:p>
        </p:txBody>
      </p:sp>
      <p:sp>
        <p:nvSpPr>
          <p:cNvPr id="4" name="TextBox 3"/>
          <p:cNvSpPr txBox="1">
            <a:spLocks noChangeArrowheads="1"/>
          </p:cNvSpPr>
          <p:nvPr/>
        </p:nvSpPr>
        <p:spPr bwMode="auto">
          <a:xfrm>
            <a:off x="6669352" y="5872164"/>
            <a:ext cx="1559852" cy="5857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GB" altLang="en-US" dirty="0">
                <a:latin typeface="Arial" panose="020B0604020202020204" pitchFamily="34" charset="0"/>
              </a:rPr>
              <a:t>WHY?</a:t>
            </a:r>
          </a:p>
        </p:txBody>
      </p:sp>
      <p:pic>
        <p:nvPicPr>
          <p:cNvPr id="5" name="Picture 13" descr="split-brain-expt"/>
          <p:cNvPicPr>
            <a:picLocks noChangeAspect="1" noChangeArrowheads="1"/>
          </p:cNvPicPr>
          <p:nvPr/>
        </p:nvPicPr>
        <p:blipFill>
          <a:blip r:embed="rId2">
            <a:extLst>
              <a:ext uri="{28A0092B-C50C-407E-A947-70E740481C1C}">
                <a14:useLocalDpi xmlns:a14="http://schemas.microsoft.com/office/drawing/2010/main" val="0"/>
              </a:ext>
            </a:extLst>
          </a:blip>
          <a:srcRect b="24394"/>
          <a:stretch>
            <a:fillRect/>
          </a:stretch>
        </p:blipFill>
        <p:spPr bwMode="auto">
          <a:xfrm>
            <a:off x="5811177" y="1916113"/>
            <a:ext cx="401915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598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906000" cy="1325563"/>
          </a:xfrm>
          <a:solidFill>
            <a:srgbClr val="FFFF00"/>
          </a:solidFill>
        </p:spPr>
        <p:txBody>
          <a:bodyPr/>
          <a:lstStyle/>
          <a:p>
            <a:pPr algn="ctr"/>
            <a:r>
              <a:rPr lang="en-GB" altLang="en-US" dirty="0" smtClean="0">
                <a:ea typeface="ＭＳ Ｐゴシック" pitchFamily="34" charset="-128"/>
              </a:rPr>
              <a:t>Research Methodology </a:t>
            </a:r>
          </a:p>
        </p:txBody>
      </p:sp>
      <p:sp>
        <p:nvSpPr>
          <p:cNvPr id="3" name="Content Placeholder 2"/>
          <p:cNvSpPr>
            <a:spLocks noGrp="1"/>
          </p:cNvSpPr>
          <p:nvPr>
            <p:ph idx="1"/>
          </p:nvPr>
        </p:nvSpPr>
        <p:spPr>
          <a:xfrm>
            <a:off x="0" y="1328739"/>
            <a:ext cx="3743325" cy="5529261"/>
          </a:xfrm>
        </p:spPr>
        <p:txBody>
          <a:bodyPr/>
          <a:lstStyle/>
          <a:p>
            <a:pPr eaLnBrk="1" hangingPunct="1">
              <a:defRPr/>
            </a:pPr>
            <a:r>
              <a:rPr lang="en-US" altLang="en-US" sz="2800" b="1" dirty="0" smtClean="0">
                <a:latin typeface="Arial" charset="0"/>
                <a:cs typeface="Arial" charset="0"/>
              </a:rPr>
              <a:t>Independent Variable?</a:t>
            </a:r>
          </a:p>
          <a:p>
            <a:pPr eaLnBrk="1" hangingPunct="1">
              <a:defRPr/>
            </a:pPr>
            <a:endParaRPr lang="en-US" altLang="en-US" sz="2800" b="1" dirty="0" smtClean="0">
              <a:latin typeface="Arial" charset="0"/>
              <a:cs typeface="Arial" charset="0"/>
            </a:endParaRPr>
          </a:p>
          <a:p>
            <a:pPr eaLnBrk="1" hangingPunct="1">
              <a:defRPr/>
            </a:pPr>
            <a:r>
              <a:rPr lang="en-US" altLang="en-US" sz="2800" b="1" dirty="0" smtClean="0">
                <a:latin typeface="Arial" charset="0"/>
                <a:cs typeface="Arial" charset="0"/>
              </a:rPr>
              <a:t>Dependent Variable?</a:t>
            </a:r>
          </a:p>
          <a:p>
            <a:pPr marL="0" indent="0" eaLnBrk="1" hangingPunct="1">
              <a:buFontTx/>
              <a:buNone/>
              <a:defRPr/>
            </a:pPr>
            <a:endParaRPr lang="en-US" altLang="en-US" sz="2800" b="1" dirty="0" smtClean="0">
              <a:latin typeface="Arial" charset="0"/>
              <a:cs typeface="Arial" charset="0"/>
            </a:endParaRPr>
          </a:p>
          <a:p>
            <a:pPr eaLnBrk="1" hangingPunct="1">
              <a:defRPr/>
            </a:pPr>
            <a:r>
              <a:rPr lang="en-US" altLang="en-US" sz="2800" b="1" dirty="0" smtClean="0">
                <a:latin typeface="Arial" charset="0"/>
                <a:cs typeface="Arial" charset="0"/>
              </a:rPr>
              <a:t>Methodology?</a:t>
            </a:r>
          </a:p>
          <a:p>
            <a:pPr marL="0" indent="0" eaLnBrk="1" hangingPunct="1">
              <a:buFontTx/>
              <a:buNone/>
              <a:defRPr/>
            </a:pPr>
            <a:endParaRPr lang="en-US" altLang="en-US" dirty="0" smtClean="0">
              <a:latin typeface="Arial" charset="0"/>
              <a:cs typeface="Arial" charset="0"/>
            </a:endParaRPr>
          </a:p>
          <a:p>
            <a:pPr marL="0" indent="0">
              <a:buFontTx/>
              <a:buNone/>
              <a:defRPr/>
            </a:pPr>
            <a:endParaRPr lang="en-GB" dirty="0"/>
          </a:p>
        </p:txBody>
      </p:sp>
      <p:sp>
        <p:nvSpPr>
          <p:cNvPr id="4" name="Content Placeholder 2"/>
          <p:cNvSpPr txBox="1">
            <a:spLocks/>
          </p:cNvSpPr>
          <p:nvPr/>
        </p:nvSpPr>
        <p:spPr bwMode="auto">
          <a:xfrm>
            <a:off x="2886075" y="1314451"/>
            <a:ext cx="659169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eaLnBrk="1" hangingPunct="1">
              <a:defRPr/>
            </a:pPr>
            <a:r>
              <a:rPr lang="en-US" altLang="en-US" sz="3600" kern="0" dirty="0" smtClean="0">
                <a:latin typeface="Arial" charset="0"/>
                <a:cs typeface="Arial" charset="0"/>
              </a:rPr>
              <a:t>Hemisphere disconnection (or not).</a:t>
            </a:r>
          </a:p>
          <a:p>
            <a:pPr eaLnBrk="1" hangingPunct="1">
              <a:defRPr/>
            </a:pPr>
            <a:r>
              <a:rPr lang="en-US" altLang="en-US" sz="3600" kern="0" dirty="0" smtClean="0">
                <a:latin typeface="Arial" charset="0"/>
                <a:cs typeface="Arial" charset="0"/>
              </a:rPr>
              <a:t>Performance on visual (sight) and tactile (touch) tasks.</a:t>
            </a:r>
          </a:p>
          <a:p>
            <a:pPr eaLnBrk="1" hangingPunct="1">
              <a:defRPr/>
            </a:pPr>
            <a:r>
              <a:rPr lang="en-US" altLang="en-US" sz="3600" kern="0" dirty="0" smtClean="0">
                <a:latin typeface="Arial" charset="0"/>
                <a:cs typeface="Arial" charset="0"/>
              </a:rPr>
              <a:t>Quasi-experiment (no control over IV) and case studies.</a:t>
            </a:r>
          </a:p>
          <a:p>
            <a:pPr eaLnBrk="1" hangingPunct="1">
              <a:defRPr/>
            </a:pPr>
            <a:endParaRPr lang="en-US" altLang="en-US" sz="4000" kern="0" dirty="0" smtClean="0">
              <a:latin typeface="Arial" charset="0"/>
              <a:cs typeface="Arial" charset="0"/>
            </a:endParaRPr>
          </a:p>
          <a:p>
            <a:pPr marL="0" indent="0" eaLnBrk="1" hangingPunct="1">
              <a:buFontTx/>
              <a:buNone/>
              <a:defRPr/>
            </a:pPr>
            <a:endParaRPr lang="en-US" altLang="en-US" sz="4000" kern="0" dirty="0" smtClean="0">
              <a:latin typeface="Arial" charset="0"/>
              <a:cs typeface="Arial" charset="0"/>
            </a:endParaRPr>
          </a:p>
          <a:p>
            <a:pPr marL="0" indent="0">
              <a:buFontTx/>
              <a:buNone/>
              <a:defRPr/>
            </a:pPr>
            <a:endParaRPr lang="en-GB" sz="4000" kern="0" dirty="0">
              <a:latin typeface="Arial" panose="020B0604020202020204" pitchFamily="34" charset="0"/>
            </a:endParaRPr>
          </a:p>
        </p:txBody>
      </p:sp>
    </p:spTree>
    <p:extLst>
      <p:ext uri="{BB962C8B-B14F-4D97-AF65-F5344CB8AC3E}">
        <p14:creationId xmlns:p14="http://schemas.microsoft.com/office/powerpoint/2010/main" val="2677786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0" y="1"/>
            <a:ext cx="9906000" cy="1049310"/>
          </a:xfrm>
          <a:solidFill>
            <a:srgbClr val="FFFF00"/>
          </a:solidFill>
        </p:spPr>
        <p:txBody>
          <a:bodyPr/>
          <a:lstStyle/>
          <a:p>
            <a:pPr algn="ctr"/>
            <a:r>
              <a:rPr lang="en-GB" altLang="en-US" dirty="0" smtClean="0"/>
              <a:t>Results</a:t>
            </a:r>
            <a:endParaRPr lang="en-GB" altLang="en-US" dirty="0"/>
          </a:p>
        </p:txBody>
      </p:sp>
      <p:sp>
        <p:nvSpPr>
          <p:cNvPr id="106501" name="Rectangle 5"/>
          <p:cNvSpPr>
            <a:spLocks noGrp="1" noChangeArrowheads="1"/>
          </p:cNvSpPr>
          <p:nvPr>
            <p:ph type="body" idx="1"/>
          </p:nvPr>
        </p:nvSpPr>
        <p:spPr>
          <a:xfrm>
            <a:off x="0" y="1064302"/>
            <a:ext cx="9906000" cy="5793698"/>
          </a:xfrm>
        </p:spPr>
        <p:txBody>
          <a:bodyPr/>
          <a:lstStyle/>
          <a:p>
            <a:r>
              <a:rPr lang="en-GB" altLang="en-US" sz="4000" b="1" dirty="0"/>
              <a:t>What happened?</a:t>
            </a:r>
          </a:p>
          <a:p>
            <a:r>
              <a:rPr lang="en-GB" altLang="en-US" sz="4000" dirty="0"/>
              <a:t>When an object is displayed on one half of the screen (i.e. the left) and then in the other the P has no recollection of seeing it before</a:t>
            </a:r>
          </a:p>
          <a:p>
            <a:endParaRPr lang="en-GB" altLang="en-US" sz="4000" dirty="0"/>
          </a:p>
          <a:p>
            <a:r>
              <a:rPr lang="en-GB" altLang="en-US" sz="4000" dirty="0"/>
              <a:t>Is this evidence for TWO SEPARATE MEMORIES?</a:t>
            </a:r>
          </a:p>
          <a:p>
            <a:endParaRPr lang="en-GB" altLang="en-US" dirty="0"/>
          </a:p>
        </p:txBody>
      </p:sp>
    </p:spTree>
    <p:extLst>
      <p:ext uri="{BB962C8B-B14F-4D97-AF65-F5344CB8AC3E}">
        <p14:creationId xmlns:p14="http://schemas.microsoft.com/office/powerpoint/2010/main" val="191065274"/>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01">
                                            <p:txEl>
                                              <p:pRg st="0" end="0"/>
                                            </p:txEl>
                                          </p:spTgt>
                                        </p:tgtEl>
                                        <p:attrNameLst>
                                          <p:attrName>style.visibility</p:attrName>
                                        </p:attrNameLst>
                                      </p:cBhvr>
                                      <p:to>
                                        <p:strVal val="visible"/>
                                      </p:to>
                                    </p:set>
                                    <p:anim calcmode="lin" valueType="num">
                                      <p:cBhvr additive="base">
                                        <p:cTn id="7" dur="500" fill="hold"/>
                                        <p:tgtEl>
                                          <p:spTgt spid="1065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501">
                                            <p:txEl>
                                              <p:pRg st="1" end="1"/>
                                            </p:txEl>
                                          </p:spTgt>
                                        </p:tgtEl>
                                        <p:attrNameLst>
                                          <p:attrName>style.visibility</p:attrName>
                                        </p:attrNameLst>
                                      </p:cBhvr>
                                      <p:to>
                                        <p:strVal val="visible"/>
                                      </p:to>
                                    </p:set>
                                    <p:anim calcmode="lin" valueType="num">
                                      <p:cBhvr additive="base">
                                        <p:cTn id="13" dur="500" fill="hold"/>
                                        <p:tgtEl>
                                          <p:spTgt spid="1065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5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501">
                                            <p:txEl>
                                              <p:pRg st="3" end="3"/>
                                            </p:txEl>
                                          </p:spTgt>
                                        </p:tgtEl>
                                        <p:attrNameLst>
                                          <p:attrName>style.visibility</p:attrName>
                                        </p:attrNameLst>
                                      </p:cBhvr>
                                      <p:to>
                                        <p:strVal val="visible"/>
                                      </p:to>
                                    </p:set>
                                    <p:anim calcmode="lin" valueType="num">
                                      <p:cBhvr additive="base">
                                        <p:cTn id="19" dur="500" fill="hold"/>
                                        <p:tgtEl>
                                          <p:spTgt spid="10650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50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9" name="Rectangle 5"/>
          <p:cNvSpPr>
            <a:spLocks noGrp="1" noChangeArrowheads="1"/>
          </p:cNvSpPr>
          <p:nvPr>
            <p:ph type="body" idx="1"/>
          </p:nvPr>
        </p:nvSpPr>
        <p:spPr>
          <a:xfrm>
            <a:off x="1" y="1009650"/>
            <a:ext cx="6819900" cy="5848350"/>
          </a:xfrm>
        </p:spPr>
        <p:txBody>
          <a:bodyPr>
            <a:normAutofit/>
          </a:bodyPr>
          <a:lstStyle/>
          <a:p>
            <a:pPr marL="0" indent="0">
              <a:buNone/>
            </a:pPr>
            <a:r>
              <a:rPr lang="en-GB" altLang="en-US" sz="4400" b="1" dirty="0"/>
              <a:t>Speech and writing</a:t>
            </a:r>
          </a:p>
          <a:p>
            <a:pPr marL="0" indent="0">
              <a:buNone/>
            </a:pPr>
            <a:r>
              <a:rPr lang="en-GB" altLang="en-US" sz="4400" dirty="0" smtClean="0"/>
              <a:t>When </a:t>
            </a:r>
            <a:r>
              <a:rPr lang="en-GB" altLang="en-US" sz="4400" dirty="0"/>
              <a:t>an object is displayed in the right visual field (thus processed in the left hemisphere) Ps can describe it in speech and writing</a:t>
            </a:r>
          </a:p>
          <a:p>
            <a:endParaRPr lang="en-GB" altLang="en-US" dirty="0"/>
          </a:p>
          <a:p>
            <a:endParaRPr lang="en-GB" altLang="en-US" dirty="0"/>
          </a:p>
        </p:txBody>
      </p:sp>
      <p:pic>
        <p:nvPicPr>
          <p:cNvPr id="13314" name="Picture 2" descr="https://upload.wikimedia.org/wikipedia/en/thumb/1/15/Diagram_of_lateralized_visual_pathways_of_the_human_brain.png/220px-Diagram_of_lateralized_visual_pathways_of_the_human_br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499" y="1449386"/>
            <a:ext cx="3508873" cy="5008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6" name="Rectangle 4"/>
          <p:cNvSpPr txBox="1">
            <a:spLocks noChangeArrowheads="1"/>
          </p:cNvSpPr>
          <p:nvPr/>
        </p:nvSpPr>
        <p:spPr>
          <a:xfrm>
            <a:off x="0" y="1"/>
            <a:ext cx="9906000" cy="1049310"/>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smtClean="0"/>
              <a:t>Results</a:t>
            </a:r>
            <a:endParaRPr lang="en-GB" altLang="en-US" dirty="0"/>
          </a:p>
        </p:txBody>
      </p:sp>
    </p:spTree>
    <p:extLst>
      <p:ext uri="{BB962C8B-B14F-4D97-AF65-F5344CB8AC3E}">
        <p14:creationId xmlns:p14="http://schemas.microsoft.com/office/powerpoint/2010/main" val="73236745"/>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9">
                                            <p:txEl>
                                              <p:pRg st="0" end="0"/>
                                            </p:txEl>
                                          </p:spTgt>
                                        </p:tgtEl>
                                        <p:attrNameLst>
                                          <p:attrName>style.visibility</p:attrName>
                                        </p:attrNameLst>
                                      </p:cBhvr>
                                      <p:to>
                                        <p:strVal val="visible"/>
                                      </p:to>
                                    </p:set>
                                    <p:anim calcmode="lin" valueType="num">
                                      <p:cBhvr additive="base">
                                        <p:cTn id="7" dur="500" fill="hold"/>
                                        <p:tgtEl>
                                          <p:spTgt spid="1085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5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9">
                                            <p:txEl>
                                              <p:pRg st="1" end="1"/>
                                            </p:txEl>
                                          </p:spTgt>
                                        </p:tgtEl>
                                        <p:attrNameLst>
                                          <p:attrName>style.visibility</p:attrName>
                                        </p:attrNameLst>
                                      </p:cBhvr>
                                      <p:to>
                                        <p:strVal val="visible"/>
                                      </p:to>
                                    </p:set>
                                    <p:anim calcmode="lin" valueType="num">
                                      <p:cBhvr additive="base">
                                        <p:cTn id="13" dur="500" fill="hold"/>
                                        <p:tgtEl>
                                          <p:spTgt spid="1085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7" name="Rectangle 5"/>
          <p:cNvSpPr>
            <a:spLocks noGrp="1" noChangeArrowheads="1"/>
          </p:cNvSpPr>
          <p:nvPr>
            <p:ph type="body" idx="1"/>
          </p:nvPr>
        </p:nvSpPr>
        <p:spPr>
          <a:xfrm>
            <a:off x="0" y="1400175"/>
            <a:ext cx="9906000" cy="4351338"/>
          </a:xfrm>
        </p:spPr>
        <p:txBody>
          <a:bodyPr>
            <a:noAutofit/>
          </a:bodyPr>
          <a:lstStyle/>
          <a:p>
            <a:pPr marL="0" indent="0">
              <a:lnSpc>
                <a:spcPct val="90000"/>
              </a:lnSpc>
              <a:buNone/>
            </a:pPr>
            <a:r>
              <a:rPr lang="en-GB" altLang="en-US" sz="4000" b="1" dirty="0"/>
              <a:t>Speech and writing</a:t>
            </a:r>
          </a:p>
          <a:p>
            <a:pPr>
              <a:lnSpc>
                <a:spcPct val="90000"/>
              </a:lnSpc>
            </a:pPr>
            <a:r>
              <a:rPr lang="en-GB" altLang="en-US" sz="4000" dirty="0"/>
              <a:t>When an object is displayed in the </a:t>
            </a:r>
            <a:r>
              <a:rPr lang="en-GB" altLang="en-US" sz="4000" dirty="0" smtClean="0"/>
              <a:t>LVF </a:t>
            </a:r>
            <a:r>
              <a:rPr lang="en-GB" altLang="en-US" sz="4000" dirty="0"/>
              <a:t>(thus processed in the right hemisphere) Ps insist they have not seen anything</a:t>
            </a:r>
          </a:p>
          <a:p>
            <a:pPr marL="0" indent="0">
              <a:lnSpc>
                <a:spcPct val="90000"/>
              </a:lnSpc>
              <a:buNone/>
            </a:pPr>
            <a:r>
              <a:rPr lang="en-GB" altLang="en-US" sz="4000" b="1" dirty="0"/>
              <a:t>BUT</a:t>
            </a:r>
          </a:p>
          <a:p>
            <a:pPr>
              <a:lnSpc>
                <a:spcPct val="90000"/>
              </a:lnSpc>
            </a:pPr>
            <a:r>
              <a:rPr lang="en-GB" altLang="en-US" sz="4000" b="1" dirty="0"/>
              <a:t>if asked to use the LEFT HAND to point to a matching object on the table can do so, while STILL insisting nothing was seen </a:t>
            </a:r>
          </a:p>
        </p:txBody>
      </p:sp>
      <p:sp>
        <p:nvSpPr>
          <p:cNvPr id="6" name="Rectangle 4"/>
          <p:cNvSpPr>
            <a:spLocks noGrp="1" noChangeArrowheads="1"/>
          </p:cNvSpPr>
          <p:nvPr>
            <p:ph type="title"/>
          </p:nvPr>
        </p:nvSpPr>
        <p:spPr>
          <a:xfrm>
            <a:off x="0" y="1"/>
            <a:ext cx="9906000" cy="1049310"/>
          </a:xfrm>
          <a:solidFill>
            <a:srgbClr val="FFFF00"/>
          </a:solidFill>
        </p:spPr>
        <p:txBody>
          <a:bodyPr/>
          <a:lstStyle/>
          <a:p>
            <a:pPr algn="ctr"/>
            <a:r>
              <a:rPr lang="en-GB" altLang="en-US" dirty="0" smtClean="0"/>
              <a:t>Results</a:t>
            </a:r>
            <a:endParaRPr lang="en-GB" altLang="en-US" dirty="0"/>
          </a:p>
        </p:txBody>
      </p:sp>
    </p:spTree>
    <p:extLst>
      <p:ext uri="{BB962C8B-B14F-4D97-AF65-F5344CB8AC3E}">
        <p14:creationId xmlns:p14="http://schemas.microsoft.com/office/powerpoint/2010/main" val="341845654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7">
                                            <p:txEl>
                                              <p:pRg st="0" end="0"/>
                                            </p:txEl>
                                          </p:spTgt>
                                        </p:tgtEl>
                                        <p:attrNameLst>
                                          <p:attrName>style.visibility</p:attrName>
                                        </p:attrNameLst>
                                      </p:cBhvr>
                                      <p:to>
                                        <p:strVal val="visible"/>
                                      </p:to>
                                    </p:set>
                                    <p:anim calcmode="lin" valueType="num">
                                      <p:cBhvr additive="base">
                                        <p:cTn id="7" dur="500" fill="hold"/>
                                        <p:tgtEl>
                                          <p:spTgt spid="1105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7">
                                            <p:txEl>
                                              <p:pRg st="1" end="1"/>
                                            </p:txEl>
                                          </p:spTgt>
                                        </p:tgtEl>
                                        <p:attrNameLst>
                                          <p:attrName>style.visibility</p:attrName>
                                        </p:attrNameLst>
                                      </p:cBhvr>
                                      <p:to>
                                        <p:strVal val="visible"/>
                                      </p:to>
                                    </p:set>
                                    <p:anim calcmode="lin" valueType="num">
                                      <p:cBhvr additive="base">
                                        <p:cTn id="13" dur="500" fill="hold"/>
                                        <p:tgtEl>
                                          <p:spTgt spid="1105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7">
                                            <p:txEl>
                                              <p:pRg st="2" end="2"/>
                                            </p:txEl>
                                          </p:spTgt>
                                        </p:tgtEl>
                                        <p:attrNameLst>
                                          <p:attrName>style.visibility</p:attrName>
                                        </p:attrNameLst>
                                      </p:cBhvr>
                                      <p:to>
                                        <p:strVal val="visible"/>
                                      </p:to>
                                    </p:set>
                                    <p:anim calcmode="lin" valueType="num">
                                      <p:cBhvr additive="base">
                                        <p:cTn id="19" dur="500" fill="hold"/>
                                        <p:tgtEl>
                                          <p:spTgt spid="1105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597">
                                            <p:txEl>
                                              <p:pRg st="3" end="3"/>
                                            </p:txEl>
                                          </p:spTgt>
                                        </p:tgtEl>
                                        <p:attrNameLst>
                                          <p:attrName>style.visibility</p:attrName>
                                        </p:attrNameLst>
                                      </p:cBhvr>
                                      <p:to>
                                        <p:strVal val="visible"/>
                                      </p:to>
                                    </p:set>
                                    <p:anim calcmode="lin" valueType="num">
                                      <p:cBhvr additive="base">
                                        <p:cTn id="25" dur="500" fill="hold"/>
                                        <p:tgtEl>
                                          <p:spTgt spid="11059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059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704850"/>
          </a:xfrm>
          <a:solidFill>
            <a:srgbClr val="FFFF00"/>
          </a:solidFill>
        </p:spPr>
        <p:txBody>
          <a:bodyPr/>
          <a:lstStyle/>
          <a:p>
            <a:pPr marL="54864" algn="ctr" eaLnBrk="1" fontAlgn="auto" hangingPunct="1">
              <a:spcAft>
                <a:spcPts val="0"/>
              </a:spcAft>
              <a:defRPr/>
            </a:pPr>
            <a:r>
              <a:rPr lang="en-GB" sz="4000" dirty="0" smtClean="0">
                <a:solidFill>
                  <a:schemeClr val="tx1"/>
                </a:solidFill>
                <a:latin typeface="Arial" panose="020B0604020202020204" pitchFamily="34" charset="0"/>
              </a:rPr>
              <a:t>The Corpus Callosum</a:t>
            </a:r>
            <a:endParaRPr lang="en-GB" sz="4000" dirty="0">
              <a:solidFill>
                <a:schemeClr val="tx1"/>
              </a:solidFill>
              <a:latin typeface="Arial" panose="020B0604020202020204" pitchFamily="34" charset="0"/>
            </a:endParaRPr>
          </a:p>
        </p:txBody>
      </p:sp>
      <p:sp>
        <p:nvSpPr>
          <p:cNvPr id="24579" name="Content Placeholder 3"/>
          <p:cNvSpPr>
            <a:spLocks noGrp="1"/>
          </p:cNvSpPr>
          <p:nvPr>
            <p:ph idx="1"/>
          </p:nvPr>
        </p:nvSpPr>
        <p:spPr>
          <a:xfrm>
            <a:off x="0" y="666750"/>
            <a:ext cx="9906000" cy="5508625"/>
          </a:xfrm>
        </p:spPr>
        <p:txBody>
          <a:bodyPr/>
          <a:lstStyle/>
          <a:p>
            <a:pPr eaLnBrk="1" hangingPunct="1">
              <a:spcBef>
                <a:spcPct val="0"/>
              </a:spcBef>
              <a:buFont typeface="Wingdings 2" pitchFamily="18" charset="2"/>
              <a:buChar char=""/>
            </a:pPr>
            <a:r>
              <a:rPr lang="en-GB" altLang="en-US" sz="4000" dirty="0" smtClean="0">
                <a:latin typeface="Arial" panose="020B0604020202020204" pitchFamily="34" charset="0"/>
                <a:ea typeface="ＭＳ Ｐゴシック" pitchFamily="34" charset="-128"/>
              </a:rPr>
              <a:t>The Corpus Callosum is responsible for communicating messages from the left to the right hemisphere and vice versa.</a:t>
            </a:r>
          </a:p>
          <a:p>
            <a:pPr eaLnBrk="1" hangingPunct="1">
              <a:spcBef>
                <a:spcPct val="0"/>
              </a:spcBef>
              <a:buFont typeface="Wingdings 2" pitchFamily="18" charset="2"/>
              <a:buNone/>
            </a:pPr>
            <a:endParaRPr lang="en-GB" altLang="en-US" sz="4000" dirty="0" smtClean="0">
              <a:latin typeface="Arial" panose="020B0604020202020204" pitchFamily="34" charset="0"/>
              <a:ea typeface="ＭＳ Ｐゴシック" pitchFamily="34" charset="-128"/>
            </a:endParaRPr>
          </a:p>
          <a:p>
            <a:pPr eaLnBrk="1" hangingPunct="1">
              <a:spcBef>
                <a:spcPct val="0"/>
              </a:spcBef>
              <a:buFont typeface="Wingdings 2" pitchFamily="18" charset="2"/>
              <a:buChar char=""/>
            </a:pPr>
            <a:r>
              <a:rPr lang="en-GB" altLang="en-US" sz="4000" dirty="0" smtClean="0">
                <a:latin typeface="Arial" panose="020B0604020202020204" pitchFamily="34" charset="0"/>
                <a:ea typeface="ＭＳ Ｐゴシック" pitchFamily="34" charset="-128"/>
              </a:rPr>
              <a:t>The CC is made up of a think bundle of nerve fibres called </a:t>
            </a:r>
            <a:r>
              <a:rPr lang="en-GB" altLang="en-US" sz="4000" dirty="0" smtClean="0">
                <a:solidFill>
                  <a:srgbClr val="7030A0"/>
                </a:solidFill>
                <a:latin typeface="Arial" panose="020B0604020202020204" pitchFamily="34" charset="0"/>
                <a:ea typeface="ＭＳ Ｐゴシック" pitchFamily="34" charset="-128"/>
              </a:rPr>
              <a:t>commissural fibres. </a:t>
            </a:r>
            <a:r>
              <a:rPr lang="en-GB" altLang="en-US" sz="4000" dirty="0" smtClean="0">
                <a:latin typeface="Arial" panose="020B0604020202020204" pitchFamily="34" charset="0"/>
                <a:ea typeface="ＭＳ Ｐゴシック" pitchFamily="34" charset="-128"/>
              </a:rPr>
              <a:t>These are attached to both the R and L hemisphere. </a:t>
            </a:r>
          </a:p>
          <a:p>
            <a:pPr eaLnBrk="1" hangingPunct="1">
              <a:spcBef>
                <a:spcPct val="0"/>
              </a:spcBef>
              <a:buFont typeface="Wingdings 2" pitchFamily="18" charset="2"/>
              <a:buChar char=""/>
            </a:pPr>
            <a:endParaRPr lang="en-GB" altLang="en-US" sz="4000" dirty="0" smtClean="0">
              <a:ea typeface="ＭＳ Ｐゴシック" pitchFamily="34" charset="-128"/>
            </a:endParaRPr>
          </a:p>
          <a:p>
            <a:pPr eaLnBrk="1" hangingPunct="1">
              <a:spcBef>
                <a:spcPct val="0"/>
              </a:spcBef>
              <a:buFont typeface="Wingdings 2" pitchFamily="18" charset="2"/>
              <a:buChar char=""/>
            </a:pPr>
            <a:endParaRPr lang="en-GB" altLang="en-US" sz="4000" dirty="0" smtClean="0">
              <a:ea typeface="ＭＳ Ｐゴシック" pitchFamily="34" charset="-128"/>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616" y="4981575"/>
            <a:ext cx="2421467"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616" y="5919787"/>
            <a:ext cx="4953000" cy="646331"/>
          </a:xfrm>
          <a:prstGeom prst="rect">
            <a:avLst/>
          </a:prstGeom>
          <a:solidFill>
            <a:schemeClr val="accent6"/>
          </a:solidFill>
        </p:spPr>
        <p:txBody>
          <a:bodyPr>
            <a:spAutoFit/>
          </a:bodyPr>
          <a:lstStyle/>
          <a:p>
            <a:r>
              <a:rPr lang="en-GB" dirty="0">
                <a:hlinkClick r:id="rId3"/>
              </a:rPr>
              <a:t>https://</a:t>
            </a:r>
            <a:r>
              <a:rPr lang="en-GB" dirty="0" smtClean="0">
                <a:hlinkClick r:id="rId3"/>
              </a:rPr>
              <a:t>www.youtube.com/watch?v=VHgClWAPbBY</a:t>
            </a:r>
            <a:r>
              <a:rPr lang="en-GB" dirty="0" smtClean="0"/>
              <a:t> </a:t>
            </a:r>
            <a:endParaRPr lang="en-GB" dirty="0"/>
          </a:p>
        </p:txBody>
      </p:sp>
    </p:spTree>
    <p:extLst>
      <p:ext uri="{BB962C8B-B14F-4D97-AF65-F5344CB8AC3E}">
        <p14:creationId xmlns:p14="http://schemas.microsoft.com/office/powerpoint/2010/main" val="2112300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5" name="Rectangle 5"/>
          <p:cNvSpPr>
            <a:spLocks noGrp="1" noChangeArrowheads="1"/>
          </p:cNvSpPr>
          <p:nvPr>
            <p:ph type="body" idx="1"/>
          </p:nvPr>
        </p:nvSpPr>
        <p:spPr>
          <a:xfrm>
            <a:off x="0" y="1325564"/>
            <a:ext cx="9353948" cy="5016501"/>
          </a:xfrm>
        </p:spPr>
        <p:txBody>
          <a:bodyPr>
            <a:normAutofit/>
          </a:bodyPr>
          <a:lstStyle/>
          <a:p>
            <a:pPr marL="0" indent="0">
              <a:buNone/>
            </a:pPr>
            <a:r>
              <a:rPr lang="en-GB" altLang="en-US" sz="4000" b="1" dirty="0"/>
              <a:t>TWO different objects displayed</a:t>
            </a:r>
          </a:p>
          <a:p>
            <a:r>
              <a:rPr lang="en-GB" altLang="en-US" sz="4000" b="1" dirty="0"/>
              <a:t>e.g. </a:t>
            </a:r>
            <a:r>
              <a:rPr lang="en-GB" altLang="en-US" sz="4000" b="1" dirty="0" smtClean="0"/>
              <a:t>RING and </a:t>
            </a:r>
            <a:r>
              <a:rPr lang="en-GB" altLang="en-US" sz="4000" b="1" dirty="0"/>
              <a:t>KEY</a:t>
            </a:r>
          </a:p>
          <a:p>
            <a:r>
              <a:rPr lang="en-GB" altLang="en-US" sz="4000" dirty="0"/>
              <a:t>Ps asked to draw what they see with their left hand</a:t>
            </a:r>
          </a:p>
          <a:p>
            <a:r>
              <a:rPr lang="en-GB" altLang="en-US" sz="4000" dirty="0"/>
              <a:t>DREW what was on the LEFT half of the screen </a:t>
            </a:r>
            <a:r>
              <a:rPr lang="en-GB" altLang="en-US" sz="4000" dirty="0" smtClean="0"/>
              <a:t>(RING)</a:t>
            </a:r>
            <a:endParaRPr lang="en-GB" altLang="en-US" sz="4000" dirty="0"/>
          </a:p>
          <a:p>
            <a:r>
              <a:rPr lang="en-GB" altLang="en-US" sz="4000" dirty="0"/>
              <a:t>BUT said they had drawn what was on the RIGHT half of the screen (KEY)</a:t>
            </a:r>
          </a:p>
          <a:p>
            <a:endParaRPr lang="en-GB" altLang="en-US" dirty="0"/>
          </a:p>
        </p:txBody>
      </p:sp>
      <p:sp>
        <p:nvSpPr>
          <p:cNvPr id="5" name="Rectangle 4"/>
          <p:cNvSpPr txBox="1">
            <a:spLocks noChangeArrowheads="1"/>
          </p:cNvSpPr>
          <p:nvPr/>
        </p:nvSpPr>
        <p:spPr>
          <a:xfrm>
            <a:off x="0" y="1"/>
            <a:ext cx="9906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dirty="0" smtClean="0"/>
              <a:t>Results: COMPOSITE words</a:t>
            </a:r>
            <a:endParaRPr lang="en-GB" altLang="en-US" dirty="0"/>
          </a:p>
        </p:txBody>
      </p:sp>
    </p:spTree>
    <p:extLst>
      <p:ext uri="{BB962C8B-B14F-4D97-AF65-F5344CB8AC3E}">
        <p14:creationId xmlns:p14="http://schemas.microsoft.com/office/powerpoint/2010/main" val="3175783539"/>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anim calcmode="lin" valueType="num">
                                      <p:cBhvr additive="base">
                                        <p:cTn id="7" dur="500" fill="hold"/>
                                        <p:tgtEl>
                                          <p:spTgt spid="1126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5">
                                            <p:txEl>
                                              <p:pRg st="1" end="1"/>
                                            </p:txEl>
                                          </p:spTgt>
                                        </p:tgtEl>
                                        <p:attrNameLst>
                                          <p:attrName>style.visibility</p:attrName>
                                        </p:attrNameLst>
                                      </p:cBhvr>
                                      <p:to>
                                        <p:strVal val="visible"/>
                                      </p:to>
                                    </p:set>
                                    <p:anim calcmode="lin" valueType="num">
                                      <p:cBhvr additive="base">
                                        <p:cTn id="13" dur="500" fill="hold"/>
                                        <p:tgtEl>
                                          <p:spTgt spid="11264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5">
                                            <p:txEl>
                                              <p:pRg st="2" end="2"/>
                                            </p:txEl>
                                          </p:spTgt>
                                        </p:tgtEl>
                                        <p:attrNameLst>
                                          <p:attrName>style.visibility</p:attrName>
                                        </p:attrNameLst>
                                      </p:cBhvr>
                                      <p:to>
                                        <p:strVal val="visible"/>
                                      </p:to>
                                    </p:set>
                                    <p:anim calcmode="lin" valueType="num">
                                      <p:cBhvr additive="base">
                                        <p:cTn id="19" dur="500" fill="hold"/>
                                        <p:tgtEl>
                                          <p:spTgt spid="11264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5">
                                            <p:txEl>
                                              <p:pRg st="3" end="3"/>
                                            </p:txEl>
                                          </p:spTgt>
                                        </p:tgtEl>
                                        <p:attrNameLst>
                                          <p:attrName>style.visibility</p:attrName>
                                        </p:attrNameLst>
                                      </p:cBhvr>
                                      <p:to>
                                        <p:strVal val="visible"/>
                                      </p:to>
                                    </p:set>
                                    <p:anim calcmode="lin" valueType="num">
                                      <p:cBhvr additive="base">
                                        <p:cTn id="25" dur="500" fill="hold"/>
                                        <p:tgtEl>
                                          <p:spTgt spid="11264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45">
                                            <p:txEl>
                                              <p:pRg st="4" end="4"/>
                                            </p:txEl>
                                          </p:spTgt>
                                        </p:tgtEl>
                                        <p:attrNameLst>
                                          <p:attrName>style.visibility</p:attrName>
                                        </p:attrNameLst>
                                      </p:cBhvr>
                                      <p:to>
                                        <p:strVal val="visible"/>
                                      </p:to>
                                    </p:set>
                                    <p:anim calcmode="lin" valueType="num">
                                      <p:cBhvr additive="base">
                                        <p:cTn id="31" dur="500" fill="hold"/>
                                        <p:tgtEl>
                                          <p:spTgt spid="11264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4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116" y="0"/>
            <a:ext cx="9942116" cy="3147934"/>
          </a:xfrm>
          <a:solidFill>
            <a:srgbClr val="FFFF00"/>
          </a:solidFill>
        </p:spPr>
        <p:txBody>
          <a:bodyPr>
            <a:noAutofit/>
          </a:bodyPr>
          <a:lstStyle/>
          <a:p>
            <a:r>
              <a:rPr lang="en-GB" sz="8000" dirty="0" smtClean="0">
                <a:solidFill>
                  <a:srgbClr val="FF0000"/>
                </a:solidFill>
              </a:rPr>
              <a:t>How many COMPOSITE words can you think of? </a:t>
            </a:r>
            <a:endParaRPr lang="en-GB" sz="8000" dirty="0">
              <a:solidFill>
                <a:srgbClr val="FF0000"/>
              </a:solidFill>
            </a:endParaRPr>
          </a:p>
        </p:txBody>
      </p:sp>
      <p:sp>
        <p:nvSpPr>
          <p:cNvPr id="3" name="TextBox 2"/>
          <p:cNvSpPr txBox="1"/>
          <p:nvPr/>
        </p:nvSpPr>
        <p:spPr>
          <a:xfrm>
            <a:off x="4289376" y="4919008"/>
            <a:ext cx="5616624" cy="1938992"/>
          </a:xfrm>
          <a:prstGeom prst="rect">
            <a:avLst/>
          </a:prstGeom>
          <a:solidFill>
            <a:srgbClr val="FFFF00"/>
          </a:solidFill>
        </p:spPr>
        <p:txBody>
          <a:bodyPr wrap="square" rtlCol="0">
            <a:spAutoFit/>
          </a:bodyPr>
          <a:lstStyle/>
          <a:p>
            <a:r>
              <a:rPr lang="en-GB" sz="4000" dirty="0">
                <a:latin typeface="Arial" panose="020B0604020202020204" pitchFamily="34" charset="0"/>
                <a:cs typeface="Arial" panose="020B0604020202020204" pitchFamily="34" charset="0"/>
              </a:rPr>
              <a:t>2</a:t>
            </a:r>
            <a:r>
              <a:rPr lang="en-GB" sz="4000" dirty="0" smtClean="0">
                <a:latin typeface="Arial" panose="020B0604020202020204" pitchFamily="34" charset="0"/>
                <a:cs typeface="Arial" panose="020B0604020202020204" pitchFamily="34" charset="0"/>
              </a:rPr>
              <a:t>0 words = good</a:t>
            </a:r>
          </a:p>
          <a:p>
            <a:r>
              <a:rPr lang="en-GB" sz="4000" dirty="0">
                <a:latin typeface="Arial" panose="020B0604020202020204" pitchFamily="34" charset="0"/>
                <a:cs typeface="Arial" panose="020B0604020202020204" pitchFamily="34" charset="0"/>
              </a:rPr>
              <a:t>3</a:t>
            </a:r>
            <a:r>
              <a:rPr lang="en-GB" sz="4000" dirty="0" smtClean="0">
                <a:latin typeface="Arial" panose="020B0604020202020204" pitchFamily="34" charset="0"/>
                <a:cs typeface="Arial" panose="020B0604020202020204" pitchFamily="34" charset="0"/>
              </a:rPr>
              <a:t>0 words = great</a:t>
            </a:r>
          </a:p>
          <a:p>
            <a:r>
              <a:rPr lang="en-GB" sz="4000" dirty="0">
                <a:latin typeface="Arial" panose="020B0604020202020204" pitchFamily="34" charset="0"/>
                <a:cs typeface="Arial" panose="020B0604020202020204" pitchFamily="34" charset="0"/>
              </a:rPr>
              <a:t>4</a:t>
            </a:r>
            <a:r>
              <a:rPr lang="en-GB" sz="4000" dirty="0" smtClean="0">
                <a:latin typeface="Arial" panose="020B0604020202020204" pitchFamily="34" charset="0"/>
                <a:cs typeface="Arial" panose="020B0604020202020204" pitchFamily="34" charset="0"/>
              </a:rPr>
              <a:t>0 words = fabulous</a:t>
            </a:r>
            <a:endParaRPr lang="en-GB" sz="4000" dirty="0">
              <a:latin typeface="Arial" panose="020B0604020202020204" pitchFamily="34" charset="0"/>
              <a:cs typeface="Arial" panose="020B0604020202020204" pitchFamily="34" charset="0"/>
            </a:endParaRPr>
          </a:p>
        </p:txBody>
      </p:sp>
      <p:pic>
        <p:nvPicPr>
          <p:cNvPr id="7" name="Picture 2" descr="http://3.bp.blogspot.com/-6Mka7W1vn2A/Uc9DVbbD7XI/AAAAAAAAFOU/jSMpUmuz8n0/s251/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33" y="3453719"/>
            <a:ext cx="3964541" cy="293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984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3" name="Rectangle 5"/>
          <p:cNvSpPr>
            <a:spLocks noGrp="1" noChangeArrowheads="1"/>
          </p:cNvSpPr>
          <p:nvPr>
            <p:ph type="body" idx="1"/>
          </p:nvPr>
        </p:nvSpPr>
        <p:spPr>
          <a:xfrm>
            <a:off x="0" y="1325563"/>
            <a:ext cx="9906000" cy="5532437"/>
          </a:xfrm>
        </p:spPr>
        <p:txBody>
          <a:bodyPr>
            <a:normAutofit fontScale="92500"/>
          </a:bodyPr>
          <a:lstStyle/>
          <a:p>
            <a:r>
              <a:rPr lang="en-GB" altLang="en-US" sz="4800" b="1" dirty="0"/>
              <a:t>OBJECTS placed in RIGHT HAND for IDENTIFICATION BY TOUCH </a:t>
            </a:r>
          </a:p>
          <a:p>
            <a:r>
              <a:rPr lang="en-GB" altLang="en-US" sz="4800" dirty="0"/>
              <a:t>Ps described the object in speech and writing</a:t>
            </a:r>
          </a:p>
          <a:p>
            <a:r>
              <a:rPr lang="en-GB" altLang="en-US" sz="4800" b="1" dirty="0"/>
              <a:t>OBJECTS placed in LEFT HAND for IDENTIFICATION BY TOUCH </a:t>
            </a:r>
          </a:p>
          <a:p>
            <a:r>
              <a:rPr lang="en-GB" altLang="en-US" sz="4800" dirty="0"/>
              <a:t>Ps made wild guesses - seemed unaware  of object in their hand</a:t>
            </a:r>
          </a:p>
          <a:p>
            <a:endParaRPr lang="en-GB" altLang="en-US" dirty="0"/>
          </a:p>
        </p:txBody>
      </p:sp>
      <p:sp>
        <p:nvSpPr>
          <p:cNvPr id="4" name="Rectangle 4"/>
          <p:cNvSpPr>
            <a:spLocks noGrp="1" noChangeArrowheads="1"/>
          </p:cNvSpPr>
          <p:nvPr>
            <p:ph type="title"/>
          </p:nvPr>
        </p:nvSpPr>
        <p:spPr>
          <a:xfrm>
            <a:off x="0" y="1"/>
            <a:ext cx="9906000" cy="1049310"/>
          </a:xfrm>
          <a:solidFill>
            <a:srgbClr val="FFFF00"/>
          </a:solidFill>
        </p:spPr>
        <p:txBody>
          <a:bodyPr/>
          <a:lstStyle/>
          <a:p>
            <a:pPr algn="ctr"/>
            <a:r>
              <a:rPr lang="en-GB" altLang="en-US" dirty="0" smtClean="0"/>
              <a:t>Results: Tactile Tests</a:t>
            </a:r>
            <a:endParaRPr lang="en-GB" altLang="en-US" dirty="0"/>
          </a:p>
        </p:txBody>
      </p:sp>
    </p:spTree>
    <p:extLst>
      <p:ext uri="{BB962C8B-B14F-4D97-AF65-F5344CB8AC3E}">
        <p14:creationId xmlns:p14="http://schemas.microsoft.com/office/powerpoint/2010/main" val="413484804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693">
                                            <p:txEl>
                                              <p:pRg st="0" end="0"/>
                                            </p:txEl>
                                          </p:spTgt>
                                        </p:tgtEl>
                                        <p:attrNameLst>
                                          <p:attrName>style.visibility</p:attrName>
                                        </p:attrNameLst>
                                      </p:cBhvr>
                                      <p:to>
                                        <p:strVal val="visible"/>
                                      </p:to>
                                    </p:set>
                                    <p:anim calcmode="lin" valueType="num">
                                      <p:cBhvr additive="base">
                                        <p:cTn id="7" dur="500" fill="hold"/>
                                        <p:tgtEl>
                                          <p:spTgt spid="1146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3">
                                            <p:txEl>
                                              <p:pRg st="1" end="1"/>
                                            </p:txEl>
                                          </p:spTgt>
                                        </p:tgtEl>
                                        <p:attrNameLst>
                                          <p:attrName>style.visibility</p:attrName>
                                        </p:attrNameLst>
                                      </p:cBhvr>
                                      <p:to>
                                        <p:strVal val="visible"/>
                                      </p:to>
                                    </p:set>
                                    <p:anim calcmode="lin" valueType="num">
                                      <p:cBhvr additive="base">
                                        <p:cTn id="13" dur="500" fill="hold"/>
                                        <p:tgtEl>
                                          <p:spTgt spid="11469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693">
                                            <p:txEl>
                                              <p:pRg st="2" end="2"/>
                                            </p:txEl>
                                          </p:spTgt>
                                        </p:tgtEl>
                                        <p:attrNameLst>
                                          <p:attrName>style.visibility</p:attrName>
                                        </p:attrNameLst>
                                      </p:cBhvr>
                                      <p:to>
                                        <p:strVal val="visible"/>
                                      </p:to>
                                    </p:set>
                                    <p:anim calcmode="lin" valueType="num">
                                      <p:cBhvr additive="base">
                                        <p:cTn id="19" dur="500" fill="hold"/>
                                        <p:tgtEl>
                                          <p:spTgt spid="11469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693">
                                            <p:txEl>
                                              <p:pRg st="3" end="3"/>
                                            </p:txEl>
                                          </p:spTgt>
                                        </p:tgtEl>
                                        <p:attrNameLst>
                                          <p:attrName>style.visibility</p:attrName>
                                        </p:attrNameLst>
                                      </p:cBhvr>
                                      <p:to>
                                        <p:strVal val="visible"/>
                                      </p:to>
                                    </p:set>
                                    <p:anim calcmode="lin" valueType="num">
                                      <p:cBhvr additive="base">
                                        <p:cTn id="25" dur="500" fill="hold"/>
                                        <p:tgtEl>
                                          <p:spTgt spid="11469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69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41" name="Rectangle 5"/>
          <p:cNvSpPr>
            <a:spLocks noGrp="1" noChangeArrowheads="1"/>
          </p:cNvSpPr>
          <p:nvPr>
            <p:ph type="body" idx="1"/>
          </p:nvPr>
        </p:nvSpPr>
        <p:spPr>
          <a:xfrm>
            <a:off x="0" y="1325563"/>
            <a:ext cx="9906000" cy="5532437"/>
          </a:xfrm>
        </p:spPr>
        <p:txBody>
          <a:bodyPr>
            <a:normAutofit lnSpcReduction="10000"/>
          </a:bodyPr>
          <a:lstStyle/>
          <a:p>
            <a:r>
              <a:rPr lang="en-GB" altLang="en-US" sz="4800" b="1" dirty="0"/>
              <a:t>Two different objects placed in each hand - then hidden for retrieval in pile of items</a:t>
            </a:r>
          </a:p>
          <a:p>
            <a:r>
              <a:rPr lang="en-GB" altLang="en-US" sz="4800" dirty="0"/>
              <a:t>Each hand searches for its own object but ...If the left hand picks up the object which the right hand is looking for, the object is rejected… but the other hand continues to search!!!</a:t>
            </a:r>
          </a:p>
          <a:p>
            <a:endParaRPr lang="en-GB" altLang="en-US" dirty="0"/>
          </a:p>
        </p:txBody>
      </p:sp>
      <p:sp>
        <p:nvSpPr>
          <p:cNvPr id="4" name="Rectangle 4"/>
          <p:cNvSpPr>
            <a:spLocks noGrp="1" noChangeArrowheads="1"/>
          </p:cNvSpPr>
          <p:nvPr>
            <p:ph type="title"/>
          </p:nvPr>
        </p:nvSpPr>
        <p:spPr>
          <a:xfrm>
            <a:off x="0" y="1"/>
            <a:ext cx="9906000" cy="1049310"/>
          </a:xfrm>
          <a:solidFill>
            <a:srgbClr val="FFFF00"/>
          </a:solidFill>
        </p:spPr>
        <p:txBody>
          <a:bodyPr/>
          <a:lstStyle/>
          <a:p>
            <a:pPr algn="ctr"/>
            <a:r>
              <a:rPr lang="en-GB" altLang="en-US" dirty="0" smtClean="0"/>
              <a:t>Results: Tactile Tests</a:t>
            </a:r>
            <a:endParaRPr lang="en-GB" altLang="en-US" dirty="0"/>
          </a:p>
        </p:txBody>
      </p:sp>
    </p:spTree>
    <p:extLst>
      <p:ext uri="{BB962C8B-B14F-4D97-AF65-F5344CB8AC3E}">
        <p14:creationId xmlns:p14="http://schemas.microsoft.com/office/powerpoint/2010/main" val="3353746055"/>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 calcmode="lin" valueType="num">
                                      <p:cBhvr additive="base">
                                        <p:cTn id="7" dur="500" fill="hold"/>
                                        <p:tgtEl>
                                          <p:spTgt spid="11674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41">
                                            <p:txEl>
                                              <p:pRg st="1" end="1"/>
                                            </p:txEl>
                                          </p:spTgt>
                                        </p:tgtEl>
                                        <p:attrNameLst>
                                          <p:attrName>style.visibility</p:attrName>
                                        </p:attrNameLst>
                                      </p:cBhvr>
                                      <p:to>
                                        <p:strVal val="visible"/>
                                      </p:to>
                                    </p:set>
                                    <p:anim calcmode="lin" valueType="num">
                                      <p:cBhvr additive="base">
                                        <p:cTn id="13" dur="500" fill="hold"/>
                                        <p:tgtEl>
                                          <p:spTgt spid="11674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4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9" name="Rectangle 5"/>
          <p:cNvSpPr>
            <a:spLocks noGrp="1" noChangeArrowheads="1"/>
          </p:cNvSpPr>
          <p:nvPr>
            <p:ph type="body" idx="1"/>
          </p:nvPr>
        </p:nvSpPr>
        <p:spPr>
          <a:xfrm>
            <a:off x="0" y="1325563"/>
            <a:ext cx="9906000" cy="5532437"/>
          </a:xfrm>
        </p:spPr>
        <p:txBody>
          <a:bodyPr>
            <a:normAutofit fontScale="92500"/>
          </a:bodyPr>
          <a:lstStyle/>
          <a:p>
            <a:r>
              <a:rPr lang="en-GB" altLang="en-US" sz="4000" b="1" dirty="0"/>
              <a:t>An APPLE  flashed LEFT side of the screen and participant asked to locate the item on the screen with his RIGHT hand</a:t>
            </a:r>
          </a:p>
          <a:p>
            <a:r>
              <a:rPr lang="en-GB" altLang="en-US" sz="4000" dirty="0"/>
              <a:t>If the P uses his RIGHT HAND  to find the displayed item (apple) on the ‘table’ he can name each object he picks up but cannot say what his RIGHT HAND is looking for </a:t>
            </a:r>
          </a:p>
          <a:p>
            <a:r>
              <a:rPr lang="en-GB" altLang="en-US" sz="4000" b="1" dirty="0"/>
              <a:t>Because the item in the LEFT VISUAL FIELD is processed in the RIGHT HEMISPHERE </a:t>
            </a:r>
          </a:p>
        </p:txBody>
      </p:sp>
      <p:sp>
        <p:nvSpPr>
          <p:cNvPr id="5" name="Rectangle 4"/>
          <p:cNvSpPr txBox="1">
            <a:spLocks noChangeArrowheads="1"/>
          </p:cNvSpPr>
          <p:nvPr/>
        </p:nvSpPr>
        <p:spPr>
          <a:xfrm>
            <a:off x="0" y="1"/>
            <a:ext cx="9906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smtClean="0"/>
              <a:t>The split brain procedure</a:t>
            </a:r>
            <a:endParaRPr lang="en-GB" altLang="en-US" dirty="0"/>
          </a:p>
        </p:txBody>
      </p:sp>
    </p:spTree>
    <p:extLst>
      <p:ext uri="{BB962C8B-B14F-4D97-AF65-F5344CB8AC3E}">
        <p14:creationId xmlns:p14="http://schemas.microsoft.com/office/powerpoint/2010/main" val="3381259130"/>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9">
                                            <p:txEl>
                                              <p:pRg st="0" end="0"/>
                                            </p:txEl>
                                          </p:spTgt>
                                        </p:tgtEl>
                                        <p:attrNameLst>
                                          <p:attrName>style.visibility</p:attrName>
                                        </p:attrNameLst>
                                      </p:cBhvr>
                                      <p:to>
                                        <p:strVal val="visible"/>
                                      </p:to>
                                    </p:set>
                                    <p:anim calcmode="lin" valueType="num">
                                      <p:cBhvr additive="base">
                                        <p:cTn id="7" dur="500" fill="hold"/>
                                        <p:tgtEl>
                                          <p:spTgt spid="1187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9">
                                            <p:txEl>
                                              <p:pRg st="1" end="1"/>
                                            </p:txEl>
                                          </p:spTgt>
                                        </p:tgtEl>
                                        <p:attrNameLst>
                                          <p:attrName>style.visibility</p:attrName>
                                        </p:attrNameLst>
                                      </p:cBhvr>
                                      <p:to>
                                        <p:strVal val="visible"/>
                                      </p:to>
                                    </p:set>
                                    <p:anim calcmode="lin" valueType="num">
                                      <p:cBhvr additive="base">
                                        <p:cTn id="13" dur="500" fill="hold"/>
                                        <p:tgtEl>
                                          <p:spTgt spid="1187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9">
                                            <p:txEl>
                                              <p:pRg st="2" end="2"/>
                                            </p:txEl>
                                          </p:spTgt>
                                        </p:tgtEl>
                                        <p:attrNameLst>
                                          <p:attrName>style.visibility</p:attrName>
                                        </p:attrNameLst>
                                      </p:cBhvr>
                                      <p:to>
                                        <p:strVal val="visible"/>
                                      </p:to>
                                    </p:set>
                                    <p:anim calcmode="lin" valueType="num">
                                      <p:cBhvr additive="base">
                                        <p:cTn id="19" dur="500" fill="hold"/>
                                        <p:tgtEl>
                                          <p:spTgt spid="11878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7" name="Rectangle 5"/>
          <p:cNvSpPr>
            <a:spLocks noGrp="1" noChangeArrowheads="1"/>
          </p:cNvSpPr>
          <p:nvPr>
            <p:ph type="body" idx="1"/>
          </p:nvPr>
        </p:nvSpPr>
        <p:spPr>
          <a:xfrm>
            <a:off x="-1" y="1325563"/>
            <a:ext cx="6769735" cy="5532437"/>
          </a:xfrm>
        </p:spPr>
        <p:txBody>
          <a:bodyPr>
            <a:noAutofit/>
          </a:bodyPr>
          <a:lstStyle/>
          <a:p>
            <a:r>
              <a:rPr lang="en-GB" altLang="en-US" sz="4000" dirty="0" smtClean="0"/>
              <a:t>A </a:t>
            </a:r>
            <a:r>
              <a:rPr lang="en-GB" altLang="en-US" sz="4000" dirty="0"/>
              <a:t>PEAR is projected on the LEFT screen and is processed in the RIGHT hemisphere</a:t>
            </a:r>
          </a:p>
          <a:p>
            <a:r>
              <a:rPr lang="en-GB" altLang="en-US" sz="4000" dirty="0"/>
              <a:t>The left hand grabs the pear (matched) because the left hand is managed by the right brain - but the P cannot report what is held! </a:t>
            </a:r>
          </a:p>
        </p:txBody>
      </p:sp>
      <p:sp>
        <p:nvSpPr>
          <p:cNvPr id="5" name="Rectangle 4"/>
          <p:cNvSpPr txBox="1">
            <a:spLocks noChangeArrowheads="1"/>
          </p:cNvSpPr>
          <p:nvPr/>
        </p:nvSpPr>
        <p:spPr>
          <a:xfrm>
            <a:off x="0" y="1"/>
            <a:ext cx="9906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dirty="0" smtClean="0"/>
              <a:t>The split brain procedure: Match </a:t>
            </a:r>
            <a:endParaRPr lang="en-GB" altLang="en-US" dirty="0"/>
          </a:p>
        </p:txBody>
      </p:sp>
      <p:pic>
        <p:nvPicPr>
          <p:cNvPr id="14338" name="Picture 2" descr="https://www.organicfacts.net/wp-content/uploads/pear.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27" r="26231"/>
          <a:stretch/>
        </p:blipFill>
        <p:spPr bwMode="auto">
          <a:xfrm>
            <a:off x="6769734" y="1325564"/>
            <a:ext cx="3136265" cy="498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39468"/>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7">
                                            <p:txEl>
                                              <p:pRg st="0" end="0"/>
                                            </p:txEl>
                                          </p:spTgt>
                                        </p:tgtEl>
                                        <p:attrNameLst>
                                          <p:attrName>style.visibility</p:attrName>
                                        </p:attrNameLst>
                                      </p:cBhvr>
                                      <p:to>
                                        <p:strVal val="visible"/>
                                      </p:to>
                                    </p:set>
                                    <p:anim calcmode="lin" valueType="num">
                                      <p:cBhvr additive="base">
                                        <p:cTn id="7" dur="500" fill="hold"/>
                                        <p:tgtEl>
                                          <p:spTgt spid="1208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7">
                                            <p:txEl>
                                              <p:pRg st="1" end="1"/>
                                            </p:txEl>
                                          </p:spTgt>
                                        </p:tgtEl>
                                        <p:attrNameLst>
                                          <p:attrName>style.visibility</p:attrName>
                                        </p:attrNameLst>
                                      </p:cBhvr>
                                      <p:to>
                                        <p:strVal val="visible"/>
                                      </p:to>
                                    </p:set>
                                    <p:anim calcmode="lin" valueType="num">
                                      <p:cBhvr additive="base">
                                        <p:cTn id="13" dur="500" fill="hold"/>
                                        <p:tgtEl>
                                          <p:spTgt spid="1208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5" name="Rectangle 5"/>
          <p:cNvSpPr>
            <a:spLocks noGrp="1" noChangeArrowheads="1"/>
          </p:cNvSpPr>
          <p:nvPr>
            <p:ph type="body" idx="1"/>
          </p:nvPr>
        </p:nvSpPr>
        <p:spPr>
          <a:xfrm>
            <a:off x="0" y="1514007"/>
            <a:ext cx="6769733" cy="5086818"/>
          </a:xfrm>
        </p:spPr>
        <p:txBody>
          <a:bodyPr>
            <a:normAutofit lnSpcReduction="10000"/>
          </a:bodyPr>
          <a:lstStyle/>
          <a:p>
            <a:pPr marL="0" indent="0">
              <a:buNone/>
            </a:pPr>
            <a:r>
              <a:rPr lang="en-GB" altLang="en-US" sz="3600" dirty="0" smtClean="0"/>
              <a:t>A </a:t>
            </a:r>
            <a:r>
              <a:rPr lang="en-GB" altLang="en-US" sz="3600" dirty="0"/>
              <a:t>PEAR is projected on the LEFT screen and is processed in the RIGHT hemisphere</a:t>
            </a:r>
          </a:p>
          <a:p>
            <a:pPr marL="0" indent="0">
              <a:buNone/>
            </a:pPr>
            <a:r>
              <a:rPr lang="en-GB" altLang="en-US" sz="3600" dirty="0"/>
              <a:t>The RIGHT hand searches and can name objects as found  (RIGHT HAND IN LEFT HEMISPHERE) but cannot find the pear, because </a:t>
            </a:r>
            <a:r>
              <a:rPr lang="en-GB" altLang="en-US" sz="3600" dirty="0" smtClean="0"/>
              <a:t>it </a:t>
            </a:r>
            <a:r>
              <a:rPr lang="en-GB" altLang="en-US" sz="3600" dirty="0"/>
              <a:t>does not know what HAND is looking for !!! </a:t>
            </a:r>
          </a:p>
        </p:txBody>
      </p:sp>
      <p:sp>
        <p:nvSpPr>
          <p:cNvPr id="5" name="Rectangle 4"/>
          <p:cNvSpPr txBox="1">
            <a:spLocks noChangeArrowheads="1"/>
          </p:cNvSpPr>
          <p:nvPr/>
        </p:nvSpPr>
        <p:spPr>
          <a:xfrm>
            <a:off x="0" y="1"/>
            <a:ext cx="9906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dirty="0" smtClean="0"/>
              <a:t>The split brain procedure: Mismatch</a:t>
            </a:r>
            <a:endParaRPr lang="en-GB" altLang="en-US" dirty="0"/>
          </a:p>
        </p:txBody>
      </p:sp>
      <p:pic>
        <p:nvPicPr>
          <p:cNvPr id="4" name="Picture 2" descr="https://www.organicfacts.net/wp-content/uploads/pear.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27" r="26231"/>
          <a:stretch/>
        </p:blipFill>
        <p:spPr bwMode="auto">
          <a:xfrm>
            <a:off x="6769734" y="1325564"/>
            <a:ext cx="3136265" cy="498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73475"/>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5">
                                            <p:txEl>
                                              <p:pRg st="0" end="0"/>
                                            </p:txEl>
                                          </p:spTgt>
                                        </p:tgtEl>
                                        <p:attrNameLst>
                                          <p:attrName>style.visibility</p:attrName>
                                        </p:attrNameLst>
                                      </p:cBhvr>
                                      <p:to>
                                        <p:strVal val="visible"/>
                                      </p:to>
                                    </p:set>
                                    <p:anim calcmode="lin" valueType="num">
                                      <p:cBhvr additive="base">
                                        <p:cTn id="7" dur="500" fill="hold"/>
                                        <p:tgtEl>
                                          <p:spTgt spid="1228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5">
                                            <p:txEl>
                                              <p:pRg st="1" end="1"/>
                                            </p:txEl>
                                          </p:spTgt>
                                        </p:tgtEl>
                                        <p:attrNameLst>
                                          <p:attrName>style.visibility</p:attrName>
                                        </p:attrNameLst>
                                      </p:cBhvr>
                                      <p:to>
                                        <p:strVal val="visible"/>
                                      </p:to>
                                    </p:set>
                                    <p:anim calcmode="lin" valueType="num">
                                      <p:cBhvr additive="base">
                                        <p:cTn id="13" dur="500" fill="hold"/>
                                        <p:tgtEl>
                                          <p:spTgt spid="1228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3" name="Rectangle 5"/>
          <p:cNvSpPr>
            <a:spLocks noGrp="1" noChangeArrowheads="1"/>
          </p:cNvSpPr>
          <p:nvPr>
            <p:ph type="body" idx="1"/>
          </p:nvPr>
        </p:nvSpPr>
        <p:spPr>
          <a:xfrm>
            <a:off x="0" y="1325563"/>
            <a:ext cx="9906000" cy="2389187"/>
          </a:xfrm>
        </p:spPr>
        <p:txBody>
          <a:bodyPr>
            <a:noAutofit/>
          </a:bodyPr>
          <a:lstStyle/>
          <a:p>
            <a:pPr marL="0" indent="0">
              <a:buNone/>
            </a:pPr>
            <a:r>
              <a:rPr lang="en-GB" altLang="en-US" sz="5400" dirty="0" smtClean="0"/>
              <a:t>It </a:t>
            </a:r>
            <a:r>
              <a:rPr lang="en-GB" altLang="en-US" sz="5400" dirty="0"/>
              <a:t>seems that one half of the brain does not know what the other half is doing</a:t>
            </a:r>
          </a:p>
        </p:txBody>
      </p:sp>
      <p:sp>
        <p:nvSpPr>
          <p:cNvPr id="5" name="Rectangle 4"/>
          <p:cNvSpPr txBox="1">
            <a:spLocks noChangeArrowheads="1"/>
          </p:cNvSpPr>
          <p:nvPr/>
        </p:nvSpPr>
        <p:spPr>
          <a:xfrm>
            <a:off x="0" y="1"/>
            <a:ext cx="9906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dirty="0" smtClean="0"/>
              <a:t>The split brain procedure: Conclusion</a:t>
            </a:r>
            <a:endParaRPr lang="en-GB" altLang="en-US" dirty="0"/>
          </a:p>
        </p:txBody>
      </p:sp>
      <p:pic>
        <p:nvPicPr>
          <p:cNvPr id="15362" name="Picture 2" descr="http://www.literacyportal.eu/dejobraz.ph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25" y="3662025"/>
            <a:ext cx="5873750" cy="319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54946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3">
                                            <p:txEl>
                                              <p:pRg st="0" end="0"/>
                                            </p:txEl>
                                          </p:spTgt>
                                        </p:tgtEl>
                                        <p:attrNameLst>
                                          <p:attrName>style.visibility</p:attrName>
                                        </p:attrNameLst>
                                      </p:cBhvr>
                                      <p:to>
                                        <p:strVal val="visible"/>
                                      </p:to>
                                    </p:set>
                                    <p:anim calcmode="lin" valueType="num">
                                      <p:cBhvr additive="base">
                                        <p:cTn id="7" dur="500" fill="hold"/>
                                        <p:tgtEl>
                                          <p:spTgt spid="1249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13"/>
          <p:cNvSpPr>
            <a:spLocks noGrp="1" noChangeArrowheads="1"/>
          </p:cNvSpPr>
          <p:nvPr>
            <p:ph type="subTitle" idx="1"/>
          </p:nvPr>
        </p:nvSpPr>
        <p:spPr>
          <a:xfrm>
            <a:off x="-13758" y="-38100"/>
            <a:ext cx="9919758" cy="730250"/>
          </a:xfrm>
          <a:solidFill>
            <a:srgbClr val="FFFF00"/>
          </a:solidFill>
          <a:ln>
            <a:solidFill>
              <a:schemeClr val="tx1"/>
            </a:solidFill>
            <a:miter lim="800000"/>
            <a:headEnd/>
            <a:tailEnd/>
          </a:ln>
        </p:spPr>
        <p:txBody>
          <a:bodyPr>
            <a:normAutofit fontScale="85000" lnSpcReduction="10000"/>
          </a:bodyPr>
          <a:lstStyle/>
          <a:p>
            <a:pPr eaLnBrk="1" hangingPunct="1"/>
            <a:r>
              <a:rPr lang="en-GB" altLang="en-US" dirty="0" smtClean="0">
                <a:solidFill>
                  <a:schemeClr val="tx1"/>
                </a:solidFill>
              </a:rPr>
              <a:t>The Biological Approach: Sperry</a:t>
            </a:r>
          </a:p>
          <a:p>
            <a:pPr eaLnBrk="1" hangingPunct="1"/>
            <a:r>
              <a:rPr lang="en-GB" altLang="en-US" dirty="0" smtClean="0">
                <a:solidFill>
                  <a:schemeClr val="tx1"/>
                </a:solidFill>
              </a:rPr>
              <a:t>Consolidate your knowledge during the video, using the cloze passage – pages 14-15</a:t>
            </a:r>
            <a:endParaRPr lang="en-US" altLang="en-US" dirty="0" smtClean="0">
              <a:solidFill>
                <a:schemeClr val="tx1"/>
              </a:solidFill>
            </a:endParaRPr>
          </a:p>
        </p:txBody>
      </p:sp>
      <p:sp>
        <p:nvSpPr>
          <p:cNvPr id="15364"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15365"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 name="Action Button: Movie 2">
            <a:hlinkClick r:id="rId2" highlightClick="1"/>
          </p:cNvPr>
          <p:cNvSpPr/>
          <p:nvPr/>
        </p:nvSpPr>
        <p:spPr>
          <a:xfrm>
            <a:off x="6903244" y="5657850"/>
            <a:ext cx="2896129" cy="120015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Arial" panose="020B0604020202020204" pitchFamily="34" charset="0"/>
            </a:endParaRPr>
          </a:p>
        </p:txBody>
      </p:sp>
      <p:pic>
        <p:nvPicPr>
          <p:cNvPr id="15367" name="Picture 1"/>
          <p:cNvPicPr>
            <a:picLocks noChangeAspect="1" noChangeArrowheads="1"/>
          </p:cNvPicPr>
          <p:nvPr/>
        </p:nvPicPr>
        <p:blipFill>
          <a:blip r:embed="rId3">
            <a:extLst>
              <a:ext uri="{28A0092B-C50C-407E-A947-70E740481C1C}">
                <a14:useLocalDpi xmlns:a14="http://schemas.microsoft.com/office/drawing/2010/main" val="0"/>
              </a:ext>
            </a:extLst>
          </a:blip>
          <a:srcRect l="13959" t="17000" r="51042" b="9332"/>
          <a:stretch>
            <a:fillRect/>
          </a:stretch>
        </p:blipFill>
        <p:spPr bwMode="auto">
          <a:xfrm rot="969396">
            <a:off x="819487" y="1465048"/>
            <a:ext cx="4055269" cy="492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0-Point Star 1"/>
          <p:cNvSpPr/>
          <p:nvPr/>
        </p:nvSpPr>
        <p:spPr>
          <a:xfrm>
            <a:off x="6733309" y="838200"/>
            <a:ext cx="3172691" cy="3941618"/>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latin typeface="Arial" panose="020B0604020202020204" pitchFamily="34" charset="0"/>
                <a:cs typeface="Arial" panose="020B0604020202020204" pitchFamily="34" charset="0"/>
              </a:rPr>
              <a:t>Pages 14-15</a:t>
            </a:r>
            <a:endParaRPr lang="en-GB"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480628"/>
      </p:ext>
    </p:extLst>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906001" cy="1143000"/>
          </a:xfrm>
          <a:solidFill>
            <a:srgbClr val="FFFF00"/>
          </a:solidFill>
        </p:spPr>
        <p:txBody>
          <a:bodyPr>
            <a:normAutofit/>
          </a:bodyPr>
          <a:lstStyle/>
          <a:p>
            <a:pPr algn="ctr"/>
            <a:r>
              <a:rPr lang="en-GB" altLang="en-US" dirty="0" smtClean="0">
                <a:ea typeface="ＭＳ Ｐゴシック" pitchFamily="34" charset="-128"/>
              </a:rPr>
              <a:t>Role of right and left hemisphere</a:t>
            </a:r>
          </a:p>
        </p:txBody>
      </p:sp>
      <p:sp>
        <p:nvSpPr>
          <p:cNvPr id="40963" name="Content Placeholder 2"/>
          <p:cNvSpPr>
            <a:spLocks noGrp="1"/>
          </p:cNvSpPr>
          <p:nvPr>
            <p:ph idx="1"/>
          </p:nvPr>
        </p:nvSpPr>
        <p:spPr/>
        <p:txBody>
          <a:bodyPr/>
          <a:lstStyle/>
          <a:p>
            <a:pPr marL="0" indent="0" algn="ctr">
              <a:buFontTx/>
              <a:buNone/>
            </a:pPr>
            <a:r>
              <a:rPr lang="en-GB" altLang="en-US" sz="3600" dirty="0" smtClean="0">
                <a:ea typeface="ＭＳ Ｐゴシック" pitchFamily="34" charset="-128"/>
              </a:rPr>
              <a:t>Write LEFT on one side of your board and RIGHT on the other.</a:t>
            </a:r>
          </a:p>
          <a:p>
            <a:pPr marL="0" indent="0" algn="ctr">
              <a:buFontTx/>
              <a:buNone/>
            </a:pPr>
            <a:r>
              <a:rPr lang="en-GB" altLang="en-US" sz="3600" dirty="0" smtClean="0">
                <a:ea typeface="ＭＳ Ｐゴシック" pitchFamily="34" charset="-128"/>
              </a:rPr>
              <a:t>Show the correct side in response to the following questions ….</a:t>
            </a:r>
          </a:p>
        </p:txBody>
      </p:sp>
      <p:sp>
        <p:nvSpPr>
          <p:cNvPr id="4" name="TextBox 3"/>
          <p:cNvSpPr txBox="1">
            <a:spLocks noChangeArrowheads="1"/>
          </p:cNvSpPr>
          <p:nvPr/>
        </p:nvSpPr>
        <p:spPr bwMode="auto">
          <a:xfrm>
            <a:off x="123826" y="4429126"/>
            <a:ext cx="3119702" cy="923925"/>
          </a:xfrm>
          <a:prstGeom prst="rect">
            <a:avLst/>
          </a:prstGeom>
          <a:solidFill>
            <a:srgbClr val="92D05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LEFT</a:t>
            </a:r>
          </a:p>
        </p:txBody>
      </p:sp>
      <p:sp>
        <p:nvSpPr>
          <p:cNvPr id="5" name="TextBox 4"/>
          <p:cNvSpPr txBox="1">
            <a:spLocks noChangeArrowheads="1"/>
          </p:cNvSpPr>
          <p:nvPr/>
        </p:nvSpPr>
        <p:spPr bwMode="auto">
          <a:xfrm>
            <a:off x="6786299" y="4479928"/>
            <a:ext cx="3119702" cy="922337"/>
          </a:xfrm>
          <a:prstGeom prst="rect">
            <a:avLst/>
          </a:prstGeom>
          <a:solidFill>
            <a:srgbClr val="00B0F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RIGHT</a:t>
            </a:r>
          </a:p>
        </p:txBody>
      </p:sp>
      <p:pic>
        <p:nvPicPr>
          <p:cNvPr id="6" name="Picture 2" descr="http://3.bp.blogspot.com/-6Mka7W1vn2A/Uc9DVbbD7XI/AAAAAAAAFOU/jSMpUmuz8n0/s251/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502" y="4264308"/>
            <a:ext cx="3508796" cy="259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55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6" descr="http://www.ucmas.ca/wp-content/uploads/2011/04/Left_Vs_Right_B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33" y="2060575"/>
            <a:ext cx="902030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0" y="0"/>
            <a:ext cx="9906000" cy="1631950"/>
          </a:xfrm>
          <a:prstGeom prst="rect">
            <a:avLst/>
          </a:prstGeom>
          <a:solidFill>
            <a:srgbClr val="FFFF00"/>
          </a:solidFill>
          <a:ln>
            <a:noFill/>
          </a:ln>
        </p:spPr>
        <p:txBody>
          <a:bodyPr wrap="square">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3600" dirty="0">
                <a:latin typeface="Arial" panose="020B0604020202020204" pitchFamily="34" charset="0"/>
              </a:rPr>
              <a:t>Lateralisation of function</a:t>
            </a:r>
          </a:p>
          <a:p>
            <a:pPr eaLnBrk="1" hangingPunct="1">
              <a:spcBef>
                <a:spcPct val="0"/>
              </a:spcBef>
              <a:buFontTx/>
              <a:buNone/>
            </a:pPr>
            <a:r>
              <a:rPr lang="en-GB" altLang="en-US" dirty="0">
                <a:latin typeface="Arial" panose="020B0604020202020204" pitchFamily="34" charset="0"/>
              </a:rPr>
              <a:t>The two hemispheres have different functions from each other.</a:t>
            </a:r>
          </a:p>
        </p:txBody>
      </p:sp>
    </p:spTree>
    <p:extLst>
      <p:ext uri="{BB962C8B-B14F-4D97-AF65-F5344CB8AC3E}">
        <p14:creationId xmlns:p14="http://schemas.microsoft.com/office/powerpoint/2010/main" val="2431950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1038" y="365126"/>
            <a:ext cx="8915400" cy="2625725"/>
          </a:xfrm>
        </p:spPr>
        <p:txBody>
          <a:bodyPr>
            <a:noAutofit/>
          </a:bodyPr>
          <a:lstStyle/>
          <a:p>
            <a:r>
              <a:rPr lang="en-GB" altLang="en-US" sz="8000" dirty="0" smtClean="0">
                <a:ea typeface="ＭＳ Ｐゴシック" pitchFamily="34" charset="-128"/>
              </a:rPr>
              <a:t>Language is processed in which hemisphere?</a:t>
            </a:r>
          </a:p>
        </p:txBody>
      </p:sp>
      <p:sp>
        <p:nvSpPr>
          <p:cNvPr id="4" name="TextBox 3"/>
          <p:cNvSpPr txBox="1">
            <a:spLocks noChangeArrowheads="1"/>
          </p:cNvSpPr>
          <p:nvPr/>
        </p:nvSpPr>
        <p:spPr bwMode="auto">
          <a:xfrm>
            <a:off x="1152262" y="3213102"/>
            <a:ext cx="3119702" cy="923925"/>
          </a:xfrm>
          <a:prstGeom prst="rect">
            <a:avLst/>
          </a:prstGeom>
          <a:solidFill>
            <a:srgbClr val="92D05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LEFT</a:t>
            </a:r>
          </a:p>
        </p:txBody>
      </p:sp>
    </p:spTree>
    <p:extLst>
      <p:ext uri="{BB962C8B-B14F-4D97-AF65-F5344CB8AC3E}">
        <p14:creationId xmlns:p14="http://schemas.microsoft.com/office/powerpoint/2010/main" val="89102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 y="0"/>
            <a:ext cx="9704784" cy="3284539"/>
          </a:xfrm>
        </p:spPr>
        <p:txBody>
          <a:bodyPr>
            <a:noAutofit/>
          </a:bodyPr>
          <a:lstStyle/>
          <a:p>
            <a:r>
              <a:rPr lang="en-GB" altLang="en-US" sz="8000" dirty="0" smtClean="0">
                <a:ea typeface="ＭＳ Ｐゴシック" pitchFamily="34" charset="-128"/>
              </a:rPr>
              <a:t>The right visual field is controlled by which hemisphere?</a:t>
            </a:r>
          </a:p>
        </p:txBody>
      </p:sp>
      <p:sp>
        <p:nvSpPr>
          <p:cNvPr id="4" name="TextBox 3"/>
          <p:cNvSpPr txBox="1">
            <a:spLocks noChangeArrowheads="1"/>
          </p:cNvSpPr>
          <p:nvPr/>
        </p:nvSpPr>
        <p:spPr bwMode="auto">
          <a:xfrm>
            <a:off x="3735389" y="4208465"/>
            <a:ext cx="3119702" cy="923925"/>
          </a:xfrm>
          <a:prstGeom prst="rect">
            <a:avLst/>
          </a:prstGeom>
          <a:solidFill>
            <a:srgbClr val="92D05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LEFT</a:t>
            </a:r>
          </a:p>
        </p:txBody>
      </p:sp>
    </p:spTree>
    <p:extLst>
      <p:ext uri="{BB962C8B-B14F-4D97-AF65-F5344CB8AC3E}">
        <p14:creationId xmlns:p14="http://schemas.microsoft.com/office/powerpoint/2010/main" val="4177177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365126"/>
            <a:ext cx="9906000" cy="3502025"/>
          </a:xfrm>
        </p:spPr>
        <p:txBody>
          <a:bodyPr>
            <a:noAutofit/>
          </a:bodyPr>
          <a:lstStyle/>
          <a:p>
            <a:r>
              <a:rPr lang="en-GB" altLang="en-US" sz="8000" dirty="0" smtClean="0">
                <a:ea typeface="ＭＳ Ｐゴシック" pitchFamily="34" charset="-128"/>
              </a:rPr>
              <a:t>Information from the left hand is sent to which hemisphere for processing?</a:t>
            </a:r>
          </a:p>
        </p:txBody>
      </p:sp>
      <p:sp>
        <p:nvSpPr>
          <p:cNvPr id="4" name="TextBox 3"/>
          <p:cNvSpPr txBox="1">
            <a:spLocks noChangeArrowheads="1"/>
          </p:cNvSpPr>
          <p:nvPr/>
        </p:nvSpPr>
        <p:spPr bwMode="auto">
          <a:xfrm>
            <a:off x="5577286" y="3644902"/>
            <a:ext cx="3119702" cy="923925"/>
          </a:xfrm>
          <a:prstGeom prst="rect">
            <a:avLst/>
          </a:prstGeom>
          <a:solidFill>
            <a:srgbClr val="00B0F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RIGHT</a:t>
            </a:r>
          </a:p>
        </p:txBody>
      </p:sp>
    </p:spTree>
    <p:extLst>
      <p:ext uri="{BB962C8B-B14F-4D97-AF65-F5344CB8AC3E}">
        <p14:creationId xmlns:p14="http://schemas.microsoft.com/office/powerpoint/2010/main" val="3667745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
            <a:ext cx="9906000" cy="4362449"/>
          </a:xfrm>
        </p:spPr>
        <p:txBody>
          <a:bodyPr>
            <a:noAutofit/>
          </a:bodyPr>
          <a:lstStyle/>
          <a:p>
            <a:r>
              <a:rPr lang="en-GB" altLang="en-US" sz="6600" dirty="0" smtClean="0">
                <a:ea typeface="ＭＳ Ｐゴシック" pitchFamily="34" charset="-128"/>
              </a:rPr>
              <a:t>If a patient had a seizure in their left hemisphere, which side of the body might be in danger of paralysis?</a:t>
            </a:r>
          </a:p>
        </p:txBody>
      </p:sp>
      <p:sp>
        <p:nvSpPr>
          <p:cNvPr id="4" name="TextBox 3"/>
          <p:cNvSpPr txBox="1">
            <a:spLocks noChangeArrowheads="1"/>
          </p:cNvSpPr>
          <p:nvPr/>
        </p:nvSpPr>
        <p:spPr bwMode="auto">
          <a:xfrm>
            <a:off x="5733787" y="3716340"/>
            <a:ext cx="3119702" cy="923925"/>
          </a:xfrm>
          <a:prstGeom prst="rect">
            <a:avLst/>
          </a:prstGeom>
          <a:solidFill>
            <a:srgbClr val="00B0F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RIGHT</a:t>
            </a:r>
          </a:p>
        </p:txBody>
      </p:sp>
    </p:spTree>
    <p:extLst>
      <p:ext uri="{BB962C8B-B14F-4D97-AF65-F5344CB8AC3E}">
        <p14:creationId xmlns:p14="http://schemas.microsoft.com/office/powerpoint/2010/main" val="24309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365126"/>
            <a:ext cx="9224963" cy="2968625"/>
          </a:xfrm>
        </p:spPr>
        <p:txBody>
          <a:bodyPr>
            <a:noAutofit/>
          </a:bodyPr>
          <a:lstStyle/>
          <a:p>
            <a:r>
              <a:rPr lang="en-GB" altLang="en-US" sz="7200" dirty="0" smtClean="0">
                <a:ea typeface="ＭＳ Ｐゴシック" pitchFamily="34" charset="-128"/>
              </a:rPr>
              <a:t>Information from the right hand is sent to which hemisphere for processing?</a:t>
            </a:r>
          </a:p>
        </p:txBody>
      </p:sp>
      <p:sp>
        <p:nvSpPr>
          <p:cNvPr id="4" name="TextBox 3"/>
          <p:cNvSpPr txBox="1">
            <a:spLocks noChangeArrowheads="1"/>
          </p:cNvSpPr>
          <p:nvPr/>
        </p:nvSpPr>
        <p:spPr bwMode="auto">
          <a:xfrm>
            <a:off x="1030157" y="3716340"/>
            <a:ext cx="3119702" cy="923925"/>
          </a:xfrm>
          <a:prstGeom prst="rect">
            <a:avLst/>
          </a:prstGeom>
          <a:solidFill>
            <a:srgbClr val="92D05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LEFT</a:t>
            </a:r>
          </a:p>
        </p:txBody>
      </p:sp>
    </p:spTree>
    <p:extLst>
      <p:ext uri="{BB962C8B-B14F-4D97-AF65-F5344CB8AC3E}">
        <p14:creationId xmlns:p14="http://schemas.microsoft.com/office/powerpoint/2010/main" val="2746791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365126"/>
            <a:ext cx="9224963" cy="5121275"/>
          </a:xfrm>
        </p:spPr>
        <p:txBody>
          <a:bodyPr>
            <a:noAutofit/>
          </a:bodyPr>
          <a:lstStyle/>
          <a:p>
            <a:r>
              <a:rPr lang="en-GB" altLang="en-US" sz="8800" dirty="0" smtClean="0">
                <a:ea typeface="ＭＳ Ｐゴシック" pitchFamily="34" charset="-128"/>
              </a:rPr>
              <a:t>Information from the left visual field is controlled by which hemisphere?</a:t>
            </a:r>
          </a:p>
        </p:txBody>
      </p:sp>
      <p:sp>
        <p:nvSpPr>
          <p:cNvPr id="4" name="TextBox 3"/>
          <p:cNvSpPr txBox="1">
            <a:spLocks noChangeArrowheads="1"/>
          </p:cNvSpPr>
          <p:nvPr/>
        </p:nvSpPr>
        <p:spPr bwMode="auto">
          <a:xfrm>
            <a:off x="6074306" y="5291140"/>
            <a:ext cx="3119702" cy="923925"/>
          </a:xfrm>
          <a:prstGeom prst="rect">
            <a:avLst/>
          </a:prstGeom>
          <a:solidFill>
            <a:srgbClr val="00B0F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RIGHT</a:t>
            </a:r>
          </a:p>
        </p:txBody>
      </p:sp>
    </p:spTree>
    <p:extLst>
      <p:ext uri="{BB962C8B-B14F-4D97-AF65-F5344CB8AC3E}">
        <p14:creationId xmlns:p14="http://schemas.microsoft.com/office/powerpoint/2010/main" val="849796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365126"/>
            <a:ext cx="9224963" cy="4059239"/>
          </a:xfrm>
        </p:spPr>
        <p:txBody>
          <a:bodyPr>
            <a:noAutofit/>
          </a:bodyPr>
          <a:lstStyle/>
          <a:p>
            <a:r>
              <a:rPr lang="en-GB" altLang="en-US" sz="8800" dirty="0" smtClean="0">
                <a:ea typeface="ＭＳ Ｐゴシック" pitchFamily="34" charset="-128"/>
              </a:rPr>
              <a:t>Left handed people tend to be which hemisphere dominant?</a:t>
            </a:r>
          </a:p>
        </p:txBody>
      </p:sp>
      <p:sp>
        <p:nvSpPr>
          <p:cNvPr id="4" name="TextBox 3"/>
          <p:cNvSpPr txBox="1">
            <a:spLocks noChangeArrowheads="1"/>
          </p:cNvSpPr>
          <p:nvPr/>
        </p:nvSpPr>
        <p:spPr bwMode="auto">
          <a:xfrm>
            <a:off x="3224610" y="4929190"/>
            <a:ext cx="3121423" cy="923925"/>
          </a:xfrm>
          <a:prstGeom prst="rect">
            <a:avLst/>
          </a:prstGeom>
          <a:solidFill>
            <a:srgbClr val="00B0F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RIGHT</a:t>
            </a:r>
          </a:p>
        </p:txBody>
      </p:sp>
    </p:spTree>
    <p:extLst>
      <p:ext uri="{BB962C8B-B14F-4D97-AF65-F5344CB8AC3E}">
        <p14:creationId xmlns:p14="http://schemas.microsoft.com/office/powerpoint/2010/main" val="1556705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906000" cy="6176963"/>
          </a:xfrm>
        </p:spPr>
        <p:txBody>
          <a:bodyPr>
            <a:normAutofit/>
          </a:bodyPr>
          <a:lstStyle/>
          <a:p>
            <a:pPr marL="0" indent="0">
              <a:buNone/>
            </a:pPr>
            <a:r>
              <a:rPr lang="en-GB" sz="5400" dirty="0" smtClean="0"/>
              <a:t>If a nude pin up was presented to the Ps on one specific visual field, they would blush but couldn’t say why.</a:t>
            </a:r>
          </a:p>
          <a:p>
            <a:pPr marL="0" indent="0">
              <a:buNone/>
            </a:pPr>
            <a:r>
              <a:rPr lang="en-GB" sz="5400" dirty="0" smtClean="0"/>
              <a:t>Which visual field was it presented to?</a:t>
            </a:r>
            <a:endParaRPr lang="en-GB" sz="5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140" t="32787" r="47951" b="44467"/>
          <a:stretch/>
        </p:blipFill>
        <p:spPr bwMode="auto">
          <a:xfrm>
            <a:off x="4092315" y="4287187"/>
            <a:ext cx="1410190" cy="229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0.gstatic.com/images?q=tbn:ANd9GcQn-U2DcPbtwgPQBqRldOeAoYEpuU3Q_nc-RSsAR7yp5UYpl2Yi_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765" y="4581055"/>
            <a:ext cx="1442623" cy="1705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581291" y="5362887"/>
            <a:ext cx="3119702" cy="923925"/>
          </a:xfrm>
          <a:prstGeom prst="rect">
            <a:avLst/>
          </a:prstGeom>
          <a:solidFill>
            <a:srgbClr val="92D05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FontTx/>
              <a:buNone/>
            </a:pPr>
            <a:r>
              <a:rPr lang="en-GB" altLang="en-US" sz="5400" dirty="0">
                <a:latin typeface="Arial" panose="020B0604020202020204" pitchFamily="34" charset="0"/>
              </a:rPr>
              <a:t>LEFT</a:t>
            </a:r>
          </a:p>
        </p:txBody>
      </p:sp>
    </p:spTree>
    <p:extLst>
      <p:ext uri="{BB962C8B-B14F-4D97-AF65-F5344CB8AC3E}">
        <p14:creationId xmlns:p14="http://schemas.microsoft.com/office/powerpoint/2010/main" val="21002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81" name="Rectangle 5"/>
          <p:cNvSpPr>
            <a:spLocks noGrp="1" noChangeArrowheads="1"/>
          </p:cNvSpPr>
          <p:nvPr>
            <p:ph type="body" idx="1"/>
          </p:nvPr>
        </p:nvSpPr>
        <p:spPr>
          <a:xfrm>
            <a:off x="0" y="1325563"/>
            <a:ext cx="9906000" cy="5532437"/>
          </a:xfrm>
        </p:spPr>
        <p:txBody>
          <a:bodyPr>
            <a:normAutofit/>
          </a:bodyPr>
          <a:lstStyle/>
          <a:p>
            <a:r>
              <a:rPr lang="en-GB" altLang="en-US" sz="4800" dirty="0" smtClean="0"/>
              <a:t>The </a:t>
            </a:r>
            <a:r>
              <a:rPr lang="en-GB" altLang="en-US" sz="4800" dirty="0"/>
              <a:t>LEFT hemisphere (in right handed people) is specialised for speech and writing and for the organisation of language</a:t>
            </a:r>
          </a:p>
          <a:p>
            <a:r>
              <a:rPr lang="en-GB" altLang="en-US" sz="4800" dirty="0"/>
              <a:t>It can communicate the visual experiences of the RIGHT VISUAL FIELD and about the experiences of the RIGHT half of the body</a:t>
            </a:r>
          </a:p>
        </p:txBody>
      </p:sp>
      <p:sp>
        <p:nvSpPr>
          <p:cNvPr id="5" name="Rectangle 4"/>
          <p:cNvSpPr txBox="1">
            <a:spLocks noChangeArrowheads="1"/>
          </p:cNvSpPr>
          <p:nvPr/>
        </p:nvSpPr>
        <p:spPr>
          <a:xfrm>
            <a:off x="0" y="1"/>
            <a:ext cx="9906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dirty="0" smtClean="0"/>
              <a:t>The split brain procedure: Summary</a:t>
            </a:r>
            <a:endParaRPr lang="en-GB" altLang="en-US" dirty="0"/>
          </a:p>
        </p:txBody>
      </p:sp>
    </p:spTree>
    <p:extLst>
      <p:ext uri="{BB962C8B-B14F-4D97-AF65-F5344CB8AC3E}">
        <p14:creationId xmlns:p14="http://schemas.microsoft.com/office/powerpoint/2010/main" val="473545820"/>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 calcmode="lin" valueType="num">
                                      <p:cBhvr additive="base">
                                        <p:cTn id="7" dur="500" fill="hold"/>
                                        <p:tgtEl>
                                          <p:spTgt spid="1269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81">
                                            <p:txEl>
                                              <p:pRg st="1" end="1"/>
                                            </p:txEl>
                                          </p:spTgt>
                                        </p:tgtEl>
                                        <p:attrNameLst>
                                          <p:attrName>style.visibility</p:attrName>
                                        </p:attrNameLst>
                                      </p:cBhvr>
                                      <p:to>
                                        <p:strVal val="visible"/>
                                      </p:to>
                                    </p:set>
                                    <p:anim calcmode="lin" valueType="num">
                                      <p:cBhvr additive="base">
                                        <p:cTn id="13" dur="500" fill="hold"/>
                                        <p:tgtEl>
                                          <p:spTgt spid="1269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8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9" name="Rectangle 5"/>
          <p:cNvSpPr>
            <a:spLocks noGrp="1" noChangeArrowheads="1"/>
          </p:cNvSpPr>
          <p:nvPr>
            <p:ph type="body" idx="1"/>
          </p:nvPr>
        </p:nvSpPr>
        <p:spPr>
          <a:xfrm>
            <a:off x="0" y="1325564"/>
            <a:ext cx="9711665" cy="5069017"/>
          </a:xfrm>
        </p:spPr>
        <p:txBody>
          <a:bodyPr>
            <a:normAutofit/>
          </a:bodyPr>
          <a:lstStyle/>
          <a:p>
            <a:r>
              <a:rPr lang="en-GB" altLang="en-US" sz="4000" dirty="0" smtClean="0"/>
              <a:t>The </a:t>
            </a:r>
            <a:r>
              <a:rPr lang="en-GB" altLang="en-US" sz="4000" dirty="0"/>
              <a:t>RIGHT hemisphere is MUTE and cannot speak or write</a:t>
            </a:r>
          </a:p>
          <a:p>
            <a:r>
              <a:rPr lang="en-GB" altLang="en-US" sz="4000" b="1" dirty="0"/>
              <a:t>(aphasic and </a:t>
            </a:r>
            <a:r>
              <a:rPr lang="en-GB" altLang="en-US" sz="4000" b="1" dirty="0" err="1"/>
              <a:t>agraphic</a:t>
            </a:r>
            <a:r>
              <a:rPr lang="en-GB" altLang="en-US" sz="4000" b="1" dirty="0"/>
              <a:t>)</a:t>
            </a:r>
          </a:p>
          <a:p>
            <a:r>
              <a:rPr lang="en-GB" altLang="en-US" sz="4000" dirty="0"/>
              <a:t>but can show NON VERBALLY that mental processes, centred around the LEFT VISUAL FIELD and the LEFT half of the BODY, are present</a:t>
            </a:r>
          </a:p>
          <a:p>
            <a:endParaRPr lang="en-GB" altLang="en-US" dirty="0"/>
          </a:p>
        </p:txBody>
      </p:sp>
      <p:sp>
        <p:nvSpPr>
          <p:cNvPr id="5" name="Rectangle 4"/>
          <p:cNvSpPr txBox="1">
            <a:spLocks noChangeArrowheads="1"/>
          </p:cNvSpPr>
          <p:nvPr/>
        </p:nvSpPr>
        <p:spPr>
          <a:xfrm>
            <a:off x="0" y="1"/>
            <a:ext cx="99060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GB" altLang="en-US" dirty="0" smtClean="0"/>
              <a:t>The split brain procedure: Summary</a:t>
            </a:r>
            <a:endParaRPr lang="en-GB" altLang="en-US" dirty="0"/>
          </a:p>
        </p:txBody>
      </p:sp>
    </p:spTree>
    <p:extLst>
      <p:ext uri="{BB962C8B-B14F-4D97-AF65-F5344CB8AC3E}">
        <p14:creationId xmlns:p14="http://schemas.microsoft.com/office/powerpoint/2010/main" val="2418870995"/>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9">
                                            <p:txEl>
                                              <p:pRg st="0" end="0"/>
                                            </p:txEl>
                                          </p:spTgt>
                                        </p:tgtEl>
                                        <p:attrNameLst>
                                          <p:attrName>style.visibility</p:attrName>
                                        </p:attrNameLst>
                                      </p:cBhvr>
                                      <p:to>
                                        <p:strVal val="visible"/>
                                      </p:to>
                                    </p:set>
                                    <p:anim calcmode="lin" valueType="num">
                                      <p:cBhvr additive="base">
                                        <p:cTn id="7" dur="500" fill="hold"/>
                                        <p:tgtEl>
                                          <p:spTgt spid="1290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9">
                                            <p:txEl>
                                              <p:pRg st="1" end="1"/>
                                            </p:txEl>
                                          </p:spTgt>
                                        </p:tgtEl>
                                        <p:attrNameLst>
                                          <p:attrName>style.visibility</p:attrName>
                                        </p:attrNameLst>
                                      </p:cBhvr>
                                      <p:to>
                                        <p:strVal val="visible"/>
                                      </p:to>
                                    </p:set>
                                    <p:anim calcmode="lin" valueType="num">
                                      <p:cBhvr additive="base">
                                        <p:cTn id="13" dur="500" fill="hold"/>
                                        <p:tgtEl>
                                          <p:spTgt spid="1290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9">
                                            <p:txEl>
                                              <p:pRg st="2" end="2"/>
                                            </p:txEl>
                                          </p:spTgt>
                                        </p:tgtEl>
                                        <p:attrNameLst>
                                          <p:attrName>style.visibility</p:attrName>
                                        </p:attrNameLst>
                                      </p:cBhvr>
                                      <p:to>
                                        <p:strVal val="visible"/>
                                      </p:to>
                                    </p:set>
                                    <p:anim calcmode="lin" valueType="num">
                                      <p:cBhvr additive="base">
                                        <p:cTn id="19" dur="500" fill="hold"/>
                                        <p:tgtEl>
                                          <p:spTgt spid="1290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0" y="1"/>
            <a:ext cx="9906000" cy="1657350"/>
          </a:xfrm>
          <a:solidFill>
            <a:srgbClr val="FFFF00"/>
          </a:solidFill>
        </p:spPr>
        <p:txBody>
          <a:bodyPr/>
          <a:lstStyle/>
          <a:p>
            <a:r>
              <a:rPr lang="en-GB" altLang="en-US" dirty="0" smtClean="0">
                <a:latin typeface="Arial" panose="020B0604020202020204" pitchFamily="34" charset="0"/>
                <a:ea typeface="ＭＳ Ｐゴシック" pitchFamily="34" charset="-128"/>
              </a:rPr>
              <a:t>Right and Left hemispheres and the Right and Left sides of the body</a:t>
            </a:r>
          </a:p>
        </p:txBody>
      </p:sp>
      <p:pic>
        <p:nvPicPr>
          <p:cNvPr id="19459" name="Picture 21" descr="http://www.aasthahealthcare.in/neuro/images/strok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47" y="2420938"/>
            <a:ext cx="321773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1"/>
          <p:cNvSpPr txBox="1">
            <a:spLocks noChangeArrowheads="1"/>
          </p:cNvSpPr>
          <p:nvPr/>
        </p:nvSpPr>
        <p:spPr bwMode="auto">
          <a:xfrm>
            <a:off x="350838" y="2708276"/>
            <a:ext cx="23406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GB" altLang="en-US" dirty="0">
                <a:latin typeface="Arial" panose="020B0604020202020204" pitchFamily="34" charset="0"/>
              </a:rPr>
              <a:t>Which side of the brain controls the left side of the body?</a:t>
            </a:r>
          </a:p>
        </p:txBody>
      </p:sp>
      <p:sp>
        <p:nvSpPr>
          <p:cNvPr id="25605" name="TextBox 4"/>
          <p:cNvSpPr txBox="1">
            <a:spLocks noChangeArrowheads="1"/>
          </p:cNvSpPr>
          <p:nvPr/>
        </p:nvSpPr>
        <p:spPr bwMode="auto">
          <a:xfrm>
            <a:off x="6903244" y="2727325"/>
            <a:ext cx="23406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34" charset="-128"/>
              </a:defRPr>
            </a:lvl9pPr>
          </a:lstStyle>
          <a:p>
            <a:pPr eaLnBrk="1" hangingPunct="1">
              <a:spcBef>
                <a:spcPct val="0"/>
              </a:spcBef>
              <a:buFontTx/>
              <a:buNone/>
            </a:pPr>
            <a:r>
              <a:rPr lang="en-GB" altLang="en-US" dirty="0">
                <a:latin typeface="Arial" panose="020B0604020202020204" pitchFamily="34" charset="0"/>
              </a:rPr>
              <a:t>Which side of the brain controls the right side of the body?</a:t>
            </a:r>
          </a:p>
        </p:txBody>
      </p:sp>
    </p:spTree>
    <p:extLst>
      <p:ext uri="{BB962C8B-B14F-4D97-AF65-F5344CB8AC3E}">
        <p14:creationId xmlns:p14="http://schemas.microsoft.com/office/powerpoint/2010/main" val="2051675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 y="0"/>
            <a:ext cx="6734175" cy="6984476"/>
          </a:xfrm>
          <a:prstGeom prst="rect">
            <a:avLst/>
          </a:prstGeom>
        </p:spPr>
        <p:txBody>
          <a:bodyPr wrap="square">
            <a:spAutoFit/>
          </a:bodyPr>
          <a:lstStyle/>
          <a:p>
            <a:pPr>
              <a:lnSpc>
                <a:spcPct val="107000"/>
              </a:lnSpc>
              <a:spcAft>
                <a:spcPts val="0"/>
              </a:spcAft>
            </a:pPr>
            <a:r>
              <a:rPr lang="en-GB" sz="2800" dirty="0">
                <a:solidFill>
                  <a:srgbClr val="000000"/>
                </a:solidFill>
                <a:latin typeface="Arial"/>
                <a:ea typeface="Times New Roman"/>
                <a:cs typeface="Times New Roman"/>
              </a:rPr>
              <a:t>Sperry's study is a _________/natural ___________________ because the _____________________ variable – having a split brain or not – was not directly _____________________ by the _____________________. Ps with split-brains had already _________________ hemisphere _______________________ to reduce severe _______________. The _________________ variable was the Ps ability to _____________ a variety of visual and _____________ tests. Some say it is a collection of _______ studies, because so many _________ were made on just 11 Ps.</a:t>
            </a:r>
            <a:endParaRPr lang="en-GB" sz="2000" dirty="0">
              <a:ea typeface="Calibri"/>
              <a:cs typeface="Times New Roman"/>
            </a:endParaRP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67" t="21094" r="53613" b="12500"/>
          <a:stretch/>
        </p:blipFill>
        <p:spPr bwMode="auto">
          <a:xfrm>
            <a:off x="6734175" y="885825"/>
            <a:ext cx="317182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620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 y="0"/>
            <a:ext cx="7797670" cy="6494085"/>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Sperry's study is a (</a:t>
            </a:r>
            <a:r>
              <a:rPr lang="en-GB" sz="3200" b="1" dirty="0">
                <a:latin typeface="Arial" panose="020B0604020202020204" pitchFamily="34" charset="0"/>
                <a:cs typeface="Arial" panose="020B0604020202020204" pitchFamily="34" charset="0"/>
              </a:rPr>
              <a:t>quasi</a:t>
            </a:r>
            <a:r>
              <a:rPr lang="en-GB" sz="3200" dirty="0">
                <a:latin typeface="Arial" panose="020B0604020202020204" pitchFamily="34" charset="0"/>
                <a:cs typeface="Arial" panose="020B0604020202020204" pitchFamily="34" charset="0"/>
              </a:rPr>
              <a:t>)/natural (</a:t>
            </a:r>
            <a:r>
              <a:rPr lang="en-GB" sz="3200" b="1" dirty="0">
                <a:latin typeface="Arial" panose="020B0604020202020204" pitchFamily="34" charset="0"/>
                <a:cs typeface="Arial" panose="020B0604020202020204" pitchFamily="34" charset="0"/>
              </a:rPr>
              <a:t>experiment</a:t>
            </a:r>
            <a:r>
              <a:rPr lang="en-GB" sz="3200" dirty="0">
                <a:latin typeface="Arial" panose="020B0604020202020204" pitchFamily="34" charset="0"/>
                <a:cs typeface="Arial" panose="020B0604020202020204" pitchFamily="34" charset="0"/>
              </a:rPr>
              <a:t>) because the (</a:t>
            </a:r>
            <a:r>
              <a:rPr lang="en-GB" sz="3200" b="1" dirty="0">
                <a:latin typeface="Arial" panose="020B0604020202020204" pitchFamily="34" charset="0"/>
                <a:cs typeface="Arial" panose="020B0604020202020204" pitchFamily="34" charset="0"/>
              </a:rPr>
              <a:t>independent</a:t>
            </a:r>
            <a:r>
              <a:rPr lang="en-GB" sz="3200" dirty="0">
                <a:latin typeface="Arial" panose="020B0604020202020204" pitchFamily="34" charset="0"/>
                <a:cs typeface="Arial" panose="020B0604020202020204" pitchFamily="34" charset="0"/>
              </a:rPr>
              <a:t>) variable – having a split brain or not – was not directly (</a:t>
            </a:r>
            <a:r>
              <a:rPr lang="en-GB" sz="3200" b="1" dirty="0">
                <a:latin typeface="Arial" panose="020B0604020202020204" pitchFamily="34" charset="0"/>
                <a:cs typeface="Arial" panose="020B0604020202020204" pitchFamily="34" charset="0"/>
              </a:rPr>
              <a:t>manipulated</a:t>
            </a:r>
            <a:r>
              <a:rPr lang="en-GB" sz="3200" dirty="0">
                <a:latin typeface="Arial" panose="020B0604020202020204" pitchFamily="34" charset="0"/>
                <a:cs typeface="Arial" panose="020B0604020202020204" pitchFamily="34" charset="0"/>
              </a:rPr>
              <a:t>) by the (</a:t>
            </a:r>
            <a:r>
              <a:rPr lang="en-GB" sz="3200" b="1" dirty="0">
                <a:latin typeface="Arial" panose="020B0604020202020204" pitchFamily="34" charset="0"/>
                <a:cs typeface="Arial" panose="020B0604020202020204" pitchFamily="34" charset="0"/>
              </a:rPr>
              <a:t>researchers</a:t>
            </a:r>
            <a:r>
              <a:rPr lang="en-GB" sz="3200" dirty="0">
                <a:latin typeface="Arial" panose="020B0604020202020204" pitchFamily="34" charset="0"/>
                <a:cs typeface="Arial" panose="020B0604020202020204" pitchFamily="34" charset="0"/>
              </a:rPr>
              <a:t>). </a:t>
            </a:r>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Ps </a:t>
            </a:r>
            <a:r>
              <a:rPr lang="en-GB" sz="3200" dirty="0">
                <a:latin typeface="Arial" panose="020B0604020202020204" pitchFamily="34" charset="0"/>
                <a:cs typeface="Arial" panose="020B0604020202020204" pitchFamily="34" charset="0"/>
              </a:rPr>
              <a:t>with split-brains had already (</a:t>
            </a:r>
            <a:r>
              <a:rPr lang="en-GB" sz="3200" b="1" dirty="0">
                <a:latin typeface="Arial" panose="020B0604020202020204" pitchFamily="34" charset="0"/>
                <a:cs typeface="Arial" panose="020B0604020202020204" pitchFamily="34" charset="0"/>
              </a:rPr>
              <a:t>undergone</a:t>
            </a:r>
            <a:r>
              <a:rPr lang="en-GB" sz="3200" dirty="0">
                <a:latin typeface="Arial" panose="020B0604020202020204" pitchFamily="34" charset="0"/>
                <a:cs typeface="Arial" panose="020B0604020202020204" pitchFamily="34" charset="0"/>
              </a:rPr>
              <a:t>) hemisphere (</a:t>
            </a:r>
            <a:r>
              <a:rPr lang="en-GB" sz="3200" b="1" dirty="0" err="1">
                <a:latin typeface="Arial" panose="020B0604020202020204" pitchFamily="34" charset="0"/>
                <a:cs typeface="Arial" panose="020B0604020202020204" pitchFamily="34" charset="0"/>
              </a:rPr>
              <a:t>deconnection</a:t>
            </a:r>
            <a:r>
              <a:rPr lang="en-GB" sz="3200" dirty="0">
                <a:latin typeface="Arial" panose="020B0604020202020204" pitchFamily="34" charset="0"/>
                <a:cs typeface="Arial" panose="020B0604020202020204" pitchFamily="34" charset="0"/>
              </a:rPr>
              <a:t>) to reduce severe (</a:t>
            </a:r>
            <a:r>
              <a:rPr lang="en-GB" sz="3200" b="1" dirty="0">
                <a:latin typeface="Arial" panose="020B0604020202020204" pitchFamily="34" charset="0"/>
                <a:cs typeface="Arial" panose="020B0604020202020204" pitchFamily="34" charset="0"/>
              </a:rPr>
              <a:t>epilepsy</a:t>
            </a:r>
            <a:r>
              <a:rPr lang="en-GB" sz="3200" dirty="0">
                <a:latin typeface="Arial" panose="020B0604020202020204" pitchFamily="34" charset="0"/>
                <a:cs typeface="Arial" panose="020B0604020202020204" pitchFamily="34" charset="0"/>
              </a:rPr>
              <a:t>). The (</a:t>
            </a:r>
            <a:r>
              <a:rPr lang="en-GB" sz="3200" b="1" dirty="0">
                <a:latin typeface="Arial" panose="020B0604020202020204" pitchFamily="34" charset="0"/>
                <a:cs typeface="Arial" panose="020B0604020202020204" pitchFamily="34" charset="0"/>
              </a:rPr>
              <a:t>dependent</a:t>
            </a:r>
            <a:r>
              <a:rPr lang="en-GB" sz="3200" dirty="0">
                <a:latin typeface="Arial" panose="020B0604020202020204" pitchFamily="34" charset="0"/>
                <a:cs typeface="Arial" panose="020B0604020202020204" pitchFamily="34" charset="0"/>
              </a:rPr>
              <a:t>) variable was the Ps ability to (</a:t>
            </a:r>
            <a:r>
              <a:rPr lang="en-GB" sz="3200" b="1" dirty="0">
                <a:latin typeface="Arial" panose="020B0604020202020204" pitchFamily="34" charset="0"/>
                <a:cs typeface="Arial" panose="020B0604020202020204" pitchFamily="34" charset="0"/>
              </a:rPr>
              <a:t>perform</a:t>
            </a:r>
            <a:r>
              <a:rPr lang="en-GB" sz="3200" dirty="0">
                <a:latin typeface="Arial" panose="020B0604020202020204" pitchFamily="34" charset="0"/>
                <a:cs typeface="Arial" panose="020B0604020202020204" pitchFamily="34" charset="0"/>
              </a:rPr>
              <a:t>) a variety of visual and (</a:t>
            </a:r>
            <a:r>
              <a:rPr lang="en-GB" sz="3200" b="1" dirty="0">
                <a:latin typeface="Arial" panose="020B0604020202020204" pitchFamily="34" charset="0"/>
                <a:cs typeface="Arial" panose="020B0604020202020204" pitchFamily="34" charset="0"/>
              </a:rPr>
              <a:t>tactile</a:t>
            </a:r>
            <a:r>
              <a:rPr lang="en-GB" sz="3200" dirty="0">
                <a:latin typeface="Arial" panose="020B0604020202020204" pitchFamily="34" charset="0"/>
                <a:cs typeface="Arial" panose="020B0604020202020204" pitchFamily="34" charset="0"/>
              </a:rPr>
              <a:t>) tests. Some say it is a collection of (</a:t>
            </a:r>
            <a:r>
              <a:rPr lang="en-GB" sz="3200" b="1" dirty="0">
                <a:latin typeface="Arial" panose="020B0604020202020204" pitchFamily="34" charset="0"/>
                <a:cs typeface="Arial" panose="020B0604020202020204" pitchFamily="34" charset="0"/>
              </a:rPr>
              <a:t>case</a:t>
            </a:r>
            <a:r>
              <a:rPr lang="en-GB" sz="3200" dirty="0">
                <a:latin typeface="Arial" panose="020B0604020202020204" pitchFamily="34" charset="0"/>
                <a:cs typeface="Arial" panose="020B0604020202020204" pitchFamily="34" charset="0"/>
              </a:rPr>
              <a:t>) studies, because so many (</a:t>
            </a:r>
            <a:r>
              <a:rPr lang="en-GB" sz="3200" b="1" dirty="0">
                <a:latin typeface="Arial" panose="020B0604020202020204" pitchFamily="34" charset="0"/>
                <a:cs typeface="Arial" panose="020B0604020202020204" pitchFamily="34" charset="0"/>
              </a:rPr>
              <a:t>tests</a:t>
            </a:r>
            <a:r>
              <a:rPr lang="en-GB" sz="3200" dirty="0">
                <a:latin typeface="Arial" panose="020B0604020202020204" pitchFamily="34" charset="0"/>
                <a:cs typeface="Arial" panose="020B0604020202020204" pitchFamily="34" charset="0"/>
              </a:rPr>
              <a:t>) were made on just 11 Ps.</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67" t="21094" r="53613" b="12500"/>
          <a:stretch/>
        </p:blipFill>
        <p:spPr bwMode="auto">
          <a:xfrm>
            <a:off x="7797669" y="2514599"/>
            <a:ext cx="2108331"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1903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 y="-28575"/>
            <a:ext cx="7797670" cy="6494085"/>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Case</a:t>
            </a:r>
          </a:p>
          <a:p>
            <a:r>
              <a:rPr lang="en-GB" sz="3200" dirty="0" err="1">
                <a:latin typeface="Arial" panose="020B0604020202020204" pitchFamily="34" charset="0"/>
                <a:cs typeface="Arial" panose="020B0604020202020204" pitchFamily="34" charset="0"/>
              </a:rPr>
              <a:t>Deconnection</a:t>
            </a: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Dependent</a:t>
            </a:r>
          </a:p>
          <a:p>
            <a:r>
              <a:rPr lang="en-GB" sz="3200" dirty="0">
                <a:latin typeface="Arial" panose="020B0604020202020204" pitchFamily="34" charset="0"/>
                <a:cs typeface="Arial" panose="020B0604020202020204" pitchFamily="34" charset="0"/>
              </a:rPr>
              <a:t>Epilepsy</a:t>
            </a:r>
          </a:p>
          <a:p>
            <a:r>
              <a:rPr lang="en-GB" sz="3200" dirty="0">
                <a:latin typeface="Arial" panose="020B0604020202020204" pitchFamily="34" charset="0"/>
                <a:cs typeface="Arial" panose="020B0604020202020204" pitchFamily="34" charset="0"/>
              </a:rPr>
              <a:t>Experiment</a:t>
            </a:r>
          </a:p>
          <a:p>
            <a:r>
              <a:rPr lang="en-GB" sz="3200" dirty="0">
                <a:latin typeface="Arial" panose="020B0604020202020204" pitchFamily="34" charset="0"/>
                <a:cs typeface="Arial" panose="020B0604020202020204" pitchFamily="34" charset="0"/>
              </a:rPr>
              <a:t>Independent</a:t>
            </a:r>
          </a:p>
          <a:p>
            <a:r>
              <a:rPr lang="en-GB" sz="3200" dirty="0">
                <a:latin typeface="Arial" panose="020B0604020202020204" pitchFamily="34" charset="0"/>
                <a:cs typeface="Arial" panose="020B0604020202020204" pitchFamily="34" charset="0"/>
              </a:rPr>
              <a:t>Manipulated</a:t>
            </a:r>
          </a:p>
          <a:p>
            <a:r>
              <a:rPr lang="en-GB" sz="3200" dirty="0">
                <a:latin typeface="Arial" panose="020B0604020202020204" pitchFamily="34" charset="0"/>
                <a:cs typeface="Arial" panose="020B0604020202020204" pitchFamily="34" charset="0"/>
              </a:rPr>
              <a:t>Perform</a:t>
            </a:r>
          </a:p>
          <a:p>
            <a:r>
              <a:rPr lang="en-GB" sz="3200" dirty="0">
                <a:latin typeface="Arial" panose="020B0604020202020204" pitchFamily="34" charset="0"/>
                <a:cs typeface="Arial" panose="020B0604020202020204" pitchFamily="34" charset="0"/>
              </a:rPr>
              <a:t>Quasi</a:t>
            </a:r>
          </a:p>
          <a:p>
            <a:r>
              <a:rPr lang="en-GB" sz="3200" dirty="0">
                <a:latin typeface="Arial" panose="020B0604020202020204" pitchFamily="34" charset="0"/>
                <a:cs typeface="Arial" panose="020B0604020202020204" pitchFamily="34" charset="0"/>
              </a:rPr>
              <a:t>Researchers  </a:t>
            </a:r>
          </a:p>
          <a:p>
            <a:r>
              <a:rPr lang="en-GB" sz="3200" dirty="0">
                <a:latin typeface="Arial" panose="020B0604020202020204" pitchFamily="34" charset="0"/>
                <a:cs typeface="Arial" panose="020B0604020202020204" pitchFamily="34" charset="0"/>
              </a:rPr>
              <a:t>Tactile</a:t>
            </a:r>
          </a:p>
          <a:p>
            <a:r>
              <a:rPr lang="en-GB" sz="3200" dirty="0">
                <a:latin typeface="Arial" panose="020B0604020202020204" pitchFamily="34" charset="0"/>
                <a:cs typeface="Arial" panose="020B0604020202020204" pitchFamily="34" charset="0"/>
              </a:rPr>
              <a:t>Tests </a:t>
            </a:r>
          </a:p>
          <a:p>
            <a:r>
              <a:rPr lang="en-GB" sz="3200" dirty="0">
                <a:latin typeface="Arial" panose="020B0604020202020204" pitchFamily="34" charset="0"/>
                <a:cs typeface="Arial" panose="020B0604020202020204" pitchFamily="34" charset="0"/>
              </a:rPr>
              <a:t>Undergone</a:t>
            </a:r>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67" t="21094" r="53613" b="12500"/>
          <a:stretch/>
        </p:blipFill>
        <p:spPr bwMode="auto">
          <a:xfrm rot="885461">
            <a:off x="4778697" y="1353456"/>
            <a:ext cx="3291246" cy="504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6723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Conclusions</a:t>
            </a:r>
            <a:endParaRPr lang="en-GB" sz="4800" dirty="0"/>
          </a:p>
        </p:txBody>
      </p:sp>
      <p:sp>
        <p:nvSpPr>
          <p:cNvPr id="3" name="Content Placeholder 2"/>
          <p:cNvSpPr>
            <a:spLocks noGrp="1"/>
          </p:cNvSpPr>
          <p:nvPr>
            <p:ph idx="1"/>
          </p:nvPr>
        </p:nvSpPr>
        <p:spPr>
          <a:xfrm>
            <a:off x="0" y="1114425"/>
            <a:ext cx="9906000" cy="5062538"/>
          </a:xfrm>
        </p:spPr>
        <p:txBody>
          <a:bodyPr>
            <a:noAutofit/>
          </a:bodyPr>
          <a:lstStyle/>
          <a:p>
            <a:r>
              <a:rPr lang="en-GB" sz="4000" dirty="0" smtClean="0"/>
              <a:t>There’s evidence for lateralisation of brain function.</a:t>
            </a:r>
          </a:p>
          <a:p>
            <a:r>
              <a:rPr lang="en-GB" sz="4000" dirty="0" smtClean="0"/>
              <a:t>Language is associated with the left hemisphere.</a:t>
            </a:r>
          </a:p>
          <a:p>
            <a:r>
              <a:rPr lang="en-GB" sz="4000" dirty="0" smtClean="0"/>
              <a:t>Emotion associated with the right.</a:t>
            </a:r>
          </a:p>
          <a:p>
            <a:r>
              <a:rPr lang="en-GB" sz="4000" dirty="0" smtClean="0"/>
              <a:t>Split brain patients don’t usually have problems in daily life because they can see stimuli for more than 1/10</a:t>
            </a:r>
            <a:r>
              <a:rPr lang="en-GB" sz="4000" baseline="30000" dirty="0" smtClean="0"/>
              <a:t>th</a:t>
            </a:r>
            <a:r>
              <a:rPr lang="en-GB" sz="4000" dirty="0" smtClean="0"/>
              <a:t> of a second.</a:t>
            </a:r>
          </a:p>
        </p:txBody>
      </p:sp>
      <p:sp>
        <p:nvSpPr>
          <p:cNvPr id="5" name="Rectangle 4"/>
          <p:cNvSpPr/>
          <p:nvPr/>
        </p:nvSpPr>
        <p:spPr>
          <a:xfrm>
            <a:off x="4953000" y="6145679"/>
            <a:ext cx="4953000" cy="646331"/>
          </a:xfrm>
          <a:prstGeom prst="rect">
            <a:avLst/>
          </a:prstGeom>
        </p:spPr>
        <p:txBody>
          <a:bodyPr>
            <a:spAutoFit/>
          </a:bodyPr>
          <a:lstStyle/>
          <a:p>
            <a:r>
              <a:rPr lang="en-GB" dirty="0">
                <a:hlinkClick r:id="rId2"/>
              </a:rPr>
              <a:t>https://</a:t>
            </a:r>
            <a:r>
              <a:rPr lang="en-GB" dirty="0" smtClean="0">
                <a:hlinkClick r:id="rId2"/>
              </a:rPr>
              <a:t>create.kahoot.it/details/sperry/16c724b1-c63a-4121-85e0-0a83992c5b83</a:t>
            </a:r>
            <a:r>
              <a:rPr lang="en-GB" dirty="0" smtClean="0"/>
              <a:t> </a:t>
            </a:r>
            <a:endParaRPr lang="en-GB" dirty="0"/>
          </a:p>
        </p:txBody>
      </p:sp>
    </p:spTree>
    <p:extLst>
      <p:ext uri="{BB962C8B-B14F-4D97-AF65-F5344CB8AC3E}">
        <p14:creationId xmlns:p14="http://schemas.microsoft.com/office/powerpoint/2010/main" val="12130387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Tactile tasks</a:t>
            </a:r>
            <a:endParaRPr lang="en-GB" sz="4800" dirty="0"/>
          </a:p>
        </p:txBody>
      </p:sp>
      <p:sp>
        <p:nvSpPr>
          <p:cNvPr id="5" name="Rectangle 4"/>
          <p:cNvSpPr/>
          <p:nvPr/>
        </p:nvSpPr>
        <p:spPr>
          <a:xfrm>
            <a:off x="4953000" y="6145679"/>
            <a:ext cx="4953000" cy="646331"/>
          </a:xfrm>
          <a:prstGeom prst="rect">
            <a:avLst/>
          </a:prstGeom>
        </p:spPr>
        <p:txBody>
          <a:bodyPr>
            <a:spAutoFit/>
          </a:bodyPr>
          <a:lstStyle/>
          <a:p>
            <a:r>
              <a:rPr lang="en-GB" dirty="0">
                <a:hlinkClick r:id="rId2"/>
              </a:rPr>
              <a:t>https://</a:t>
            </a:r>
            <a:r>
              <a:rPr lang="en-GB" dirty="0" smtClean="0">
                <a:hlinkClick r:id="rId2"/>
              </a:rPr>
              <a:t>create.kahoot.it/details/sperry/16c724b1-c63a-4121-85e0-0a83992c5b83</a:t>
            </a:r>
            <a:r>
              <a:rPr lang="en-GB" dirty="0" smtClean="0"/>
              <a:t> </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91" t="22222" r="18043" b="7152"/>
          <a:stretch/>
        </p:blipFill>
        <p:spPr bwMode="auto">
          <a:xfrm rot="21262407">
            <a:off x="165327" y="1349199"/>
            <a:ext cx="2610155" cy="228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881102" y="1088571"/>
            <a:ext cx="7024898" cy="5632311"/>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Without </a:t>
            </a:r>
            <a:r>
              <a:rPr lang="en-GB" sz="2400" dirty="0">
                <a:latin typeface="Arial" panose="020B0604020202020204" pitchFamily="34" charset="0"/>
                <a:cs typeface="Arial" panose="020B0604020202020204" pitchFamily="34" charset="0"/>
              </a:rPr>
              <a:t>looking, participants picked up an object with their right </a:t>
            </a:r>
            <a:r>
              <a:rPr lang="en-GB" sz="2400" dirty="0" smtClean="0">
                <a:latin typeface="Arial" panose="020B0604020202020204" pitchFamily="34" charset="0"/>
                <a:cs typeface="Arial" panose="020B0604020202020204" pitchFamily="34" charset="0"/>
              </a:rPr>
              <a:t>hand. Hemisphere </a:t>
            </a:r>
            <a:r>
              <a:rPr lang="en-GB" sz="2400" dirty="0">
                <a:latin typeface="Arial" panose="020B0604020202020204" pitchFamily="34" charset="0"/>
                <a:cs typeface="Arial" panose="020B0604020202020204" pitchFamily="34" charset="0"/>
              </a:rPr>
              <a:t>used: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Participants were then asked to say out loud what they were holding</a:t>
            </a:r>
            <a:r>
              <a:rPr lang="en-GB" sz="2400" dirty="0" smtClean="0">
                <a:latin typeface="Arial" panose="020B0604020202020204" pitchFamily="34" charset="0"/>
                <a:cs typeface="Arial" panose="020B0604020202020204" pitchFamily="34" charset="0"/>
              </a:rPr>
              <a:t>. Could </a:t>
            </a:r>
            <a:r>
              <a:rPr lang="en-GB" sz="2400" dirty="0">
                <a:latin typeface="Arial" panose="020B0604020202020204" pitchFamily="34" charset="0"/>
                <a:cs typeface="Arial" panose="020B0604020202020204" pitchFamily="34" charset="0"/>
              </a:rPr>
              <a:t>participants do this?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Why/Why not?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Without </a:t>
            </a:r>
            <a:r>
              <a:rPr lang="en-GB" sz="2400" dirty="0">
                <a:latin typeface="Arial" panose="020B0604020202020204" pitchFamily="34" charset="0"/>
                <a:cs typeface="Arial" panose="020B0604020202020204" pitchFamily="34" charset="0"/>
              </a:rPr>
              <a:t>looking, participants picked up an object with their left </a:t>
            </a:r>
            <a:r>
              <a:rPr lang="en-GB" sz="2400" dirty="0" smtClean="0">
                <a:latin typeface="Arial" panose="020B0604020202020204" pitchFamily="34" charset="0"/>
                <a:cs typeface="Arial" panose="020B0604020202020204" pitchFamily="34" charset="0"/>
              </a:rPr>
              <a:t>hand. Hemisphere </a:t>
            </a:r>
            <a:r>
              <a:rPr lang="en-GB" sz="2400" dirty="0">
                <a:latin typeface="Arial" panose="020B0604020202020204" pitchFamily="34" charset="0"/>
                <a:cs typeface="Arial" panose="020B0604020202020204" pitchFamily="34" charset="0"/>
              </a:rPr>
              <a:t>used</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Participants were then asked to say out loud what they were holding</a:t>
            </a:r>
            <a:r>
              <a:rPr lang="en-GB" sz="2400" dirty="0" smtClean="0">
                <a:latin typeface="Arial" panose="020B0604020202020204" pitchFamily="34" charset="0"/>
                <a:cs typeface="Arial" panose="020B0604020202020204" pitchFamily="34" charset="0"/>
              </a:rPr>
              <a:t>. Could </a:t>
            </a:r>
            <a:r>
              <a:rPr lang="en-GB" sz="2400" dirty="0">
                <a:latin typeface="Arial" panose="020B0604020202020204" pitchFamily="34" charset="0"/>
                <a:cs typeface="Arial" panose="020B0604020202020204" pitchFamily="34" charset="0"/>
              </a:rPr>
              <a:t>participants do this</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Why/Why not?	</a:t>
            </a:r>
          </a:p>
        </p:txBody>
      </p:sp>
    </p:spTree>
    <p:extLst>
      <p:ext uri="{BB962C8B-B14F-4D97-AF65-F5344CB8AC3E}">
        <p14:creationId xmlns:p14="http://schemas.microsoft.com/office/powerpoint/2010/main" val="25007012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Tactile tasks</a:t>
            </a:r>
            <a:endParaRPr lang="en-GB" sz="4800" dirty="0"/>
          </a:p>
        </p:txBody>
      </p:sp>
      <p:sp>
        <p:nvSpPr>
          <p:cNvPr id="5" name="Rectangle 4"/>
          <p:cNvSpPr/>
          <p:nvPr/>
        </p:nvSpPr>
        <p:spPr>
          <a:xfrm>
            <a:off x="4953000" y="6145679"/>
            <a:ext cx="4953000" cy="646331"/>
          </a:xfrm>
          <a:prstGeom prst="rect">
            <a:avLst/>
          </a:prstGeom>
        </p:spPr>
        <p:txBody>
          <a:bodyPr>
            <a:spAutoFit/>
          </a:bodyPr>
          <a:lstStyle/>
          <a:p>
            <a:r>
              <a:rPr lang="en-GB" dirty="0">
                <a:hlinkClick r:id="rId2"/>
              </a:rPr>
              <a:t>https://</a:t>
            </a:r>
            <a:r>
              <a:rPr lang="en-GB" dirty="0" smtClean="0">
                <a:hlinkClick r:id="rId2"/>
              </a:rPr>
              <a:t>create.kahoot.it/details/sperry/16c724b1-c63a-4121-85e0-0a83992c5b83</a:t>
            </a:r>
            <a:r>
              <a:rPr lang="en-GB" dirty="0" smtClean="0"/>
              <a:t> </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91" t="22222" r="18043" b="7152"/>
          <a:stretch/>
        </p:blipFill>
        <p:spPr bwMode="auto">
          <a:xfrm rot="21262407">
            <a:off x="126967" y="2295785"/>
            <a:ext cx="3457275" cy="302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41486" y="1088571"/>
            <a:ext cx="6364513" cy="4524315"/>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Without </a:t>
            </a:r>
            <a:r>
              <a:rPr lang="en-GB" dirty="0">
                <a:latin typeface="Arial" panose="020B0604020202020204" pitchFamily="34" charset="0"/>
                <a:cs typeface="Arial" panose="020B0604020202020204" pitchFamily="34" charset="0"/>
              </a:rPr>
              <a:t>looking, participants picked up an object with their right </a:t>
            </a:r>
            <a:r>
              <a:rPr lang="en-GB" dirty="0" smtClean="0">
                <a:latin typeface="Arial" panose="020B0604020202020204" pitchFamily="34" charset="0"/>
                <a:cs typeface="Arial" panose="020B0604020202020204" pitchFamily="34" charset="0"/>
              </a:rPr>
              <a:t>hand. Hemisphere </a:t>
            </a:r>
            <a:r>
              <a:rPr lang="en-GB" dirty="0">
                <a:latin typeface="Arial" panose="020B0604020202020204" pitchFamily="34" charset="0"/>
                <a:cs typeface="Arial" panose="020B0604020202020204" pitchFamily="34" charset="0"/>
              </a:rPr>
              <a:t>used:	</a:t>
            </a:r>
            <a:r>
              <a:rPr lang="en-GB" dirty="0" smtClean="0">
                <a:latin typeface="Arial" panose="020B0604020202020204" pitchFamily="34" charset="0"/>
                <a:cs typeface="Arial" panose="020B0604020202020204" pitchFamily="34" charset="0"/>
              </a:rPr>
              <a:t>LEFT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Participants were then asked to say out loud what they were holding.</a:t>
            </a:r>
          </a:p>
          <a:p>
            <a:r>
              <a:rPr lang="en-GB" dirty="0">
                <a:latin typeface="Arial" panose="020B0604020202020204" pitchFamily="34" charset="0"/>
                <a:cs typeface="Arial" panose="020B0604020202020204" pitchFamily="34" charset="0"/>
              </a:rPr>
              <a:t>Could participants do this?	YES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Why/Why not?	</a:t>
            </a:r>
            <a:r>
              <a:rPr lang="en-GB" dirty="0" smtClean="0">
                <a:latin typeface="Arial" panose="020B0604020202020204" pitchFamily="34" charset="0"/>
                <a:cs typeface="Arial" panose="020B0604020202020204" pitchFamily="34" charset="0"/>
              </a:rPr>
              <a:t>LH </a:t>
            </a:r>
            <a:r>
              <a:rPr lang="en-GB" dirty="0">
                <a:latin typeface="Arial" panose="020B0604020202020204" pitchFamily="34" charset="0"/>
                <a:cs typeface="Arial" panose="020B0604020202020204" pitchFamily="34" charset="0"/>
              </a:rPr>
              <a:t>is in control of language</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Without </a:t>
            </a:r>
            <a:r>
              <a:rPr lang="en-GB" dirty="0">
                <a:latin typeface="Arial" panose="020B0604020202020204" pitchFamily="34" charset="0"/>
                <a:cs typeface="Arial" panose="020B0604020202020204" pitchFamily="34" charset="0"/>
              </a:rPr>
              <a:t>looking, participants picked up an object with their left </a:t>
            </a:r>
            <a:r>
              <a:rPr lang="en-GB" dirty="0" smtClean="0">
                <a:latin typeface="Arial" panose="020B0604020202020204" pitchFamily="34" charset="0"/>
                <a:cs typeface="Arial" panose="020B0604020202020204" pitchFamily="34" charset="0"/>
              </a:rPr>
              <a:t>hand. Hemisphere </a:t>
            </a:r>
            <a:r>
              <a:rPr lang="en-GB" dirty="0">
                <a:latin typeface="Arial" panose="020B0604020202020204" pitchFamily="34" charset="0"/>
                <a:cs typeface="Arial" panose="020B0604020202020204" pitchFamily="34" charset="0"/>
              </a:rPr>
              <a:t>used</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RIGHT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Participants were then asked to say out loud what they were holding</a:t>
            </a:r>
            <a:r>
              <a:rPr lang="en-GB" dirty="0" smtClean="0">
                <a:latin typeface="Arial" panose="020B0604020202020204" pitchFamily="34" charset="0"/>
                <a:cs typeface="Arial" panose="020B0604020202020204" pitchFamily="34" charset="0"/>
              </a:rPr>
              <a:t>. Could </a:t>
            </a:r>
            <a:r>
              <a:rPr lang="en-GB" dirty="0">
                <a:latin typeface="Arial" panose="020B0604020202020204" pitchFamily="34" charset="0"/>
                <a:cs typeface="Arial" panose="020B0604020202020204" pitchFamily="34" charset="0"/>
              </a:rPr>
              <a:t>participants do this</a:t>
            </a:r>
            <a:r>
              <a:rPr lang="en-GB" dirty="0" smtClean="0">
                <a:latin typeface="Arial" panose="020B0604020202020204" pitchFamily="34" charset="0"/>
                <a:cs typeface="Arial" panose="020B0604020202020204" pitchFamily="34" charset="0"/>
              </a:rPr>
              <a:t>? NO</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Why/Why not?	</a:t>
            </a:r>
            <a:r>
              <a:rPr lang="en-GB" dirty="0" smtClean="0">
                <a:latin typeface="Arial" panose="020B0604020202020204" pitchFamily="34" charset="0"/>
                <a:cs typeface="Arial" panose="020B0604020202020204" pitchFamily="34" charset="0"/>
              </a:rPr>
              <a:t>RH </a:t>
            </a:r>
            <a:r>
              <a:rPr lang="en-GB" dirty="0">
                <a:latin typeface="Arial" panose="020B0604020202020204" pitchFamily="34" charset="0"/>
                <a:cs typeface="Arial" panose="020B0604020202020204" pitchFamily="34" charset="0"/>
              </a:rPr>
              <a:t>is mute</a:t>
            </a:r>
          </a:p>
        </p:txBody>
      </p:sp>
    </p:spTree>
    <p:extLst>
      <p:ext uri="{BB962C8B-B14F-4D97-AF65-F5344CB8AC3E}">
        <p14:creationId xmlns:p14="http://schemas.microsoft.com/office/powerpoint/2010/main" val="17708706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Visual tasks</a:t>
            </a:r>
            <a:endParaRPr lang="en-GB" sz="4800" dirty="0"/>
          </a:p>
        </p:txBody>
      </p:sp>
      <p:sp>
        <p:nvSpPr>
          <p:cNvPr id="5" name="Rectangle 4"/>
          <p:cNvSpPr/>
          <p:nvPr/>
        </p:nvSpPr>
        <p:spPr>
          <a:xfrm>
            <a:off x="4953000" y="6145679"/>
            <a:ext cx="4953000" cy="646331"/>
          </a:xfrm>
          <a:prstGeom prst="rect">
            <a:avLst/>
          </a:prstGeom>
        </p:spPr>
        <p:txBody>
          <a:bodyPr>
            <a:spAutoFit/>
          </a:bodyPr>
          <a:lstStyle/>
          <a:p>
            <a:r>
              <a:rPr lang="en-GB" dirty="0">
                <a:hlinkClick r:id="rId2"/>
              </a:rPr>
              <a:t>https://</a:t>
            </a:r>
            <a:r>
              <a:rPr lang="en-GB" dirty="0" smtClean="0">
                <a:hlinkClick r:id="rId2"/>
              </a:rPr>
              <a:t>create.kahoot.it/details/sperry/16c724b1-c63a-4121-85e0-0a83992c5b83</a:t>
            </a:r>
            <a:r>
              <a:rPr lang="en-GB" dirty="0" smtClean="0"/>
              <a:t> </a:t>
            </a:r>
            <a:endParaRPr lang="en-GB" dirty="0"/>
          </a:p>
        </p:txBody>
      </p:sp>
      <p:sp>
        <p:nvSpPr>
          <p:cNvPr id="7" name="Rectangle 6"/>
          <p:cNvSpPr/>
          <p:nvPr/>
        </p:nvSpPr>
        <p:spPr>
          <a:xfrm>
            <a:off x="0" y="1088570"/>
            <a:ext cx="6720114" cy="526297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Participants were flashed a stimulus to one of their visual fields</a:t>
            </a:r>
            <a:r>
              <a:rPr lang="en-GB" sz="2400" dirty="0" smtClean="0">
                <a:latin typeface="Arial" panose="020B0604020202020204" pitchFamily="34" charset="0"/>
                <a:cs typeface="Arial" panose="020B0604020202020204" pitchFamily="34" charset="0"/>
              </a:rPr>
              <a:t>. Which </a:t>
            </a:r>
            <a:r>
              <a:rPr lang="en-GB" sz="2400" dirty="0">
                <a:latin typeface="Arial" panose="020B0604020202020204" pitchFamily="34" charset="0"/>
                <a:cs typeface="Arial" panose="020B0604020202020204" pitchFamily="34" charset="0"/>
              </a:rPr>
              <a:t>visual field was the ‘?’ stimulus presented to?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Which hemisphere would have seen the stimulus?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Participants were then asked to identify what they saw</a:t>
            </a:r>
            <a:r>
              <a:rPr lang="en-GB" sz="2400" dirty="0" smtClean="0">
                <a:latin typeface="Arial" panose="020B0604020202020204" pitchFamily="34" charset="0"/>
                <a:cs typeface="Arial" panose="020B0604020202020204" pitchFamily="34" charset="0"/>
              </a:rPr>
              <a:t>. Would </a:t>
            </a:r>
            <a:r>
              <a:rPr lang="en-GB" sz="2400" dirty="0">
                <a:latin typeface="Arial" panose="020B0604020202020204" pitchFamily="34" charset="0"/>
                <a:cs typeface="Arial" panose="020B0604020202020204" pitchFamily="34" charset="0"/>
              </a:rPr>
              <a:t>participants have been able to do this</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Why/Why not?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not, what could they do?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60" t="31151" r="21615" b="6249"/>
          <a:stretch/>
        </p:blipFill>
        <p:spPr bwMode="auto">
          <a:xfrm rot="537788">
            <a:off x="6817034" y="1379963"/>
            <a:ext cx="2906609" cy="256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3770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Visual tasks</a:t>
            </a:r>
            <a:endParaRPr lang="en-GB" sz="4800" dirty="0"/>
          </a:p>
        </p:txBody>
      </p:sp>
      <p:sp>
        <p:nvSpPr>
          <p:cNvPr id="5" name="Rectangle 4"/>
          <p:cNvSpPr/>
          <p:nvPr/>
        </p:nvSpPr>
        <p:spPr>
          <a:xfrm>
            <a:off x="4953000" y="6145679"/>
            <a:ext cx="4953000" cy="646331"/>
          </a:xfrm>
          <a:prstGeom prst="rect">
            <a:avLst/>
          </a:prstGeom>
        </p:spPr>
        <p:txBody>
          <a:bodyPr>
            <a:spAutoFit/>
          </a:bodyPr>
          <a:lstStyle/>
          <a:p>
            <a:r>
              <a:rPr lang="en-GB" dirty="0">
                <a:hlinkClick r:id="rId2"/>
              </a:rPr>
              <a:t>https://</a:t>
            </a:r>
            <a:r>
              <a:rPr lang="en-GB" dirty="0" smtClean="0">
                <a:hlinkClick r:id="rId2"/>
              </a:rPr>
              <a:t>create.kahoot.it/details/sperry/16c724b1-c63a-4121-85e0-0a83992c5b83</a:t>
            </a:r>
            <a:r>
              <a:rPr lang="en-GB" dirty="0" smtClean="0"/>
              <a:t> </a:t>
            </a:r>
            <a:endParaRPr lang="en-GB" dirty="0"/>
          </a:p>
        </p:txBody>
      </p:sp>
      <p:sp>
        <p:nvSpPr>
          <p:cNvPr id="7" name="Rectangle 6"/>
          <p:cNvSpPr/>
          <p:nvPr/>
        </p:nvSpPr>
        <p:spPr>
          <a:xfrm>
            <a:off x="0" y="1088570"/>
            <a:ext cx="6720114" cy="526297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Participants were flashed a stimulus to one of their visual fields</a:t>
            </a:r>
            <a:r>
              <a:rPr lang="en-GB" sz="2400" dirty="0" smtClean="0">
                <a:latin typeface="Arial" panose="020B0604020202020204" pitchFamily="34" charset="0"/>
                <a:cs typeface="Arial" panose="020B0604020202020204" pitchFamily="34" charset="0"/>
              </a:rPr>
              <a:t>. Which </a:t>
            </a:r>
            <a:r>
              <a:rPr lang="en-GB" sz="2400" dirty="0">
                <a:latin typeface="Arial" panose="020B0604020202020204" pitchFamily="34" charset="0"/>
                <a:cs typeface="Arial" panose="020B0604020202020204" pitchFamily="34" charset="0"/>
              </a:rPr>
              <a:t>visual field was the ‘?’ stimulus presented to?	RVF</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Which hemisphere would have seen the stimulus?	</a:t>
            </a:r>
            <a:r>
              <a:rPr lang="en-GB" sz="2400" dirty="0" smtClean="0">
                <a:latin typeface="Arial" panose="020B0604020202020204" pitchFamily="34" charset="0"/>
                <a:cs typeface="Arial" panose="020B0604020202020204" pitchFamily="34" charset="0"/>
              </a:rPr>
              <a:t>LH</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Participants were then asked to identify what they saw</a:t>
            </a:r>
            <a:r>
              <a:rPr lang="en-GB" sz="2400" dirty="0" smtClean="0">
                <a:latin typeface="Arial" panose="020B0604020202020204" pitchFamily="34" charset="0"/>
                <a:cs typeface="Arial" panose="020B0604020202020204" pitchFamily="34" charset="0"/>
              </a:rPr>
              <a:t>. Would </a:t>
            </a:r>
            <a:r>
              <a:rPr lang="en-GB" sz="2400" dirty="0">
                <a:latin typeface="Arial" panose="020B0604020202020204" pitchFamily="34" charset="0"/>
                <a:cs typeface="Arial" panose="020B0604020202020204" pitchFamily="34" charset="0"/>
              </a:rPr>
              <a:t>participants have been able to do this</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YES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Why/Why not?	</a:t>
            </a:r>
            <a:r>
              <a:rPr lang="en-GB" sz="2400" dirty="0" smtClean="0">
                <a:latin typeface="Arial" panose="020B0604020202020204" pitchFamily="34" charset="0"/>
                <a:cs typeface="Arial" panose="020B0604020202020204" pitchFamily="34" charset="0"/>
              </a:rPr>
              <a:t>LH </a:t>
            </a:r>
            <a:r>
              <a:rPr lang="en-GB" sz="2400" dirty="0">
                <a:latin typeface="Arial" panose="020B0604020202020204" pitchFamily="34" charset="0"/>
                <a:cs typeface="Arial" panose="020B0604020202020204" pitchFamily="34" charset="0"/>
              </a:rPr>
              <a:t>is in control of language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not, what could they do?	They could do this.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60" t="31151" r="21615" b="6249"/>
          <a:stretch/>
        </p:blipFill>
        <p:spPr bwMode="auto">
          <a:xfrm rot="537788">
            <a:off x="6817034" y="1379963"/>
            <a:ext cx="2906609" cy="2568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8042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Visual tasks $</a:t>
            </a:r>
            <a:endParaRPr lang="en-GB" sz="4800" dirty="0"/>
          </a:p>
        </p:txBody>
      </p:sp>
      <p:sp>
        <p:nvSpPr>
          <p:cNvPr id="5" name="Rectangle 4"/>
          <p:cNvSpPr/>
          <p:nvPr/>
        </p:nvSpPr>
        <p:spPr>
          <a:xfrm>
            <a:off x="4953000" y="6145679"/>
            <a:ext cx="4953000" cy="646331"/>
          </a:xfrm>
          <a:prstGeom prst="rect">
            <a:avLst/>
          </a:prstGeom>
        </p:spPr>
        <p:txBody>
          <a:bodyPr>
            <a:spAutoFit/>
          </a:bodyPr>
          <a:lstStyle/>
          <a:p>
            <a:r>
              <a:rPr lang="en-GB" dirty="0">
                <a:hlinkClick r:id="rId2"/>
              </a:rPr>
              <a:t>https://</a:t>
            </a:r>
            <a:r>
              <a:rPr lang="en-GB" dirty="0" smtClean="0">
                <a:hlinkClick r:id="rId2"/>
              </a:rPr>
              <a:t>create.kahoot.it/details/sperry/16c724b1-c63a-4121-85e0-0a83992c5b83</a:t>
            </a:r>
            <a:r>
              <a:rPr lang="en-GB" dirty="0" smtClean="0"/>
              <a:t> </a:t>
            </a:r>
            <a:endParaRPr lang="en-GB" dirty="0"/>
          </a:p>
        </p:txBody>
      </p:sp>
      <p:sp>
        <p:nvSpPr>
          <p:cNvPr id="7" name="Rectangle 6"/>
          <p:cNvSpPr/>
          <p:nvPr/>
        </p:nvSpPr>
        <p:spPr>
          <a:xfrm>
            <a:off x="3185886" y="1088570"/>
            <a:ext cx="6720114" cy="526297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Participants were flashed a stimulus to one of their visual </a:t>
            </a:r>
            <a:r>
              <a:rPr lang="en-GB" sz="2400" dirty="0" err="1">
                <a:latin typeface="Arial" panose="020B0604020202020204" pitchFamily="34" charset="0"/>
                <a:cs typeface="Arial" panose="020B0604020202020204" pitchFamily="34" charset="0"/>
              </a:rPr>
              <a:t>fields.Which</a:t>
            </a:r>
            <a:r>
              <a:rPr lang="en-GB" sz="2400" dirty="0">
                <a:latin typeface="Arial" panose="020B0604020202020204" pitchFamily="34" charset="0"/>
                <a:cs typeface="Arial" panose="020B0604020202020204" pitchFamily="34" charset="0"/>
              </a:rPr>
              <a:t> visual field was the ‘$’ stimulus presented to?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Which hemisphere would have seen the stimulus?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Participants were then asked to identify what they saw. Would participants have been able to do this?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Why/Why not?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not, what could they do?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58" t="29762" r="21168" b="7152"/>
          <a:stretch/>
        </p:blipFill>
        <p:spPr bwMode="auto">
          <a:xfrm rot="21348088">
            <a:off x="323319" y="2368748"/>
            <a:ext cx="2666680" cy="236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7471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Visual tasks $</a:t>
            </a:r>
            <a:endParaRPr lang="en-GB" sz="4800" dirty="0"/>
          </a:p>
        </p:txBody>
      </p:sp>
      <p:sp>
        <p:nvSpPr>
          <p:cNvPr id="5" name="Rectangle 4"/>
          <p:cNvSpPr/>
          <p:nvPr/>
        </p:nvSpPr>
        <p:spPr>
          <a:xfrm>
            <a:off x="4953000" y="6145679"/>
            <a:ext cx="4953000" cy="646331"/>
          </a:xfrm>
          <a:prstGeom prst="rect">
            <a:avLst/>
          </a:prstGeom>
        </p:spPr>
        <p:txBody>
          <a:bodyPr>
            <a:spAutoFit/>
          </a:bodyPr>
          <a:lstStyle/>
          <a:p>
            <a:r>
              <a:rPr lang="en-GB" dirty="0">
                <a:hlinkClick r:id="rId2"/>
              </a:rPr>
              <a:t>https://</a:t>
            </a:r>
            <a:r>
              <a:rPr lang="en-GB" dirty="0" smtClean="0">
                <a:hlinkClick r:id="rId2"/>
              </a:rPr>
              <a:t>create.kahoot.it/details/sperry/16c724b1-c63a-4121-85e0-0a83992c5b83</a:t>
            </a:r>
            <a:r>
              <a:rPr lang="en-GB" dirty="0" smtClean="0"/>
              <a:t> </a:t>
            </a:r>
            <a:endParaRPr lang="en-GB" dirty="0"/>
          </a:p>
        </p:txBody>
      </p:sp>
      <p:sp>
        <p:nvSpPr>
          <p:cNvPr id="7" name="Rectangle 6"/>
          <p:cNvSpPr/>
          <p:nvPr/>
        </p:nvSpPr>
        <p:spPr>
          <a:xfrm>
            <a:off x="3185886" y="1088570"/>
            <a:ext cx="6720114" cy="5632311"/>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Participants were flashed a stimulus to one of their visual </a:t>
            </a:r>
            <a:r>
              <a:rPr lang="en-GB" sz="2400" dirty="0" err="1">
                <a:latin typeface="Arial" panose="020B0604020202020204" pitchFamily="34" charset="0"/>
                <a:cs typeface="Arial" panose="020B0604020202020204" pitchFamily="34" charset="0"/>
              </a:rPr>
              <a:t>fields.Which</a:t>
            </a:r>
            <a:r>
              <a:rPr lang="en-GB" sz="2400" dirty="0">
                <a:latin typeface="Arial" panose="020B0604020202020204" pitchFamily="34" charset="0"/>
                <a:cs typeface="Arial" panose="020B0604020202020204" pitchFamily="34" charset="0"/>
              </a:rPr>
              <a:t> visual field was the ‘$’ stimulus presented to?	LVF</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Which hemisphere would have seen the stimulus?	RH</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Participants were then asked to identify what they saw. Would participants have been able to do this?	NO</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Why/Why not?	 RH is mute.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not, what could they do?	DRAW it with their left hand</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58" t="29762" r="21168" b="7152"/>
          <a:stretch/>
        </p:blipFill>
        <p:spPr bwMode="auto">
          <a:xfrm rot="21348088">
            <a:off x="323319" y="2368748"/>
            <a:ext cx="2666680" cy="236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292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3"/>
          <p:cNvSpPr>
            <a:spLocks noGrp="1" noChangeArrowheads="1"/>
          </p:cNvSpPr>
          <p:nvPr>
            <p:ph type="subTitle" idx="1"/>
          </p:nvPr>
        </p:nvSpPr>
        <p:spPr>
          <a:xfrm>
            <a:off x="-13758" y="-38100"/>
            <a:ext cx="9919758" cy="730250"/>
          </a:xfrm>
          <a:solidFill>
            <a:srgbClr val="FFFF00"/>
          </a:solidFill>
          <a:ln>
            <a:solidFill>
              <a:schemeClr val="tx1"/>
            </a:solidFill>
            <a:miter lim="800000"/>
            <a:headEnd/>
            <a:tailEnd/>
          </a:ln>
        </p:spPr>
        <p:txBody>
          <a:bodyPr/>
          <a:lstStyle/>
          <a:p>
            <a:pPr eaLnBrk="1" hangingPunct="1"/>
            <a:r>
              <a:rPr lang="en-GB" altLang="en-US" sz="4000" dirty="0" smtClean="0">
                <a:solidFill>
                  <a:schemeClr val="tx1"/>
                </a:solidFill>
              </a:rPr>
              <a:t>The Biological Area: Sperry</a:t>
            </a:r>
            <a:endParaRPr lang="en-US" altLang="en-US" sz="4000" dirty="0" smtClean="0">
              <a:solidFill>
                <a:schemeClr val="tx1"/>
              </a:solidFill>
            </a:endParaRPr>
          </a:p>
        </p:txBody>
      </p:sp>
      <p:sp>
        <p:nvSpPr>
          <p:cNvPr id="3075"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076"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077"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078"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pic>
        <p:nvPicPr>
          <p:cNvPr id="3079" name="Picture 8" descr="hemisph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823" y="-25400"/>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5" descr="http://i.dailymail.co.uk/i/pix/2014/05/09/article-2623956-1DAF4F9200000578-172_634x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961" y="2060575"/>
            <a:ext cx="197604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7" descr="http://wallpaper.pickywallpapers.com/1920x1080/robert-pattinson-rests-his-head-on-his-hand.jpg"/>
          <p:cNvPicPr>
            <a:picLocks noChangeAspect="1" noChangeArrowheads="1"/>
          </p:cNvPicPr>
          <p:nvPr/>
        </p:nvPicPr>
        <p:blipFill>
          <a:blip r:embed="rId4">
            <a:extLst>
              <a:ext uri="{28A0092B-C50C-407E-A947-70E740481C1C}">
                <a14:useLocalDpi xmlns:a14="http://schemas.microsoft.com/office/drawing/2010/main" val="0"/>
              </a:ext>
            </a:extLst>
          </a:blip>
          <a:srcRect l="11736" t="1328" r="29932"/>
          <a:stretch>
            <a:fillRect/>
          </a:stretch>
        </p:blipFill>
        <p:spPr bwMode="auto">
          <a:xfrm>
            <a:off x="7238603" y="4492626"/>
            <a:ext cx="2693194"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p:cNvPicPr>
            <a:picLocks noChangeAspect="1" noChangeArrowheads="1"/>
          </p:cNvPicPr>
          <p:nvPr/>
        </p:nvPicPr>
        <p:blipFill>
          <a:blip r:embed="rId5">
            <a:extLst>
              <a:ext uri="{28A0092B-C50C-407E-A947-70E740481C1C}">
                <a14:useLocalDpi xmlns:a14="http://schemas.microsoft.com/office/drawing/2010/main" val="0"/>
              </a:ext>
            </a:extLst>
          </a:blip>
          <a:srcRect l="13541" t="17334" r="53542" b="8334"/>
          <a:stretch>
            <a:fillRect/>
          </a:stretch>
        </p:blipFill>
        <p:spPr bwMode="auto">
          <a:xfrm rot="428953">
            <a:off x="799704" y="1236663"/>
            <a:ext cx="4891088"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67773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4348"/>
                                        </p:tgtEl>
                                        <p:attrNameLst>
                                          <p:attrName>ppt_x</p:attrName>
                                        </p:attrNameLst>
                                      </p:cBhvr>
                                      <p:tavLst>
                                        <p:tav tm="0">
                                          <p:val>
                                            <p:strVal val="ppt_x"/>
                                          </p:val>
                                        </p:tav>
                                        <p:tav tm="100000">
                                          <p:val>
                                            <p:strVal val="ppt_x"/>
                                          </p:val>
                                        </p:tav>
                                      </p:tavLst>
                                    </p:anim>
                                    <p:anim calcmode="lin" valueType="num">
                                      <p:cBhvr additive="base">
                                        <p:cTn id="7" dur="500"/>
                                        <p:tgtEl>
                                          <p:spTgt spid="14348"/>
                                        </p:tgtEl>
                                        <p:attrNameLst>
                                          <p:attrName>ppt_y</p:attrName>
                                        </p:attrNameLst>
                                      </p:cBhvr>
                                      <p:tavLst>
                                        <p:tav tm="0">
                                          <p:val>
                                            <p:strVal val="ppt_y"/>
                                          </p:val>
                                        </p:tav>
                                        <p:tav tm="100000">
                                          <p:val>
                                            <p:strVal val="1+ppt_h/2"/>
                                          </p:val>
                                        </p:tav>
                                      </p:tavLst>
                                    </p:anim>
                                    <p:set>
                                      <p:cBhvr>
                                        <p:cTn id="8" dur="1" fill="hold">
                                          <p:stCondLst>
                                            <p:cond delay="499"/>
                                          </p:stCondLst>
                                        </p:cTn>
                                        <p:tgtEl>
                                          <p:spTgt spid="14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Composite Words</a:t>
            </a:r>
            <a:endParaRPr lang="en-GB" sz="4800" dirty="0"/>
          </a:p>
        </p:txBody>
      </p:sp>
      <p:sp>
        <p:nvSpPr>
          <p:cNvPr id="7" name="Rectangle 6"/>
          <p:cNvSpPr/>
          <p:nvPr/>
        </p:nvSpPr>
        <p:spPr>
          <a:xfrm>
            <a:off x="0" y="1059540"/>
            <a:ext cx="6720114" cy="526297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Which visual field was each word presented to?</a:t>
            </a:r>
          </a:p>
          <a:p>
            <a:r>
              <a:rPr lang="en-GB" sz="2400" dirty="0">
                <a:latin typeface="Arial" panose="020B0604020202020204" pitchFamily="34" charset="0"/>
                <a:cs typeface="Arial" panose="020B0604020202020204" pitchFamily="34" charset="0"/>
              </a:rPr>
              <a:t>KEY = </a:t>
            </a:r>
            <a:r>
              <a:rPr lang="en-GB" sz="2400" dirty="0" smtClean="0">
                <a:latin typeface="Arial" panose="020B0604020202020204" pitchFamily="34" charset="0"/>
                <a:cs typeface="Arial" panose="020B0604020202020204" pitchFamily="34" charset="0"/>
              </a:rPr>
              <a:t>		CASE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Which hemisphere was each word presented to?</a:t>
            </a:r>
          </a:p>
          <a:p>
            <a:r>
              <a:rPr lang="en-GB" sz="2400" dirty="0">
                <a:latin typeface="Arial" panose="020B0604020202020204" pitchFamily="34" charset="0"/>
                <a:cs typeface="Arial" panose="020B0604020202020204" pitchFamily="34" charset="0"/>
              </a:rPr>
              <a:t>KEY = </a:t>
            </a:r>
            <a:r>
              <a:rPr lang="en-GB" sz="2400" dirty="0" smtClean="0">
                <a:latin typeface="Arial" panose="020B0604020202020204" pitchFamily="34" charset="0"/>
                <a:cs typeface="Arial" panose="020B0604020202020204" pitchFamily="34" charset="0"/>
              </a:rPr>
              <a:t>		CASE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Would the participant have been able to identify this stimulus verbally?</a:t>
            </a:r>
          </a:p>
          <a:p>
            <a:r>
              <a:rPr lang="en-GB" sz="2400" dirty="0">
                <a:latin typeface="Arial" panose="020B0604020202020204" pitchFamily="34" charset="0"/>
                <a:cs typeface="Arial" panose="020B0604020202020204" pitchFamily="34" charset="0"/>
              </a:rPr>
              <a:t>KEY = </a:t>
            </a:r>
            <a:r>
              <a:rPr lang="en-GB" sz="2400" dirty="0" smtClean="0">
                <a:latin typeface="Arial" panose="020B0604020202020204" pitchFamily="34" charset="0"/>
                <a:cs typeface="Arial" panose="020B0604020202020204" pitchFamily="34" charset="0"/>
              </a:rPr>
              <a:t>		CASE =</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If not, what could the participant do?</a:t>
            </a:r>
          </a:p>
          <a:p>
            <a:r>
              <a:rPr lang="en-GB" sz="2400" dirty="0">
                <a:latin typeface="Arial" panose="020B0604020202020204" pitchFamily="34" charset="0"/>
                <a:cs typeface="Arial" panose="020B0604020202020204" pitchFamily="34" charset="0"/>
              </a:rPr>
              <a:t>KEY =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CASE </a:t>
            </a:r>
            <a:r>
              <a:rPr lang="en-GB" sz="2400" dirty="0">
                <a:latin typeface="Arial" panose="020B0604020202020204" pitchFamily="34" charset="0"/>
                <a:cs typeface="Arial" panose="020B0604020202020204" pitchFamily="34" charset="0"/>
              </a:rPr>
              <a:t>=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11" t="21825" r="28459" b="6250"/>
          <a:stretch/>
        </p:blipFill>
        <p:spPr bwMode="auto">
          <a:xfrm rot="21093751">
            <a:off x="6649128" y="1868791"/>
            <a:ext cx="2978519" cy="401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9176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085850"/>
          </a:xfrm>
          <a:solidFill>
            <a:srgbClr val="FFFF00"/>
          </a:solidFill>
        </p:spPr>
        <p:txBody>
          <a:bodyPr>
            <a:normAutofit/>
          </a:bodyPr>
          <a:lstStyle/>
          <a:p>
            <a:pPr algn="ctr"/>
            <a:r>
              <a:rPr lang="en-GB" sz="4800" dirty="0" smtClean="0"/>
              <a:t>Sperry’s Results: Composite Words</a:t>
            </a:r>
            <a:endParaRPr lang="en-GB" sz="4800" dirty="0"/>
          </a:p>
        </p:txBody>
      </p:sp>
      <p:sp>
        <p:nvSpPr>
          <p:cNvPr id="7" name="Rectangle 6"/>
          <p:cNvSpPr/>
          <p:nvPr/>
        </p:nvSpPr>
        <p:spPr>
          <a:xfrm>
            <a:off x="0" y="1059540"/>
            <a:ext cx="6720114" cy="5632311"/>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Which visual field was each word presented to?</a:t>
            </a:r>
          </a:p>
          <a:p>
            <a:r>
              <a:rPr lang="en-GB" sz="2400" dirty="0">
                <a:latin typeface="Arial" panose="020B0604020202020204" pitchFamily="34" charset="0"/>
                <a:cs typeface="Arial" panose="020B0604020202020204" pitchFamily="34" charset="0"/>
              </a:rPr>
              <a:t>KEY = </a:t>
            </a:r>
            <a:r>
              <a:rPr lang="en-GB" sz="2400" dirty="0" smtClean="0">
                <a:latin typeface="Arial" panose="020B0604020202020204" pitchFamily="34" charset="0"/>
                <a:cs typeface="Arial" panose="020B0604020202020204" pitchFamily="34" charset="0"/>
              </a:rPr>
              <a:t>LVF		CASE </a:t>
            </a:r>
            <a:r>
              <a:rPr lang="en-GB" sz="2400" dirty="0">
                <a:latin typeface="Arial" panose="020B0604020202020204" pitchFamily="34" charset="0"/>
                <a:cs typeface="Arial" panose="020B0604020202020204" pitchFamily="34" charset="0"/>
              </a:rPr>
              <a:t>= RVF</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Which hemisphere was each word presented to?</a:t>
            </a:r>
          </a:p>
          <a:p>
            <a:r>
              <a:rPr lang="en-GB" sz="2400" dirty="0">
                <a:latin typeface="Arial" panose="020B0604020202020204" pitchFamily="34" charset="0"/>
                <a:cs typeface="Arial" panose="020B0604020202020204" pitchFamily="34" charset="0"/>
              </a:rPr>
              <a:t>KEY = </a:t>
            </a:r>
            <a:r>
              <a:rPr lang="en-GB" sz="2400" dirty="0" smtClean="0">
                <a:latin typeface="Arial" panose="020B0604020202020204" pitchFamily="34" charset="0"/>
                <a:cs typeface="Arial" panose="020B0604020202020204" pitchFamily="34" charset="0"/>
              </a:rPr>
              <a:t>RH		CASE </a:t>
            </a:r>
            <a:r>
              <a:rPr lang="en-GB" sz="2400" dirty="0">
                <a:latin typeface="Arial" panose="020B0604020202020204" pitchFamily="34" charset="0"/>
                <a:cs typeface="Arial" panose="020B0604020202020204" pitchFamily="34" charset="0"/>
              </a:rPr>
              <a:t>= LH</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Would the participant have been able to identify this stimulus verbally?</a:t>
            </a:r>
          </a:p>
          <a:p>
            <a:r>
              <a:rPr lang="en-GB" sz="2400" dirty="0">
                <a:latin typeface="Arial" panose="020B0604020202020204" pitchFamily="34" charset="0"/>
                <a:cs typeface="Arial" panose="020B0604020202020204" pitchFamily="34" charset="0"/>
              </a:rPr>
              <a:t>KEY = </a:t>
            </a:r>
            <a:r>
              <a:rPr lang="en-GB" sz="2400" dirty="0" smtClean="0">
                <a:latin typeface="Arial" panose="020B0604020202020204" pitchFamily="34" charset="0"/>
                <a:cs typeface="Arial" panose="020B0604020202020204" pitchFamily="34" charset="0"/>
              </a:rPr>
              <a:t>NO		CASE </a:t>
            </a:r>
            <a:r>
              <a:rPr lang="en-GB" sz="2400" dirty="0">
                <a:latin typeface="Arial" panose="020B0604020202020204" pitchFamily="34" charset="0"/>
                <a:cs typeface="Arial" panose="020B0604020202020204" pitchFamily="34" charset="0"/>
              </a:rPr>
              <a:t>= YES</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If not, what could the participant do?</a:t>
            </a:r>
          </a:p>
          <a:p>
            <a:r>
              <a:rPr lang="en-GB" sz="2400" dirty="0">
                <a:latin typeface="Arial" panose="020B0604020202020204" pitchFamily="34" charset="0"/>
                <a:cs typeface="Arial" panose="020B0604020202020204" pitchFamily="34" charset="0"/>
              </a:rPr>
              <a:t>KEY = NO, but could DRAW it with their left hand</a:t>
            </a:r>
          </a:p>
          <a:p>
            <a:r>
              <a:rPr lang="en-GB" sz="2400" dirty="0">
                <a:latin typeface="Arial" panose="020B0604020202020204" pitchFamily="34" charset="0"/>
                <a:cs typeface="Arial" panose="020B0604020202020204" pitchFamily="34" charset="0"/>
              </a:rPr>
              <a:t>CASE = YES can identify it verbally</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11" t="21825" r="28459" b="6250"/>
          <a:stretch/>
        </p:blipFill>
        <p:spPr bwMode="auto">
          <a:xfrm rot="21093751">
            <a:off x="6649128" y="1868791"/>
            <a:ext cx="2978519" cy="401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8284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906000" cy="1553028"/>
          </a:xfrm>
        </p:spPr>
        <p:txBody>
          <a:bodyPr>
            <a:noAutofit/>
          </a:bodyPr>
          <a:lstStyle/>
          <a:p>
            <a:r>
              <a:rPr lang="en-GB" sz="6000" dirty="0" smtClean="0"/>
              <a:t>Timed Test – you can use your notes and folders</a:t>
            </a:r>
            <a:endParaRPr lang="en-GB" sz="60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17" t="22817" r="2381" b="24802"/>
          <a:stretch/>
        </p:blipFill>
        <p:spPr bwMode="auto">
          <a:xfrm>
            <a:off x="725843" y="1553029"/>
            <a:ext cx="8625893" cy="445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7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0" y="2"/>
            <a:ext cx="5557748" cy="549275"/>
          </a:xfrm>
          <a:solidFill>
            <a:srgbClr val="FFFF00"/>
          </a:solidFill>
          <a:ln>
            <a:solidFill>
              <a:schemeClr val="tx2"/>
            </a:solidFill>
            <a:miter lim="800000"/>
            <a:headEnd/>
            <a:tailEnd/>
          </a:ln>
        </p:spPr>
        <p:txBody>
          <a:bodyPr>
            <a:normAutofit/>
          </a:bodyPr>
          <a:lstStyle/>
          <a:p>
            <a:pPr algn="ctr" eaLnBrk="1" hangingPunct="1"/>
            <a:r>
              <a:rPr lang="en-GB" altLang="en-US" sz="3200" dirty="0" smtClean="0">
                <a:solidFill>
                  <a:schemeClr val="tx1"/>
                </a:solidFill>
              </a:rPr>
              <a:t>Starter Task</a:t>
            </a:r>
          </a:p>
        </p:txBody>
      </p:sp>
      <p:sp>
        <p:nvSpPr>
          <p:cNvPr id="146442" name="Rectangle 10"/>
          <p:cNvSpPr>
            <a:spLocks noGrp="1" noChangeArrowheads="1"/>
          </p:cNvSpPr>
          <p:nvPr>
            <p:ph type="body" sz="half" idx="1"/>
          </p:nvPr>
        </p:nvSpPr>
        <p:spPr>
          <a:xfrm>
            <a:off x="0" y="476252"/>
            <a:ext cx="7286171" cy="6381748"/>
          </a:xfrm>
        </p:spPr>
        <p:txBody>
          <a:bodyPr>
            <a:normAutofit/>
          </a:bodyPr>
          <a:lstStyle/>
          <a:p>
            <a:r>
              <a:rPr lang="en-GB" sz="4800" dirty="0"/>
              <a:t>Determinism</a:t>
            </a:r>
          </a:p>
          <a:p>
            <a:r>
              <a:rPr lang="en-GB" sz="4800" dirty="0"/>
              <a:t>Free will	</a:t>
            </a:r>
          </a:p>
          <a:p>
            <a:r>
              <a:rPr lang="en-GB" sz="4800" dirty="0"/>
              <a:t>Holism</a:t>
            </a:r>
          </a:p>
          <a:p>
            <a:r>
              <a:rPr lang="en-GB" sz="4800" dirty="0"/>
              <a:t>Nature	</a:t>
            </a:r>
          </a:p>
          <a:p>
            <a:r>
              <a:rPr lang="en-GB" sz="4800" dirty="0"/>
              <a:t>Nurture</a:t>
            </a:r>
          </a:p>
          <a:p>
            <a:r>
              <a:rPr lang="en-GB" sz="4800" dirty="0"/>
              <a:t>Psychology as a science</a:t>
            </a:r>
          </a:p>
          <a:p>
            <a:r>
              <a:rPr lang="en-GB" sz="4800" dirty="0"/>
              <a:t>Reductionism 	</a:t>
            </a:r>
          </a:p>
          <a:p>
            <a:r>
              <a:rPr lang="en-GB" sz="4800" dirty="0"/>
              <a:t>Usefulness</a:t>
            </a:r>
            <a:endParaRPr lang="en-GB" sz="4800" dirty="0">
              <a:solidFill>
                <a:schemeClr val="tx1"/>
              </a:solidFill>
              <a:ea typeface="Times New Roman"/>
              <a:cs typeface="Arial" panose="020B0604020202020204" pitchFamily="34" charset="0"/>
            </a:endParaRPr>
          </a:p>
        </p:txBody>
      </p:sp>
      <p:pic>
        <p:nvPicPr>
          <p:cNvPr id="5122" name="Picture 2" descr="https://images-na.ssl-images-amazon.com/images/I/513mVnsLxyL._SY355_.jpg"/>
          <p:cNvPicPr>
            <a:picLocks noChangeAspect="1" noChangeArrowheads="1"/>
          </p:cNvPicPr>
          <p:nvPr/>
        </p:nvPicPr>
        <p:blipFill rotWithShape="1">
          <a:blip r:embed="rId2">
            <a:extLst>
              <a:ext uri="{28A0092B-C50C-407E-A947-70E740481C1C}">
                <a14:useLocalDpi xmlns:a14="http://schemas.microsoft.com/office/drawing/2010/main" val="0"/>
              </a:ext>
            </a:extLst>
          </a:blip>
          <a:srcRect l="13857" t="2911" r="18323" b="30986"/>
          <a:stretch/>
        </p:blipFill>
        <p:spPr bwMode="auto">
          <a:xfrm>
            <a:off x="5557748" y="0"/>
            <a:ext cx="4348252" cy="423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4922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1" end="1"/>
                                            </p:txEl>
                                          </p:spTgt>
                                        </p:tgtEl>
                                        <p:attrNameLst>
                                          <p:attrName>style.visibility</p:attrName>
                                        </p:attrNameLst>
                                      </p:cBhvr>
                                      <p:to>
                                        <p:strVal val="visible"/>
                                      </p:to>
                                    </p:set>
                                    <p:anim calcmode="lin" valueType="num">
                                      <p:cBhvr additive="base">
                                        <p:cTn id="13" dur="500" fill="hold"/>
                                        <p:tgtEl>
                                          <p:spTgt spid="146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42">
                                            <p:txEl>
                                              <p:pRg st="2" end="2"/>
                                            </p:txEl>
                                          </p:spTgt>
                                        </p:tgtEl>
                                        <p:attrNameLst>
                                          <p:attrName>style.visibility</p:attrName>
                                        </p:attrNameLst>
                                      </p:cBhvr>
                                      <p:to>
                                        <p:strVal val="visible"/>
                                      </p:to>
                                    </p:set>
                                    <p:anim calcmode="lin" valueType="num">
                                      <p:cBhvr additive="base">
                                        <p:cTn id="19" dur="500" fill="hold"/>
                                        <p:tgtEl>
                                          <p:spTgt spid="146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6442">
                                            <p:txEl>
                                              <p:pRg st="3" end="3"/>
                                            </p:txEl>
                                          </p:spTgt>
                                        </p:tgtEl>
                                        <p:attrNameLst>
                                          <p:attrName>style.visibility</p:attrName>
                                        </p:attrNameLst>
                                      </p:cBhvr>
                                      <p:to>
                                        <p:strVal val="visible"/>
                                      </p:to>
                                    </p:set>
                                    <p:anim calcmode="lin" valueType="num">
                                      <p:cBhvr additive="base">
                                        <p:cTn id="25" dur="500" fill="hold"/>
                                        <p:tgtEl>
                                          <p:spTgt spid="1464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64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6442">
                                            <p:txEl>
                                              <p:pRg st="4" end="4"/>
                                            </p:txEl>
                                          </p:spTgt>
                                        </p:tgtEl>
                                        <p:attrNameLst>
                                          <p:attrName>style.visibility</p:attrName>
                                        </p:attrNameLst>
                                      </p:cBhvr>
                                      <p:to>
                                        <p:strVal val="visible"/>
                                      </p:to>
                                    </p:set>
                                    <p:anim calcmode="lin" valueType="num">
                                      <p:cBhvr additive="base">
                                        <p:cTn id="31" dur="500" fill="hold"/>
                                        <p:tgtEl>
                                          <p:spTgt spid="14644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64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6442">
                                            <p:txEl>
                                              <p:pRg st="5" end="5"/>
                                            </p:txEl>
                                          </p:spTgt>
                                        </p:tgtEl>
                                        <p:attrNameLst>
                                          <p:attrName>style.visibility</p:attrName>
                                        </p:attrNameLst>
                                      </p:cBhvr>
                                      <p:to>
                                        <p:strVal val="visible"/>
                                      </p:to>
                                    </p:set>
                                    <p:anim calcmode="lin" valueType="num">
                                      <p:cBhvr additive="base">
                                        <p:cTn id="37" dur="500" fill="hold"/>
                                        <p:tgtEl>
                                          <p:spTgt spid="14644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64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6442">
                                            <p:txEl>
                                              <p:pRg st="6" end="6"/>
                                            </p:txEl>
                                          </p:spTgt>
                                        </p:tgtEl>
                                        <p:attrNameLst>
                                          <p:attrName>style.visibility</p:attrName>
                                        </p:attrNameLst>
                                      </p:cBhvr>
                                      <p:to>
                                        <p:strVal val="visible"/>
                                      </p:to>
                                    </p:set>
                                    <p:anim calcmode="lin" valueType="num">
                                      <p:cBhvr additive="base">
                                        <p:cTn id="43" dur="500" fill="hold"/>
                                        <p:tgtEl>
                                          <p:spTgt spid="14644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644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6442">
                                            <p:txEl>
                                              <p:pRg st="7" end="7"/>
                                            </p:txEl>
                                          </p:spTgt>
                                        </p:tgtEl>
                                        <p:attrNameLst>
                                          <p:attrName>style.visibility</p:attrName>
                                        </p:attrNameLst>
                                      </p:cBhvr>
                                      <p:to>
                                        <p:strVal val="visible"/>
                                      </p:to>
                                    </p:set>
                                    <p:anim calcmode="lin" valueType="num">
                                      <p:cBhvr additive="base">
                                        <p:cTn id="49" dur="500" fill="hold"/>
                                        <p:tgtEl>
                                          <p:spTgt spid="14644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644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Usefulness (DRUGV)</a:t>
            </a:r>
          </a:p>
        </p:txBody>
      </p:sp>
      <p:sp>
        <p:nvSpPr>
          <p:cNvPr id="146442" name="Rectangle 10"/>
          <p:cNvSpPr>
            <a:spLocks noGrp="1" noChangeArrowheads="1"/>
          </p:cNvSpPr>
          <p:nvPr>
            <p:ph type="body" sz="half" idx="1"/>
          </p:nvPr>
        </p:nvSpPr>
        <p:spPr>
          <a:xfrm>
            <a:off x="0" y="476252"/>
            <a:ext cx="9906000" cy="6381748"/>
          </a:xfrm>
        </p:spPr>
        <p:txBody>
          <a:bodyPr>
            <a:normAutofit/>
          </a:bodyPr>
          <a:lstStyle/>
          <a:p>
            <a:pPr>
              <a:spcBef>
                <a:spcPts val="0"/>
              </a:spcBef>
              <a:spcAft>
                <a:spcPts val="0"/>
              </a:spcAft>
              <a:defRPr/>
            </a:pPr>
            <a:r>
              <a:rPr lang="en-GB" sz="4800" dirty="0" smtClean="0">
                <a:solidFill>
                  <a:schemeClr val="tx1"/>
                </a:solidFill>
                <a:ea typeface="Times New Roman"/>
                <a:cs typeface="Arial" panose="020B0604020202020204" pitchFamily="34" charset="0"/>
              </a:rPr>
              <a:t>The </a:t>
            </a:r>
            <a:r>
              <a:rPr lang="en-GB" sz="4800" dirty="0">
                <a:solidFill>
                  <a:schemeClr val="tx1"/>
                </a:solidFill>
                <a:ea typeface="Times New Roman"/>
                <a:cs typeface="Arial" panose="020B0604020202020204" pitchFamily="34" charset="0"/>
              </a:rPr>
              <a:t>research is useful for future research as it is one of the first studies to quantify the specific resources of the ‘silent’ side of the brain. </a:t>
            </a:r>
            <a:endParaRPr lang="en-GB" sz="4800" dirty="0" smtClean="0">
              <a:solidFill>
                <a:schemeClr val="tx1"/>
              </a:solidFill>
              <a:ea typeface="Times New Roman"/>
              <a:cs typeface="Arial" panose="020B0604020202020204" pitchFamily="34" charset="0"/>
            </a:endParaRPr>
          </a:p>
          <a:p>
            <a:pPr>
              <a:spcBef>
                <a:spcPts val="0"/>
              </a:spcBef>
              <a:spcAft>
                <a:spcPts val="0"/>
              </a:spcAft>
              <a:defRPr/>
            </a:pPr>
            <a:r>
              <a:rPr lang="en-GB" sz="4800" dirty="0" smtClean="0">
                <a:solidFill>
                  <a:schemeClr val="tx1"/>
                </a:solidFill>
                <a:ea typeface="Times New Roman"/>
                <a:cs typeface="Arial" panose="020B0604020202020204" pitchFamily="34" charset="0"/>
              </a:rPr>
              <a:t>With </a:t>
            </a:r>
            <a:r>
              <a:rPr lang="en-GB" sz="4800" dirty="0">
                <a:solidFill>
                  <a:schemeClr val="tx1"/>
                </a:solidFill>
                <a:ea typeface="Times New Roman"/>
                <a:cs typeface="Arial" panose="020B0604020202020204" pitchFamily="34" charset="0"/>
              </a:rPr>
              <a:t>this information future research can identify in more detail how the brains resources are </a:t>
            </a:r>
            <a:r>
              <a:rPr lang="en-GB" sz="4800" dirty="0" smtClean="0">
                <a:solidFill>
                  <a:schemeClr val="tx1"/>
                </a:solidFill>
                <a:ea typeface="Times New Roman"/>
                <a:cs typeface="Arial" panose="020B0604020202020204" pitchFamily="34" charset="0"/>
              </a:rPr>
              <a:t>used</a:t>
            </a:r>
            <a:endParaRPr lang="en-GB" sz="4800" dirty="0">
              <a:solidFill>
                <a:schemeClr val="tx1"/>
              </a:solidFill>
              <a:ea typeface="Times New Roman"/>
              <a:cs typeface="Arial" panose="020B0604020202020204" pitchFamily="34" charset="0"/>
            </a:endParaRPr>
          </a:p>
        </p:txBody>
      </p:sp>
    </p:spTree>
    <p:extLst>
      <p:ext uri="{BB962C8B-B14F-4D97-AF65-F5344CB8AC3E}">
        <p14:creationId xmlns:p14="http://schemas.microsoft.com/office/powerpoint/2010/main" val="13332453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1" end="1"/>
                                            </p:txEl>
                                          </p:spTgt>
                                        </p:tgtEl>
                                        <p:attrNameLst>
                                          <p:attrName>style.visibility</p:attrName>
                                        </p:attrNameLst>
                                      </p:cBhvr>
                                      <p:to>
                                        <p:strVal val="visible"/>
                                      </p:to>
                                    </p:set>
                                    <p:anim calcmode="lin" valueType="num">
                                      <p:cBhvr additive="base">
                                        <p:cTn id="13" dur="500" fill="hold"/>
                                        <p:tgtEl>
                                          <p:spTgt spid="146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Usefulness </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IS</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706882107"/>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IS NOT</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4033632997"/>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8425137"/>
      </p:ext>
    </p:extLst>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Validity</a:t>
            </a:r>
          </a:p>
        </p:txBody>
      </p:sp>
      <p:sp>
        <p:nvSpPr>
          <p:cNvPr id="146442" name="Rectangle 10"/>
          <p:cNvSpPr>
            <a:spLocks noGrp="1" noChangeArrowheads="1"/>
          </p:cNvSpPr>
          <p:nvPr>
            <p:ph type="body" sz="half" idx="1"/>
          </p:nvPr>
        </p:nvSpPr>
        <p:spPr>
          <a:xfrm>
            <a:off x="0" y="476252"/>
            <a:ext cx="9906000" cy="5832475"/>
          </a:xfrm>
        </p:spPr>
        <p:txBody>
          <a:bodyPr>
            <a:normAutofit/>
          </a:bodyPr>
          <a:lstStyle/>
          <a:p>
            <a:pPr marL="0" indent="0">
              <a:spcBef>
                <a:spcPct val="0"/>
              </a:spcBef>
              <a:buFontTx/>
              <a:buNone/>
            </a:pPr>
            <a:r>
              <a:rPr lang="en-GB" altLang="en-US" sz="4800" dirty="0" smtClean="0">
                <a:solidFill>
                  <a:schemeClr val="tx1"/>
                </a:solidFill>
                <a:ea typeface="Times New Roman" pitchFamily="18" charset="0"/>
                <a:cs typeface="Arial" charset="0"/>
              </a:rPr>
              <a:t>Validity (</a:t>
            </a:r>
            <a:r>
              <a:rPr lang="en-GB" altLang="en-US" sz="4800" b="1" dirty="0" smtClean="0">
                <a:solidFill>
                  <a:schemeClr val="tx1"/>
                </a:solidFill>
                <a:ea typeface="Times New Roman" pitchFamily="18" charset="0"/>
                <a:cs typeface="Arial" charset="0"/>
              </a:rPr>
              <a:t>measurement)</a:t>
            </a:r>
            <a:r>
              <a:rPr lang="en-GB" altLang="en-US" sz="4800" dirty="0" smtClean="0">
                <a:solidFill>
                  <a:schemeClr val="tx1"/>
                </a:solidFill>
                <a:ea typeface="Times New Roman" pitchFamily="18" charset="0"/>
                <a:cs typeface="Arial" charset="0"/>
              </a:rPr>
              <a:t>:</a:t>
            </a:r>
          </a:p>
          <a:p>
            <a:pPr marL="0" indent="0">
              <a:spcBef>
                <a:spcPct val="0"/>
              </a:spcBef>
              <a:buFontTx/>
              <a:buNone/>
            </a:pPr>
            <a:r>
              <a:rPr lang="en-GB" altLang="en-US" sz="6000" dirty="0" smtClean="0">
                <a:solidFill>
                  <a:schemeClr val="tx1"/>
                </a:solidFill>
                <a:ea typeface="Times New Roman" pitchFamily="18" charset="0"/>
                <a:cs typeface="Arial" charset="0"/>
              </a:rPr>
              <a:t>+ </a:t>
            </a:r>
            <a:r>
              <a:rPr lang="en-GB" altLang="en-US" sz="4800" dirty="0" smtClean="0">
                <a:solidFill>
                  <a:schemeClr val="tx1"/>
                </a:solidFill>
                <a:ea typeface="Times New Roman" pitchFamily="18" charset="0"/>
                <a:cs typeface="Arial" charset="0"/>
              </a:rPr>
              <a:t>The study was highly controlled as the procedure was identical for each participant</a:t>
            </a:r>
          </a:p>
          <a:p>
            <a:pPr marL="0" indent="0">
              <a:spcBef>
                <a:spcPct val="0"/>
              </a:spcBef>
              <a:buFontTx/>
              <a:buNone/>
            </a:pPr>
            <a:r>
              <a:rPr lang="en-GB" altLang="en-US" sz="6000" dirty="0" smtClean="0">
                <a:solidFill>
                  <a:schemeClr val="tx1"/>
                </a:solidFill>
                <a:ea typeface="Times New Roman" pitchFamily="18" charset="0"/>
                <a:cs typeface="Arial" charset="0"/>
              </a:rPr>
              <a:t>- </a:t>
            </a:r>
            <a:r>
              <a:rPr lang="en-GB" altLang="en-US" sz="4800" dirty="0" smtClean="0">
                <a:solidFill>
                  <a:schemeClr val="tx1"/>
                </a:solidFill>
                <a:ea typeface="Times New Roman" pitchFamily="18" charset="0"/>
                <a:cs typeface="Arial" charset="0"/>
              </a:rPr>
              <a:t>As the method was a quasi it does not allow for complete control of the extraneous variables (participant variables)</a:t>
            </a:r>
          </a:p>
        </p:txBody>
      </p:sp>
    </p:spTree>
    <p:extLst>
      <p:ext uri="{BB962C8B-B14F-4D97-AF65-F5344CB8AC3E}">
        <p14:creationId xmlns:p14="http://schemas.microsoft.com/office/powerpoint/2010/main" val="174826118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1" end="1"/>
                                            </p:txEl>
                                          </p:spTgt>
                                        </p:tgtEl>
                                        <p:attrNameLst>
                                          <p:attrName>style.visibility</p:attrName>
                                        </p:attrNameLst>
                                      </p:cBhvr>
                                      <p:to>
                                        <p:strVal val="visible"/>
                                      </p:to>
                                    </p:set>
                                    <p:anim calcmode="lin" valueType="num">
                                      <p:cBhvr additive="base">
                                        <p:cTn id="13" dur="500" fill="hold"/>
                                        <p:tgtEl>
                                          <p:spTgt spid="146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42">
                                            <p:txEl>
                                              <p:pRg st="2" end="2"/>
                                            </p:txEl>
                                          </p:spTgt>
                                        </p:tgtEl>
                                        <p:attrNameLst>
                                          <p:attrName>style.visibility</p:attrName>
                                        </p:attrNameLst>
                                      </p:cBhvr>
                                      <p:to>
                                        <p:strVal val="visible"/>
                                      </p:to>
                                    </p:set>
                                    <p:anim calcmode="lin" valueType="num">
                                      <p:cBhvr additive="base">
                                        <p:cTn id="19" dur="500" fill="hold"/>
                                        <p:tgtEl>
                                          <p:spTgt spid="146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4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Ecological Validity</a:t>
            </a:r>
          </a:p>
        </p:txBody>
      </p:sp>
      <p:sp>
        <p:nvSpPr>
          <p:cNvPr id="146442" name="Rectangle 10"/>
          <p:cNvSpPr>
            <a:spLocks noGrp="1" noChangeArrowheads="1"/>
          </p:cNvSpPr>
          <p:nvPr>
            <p:ph type="body" sz="half" idx="1"/>
          </p:nvPr>
        </p:nvSpPr>
        <p:spPr>
          <a:xfrm>
            <a:off x="0" y="476252"/>
            <a:ext cx="9906000" cy="5832475"/>
          </a:xfrm>
        </p:spPr>
        <p:txBody>
          <a:bodyPr/>
          <a:lstStyle/>
          <a:p>
            <a:pPr>
              <a:spcBef>
                <a:spcPts val="0"/>
              </a:spcBef>
              <a:spcAft>
                <a:spcPts val="0"/>
              </a:spcAft>
              <a:defRPr/>
            </a:pPr>
            <a:r>
              <a:rPr lang="en-GB" sz="800" dirty="0">
                <a:solidFill>
                  <a:schemeClr val="tx1"/>
                </a:solidFill>
                <a:ea typeface="Times New Roman"/>
                <a:cs typeface="Arial" panose="020B0604020202020204" pitchFamily="34" charset="0"/>
              </a:rPr>
              <a:t> </a:t>
            </a:r>
            <a:endParaRPr lang="en-GB"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4800" dirty="0">
                <a:solidFill>
                  <a:schemeClr val="tx1"/>
                </a:solidFill>
                <a:ea typeface="Times New Roman"/>
                <a:cs typeface="Arial" panose="020B0604020202020204" pitchFamily="34" charset="0"/>
              </a:rPr>
              <a:t>Ecological Validity (</a:t>
            </a:r>
            <a:r>
              <a:rPr lang="en-GB" sz="4800" b="1" dirty="0">
                <a:solidFill>
                  <a:schemeClr val="tx1"/>
                </a:solidFill>
                <a:ea typeface="Times New Roman"/>
                <a:cs typeface="Arial" panose="020B0604020202020204" pitchFamily="34" charset="0"/>
              </a:rPr>
              <a:t>realism</a:t>
            </a:r>
            <a:r>
              <a:rPr lang="en-GB" sz="4800" dirty="0">
                <a:solidFill>
                  <a:schemeClr val="tx1"/>
                </a:solidFill>
                <a:ea typeface="Times New Roman"/>
                <a:cs typeface="Arial" panose="020B0604020202020204" pitchFamily="34" charset="0"/>
              </a:rPr>
              <a:t>):</a:t>
            </a:r>
            <a:endParaRPr lang="en-GB" sz="48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6000" dirty="0">
                <a:solidFill>
                  <a:schemeClr val="tx1"/>
                </a:solidFill>
                <a:ea typeface="Times New Roman"/>
                <a:cs typeface="Arial" panose="020B0604020202020204" pitchFamily="34" charset="0"/>
              </a:rPr>
              <a:t>+ </a:t>
            </a:r>
            <a:r>
              <a:rPr lang="en-GB" sz="4800" dirty="0">
                <a:solidFill>
                  <a:schemeClr val="tx1"/>
                </a:solidFill>
                <a:ea typeface="Times New Roman"/>
                <a:cs typeface="Arial" panose="020B0604020202020204" pitchFamily="34" charset="0"/>
              </a:rPr>
              <a:t>The sample was representative of the abnormal population (CC severed)</a:t>
            </a:r>
            <a:endParaRPr lang="en-GB" sz="48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6000" dirty="0">
                <a:solidFill>
                  <a:schemeClr val="tx1"/>
                </a:solidFill>
                <a:ea typeface="Times New Roman"/>
                <a:cs typeface="Arial" panose="020B0604020202020204" pitchFamily="34" charset="0"/>
              </a:rPr>
              <a:t>- </a:t>
            </a:r>
            <a:r>
              <a:rPr lang="en-GB" sz="4800" dirty="0">
                <a:solidFill>
                  <a:schemeClr val="tx1"/>
                </a:solidFill>
                <a:ea typeface="Times New Roman"/>
                <a:cs typeface="Arial" panose="020B0604020202020204" pitchFamily="34" charset="0"/>
              </a:rPr>
              <a:t>The task had little mundane realism as you do not see things for 0.1 seconds at a time</a:t>
            </a:r>
            <a:r>
              <a:rPr lang="en-GB" sz="4800" dirty="0" smtClean="0">
                <a:solidFill>
                  <a:schemeClr val="tx1"/>
                </a:solidFill>
                <a:ea typeface="Times New Roman"/>
                <a:cs typeface="Arial" panose="020B0604020202020204" pitchFamily="34" charset="0"/>
              </a:rPr>
              <a:t>.</a:t>
            </a:r>
            <a:endParaRPr lang="en-GB" sz="4800" dirty="0">
              <a:solidFill>
                <a:schemeClr val="tx1"/>
              </a:solidFill>
              <a:ea typeface="Times New Roman"/>
              <a:cs typeface="Arial" panose="020B0604020202020204" pitchFamily="34" charset="0"/>
            </a:endParaRPr>
          </a:p>
        </p:txBody>
      </p:sp>
    </p:spTree>
    <p:extLst>
      <p:ext uri="{BB962C8B-B14F-4D97-AF65-F5344CB8AC3E}">
        <p14:creationId xmlns:p14="http://schemas.microsoft.com/office/powerpoint/2010/main" val="147783584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1" end="1"/>
                                            </p:txEl>
                                          </p:spTgt>
                                        </p:tgtEl>
                                        <p:attrNameLst>
                                          <p:attrName>style.visibility</p:attrName>
                                        </p:attrNameLst>
                                      </p:cBhvr>
                                      <p:to>
                                        <p:strVal val="visible"/>
                                      </p:to>
                                    </p:set>
                                    <p:anim calcmode="lin" valueType="num">
                                      <p:cBhvr additive="base">
                                        <p:cTn id="13" dur="500" fill="hold"/>
                                        <p:tgtEl>
                                          <p:spTgt spid="146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42">
                                            <p:txEl>
                                              <p:pRg st="2" end="2"/>
                                            </p:txEl>
                                          </p:spTgt>
                                        </p:tgtEl>
                                        <p:attrNameLst>
                                          <p:attrName>style.visibility</p:attrName>
                                        </p:attrNameLst>
                                      </p:cBhvr>
                                      <p:to>
                                        <p:strVal val="visible"/>
                                      </p:to>
                                    </p:set>
                                    <p:anim calcmode="lin" valueType="num">
                                      <p:cBhvr additive="base">
                                        <p:cTn id="19" dur="500" fill="hold"/>
                                        <p:tgtEl>
                                          <p:spTgt spid="146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6442">
                                            <p:txEl>
                                              <p:pRg st="3" end="3"/>
                                            </p:txEl>
                                          </p:spTgt>
                                        </p:tgtEl>
                                        <p:attrNameLst>
                                          <p:attrName>style.visibility</p:attrName>
                                        </p:attrNameLst>
                                      </p:cBhvr>
                                      <p:to>
                                        <p:strVal val="visible"/>
                                      </p:to>
                                    </p:set>
                                    <p:anim calcmode="lin" valueType="num">
                                      <p:cBhvr additive="base">
                                        <p:cTn id="25" dur="500" fill="hold"/>
                                        <p:tgtEl>
                                          <p:spTgt spid="1464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64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Validity</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IS</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618624389"/>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IS NOT</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3672187176"/>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51942028"/>
      </p:ext>
    </p:extLst>
  </p:cSld>
  <p:clrMapOvr>
    <a:masterClrMapping/>
  </p:clrMapOvr>
  <p:transition>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Sample and Population</a:t>
            </a:r>
          </a:p>
        </p:txBody>
      </p:sp>
      <p:sp>
        <p:nvSpPr>
          <p:cNvPr id="146442" name="Rectangle 10"/>
          <p:cNvSpPr>
            <a:spLocks noGrp="1" noChangeArrowheads="1"/>
          </p:cNvSpPr>
          <p:nvPr>
            <p:ph type="body" sz="half" idx="1"/>
          </p:nvPr>
        </p:nvSpPr>
        <p:spPr>
          <a:xfrm>
            <a:off x="0" y="476252"/>
            <a:ext cx="9906000" cy="5832475"/>
          </a:xfrm>
        </p:spPr>
        <p:txBody>
          <a:bodyPr>
            <a:noAutofit/>
          </a:bodyPr>
          <a:lstStyle/>
          <a:p>
            <a:pPr>
              <a:spcBef>
                <a:spcPts val="0"/>
              </a:spcBef>
              <a:spcAft>
                <a:spcPts val="0"/>
              </a:spcAft>
              <a:defRPr/>
            </a:pPr>
            <a:r>
              <a:rPr lang="en-GB" sz="1000" dirty="0">
                <a:solidFill>
                  <a:schemeClr val="tx1"/>
                </a:solidFill>
                <a:ea typeface="Times New Roman"/>
                <a:cs typeface="Arial" panose="020B0604020202020204" pitchFamily="34" charset="0"/>
              </a:rPr>
              <a:t> </a:t>
            </a:r>
            <a:endParaRPr lang="en-GB" sz="36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6000" dirty="0" smtClean="0">
                <a:solidFill>
                  <a:schemeClr val="tx1"/>
                </a:solidFill>
                <a:ea typeface="Times New Roman"/>
                <a:cs typeface="Arial" panose="020B0604020202020204" pitchFamily="34" charset="0"/>
              </a:rPr>
              <a:t>+ </a:t>
            </a:r>
            <a:r>
              <a:rPr lang="en-GB" sz="4800" dirty="0">
                <a:solidFill>
                  <a:schemeClr val="tx1"/>
                </a:solidFill>
                <a:ea typeface="Times New Roman"/>
                <a:cs typeface="Arial" panose="020B0604020202020204" pitchFamily="34" charset="0"/>
              </a:rPr>
              <a:t>Sample had </a:t>
            </a:r>
            <a:r>
              <a:rPr lang="en-GB" sz="4800" dirty="0" smtClean="0">
                <a:solidFill>
                  <a:schemeClr val="tx1"/>
                </a:solidFill>
                <a:ea typeface="Times New Roman"/>
                <a:cs typeface="Arial" panose="020B0604020202020204" pitchFamily="34" charset="0"/>
              </a:rPr>
              <a:t>10 man and 1 woman in </a:t>
            </a:r>
            <a:r>
              <a:rPr lang="en-GB" sz="4800" dirty="0">
                <a:solidFill>
                  <a:schemeClr val="tx1"/>
                </a:solidFill>
                <a:ea typeface="Times New Roman"/>
                <a:cs typeface="Arial" panose="020B0604020202020204" pitchFamily="34" charset="0"/>
              </a:rPr>
              <a:t>it and was a large proportion of the abnormal population</a:t>
            </a:r>
            <a:endParaRPr lang="en-GB" sz="4800" dirty="0" smtClean="0">
              <a:solidFill>
                <a:schemeClr val="tx1"/>
              </a:solidFill>
              <a:ea typeface="Times New Roman"/>
              <a:cs typeface="Arial" panose="020B0604020202020204" pitchFamily="34" charset="0"/>
            </a:endParaRPr>
          </a:p>
          <a:p>
            <a:pPr>
              <a:spcBef>
                <a:spcPts val="0"/>
              </a:spcBef>
              <a:spcAft>
                <a:spcPts val="0"/>
              </a:spcAft>
              <a:buFontTx/>
              <a:buChar char="-"/>
              <a:defRPr/>
            </a:pPr>
            <a:r>
              <a:rPr lang="en-GB" sz="4800" dirty="0" smtClean="0">
                <a:solidFill>
                  <a:schemeClr val="tx1"/>
                </a:solidFill>
                <a:ea typeface="Times New Roman"/>
                <a:cs typeface="Arial" panose="020B0604020202020204" pitchFamily="34" charset="0"/>
              </a:rPr>
              <a:t>The </a:t>
            </a:r>
            <a:r>
              <a:rPr lang="en-GB" sz="4800" dirty="0">
                <a:solidFill>
                  <a:schemeClr val="tx1"/>
                </a:solidFill>
                <a:ea typeface="Times New Roman"/>
                <a:cs typeface="Arial" panose="020B0604020202020204" pitchFamily="34" charset="0"/>
              </a:rPr>
              <a:t>sample did not include a control group for objective comparison to normal </a:t>
            </a:r>
            <a:r>
              <a:rPr lang="en-GB" sz="4800" dirty="0" smtClean="0">
                <a:solidFill>
                  <a:schemeClr val="tx1"/>
                </a:solidFill>
                <a:ea typeface="Times New Roman"/>
                <a:cs typeface="Arial" panose="020B0604020202020204" pitchFamily="34" charset="0"/>
              </a:rPr>
              <a:t>behaviour</a:t>
            </a:r>
          </a:p>
          <a:p>
            <a:pPr>
              <a:spcBef>
                <a:spcPts val="0"/>
              </a:spcBef>
              <a:spcAft>
                <a:spcPts val="0"/>
              </a:spcAft>
              <a:buFontTx/>
              <a:buChar char="-"/>
              <a:defRPr/>
            </a:pPr>
            <a:r>
              <a:rPr lang="en-GB" sz="4800" dirty="0" smtClean="0">
                <a:ea typeface="Times New Roman"/>
                <a:cs typeface="Arial" panose="020B0604020202020204" pitchFamily="34" charset="0"/>
              </a:rPr>
              <a:t>Nowadays practically no-one has their corpus callosum cut</a:t>
            </a:r>
            <a:endParaRPr lang="en-GB" sz="4800" dirty="0">
              <a:solidFill>
                <a:schemeClr val="tx1"/>
              </a:solidFill>
              <a:ea typeface="Times New Roman"/>
              <a:cs typeface="Arial" panose="020B0604020202020204" pitchFamily="34" charset="0"/>
            </a:endParaRPr>
          </a:p>
        </p:txBody>
      </p:sp>
    </p:spTree>
    <p:extLst>
      <p:ext uri="{BB962C8B-B14F-4D97-AF65-F5344CB8AC3E}">
        <p14:creationId xmlns:p14="http://schemas.microsoft.com/office/powerpoint/2010/main" val="14284174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1" end="1"/>
                                            </p:txEl>
                                          </p:spTgt>
                                        </p:tgtEl>
                                        <p:attrNameLst>
                                          <p:attrName>style.visibility</p:attrName>
                                        </p:attrNameLst>
                                      </p:cBhvr>
                                      <p:to>
                                        <p:strVal val="visible"/>
                                      </p:to>
                                    </p:set>
                                    <p:anim calcmode="lin" valueType="num">
                                      <p:cBhvr additive="base">
                                        <p:cTn id="13" dur="500" fill="hold"/>
                                        <p:tgtEl>
                                          <p:spTgt spid="146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42">
                                            <p:txEl>
                                              <p:pRg st="2" end="2"/>
                                            </p:txEl>
                                          </p:spTgt>
                                        </p:tgtEl>
                                        <p:attrNameLst>
                                          <p:attrName>style.visibility</p:attrName>
                                        </p:attrNameLst>
                                      </p:cBhvr>
                                      <p:to>
                                        <p:strVal val="visible"/>
                                      </p:to>
                                    </p:set>
                                    <p:anim calcmode="lin" valueType="num">
                                      <p:cBhvr additive="base">
                                        <p:cTn id="19" dur="500" fill="hold"/>
                                        <p:tgtEl>
                                          <p:spTgt spid="146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6442">
                                            <p:txEl>
                                              <p:pRg st="3" end="3"/>
                                            </p:txEl>
                                          </p:spTgt>
                                        </p:tgtEl>
                                        <p:attrNameLst>
                                          <p:attrName>style.visibility</p:attrName>
                                        </p:attrNameLst>
                                      </p:cBhvr>
                                      <p:to>
                                        <p:strVal val="visible"/>
                                      </p:to>
                                    </p:set>
                                    <p:anim calcmode="lin" valueType="num">
                                      <p:cBhvr additive="base">
                                        <p:cTn id="25" dur="500" fill="hold"/>
                                        <p:tgtEl>
                                          <p:spTgt spid="1464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64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8172450" y="3048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076" name="Text Box 4"/>
          <p:cNvSpPr txBox="1">
            <a:spLocks noChangeArrowheads="1"/>
          </p:cNvSpPr>
          <p:nvPr/>
        </p:nvSpPr>
        <p:spPr bwMode="auto">
          <a:xfrm>
            <a:off x="7842250" y="38100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077" name="Text Box 5"/>
          <p:cNvSpPr txBox="1">
            <a:spLocks noChangeArrowheads="1"/>
          </p:cNvSpPr>
          <p:nvPr/>
        </p:nvSpPr>
        <p:spPr bwMode="auto">
          <a:xfrm>
            <a:off x="7759700" y="304800"/>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3078" name="Text Box 7"/>
          <p:cNvSpPr txBox="1">
            <a:spLocks noChangeArrowheads="1"/>
          </p:cNvSpPr>
          <p:nvPr/>
        </p:nvSpPr>
        <p:spPr bwMode="auto">
          <a:xfrm>
            <a:off x="2393950" y="609600"/>
            <a:ext cx="1238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a:spcBef>
                <a:spcPct val="50000"/>
              </a:spcBef>
              <a:buFontTx/>
              <a:buNone/>
            </a:pPr>
            <a:endParaRPr lang="en-GB" altLang="en-US" sz="2400">
              <a:solidFill>
                <a:schemeClr val="tx1"/>
              </a:solidFill>
            </a:endParaRPr>
          </a:p>
        </p:txBody>
      </p:sp>
      <p:sp>
        <p:nvSpPr>
          <p:cNvPr id="4" name="TextBox 3"/>
          <p:cNvSpPr txBox="1">
            <a:spLocks noChangeArrowheads="1"/>
          </p:cNvSpPr>
          <p:nvPr/>
        </p:nvSpPr>
        <p:spPr bwMode="auto">
          <a:xfrm>
            <a:off x="507340" y="1196975"/>
            <a:ext cx="733491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000066"/>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000">
                <a:solidFill>
                  <a:srgbClr val="000066"/>
                </a:solidFill>
                <a:latin typeface="Arial" charset="0"/>
              </a:defRPr>
            </a:lvl3pPr>
            <a:lvl4pPr marL="1600200" indent="-228600" eaLnBrk="0" hangingPunct="0">
              <a:spcBef>
                <a:spcPct val="20000"/>
              </a:spcBef>
              <a:buChar char="–"/>
              <a:defRPr>
                <a:solidFill>
                  <a:srgbClr val="000066"/>
                </a:solidFill>
                <a:latin typeface="Arial" charset="0"/>
              </a:defRPr>
            </a:lvl4pPr>
            <a:lvl5pPr marL="2057400" indent="-228600" eaLnBrk="0" hangingPunct="0">
              <a:spcBef>
                <a:spcPct val="20000"/>
              </a:spcBef>
              <a:buChar char="»"/>
              <a:defRPr sz="1600">
                <a:solidFill>
                  <a:srgbClr val="000066"/>
                </a:solidFill>
                <a:latin typeface="Arial" charset="0"/>
              </a:defRPr>
            </a:lvl5pPr>
            <a:lvl6pPr marL="2514600" indent="-228600" eaLnBrk="0" fontAlgn="base" hangingPunct="0">
              <a:spcBef>
                <a:spcPct val="20000"/>
              </a:spcBef>
              <a:spcAft>
                <a:spcPct val="0"/>
              </a:spcAft>
              <a:buChar char="»"/>
              <a:defRPr sz="1600">
                <a:solidFill>
                  <a:srgbClr val="000066"/>
                </a:solidFill>
                <a:latin typeface="Arial" charset="0"/>
              </a:defRPr>
            </a:lvl6pPr>
            <a:lvl7pPr marL="2971800" indent="-228600" eaLnBrk="0" fontAlgn="base" hangingPunct="0">
              <a:spcBef>
                <a:spcPct val="20000"/>
              </a:spcBef>
              <a:spcAft>
                <a:spcPct val="0"/>
              </a:spcAft>
              <a:buChar char="»"/>
              <a:defRPr sz="1600">
                <a:solidFill>
                  <a:srgbClr val="000066"/>
                </a:solidFill>
                <a:latin typeface="Arial" charset="0"/>
              </a:defRPr>
            </a:lvl7pPr>
            <a:lvl8pPr marL="3429000" indent="-228600" eaLnBrk="0" fontAlgn="base" hangingPunct="0">
              <a:spcBef>
                <a:spcPct val="20000"/>
              </a:spcBef>
              <a:spcAft>
                <a:spcPct val="0"/>
              </a:spcAft>
              <a:buChar char="»"/>
              <a:defRPr sz="1600">
                <a:solidFill>
                  <a:srgbClr val="000066"/>
                </a:solidFill>
                <a:latin typeface="Arial" charset="0"/>
              </a:defRPr>
            </a:lvl8pPr>
            <a:lvl9pPr marL="3886200" indent="-228600" eaLnBrk="0" fontAlgn="base" hangingPunct="0">
              <a:spcBef>
                <a:spcPct val="20000"/>
              </a:spcBef>
              <a:spcAft>
                <a:spcPct val="0"/>
              </a:spcAft>
              <a:buChar char="»"/>
              <a:defRPr sz="1600">
                <a:solidFill>
                  <a:srgbClr val="000066"/>
                </a:solidFill>
                <a:latin typeface="Arial" charset="0"/>
              </a:defRPr>
            </a:lvl9pPr>
          </a:lstStyle>
          <a:p>
            <a:pPr eaLnBrk="1" hangingPunct="1">
              <a:spcBef>
                <a:spcPct val="0"/>
              </a:spcBef>
              <a:buFontTx/>
              <a:buNone/>
            </a:pPr>
            <a:r>
              <a:rPr lang="en-GB" altLang="en-US" sz="6000">
                <a:solidFill>
                  <a:schemeClr val="tx1"/>
                </a:solidFill>
              </a:rPr>
              <a:t>1. Put your hand on your head. Which hand did you use? </a:t>
            </a:r>
          </a:p>
          <a:p>
            <a:pPr eaLnBrk="1" hangingPunct="1">
              <a:spcBef>
                <a:spcPct val="0"/>
              </a:spcBef>
              <a:buFontTx/>
              <a:buNone/>
            </a:pPr>
            <a:r>
              <a:rPr lang="en-GB" altLang="en-US" sz="6000">
                <a:solidFill>
                  <a:schemeClr val="tx1"/>
                </a:solidFill>
              </a:rPr>
              <a:t> </a:t>
            </a:r>
          </a:p>
          <a:p>
            <a:pPr eaLnBrk="1" hangingPunct="1">
              <a:spcBef>
                <a:spcPct val="0"/>
              </a:spcBef>
              <a:buFontTx/>
              <a:buNone/>
            </a:pPr>
            <a:r>
              <a:rPr lang="en-GB" altLang="en-US" sz="6000">
                <a:solidFill>
                  <a:schemeClr val="tx1"/>
                </a:solidFill>
              </a:rPr>
              <a:t>Right or left</a:t>
            </a:r>
            <a:endParaRPr lang="en-GB" altLang="en-US" sz="1800">
              <a:solidFill>
                <a:schemeClr val="tx1"/>
              </a:solidFill>
            </a:endParaRPr>
          </a:p>
        </p:txBody>
      </p:sp>
      <p:pic>
        <p:nvPicPr>
          <p:cNvPr id="3081" name="Picture 15" descr="http://i.dailymail.co.uk/i/pix/2014/05/09/article-2623956-1DAF4F9200000578-172_634x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961" y="2060575"/>
            <a:ext cx="197604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7" descr="http://wallpaper.pickywallpapers.com/1920x1080/robert-pattinson-rests-his-head-on-his-hand.jpg"/>
          <p:cNvPicPr>
            <a:picLocks noChangeAspect="1" noChangeArrowheads="1"/>
          </p:cNvPicPr>
          <p:nvPr/>
        </p:nvPicPr>
        <p:blipFill>
          <a:blip r:embed="rId3">
            <a:extLst>
              <a:ext uri="{28A0092B-C50C-407E-A947-70E740481C1C}">
                <a14:useLocalDpi xmlns:a14="http://schemas.microsoft.com/office/drawing/2010/main" val="0"/>
              </a:ext>
            </a:extLst>
          </a:blip>
          <a:srcRect l="11736" t="1328" r="29932"/>
          <a:stretch>
            <a:fillRect/>
          </a:stretch>
        </p:blipFill>
        <p:spPr bwMode="auto">
          <a:xfrm>
            <a:off x="5066507" y="4237040"/>
            <a:ext cx="2693194"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p:cNvSpPr txBox="1">
            <a:spLocks noChangeArrowheads="1"/>
          </p:cNvSpPr>
          <p:nvPr/>
        </p:nvSpPr>
        <p:spPr>
          <a:xfrm>
            <a:off x="-13758" y="-38100"/>
            <a:ext cx="9919758" cy="730250"/>
          </a:xfrm>
          <a:prstGeom prst="rect">
            <a:avLst/>
          </a:prstGeom>
          <a:solidFill>
            <a:srgbClr val="FFFF00"/>
          </a:solidFill>
          <a:ln>
            <a:solidFill>
              <a:schemeClr val="tx1"/>
            </a:solidFill>
            <a:miter lim="800000"/>
            <a:headEnd/>
            <a:tailEnd/>
          </a:ln>
        </p:spPr>
        <p:txBody>
          <a:bodyPr lIns="91425" tIns="91425" rIns="91425" bIns="91425" anchor="t" anchorCtr="0"/>
          <a:lstStyle>
            <a:defPPr marR="0" algn="l" rtl="0">
              <a:lnSpc>
                <a:spcPct val="100000"/>
              </a:lnSpc>
              <a:spcBef>
                <a:spcPts val="0"/>
              </a:spcBef>
              <a:spcAft>
                <a:spcPts val="0"/>
              </a:spcAft>
            </a:defPPr>
            <a:lvl1pPr marR="0" algn="ctr" rtl="0">
              <a:lnSpc>
                <a:spcPct val="100000"/>
              </a:lnSpc>
              <a:spcBef>
                <a:spcPts val="0"/>
              </a:spcBef>
              <a:spcAft>
                <a:spcPts val="0"/>
              </a:spcAft>
              <a:buClr>
                <a:schemeClr val="dk2"/>
              </a:buClr>
              <a:buNone/>
              <a:defRPr sz="1400" b="0" i="0" u="none" strike="noStrike" cap="none" baseline="0">
                <a:solidFill>
                  <a:schemeClr val="dk2"/>
                </a:solidFill>
                <a:latin typeface="Arial"/>
                <a:ea typeface="Arial"/>
                <a:cs typeface="Arial"/>
                <a:sym typeface="Arial"/>
              </a:defRPr>
            </a:lvl1pPr>
            <a:lvl2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R="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GB" altLang="en-US" sz="4000" kern="0" smtClean="0">
                <a:solidFill>
                  <a:schemeClr val="tx1"/>
                </a:solidFill>
              </a:rPr>
              <a:t>The Biological Area: Sperry</a:t>
            </a:r>
            <a:endParaRPr lang="en-US" altLang="en-US" sz="4000" kern="0" dirty="0" smtClean="0">
              <a:solidFill>
                <a:schemeClr val="tx1"/>
              </a:solidFill>
            </a:endParaRPr>
          </a:p>
        </p:txBody>
      </p:sp>
      <p:pic>
        <p:nvPicPr>
          <p:cNvPr id="3079" name="Picture 8" descr="hemisphe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5823" y="-25400"/>
            <a:ext cx="1733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1833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Sample</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Advantage</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737503380"/>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Weakness</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2032064795"/>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2296406"/>
      </p:ext>
    </p:extLst>
  </p:cSld>
  <p:clrMapOvr>
    <a:masterClrMapping/>
  </p:clrMapOvr>
  <p:transition>
    <p:zo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Data</a:t>
            </a:r>
          </a:p>
        </p:txBody>
      </p:sp>
      <p:sp>
        <p:nvSpPr>
          <p:cNvPr id="146442" name="Rectangle 10"/>
          <p:cNvSpPr>
            <a:spLocks noGrp="1" noChangeArrowheads="1"/>
          </p:cNvSpPr>
          <p:nvPr>
            <p:ph type="body" sz="half" idx="1"/>
          </p:nvPr>
        </p:nvSpPr>
        <p:spPr>
          <a:xfrm>
            <a:off x="0" y="476252"/>
            <a:ext cx="9906000" cy="5832475"/>
          </a:xfrm>
        </p:spPr>
        <p:txBody>
          <a:bodyPr>
            <a:noAutofit/>
          </a:bodyPr>
          <a:lstStyle/>
          <a:p>
            <a:pPr>
              <a:spcBef>
                <a:spcPts val="0"/>
              </a:spcBef>
              <a:spcAft>
                <a:spcPts val="0"/>
              </a:spcAft>
              <a:defRPr/>
            </a:pPr>
            <a:r>
              <a:rPr lang="en-GB" sz="1200" dirty="0">
                <a:solidFill>
                  <a:schemeClr val="tx1"/>
                </a:solidFill>
                <a:ea typeface="Times New Roman"/>
                <a:cs typeface="Arial" panose="020B0604020202020204" pitchFamily="34" charset="0"/>
              </a:rPr>
              <a:t> </a:t>
            </a:r>
            <a:endParaRPr lang="en-GB" sz="48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4800" dirty="0">
                <a:solidFill>
                  <a:schemeClr val="tx1"/>
                </a:solidFill>
                <a:ea typeface="Times New Roman"/>
                <a:cs typeface="Arial" panose="020B0604020202020204" pitchFamily="34" charset="0"/>
              </a:rPr>
              <a:t>Data:</a:t>
            </a:r>
            <a:endParaRPr lang="en-GB" sz="48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6000" dirty="0">
                <a:solidFill>
                  <a:schemeClr val="tx1"/>
                </a:solidFill>
                <a:ea typeface="Times New Roman"/>
                <a:cs typeface="Arial" panose="020B0604020202020204" pitchFamily="34" charset="0"/>
              </a:rPr>
              <a:t>+</a:t>
            </a:r>
            <a:r>
              <a:rPr lang="en-GB" sz="4800" dirty="0">
                <a:solidFill>
                  <a:schemeClr val="tx1"/>
                </a:solidFill>
                <a:ea typeface="Times New Roman"/>
                <a:cs typeface="Arial" panose="020B0604020202020204" pitchFamily="34" charset="0"/>
              </a:rPr>
              <a:t> Large amounts of quantitative data allows for easy summary of results</a:t>
            </a:r>
            <a:endParaRPr lang="en-GB" sz="48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6000" dirty="0">
                <a:solidFill>
                  <a:schemeClr val="tx1"/>
                </a:solidFill>
                <a:ea typeface="Times New Roman"/>
                <a:cs typeface="Arial" panose="020B0604020202020204" pitchFamily="34" charset="0"/>
              </a:rPr>
              <a:t>- </a:t>
            </a:r>
            <a:r>
              <a:rPr lang="en-GB" sz="4800" dirty="0">
                <a:solidFill>
                  <a:schemeClr val="tx1"/>
                </a:solidFill>
                <a:ea typeface="Times New Roman"/>
                <a:cs typeface="Arial" panose="020B0604020202020204" pitchFamily="34" charset="0"/>
              </a:rPr>
              <a:t>Lack of qualitative data does not allow for full explanation of what is occurring; no </a:t>
            </a:r>
            <a:r>
              <a:rPr lang="en-GB" sz="4800" dirty="0" smtClean="0">
                <a:solidFill>
                  <a:schemeClr val="tx1"/>
                </a:solidFill>
                <a:ea typeface="Times New Roman"/>
                <a:cs typeface="Arial" panose="020B0604020202020204" pitchFamily="34" charset="0"/>
              </a:rPr>
              <a:t>description</a:t>
            </a:r>
            <a:endParaRPr lang="en-GB" sz="4800" dirty="0">
              <a:solidFill>
                <a:schemeClr val="tx1"/>
              </a:solidFill>
              <a:ea typeface="Times New Roman"/>
              <a:cs typeface="Arial" panose="020B0604020202020204" pitchFamily="34" charset="0"/>
            </a:endParaRPr>
          </a:p>
        </p:txBody>
      </p:sp>
    </p:spTree>
    <p:extLst>
      <p:ext uri="{BB962C8B-B14F-4D97-AF65-F5344CB8AC3E}">
        <p14:creationId xmlns:p14="http://schemas.microsoft.com/office/powerpoint/2010/main" val="331538410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1" end="1"/>
                                            </p:txEl>
                                          </p:spTgt>
                                        </p:tgtEl>
                                        <p:attrNameLst>
                                          <p:attrName>style.visibility</p:attrName>
                                        </p:attrNameLst>
                                      </p:cBhvr>
                                      <p:to>
                                        <p:strVal val="visible"/>
                                      </p:to>
                                    </p:set>
                                    <p:anim calcmode="lin" valueType="num">
                                      <p:cBhvr additive="base">
                                        <p:cTn id="13" dur="500" fill="hold"/>
                                        <p:tgtEl>
                                          <p:spTgt spid="146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42">
                                            <p:txEl>
                                              <p:pRg st="2" end="2"/>
                                            </p:txEl>
                                          </p:spTgt>
                                        </p:tgtEl>
                                        <p:attrNameLst>
                                          <p:attrName>style.visibility</p:attrName>
                                        </p:attrNameLst>
                                      </p:cBhvr>
                                      <p:to>
                                        <p:strVal val="visible"/>
                                      </p:to>
                                    </p:set>
                                    <p:anim calcmode="lin" valueType="num">
                                      <p:cBhvr additive="base">
                                        <p:cTn id="19" dur="500" fill="hold"/>
                                        <p:tgtEl>
                                          <p:spTgt spid="146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6442">
                                            <p:txEl>
                                              <p:pRg st="3" end="3"/>
                                            </p:txEl>
                                          </p:spTgt>
                                        </p:tgtEl>
                                        <p:attrNameLst>
                                          <p:attrName>style.visibility</p:attrName>
                                        </p:attrNameLst>
                                      </p:cBhvr>
                                      <p:to>
                                        <p:strVal val="visible"/>
                                      </p:to>
                                    </p:set>
                                    <p:anim calcmode="lin" valueType="num">
                                      <p:cBhvr additive="base">
                                        <p:cTn id="25" dur="500" fill="hold"/>
                                        <p:tgtEl>
                                          <p:spTgt spid="1464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64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Quantitative Data </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Advantage</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579403946"/>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Weakness</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1368399357"/>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7182687"/>
      </p:ext>
    </p:extLst>
  </p:cSld>
  <p:clrMapOvr>
    <a:masterClrMapping/>
  </p:clrMapOvr>
  <p:transition>
    <p:zo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Ethics</a:t>
            </a:r>
          </a:p>
        </p:txBody>
      </p:sp>
      <p:sp>
        <p:nvSpPr>
          <p:cNvPr id="146442" name="Rectangle 10"/>
          <p:cNvSpPr>
            <a:spLocks noGrp="1" noChangeArrowheads="1"/>
          </p:cNvSpPr>
          <p:nvPr>
            <p:ph type="body" sz="half" idx="1"/>
          </p:nvPr>
        </p:nvSpPr>
        <p:spPr>
          <a:xfrm>
            <a:off x="0" y="476252"/>
            <a:ext cx="9906000" cy="5832475"/>
          </a:xfrm>
        </p:spPr>
        <p:txBody>
          <a:bodyPr>
            <a:normAutofit/>
          </a:bodyPr>
          <a:lstStyle/>
          <a:p>
            <a:pPr>
              <a:spcBef>
                <a:spcPts val="0"/>
              </a:spcBef>
              <a:spcAft>
                <a:spcPts val="0"/>
              </a:spcAft>
              <a:defRPr/>
            </a:pPr>
            <a:r>
              <a:rPr lang="en-GB" sz="1600" dirty="0">
                <a:solidFill>
                  <a:schemeClr val="tx1"/>
                </a:solidFill>
                <a:ea typeface="Times New Roman"/>
                <a:cs typeface="Arial" panose="020B0604020202020204" pitchFamily="34" charset="0"/>
              </a:rPr>
              <a:t> </a:t>
            </a:r>
            <a:endParaRPr lang="en-GB" sz="60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6000" dirty="0">
                <a:solidFill>
                  <a:schemeClr val="tx1"/>
                </a:solidFill>
                <a:ea typeface="Times New Roman"/>
                <a:cs typeface="Arial" panose="020B0604020202020204" pitchFamily="34" charset="0"/>
              </a:rPr>
              <a:t>Ethics:</a:t>
            </a:r>
            <a:endParaRPr lang="en-GB" sz="60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7200" dirty="0">
                <a:solidFill>
                  <a:schemeClr val="tx1"/>
                </a:solidFill>
                <a:ea typeface="Times New Roman"/>
                <a:cs typeface="Arial" panose="020B0604020202020204" pitchFamily="34" charset="0"/>
              </a:rPr>
              <a:t>+ </a:t>
            </a:r>
            <a:r>
              <a:rPr lang="en-GB" sz="6000" dirty="0">
                <a:solidFill>
                  <a:schemeClr val="tx1"/>
                </a:solidFill>
                <a:ea typeface="Times New Roman"/>
                <a:cs typeface="Arial" panose="020B0604020202020204" pitchFamily="34" charset="0"/>
              </a:rPr>
              <a:t>Confidentiality</a:t>
            </a:r>
            <a:endParaRPr lang="en-GB" sz="60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7200" dirty="0">
                <a:solidFill>
                  <a:schemeClr val="tx1"/>
                </a:solidFill>
                <a:ea typeface="Times New Roman"/>
                <a:cs typeface="Arial" panose="020B0604020202020204" pitchFamily="34" charset="0"/>
              </a:rPr>
              <a:t>- </a:t>
            </a:r>
            <a:r>
              <a:rPr lang="en-GB" sz="6000" dirty="0">
                <a:solidFill>
                  <a:schemeClr val="tx1"/>
                </a:solidFill>
                <a:ea typeface="Times New Roman"/>
                <a:cs typeface="Arial" panose="020B0604020202020204" pitchFamily="34" charset="0"/>
              </a:rPr>
              <a:t>Protection from psychological harm as they could be stressed and </a:t>
            </a:r>
            <a:r>
              <a:rPr lang="en-GB" sz="6000" dirty="0" smtClean="0">
                <a:solidFill>
                  <a:schemeClr val="tx1"/>
                </a:solidFill>
                <a:ea typeface="Times New Roman"/>
                <a:cs typeface="Arial" panose="020B0604020202020204" pitchFamily="34" charset="0"/>
              </a:rPr>
              <a:t>embarrassed</a:t>
            </a:r>
            <a:endParaRPr lang="en-GB" sz="6000" dirty="0">
              <a:solidFill>
                <a:schemeClr val="tx1"/>
              </a:solidFill>
              <a:ea typeface="Times New Roman"/>
              <a:cs typeface="Arial" panose="020B0604020202020204" pitchFamily="34" charset="0"/>
            </a:endParaRPr>
          </a:p>
        </p:txBody>
      </p:sp>
    </p:spTree>
    <p:extLst>
      <p:ext uri="{BB962C8B-B14F-4D97-AF65-F5344CB8AC3E}">
        <p14:creationId xmlns:p14="http://schemas.microsoft.com/office/powerpoint/2010/main" val="285707218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1" end="1"/>
                                            </p:txEl>
                                          </p:spTgt>
                                        </p:tgtEl>
                                        <p:attrNameLst>
                                          <p:attrName>style.visibility</p:attrName>
                                        </p:attrNameLst>
                                      </p:cBhvr>
                                      <p:to>
                                        <p:strVal val="visible"/>
                                      </p:to>
                                    </p:set>
                                    <p:anim calcmode="lin" valueType="num">
                                      <p:cBhvr additive="base">
                                        <p:cTn id="13" dur="500" fill="hold"/>
                                        <p:tgtEl>
                                          <p:spTgt spid="146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42">
                                            <p:txEl>
                                              <p:pRg st="2" end="2"/>
                                            </p:txEl>
                                          </p:spTgt>
                                        </p:tgtEl>
                                        <p:attrNameLst>
                                          <p:attrName>style.visibility</p:attrName>
                                        </p:attrNameLst>
                                      </p:cBhvr>
                                      <p:to>
                                        <p:strVal val="visible"/>
                                      </p:to>
                                    </p:set>
                                    <p:anim calcmode="lin" valueType="num">
                                      <p:cBhvr additive="base">
                                        <p:cTn id="19" dur="500" fill="hold"/>
                                        <p:tgtEl>
                                          <p:spTgt spid="146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6442">
                                            <p:txEl>
                                              <p:pRg st="3" end="3"/>
                                            </p:txEl>
                                          </p:spTgt>
                                        </p:tgtEl>
                                        <p:attrNameLst>
                                          <p:attrName>style.visibility</p:attrName>
                                        </p:attrNameLst>
                                      </p:cBhvr>
                                      <p:to>
                                        <p:strVal val="visible"/>
                                      </p:to>
                                    </p:set>
                                    <p:anim calcmode="lin" valueType="num">
                                      <p:cBhvr additive="base">
                                        <p:cTn id="25" dur="500" fill="hold"/>
                                        <p:tgtEl>
                                          <p:spTgt spid="1464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64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Ethics</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Ethical</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535056784"/>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Not Ethical</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180096882"/>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06432808"/>
      </p:ext>
    </p:extLst>
  </p:cSld>
  <p:clrMapOvr>
    <a:masterClrMapping/>
  </p:clrMapOvr>
  <p:transition>
    <p:zo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Nature / Nurture Debate</a:t>
            </a:r>
          </a:p>
        </p:txBody>
      </p:sp>
      <p:sp>
        <p:nvSpPr>
          <p:cNvPr id="146442" name="Rectangle 10"/>
          <p:cNvSpPr>
            <a:spLocks noGrp="1" noChangeArrowheads="1"/>
          </p:cNvSpPr>
          <p:nvPr>
            <p:ph type="body" sz="half" idx="1"/>
          </p:nvPr>
        </p:nvSpPr>
        <p:spPr>
          <a:xfrm>
            <a:off x="0" y="708480"/>
            <a:ext cx="9906000" cy="5832475"/>
          </a:xfrm>
        </p:spPr>
        <p:txBody>
          <a:bodyPr/>
          <a:lstStyle/>
          <a:p>
            <a:pPr marL="0" indent="0">
              <a:spcBef>
                <a:spcPts val="0"/>
              </a:spcBef>
              <a:spcAft>
                <a:spcPts val="0"/>
              </a:spcAft>
              <a:buNone/>
              <a:defRPr/>
            </a:pPr>
            <a:r>
              <a:rPr lang="en-GB" sz="6600" dirty="0" smtClean="0">
                <a:solidFill>
                  <a:schemeClr val="tx1"/>
                </a:solidFill>
                <a:ea typeface="Times New Roman"/>
                <a:cs typeface="Arial" panose="020B0604020202020204" pitchFamily="34" charset="0"/>
              </a:rPr>
              <a:t>A Debate it adds to:</a:t>
            </a:r>
          </a:p>
          <a:p>
            <a:pPr marL="0" indent="0">
              <a:spcBef>
                <a:spcPts val="0"/>
              </a:spcBef>
              <a:spcAft>
                <a:spcPts val="0"/>
              </a:spcAft>
              <a:buNone/>
              <a:defRPr/>
            </a:pPr>
            <a:endParaRPr lang="en-GB" sz="6600" dirty="0" smtClean="0">
              <a:solidFill>
                <a:schemeClr val="tx1"/>
              </a:solidFill>
              <a:ea typeface="Times New Roman"/>
              <a:cs typeface="Arial" panose="020B0604020202020204" pitchFamily="34" charset="0"/>
            </a:endParaRPr>
          </a:p>
          <a:p>
            <a:pPr marL="0" indent="0">
              <a:spcBef>
                <a:spcPts val="0"/>
              </a:spcBef>
              <a:spcAft>
                <a:spcPts val="0"/>
              </a:spcAft>
              <a:buFontTx/>
              <a:buNone/>
              <a:defRPr/>
            </a:pPr>
            <a:r>
              <a:rPr lang="en-GB" sz="6600" dirty="0" smtClean="0">
                <a:solidFill>
                  <a:schemeClr val="tx1"/>
                </a:solidFill>
                <a:ea typeface="Times New Roman"/>
                <a:cs typeface="Arial" panose="020B0604020202020204" pitchFamily="34" charset="0"/>
              </a:rPr>
              <a:t>Nature-nurture as it suggests that behaviour can be completely determined by biology</a:t>
            </a:r>
          </a:p>
          <a:p>
            <a:pPr>
              <a:spcBef>
                <a:spcPts val="0"/>
              </a:spcBef>
              <a:spcAft>
                <a:spcPts val="0"/>
              </a:spcAft>
              <a:defRPr/>
            </a:pPr>
            <a:r>
              <a:rPr lang="en-GB" sz="800" dirty="0" smtClean="0">
                <a:solidFill>
                  <a:schemeClr val="tx1"/>
                </a:solidFill>
                <a:ea typeface="Times New Roman"/>
                <a:cs typeface="Arial" panose="020B0604020202020204" pitchFamily="34" charset="0"/>
              </a:rPr>
              <a:t> </a:t>
            </a:r>
            <a:endParaRPr lang="en-GB" dirty="0">
              <a:solidFill>
                <a:schemeClr val="tx1"/>
              </a:solidFill>
              <a:ea typeface="Times New Roman"/>
              <a:cs typeface="Arial" panose="020B0604020202020204" pitchFamily="34" charset="0"/>
            </a:endParaRPr>
          </a:p>
        </p:txBody>
      </p:sp>
    </p:spTree>
    <p:extLst>
      <p:ext uri="{BB962C8B-B14F-4D97-AF65-F5344CB8AC3E}">
        <p14:creationId xmlns:p14="http://schemas.microsoft.com/office/powerpoint/2010/main" val="14932106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42">
                                            <p:txEl>
                                              <p:pRg st="0" end="0"/>
                                            </p:txEl>
                                          </p:spTgt>
                                        </p:tgtEl>
                                        <p:attrNameLst>
                                          <p:attrName>style.visibility</p:attrName>
                                        </p:attrNameLst>
                                      </p:cBhvr>
                                      <p:to>
                                        <p:strVal val="visible"/>
                                      </p:to>
                                    </p:set>
                                    <p:anim calcmode="lin" valueType="num">
                                      <p:cBhvr additive="base">
                                        <p:cTn id="7" dur="500" fill="hold"/>
                                        <p:tgtEl>
                                          <p:spTgt spid="146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42">
                                            <p:txEl>
                                              <p:pRg st="2" end="2"/>
                                            </p:txEl>
                                          </p:spTgt>
                                        </p:tgtEl>
                                        <p:attrNameLst>
                                          <p:attrName>style.visibility</p:attrName>
                                        </p:attrNameLst>
                                      </p:cBhvr>
                                      <p:to>
                                        <p:strVal val="visible"/>
                                      </p:to>
                                    </p:set>
                                    <p:anim calcmode="lin" valueType="num">
                                      <p:cBhvr additive="base">
                                        <p:cTn id="13" dur="500" fill="hold"/>
                                        <p:tgtEl>
                                          <p:spTgt spid="14644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6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6442">
                                            <p:txEl>
                                              <p:pRg st="3" end="3"/>
                                            </p:txEl>
                                          </p:spTgt>
                                        </p:tgtEl>
                                        <p:attrNameLst>
                                          <p:attrName>style.visibility</p:attrName>
                                        </p:attrNameLst>
                                      </p:cBhvr>
                                      <p:to>
                                        <p:strVal val="visible"/>
                                      </p:to>
                                    </p:set>
                                    <p:anim calcmode="lin" valueType="num">
                                      <p:cBhvr additive="base">
                                        <p:cTn id="19" dur="500" fill="hold"/>
                                        <p:tgtEl>
                                          <p:spTgt spid="14644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644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build="p" bldLvl="3"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Nature / Nurture Debate</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Advantage</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303498138"/>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Weakness</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2544092338"/>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09921505"/>
      </p:ext>
    </p:extLst>
  </p:cSld>
  <p:clrMapOvr>
    <a:masterClrMapping/>
  </p:clrMapOvr>
  <p:transition>
    <p:zo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06506" y="1"/>
            <a:ext cx="8915400" cy="580925"/>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a:cs typeface="Arial" panose="020B0604020202020204" pitchFamily="34" charset="0"/>
              </a:rPr>
              <a:t>Links to </a:t>
            </a:r>
            <a:r>
              <a:rPr lang="en-GB" sz="2800" dirty="0" smtClean="0">
                <a:cs typeface="Arial" panose="020B0604020202020204" pitchFamily="34" charset="0"/>
              </a:rPr>
              <a:t>debates: Free Will / Determinism</a:t>
            </a:r>
            <a:endParaRPr lang="en" sz="2800" dirty="0">
              <a:cs typeface="Arial" panose="020B0604020202020204" pitchFamily="34" charset="0"/>
            </a:endParaRPr>
          </a:p>
        </p:txBody>
      </p:sp>
      <p:sp>
        <p:nvSpPr>
          <p:cNvPr id="225" name="Shape 225"/>
          <p:cNvSpPr txBox="1">
            <a:spLocks noGrp="1"/>
          </p:cNvSpPr>
          <p:nvPr>
            <p:ph type="body" idx="1"/>
          </p:nvPr>
        </p:nvSpPr>
        <p:spPr>
          <a:xfrm>
            <a:off x="0" y="565326"/>
            <a:ext cx="7837713" cy="6292674"/>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4800" dirty="0" smtClean="0">
                <a:cs typeface="Arial" panose="020B0604020202020204" pitchFamily="34" charset="0"/>
              </a:rPr>
              <a:t>Sperry’s study suggests that our biology determines our behaviour, which is helpful as it does not blame them for abnormality.</a:t>
            </a:r>
          </a:p>
          <a:p>
            <a:pPr marL="342900" indent="-342900">
              <a:buFont typeface="Arial" panose="020B0604020202020204" pitchFamily="34" charset="0"/>
              <a:buChar char="•"/>
            </a:pPr>
            <a:r>
              <a:rPr lang="en-GB" sz="4800" dirty="0" smtClean="0">
                <a:cs typeface="Arial" panose="020B0604020202020204" pitchFamily="34" charset="0"/>
              </a:rPr>
              <a:t>But unhelpful as they may not train themselves to overcome this.</a:t>
            </a:r>
            <a:endParaRPr lang="en" sz="2400" dirty="0">
              <a:cs typeface="Arial" panose="020B0604020202020204"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5797">
            <a:off x="7412544" y="2997947"/>
            <a:ext cx="2364071" cy="174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615426"/>
      </p:ext>
    </p:extLst>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a:xfrm>
            <a:off x="0" y="2"/>
            <a:ext cx="9906000" cy="549275"/>
          </a:xfrm>
          <a:solidFill>
            <a:srgbClr val="FFFF00"/>
          </a:solidFill>
          <a:ln>
            <a:solidFill>
              <a:schemeClr val="tx2"/>
            </a:solidFill>
            <a:miter lim="800000"/>
            <a:headEnd/>
            <a:tailEnd/>
          </a:ln>
        </p:spPr>
        <p:txBody>
          <a:bodyPr/>
          <a:lstStyle/>
          <a:p>
            <a:pPr algn="ctr" eaLnBrk="1" hangingPunct="1"/>
            <a:r>
              <a:rPr lang="en-GB" altLang="en-US" sz="3200" dirty="0" smtClean="0">
                <a:solidFill>
                  <a:schemeClr val="tx1"/>
                </a:solidFill>
              </a:rPr>
              <a:t>Evaluation of Sperry: Free Will / Determinism Debate</a:t>
            </a:r>
          </a:p>
        </p:txBody>
      </p:sp>
      <p:sp>
        <p:nvSpPr>
          <p:cNvPr id="2" name="TextBox 1"/>
          <p:cNvSpPr txBox="1"/>
          <p:nvPr/>
        </p:nvSpPr>
        <p:spPr>
          <a:xfrm>
            <a:off x="1059543"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Advantage</a:t>
            </a:r>
            <a:endParaRPr lang="en-GB" sz="4000" dirty="0">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1624539127"/>
              </p:ext>
            </p:extLst>
          </p:nvPr>
        </p:nvGraphicFramePr>
        <p:xfrm>
          <a:off x="0" y="1161143"/>
          <a:ext cx="4934857" cy="5696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277429" y="522514"/>
            <a:ext cx="2830285" cy="707886"/>
          </a:xfrm>
          <a:prstGeom prst="rect">
            <a:avLst/>
          </a:prstGeom>
          <a:solidFill>
            <a:srgbClr val="00B050"/>
          </a:solidFill>
        </p:spPr>
        <p:txBody>
          <a:bodyPr wrap="square" rtlCol="0">
            <a:spAutoFit/>
          </a:bodyPr>
          <a:lstStyle/>
          <a:p>
            <a:pPr algn="ctr"/>
            <a:r>
              <a:rPr lang="en-GB" sz="4000" dirty="0" smtClean="0">
                <a:latin typeface="Arial" panose="020B0604020202020204" pitchFamily="34" charset="0"/>
                <a:cs typeface="Arial" panose="020B0604020202020204" pitchFamily="34" charset="0"/>
              </a:rPr>
              <a:t>Weakness</a:t>
            </a:r>
            <a:endParaRPr lang="en-GB" sz="4000"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2432015901"/>
              </p:ext>
            </p:extLst>
          </p:nvPr>
        </p:nvGraphicFramePr>
        <p:xfrm>
          <a:off x="4971143" y="1161144"/>
          <a:ext cx="4934857" cy="569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02693254"/>
      </p:ext>
    </p:extLst>
  </p:cSld>
  <p:clrMapOvr>
    <a:masterClrMapping/>
  </p:clrMapOvr>
  <p:transition>
    <p:zo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06506" y="1"/>
            <a:ext cx="8915400" cy="580925"/>
          </a:xfrm>
          <a:prstGeom prst="rect">
            <a:avLst/>
          </a:prstGeom>
          <a:solidFill>
            <a:srgbClr val="FFFF00"/>
          </a:solidFill>
          <a:ln w="9525" cap="flat">
            <a:noFill/>
            <a:prstDash val="solid"/>
            <a:round/>
            <a:headEnd type="none" w="med" len="med"/>
            <a:tailEnd type="none" w="med" len="med"/>
          </a:ln>
        </p:spPr>
        <p:txBody>
          <a:bodyPr lIns="91425" tIns="91425" rIns="91425" bIns="91425" anchor="b" anchorCtr="0">
            <a:noAutofit/>
          </a:bodyPr>
          <a:lstStyle/>
          <a:p>
            <a:pPr algn="ctr"/>
            <a:r>
              <a:rPr lang="en-GB" sz="2800" dirty="0">
                <a:cs typeface="Arial" panose="020B0604020202020204" pitchFamily="34" charset="0"/>
              </a:rPr>
              <a:t>Links to </a:t>
            </a:r>
            <a:r>
              <a:rPr lang="en-GB" sz="2800" dirty="0" smtClean="0">
                <a:cs typeface="Arial" panose="020B0604020202020204" pitchFamily="34" charset="0"/>
              </a:rPr>
              <a:t>debates: Psychology as a science</a:t>
            </a:r>
            <a:endParaRPr lang="en" sz="2800" dirty="0">
              <a:cs typeface="Arial" panose="020B0604020202020204" pitchFamily="34" charset="0"/>
            </a:endParaRPr>
          </a:p>
        </p:txBody>
      </p:sp>
      <p:sp>
        <p:nvSpPr>
          <p:cNvPr id="225" name="Shape 225"/>
          <p:cNvSpPr txBox="1">
            <a:spLocks noGrp="1"/>
          </p:cNvSpPr>
          <p:nvPr>
            <p:ph type="body" idx="1"/>
          </p:nvPr>
        </p:nvSpPr>
        <p:spPr>
          <a:xfrm>
            <a:off x="0" y="565326"/>
            <a:ext cx="7202515" cy="6292674"/>
          </a:xfrm>
          <a:prstGeom prst="rect">
            <a:avLst/>
          </a:prstGeom>
          <a:ln w="9525" cap="flat">
            <a:noFill/>
            <a:prstDash val="solid"/>
            <a:round/>
            <a:headEnd type="none" w="med" len="med"/>
            <a:tailEnd type="none" w="med" len="med"/>
          </a:ln>
        </p:spPr>
        <p:txBody>
          <a:bodyPr lIns="91425" tIns="91425" rIns="91425" bIns="91425" anchor="t" anchorCtr="0">
            <a:noAutofit/>
          </a:bodyPr>
          <a:lstStyle/>
          <a:p>
            <a:pPr>
              <a:buFont typeface="Wingdings" panose="05000000000000000000" pitchFamily="2" charset="2"/>
              <a:buChar char="J"/>
            </a:pPr>
            <a:r>
              <a:rPr lang="en-GB" sz="4000" dirty="0" smtClean="0">
                <a:cs typeface="Arial" panose="020B0604020202020204" pitchFamily="34" charset="0"/>
              </a:rPr>
              <a:t>This </a:t>
            </a:r>
            <a:r>
              <a:rPr lang="en-GB" sz="4000" dirty="0">
                <a:cs typeface="Arial" panose="020B0604020202020204" pitchFamily="34" charset="0"/>
              </a:rPr>
              <a:t>study scientifically tested the participants’ abilities by using controlled conditions which can be replicated. </a:t>
            </a:r>
          </a:p>
          <a:p>
            <a:pPr>
              <a:buFont typeface="Wingdings" panose="05000000000000000000" pitchFamily="2" charset="2"/>
              <a:buChar char="L"/>
            </a:pPr>
            <a:r>
              <a:rPr lang="en-GB" sz="4000" dirty="0">
                <a:cs typeface="Arial" panose="020B0604020202020204" pitchFamily="34" charset="0"/>
              </a:rPr>
              <a:t>Is it possible to falsify the findings that Sperry collected through further testing</a:t>
            </a:r>
            <a:r>
              <a:rPr lang="en-GB" sz="4000" dirty="0" smtClean="0">
                <a:cs typeface="Arial" panose="020B0604020202020204" pitchFamily="34" charset="0"/>
              </a:rPr>
              <a:t>? Because there are no more split brain patients, it is not possible to replicate fully. </a:t>
            </a:r>
            <a:endParaRPr lang="en-GB" sz="4000" dirty="0">
              <a:cs typeface="Arial" panose="020B0604020202020204" pitchFamily="34" charset="0"/>
            </a:endParaRPr>
          </a:p>
          <a:p>
            <a:endParaRPr lang="en" sz="1800" dirty="0">
              <a:cs typeface="Arial" panose="020B0604020202020204"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509" y="1219200"/>
            <a:ext cx="3327292" cy="245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081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3429</TotalTime>
  <Words>3445</Words>
  <Application>Microsoft Office PowerPoint</Application>
  <PresentationFormat>A4 Paper (210x297 mm)</PresentationFormat>
  <Paragraphs>660</Paragraphs>
  <Slides>103</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103</vt:i4>
      </vt:variant>
    </vt:vector>
  </HeadingPairs>
  <TitlesOfParts>
    <vt:vector size="111" baseType="lpstr">
      <vt:lpstr>ＭＳ Ｐゴシック</vt:lpstr>
      <vt:lpstr>Arial</vt:lpstr>
      <vt:lpstr>Calibri</vt:lpstr>
      <vt:lpstr>Times New Roman</vt:lpstr>
      <vt:lpstr>Wingdings</vt:lpstr>
      <vt:lpstr>Wingdings 2</vt:lpstr>
      <vt:lpstr>Office Theme</vt:lpstr>
      <vt:lpstr>simple-light</vt:lpstr>
      <vt:lpstr>PowerPoint Presentation</vt:lpstr>
      <vt:lpstr>Are you left- or right-brained?</vt:lpstr>
      <vt:lpstr>Some background</vt:lpstr>
      <vt:lpstr>PowerPoint Presentation</vt:lpstr>
      <vt:lpstr>The Corpus Callosum</vt:lpstr>
      <vt:lpstr>PowerPoint Presentation</vt:lpstr>
      <vt:lpstr>Right and Left hemispheres and the Right and Left sides of the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vt:lpstr>
      <vt:lpstr>Lateralisation of Function</vt:lpstr>
      <vt:lpstr>PowerPoint Presentation</vt:lpstr>
      <vt:lpstr>Sperry (1968) Split brain study</vt:lpstr>
      <vt:lpstr>PowerPoint Presentation</vt:lpstr>
      <vt:lpstr>PowerPoint Presentation</vt:lpstr>
      <vt:lpstr>Key Terms</vt:lpstr>
      <vt:lpstr>SPERRY (1968)</vt:lpstr>
      <vt:lpstr>What is a visual field?</vt:lpstr>
      <vt:lpstr>Visual fields – a little more detail</vt:lpstr>
      <vt:lpstr>PowerPoint Presentation</vt:lpstr>
      <vt:lpstr>PowerPoint Presentation</vt:lpstr>
      <vt:lpstr>Humans are cross-wired – contralateral control</vt:lpstr>
      <vt:lpstr>Contralateral Control</vt:lpstr>
      <vt:lpstr>The Split Brain Studies - Sperry (1968) </vt:lpstr>
      <vt:lpstr>Brain Functions</vt:lpstr>
      <vt:lpstr>Brain Functions</vt:lpstr>
      <vt:lpstr>What do we know about epilepsy?</vt:lpstr>
      <vt:lpstr>PowerPoint Presentation</vt:lpstr>
      <vt:lpstr>PowerPoint Presentation</vt:lpstr>
      <vt:lpstr>How many words can you make from these 2 words? </vt:lpstr>
      <vt:lpstr>Sperry’s apparatus - Tachistoscope </vt:lpstr>
      <vt:lpstr>Visual apparatus and procedure</vt:lpstr>
      <vt:lpstr>Tactile apparatus and procedure</vt:lpstr>
      <vt:lpstr>Tachistoscope - Controls</vt:lpstr>
      <vt:lpstr>Procedure</vt:lpstr>
      <vt:lpstr>Research Methodology </vt:lpstr>
      <vt:lpstr>Results</vt:lpstr>
      <vt:lpstr>PowerPoint Presentation</vt:lpstr>
      <vt:lpstr>Results</vt:lpstr>
      <vt:lpstr>PowerPoint Presentation</vt:lpstr>
      <vt:lpstr>How many COMPOSITE words can you think of? </vt:lpstr>
      <vt:lpstr>Results: Tactile Tests</vt:lpstr>
      <vt:lpstr>Results: Tactile Tests</vt:lpstr>
      <vt:lpstr>PowerPoint Presentation</vt:lpstr>
      <vt:lpstr>PowerPoint Presentation</vt:lpstr>
      <vt:lpstr>PowerPoint Presentation</vt:lpstr>
      <vt:lpstr>PowerPoint Presentation</vt:lpstr>
      <vt:lpstr>PowerPoint Presentation</vt:lpstr>
      <vt:lpstr>Role of right and left hemisphere</vt:lpstr>
      <vt:lpstr>Language is processed in which hemisphere?</vt:lpstr>
      <vt:lpstr>The right visual field is controlled by which hemisphere?</vt:lpstr>
      <vt:lpstr>Information from the left hand is sent to which hemisphere for processing?</vt:lpstr>
      <vt:lpstr>If a patient had a seizure in their left hemisphere, which side of the body might be in danger of paralysis?</vt:lpstr>
      <vt:lpstr>Information from the right hand is sent to which hemisphere for processing?</vt:lpstr>
      <vt:lpstr>Information from the left visual field is controlled by which hemisphere?</vt:lpstr>
      <vt:lpstr>Left handed people tend to be which hemisphere dominant?</vt:lpstr>
      <vt:lpstr>PowerPoint Presentation</vt:lpstr>
      <vt:lpstr>PowerPoint Presentation</vt:lpstr>
      <vt:lpstr>PowerPoint Presentation</vt:lpstr>
      <vt:lpstr>PowerPoint Presentation</vt:lpstr>
      <vt:lpstr>PowerPoint Presentation</vt:lpstr>
      <vt:lpstr>PowerPoint Presentation</vt:lpstr>
      <vt:lpstr>Conclusions</vt:lpstr>
      <vt:lpstr>Sperry’s Results: Tactile tasks</vt:lpstr>
      <vt:lpstr>Sperry’s Results: Tactile tasks</vt:lpstr>
      <vt:lpstr>Sperry’s Results: Visual tasks</vt:lpstr>
      <vt:lpstr>Sperry’s Results: Visual tasks</vt:lpstr>
      <vt:lpstr>Sperry’s Results: Visual tasks $</vt:lpstr>
      <vt:lpstr>Sperry’s Results: Visual tasks $</vt:lpstr>
      <vt:lpstr>Sperry’s Results: Composite Words</vt:lpstr>
      <vt:lpstr>Sperry’s Results: Composite Words</vt:lpstr>
      <vt:lpstr>Timed Test – you can use your notes and folders</vt:lpstr>
      <vt:lpstr>Starter Task</vt:lpstr>
      <vt:lpstr>Evaluation of Sperry: Usefulness (DRUGV)</vt:lpstr>
      <vt:lpstr>Evaluation of Sperry: Usefulness </vt:lpstr>
      <vt:lpstr>Evaluation of Sperry: Validity</vt:lpstr>
      <vt:lpstr>Evaluation of Sperry: Ecological Validity</vt:lpstr>
      <vt:lpstr>Evaluation of Sperry: Validity</vt:lpstr>
      <vt:lpstr>Evaluation of Sperry: Sample and Population</vt:lpstr>
      <vt:lpstr>Evaluation of Sperry: Sample</vt:lpstr>
      <vt:lpstr>Evaluation of Sperry: Data</vt:lpstr>
      <vt:lpstr>Evaluation of Sperry: Quantitative Data </vt:lpstr>
      <vt:lpstr>Evaluation of Sperry: Ethics</vt:lpstr>
      <vt:lpstr>Evaluation of Sperry: Ethics</vt:lpstr>
      <vt:lpstr>Evaluation of Sperry: Nature / Nurture Debate</vt:lpstr>
      <vt:lpstr>Evaluation of Sperry: Nature / Nurture Debate</vt:lpstr>
      <vt:lpstr>Links to debates: Free Will / Determinism</vt:lpstr>
      <vt:lpstr>Evaluation of Sperry: Free Will / Determinism Debate</vt:lpstr>
      <vt:lpstr>Links to debates: Psychology as a science</vt:lpstr>
      <vt:lpstr>Evaluation of Sperry: Psychology as a Science</vt:lpstr>
      <vt:lpstr>Links to areas/perspectives: Biological area because …</vt:lpstr>
      <vt:lpstr>Links to the key theme: Regions of the Brain</vt:lpstr>
      <vt:lpstr>Evaluating Sperry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UV</dc:creator>
  <cp:lastModifiedBy>Evagora V (Staff)</cp:lastModifiedBy>
  <cp:revision>129</cp:revision>
  <cp:lastPrinted>2016-10-05T12:54:20Z</cp:lastPrinted>
  <dcterms:created xsi:type="dcterms:W3CDTF">2015-02-02T21:17:35Z</dcterms:created>
  <dcterms:modified xsi:type="dcterms:W3CDTF">2019-03-11T11:48:42Z</dcterms:modified>
</cp:coreProperties>
</file>