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67"/>
  </p:notesMasterIdLst>
  <p:handoutMasterIdLst>
    <p:handoutMasterId r:id="rId68"/>
  </p:handoutMasterIdLst>
  <p:sldIdLst>
    <p:sldId id="256" r:id="rId2"/>
    <p:sldId id="321" r:id="rId3"/>
    <p:sldId id="263" r:id="rId4"/>
    <p:sldId id="266" r:id="rId5"/>
    <p:sldId id="279" r:id="rId6"/>
    <p:sldId id="278" r:id="rId7"/>
    <p:sldId id="289" r:id="rId8"/>
    <p:sldId id="290" r:id="rId9"/>
    <p:sldId id="277" r:id="rId10"/>
    <p:sldId id="281" r:id="rId11"/>
    <p:sldId id="295" r:id="rId12"/>
    <p:sldId id="276" r:id="rId13"/>
    <p:sldId id="317" r:id="rId14"/>
    <p:sldId id="274" r:id="rId15"/>
    <p:sldId id="273" r:id="rId16"/>
    <p:sldId id="296" r:id="rId17"/>
    <p:sldId id="318" r:id="rId18"/>
    <p:sldId id="272" r:id="rId19"/>
    <p:sldId id="298" r:id="rId20"/>
    <p:sldId id="271" r:id="rId21"/>
    <p:sldId id="301" r:id="rId22"/>
    <p:sldId id="326" r:id="rId23"/>
    <p:sldId id="327" r:id="rId24"/>
    <p:sldId id="325" r:id="rId25"/>
    <p:sldId id="297" r:id="rId26"/>
    <p:sldId id="319" r:id="rId27"/>
    <p:sldId id="322" r:id="rId28"/>
    <p:sldId id="323" r:id="rId29"/>
    <p:sldId id="324" r:id="rId30"/>
    <p:sldId id="300" r:id="rId31"/>
    <p:sldId id="269" r:id="rId32"/>
    <p:sldId id="268" r:id="rId33"/>
    <p:sldId id="294" r:id="rId34"/>
    <p:sldId id="267" r:id="rId35"/>
    <p:sldId id="265" r:id="rId36"/>
    <p:sldId id="293" r:id="rId37"/>
    <p:sldId id="305" r:id="rId38"/>
    <p:sldId id="306" r:id="rId39"/>
    <p:sldId id="330" r:id="rId40"/>
    <p:sldId id="264" r:id="rId41"/>
    <p:sldId id="307" r:id="rId42"/>
    <p:sldId id="312" r:id="rId43"/>
    <p:sldId id="313" r:id="rId44"/>
    <p:sldId id="315" r:id="rId45"/>
    <p:sldId id="316" r:id="rId46"/>
    <p:sldId id="320" r:id="rId47"/>
    <p:sldId id="311" r:id="rId48"/>
    <p:sldId id="308" r:id="rId49"/>
    <p:sldId id="309" r:id="rId50"/>
    <p:sldId id="310" r:id="rId51"/>
    <p:sldId id="328" r:id="rId52"/>
    <p:sldId id="331" r:id="rId53"/>
    <p:sldId id="332" r:id="rId54"/>
    <p:sldId id="282" r:id="rId55"/>
    <p:sldId id="284" r:id="rId56"/>
    <p:sldId id="285" r:id="rId57"/>
    <p:sldId id="302" r:id="rId58"/>
    <p:sldId id="286" r:id="rId59"/>
    <p:sldId id="303" r:id="rId60"/>
    <p:sldId id="287" r:id="rId61"/>
    <p:sldId id="288" r:id="rId62"/>
    <p:sldId id="304" r:id="rId63"/>
    <p:sldId id="329" r:id="rId64"/>
    <p:sldId id="333" r:id="rId65"/>
    <p:sldId id="334" r:id="rId66"/>
  </p:sldIdLst>
  <p:sldSz cx="9144000" cy="6858000" type="screen4x3"/>
  <p:notesSz cx="6797675" cy="992822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itlin.Seymour" initials="W" lastIdx="13" clrIdx="0"/>
  <p:cmAuthor id="1" name="Mark Furnish" initials="MF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504"/>
    <a:srgbClr val="FF9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E42D48-2980-45AE-A55B-A52ABCF4FC59}">
  <a:tblStyle styleId="{DAE42D48-2980-45AE-A55B-A52ABCF4FC5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723A54B3-DD4B-4ADB-BF5D-F16CA6823C6B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CC1BF5B7-CE0E-4DE5-9EBC-80FD84E60B8C}" styleName="Table_2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6C67B780-D68F-4D38-B894-A52A500621CB}" styleName="Table_3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5665C37-2B1D-4C24-B98D-B39FB23DB5F6}" styleName="Table_4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14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6630"/>
    </p:cViewPr>
  </p:sorterViewPr>
  <p:notesViewPr>
    <p:cSldViewPr>
      <p:cViewPr varScale="1">
        <p:scale>
          <a:sx n="69" d="100"/>
          <a:sy n="69" d="100"/>
        </p:scale>
        <p:origin x="3264" y="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9E466D-6B24-4D04-ABCE-35E78D703463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3D656A42-47C9-4B32-B864-4CC25A316541}">
      <dgm:prSet phldrT="[Text]" custT="1"/>
      <dgm:spPr/>
      <dgm:t>
        <a:bodyPr/>
        <a:lstStyle/>
        <a:p>
          <a:r>
            <a:rPr lang="en-GB" sz="3200" dirty="0">
              <a:solidFill>
                <a:sysClr val="windowText" lastClr="000000"/>
              </a:solidFill>
            </a:rPr>
            <a:t>Uses the experimental method</a:t>
          </a:r>
        </a:p>
      </dgm:t>
    </dgm:pt>
    <dgm:pt modelId="{3D26B1EA-93F4-4813-AA6E-A995F8F77493}" type="parTrans" cxnId="{65F576C6-3666-4C36-8C26-630C5258A643}">
      <dgm:prSet/>
      <dgm:spPr/>
      <dgm:t>
        <a:bodyPr/>
        <a:lstStyle/>
        <a:p>
          <a:endParaRPr lang="en-GB" sz="3600">
            <a:solidFill>
              <a:sysClr val="windowText" lastClr="000000"/>
            </a:solidFill>
          </a:endParaRPr>
        </a:p>
      </dgm:t>
    </dgm:pt>
    <dgm:pt modelId="{9A037479-268A-4067-900C-819C9E22F7F8}" type="sibTrans" cxnId="{65F576C6-3666-4C36-8C26-630C5258A643}">
      <dgm:prSet custT="1"/>
      <dgm:spPr/>
      <dgm:t>
        <a:bodyPr/>
        <a:lstStyle/>
        <a:p>
          <a:endParaRPr lang="en-GB" sz="1000">
            <a:solidFill>
              <a:sysClr val="windowText" lastClr="000000"/>
            </a:solidFill>
          </a:endParaRPr>
        </a:p>
      </dgm:t>
    </dgm:pt>
    <dgm:pt modelId="{93E7D54D-48CA-4CCE-9A9B-4BAC076B2F79}">
      <dgm:prSet phldrT="[Text]" custT="1"/>
      <dgm:spPr/>
      <dgm:t>
        <a:bodyPr/>
        <a:lstStyle/>
        <a:p>
          <a:r>
            <a:rPr lang="en-GB" sz="2800" dirty="0">
              <a:solidFill>
                <a:sysClr val="windowText" lastClr="000000"/>
              </a:solidFill>
            </a:rPr>
            <a:t>which has good internal reliability</a:t>
          </a:r>
        </a:p>
      </dgm:t>
    </dgm:pt>
    <dgm:pt modelId="{AA1DAAD3-B261-4D2E-B7A0-5F1A530D132C}" type="parTrans" cxnId="{5D7B86DC-B53B-4EE7-B6F0-F663033E872F}">
      <dgm:prSet/>
      <dgm:spPr/>
      <dgm:t>
        <a:bodyPr/>
        <a:lstStyle/>
        <a:p>
          <a:endParaRPr lang="en-GB" sz="3600">
            <a:solidFill>
              <a:sysClr val="windowText" lastClr="000000"/>
            </a:solidFill>
          </a:endParaRPr>
        </a:p>
      </dgm:t>
    </dgm:pt>
    <dgm:pt modelId="{EBE652E5-3330-4132-AF39-680AA97EAA51}" type="sibTrans" cxnId="{5D7B86DC-B53B-4EE7-B6F0-F663033E872F}">
      <dgm:prSet custT="1"/>
      <dgm:spPr/>
      <dgm:t>
        <a:bodyPr/>
        <a:lstStyle/>
        <a:p>
          <a:endParaRPr lang="en-GB" sz="1000">
            <a:solidFill>
              <a:sysClr val="windowText" lastClr="000000"/>
            </a:solidFill>
          </a:endParaRPr>
        </a:p>
      </dgm:t>
    </dgm:pt>
    <dgm:pt modelId="{297FE760-BAC5-4B40-AF92-C1324E35D244}">
      <dgm:prSet custT="1"/>
      <dgm:spPr/>
      <dgm:t>
        <a:bodyPr/>
        <a:lstStyle/>
        <a:p>
          <a:r>
            <a:rPr lang="en-GB" sz="2000">
              <a:solidFill>
                <a:sysClr val="windowText" lastClr="000000"/>
              </a:solidFill>
            </a:rPr>
            <a:t>The greater the reliability, usually the less validity</a:t>
          </a:r>
        </a:p>
      </dgm:t>
    </dgm:pt>
    <dgm:pt modelId="{EDFCEF78-B685-4BF0-B6B1-4DAF2803A427}" type="parTrans" cxnId="{D6D3630D-E592-4E23-9EA7-A6D35352BBF2}">
      <dgm:prSet/>
      <dgm:spPr/>
      <dgm:t>
        <a:bodyPr/>
        <a:lstStyle/>
        <a:p>
          <a:endParaRPr lang="en-GB" sz="3600">
            <a:solidFill>
              <a:sysClr val="windowText" lastClr="000000"/>
            </a:solidFill>
          </a:endParaRPr>
        </a:p>
      </dgm:t>
    </dgm:pt>
    <dgm:pt modelId="{BCF00193-0242-4944-B20A-192EB717D7E2}" type="sibTrans" cxnId="{D6D3630D-E592-4E23-9EA7-A6D35352BBF2}">
      <dgm:prSet custT="1"/>
      <dgm:spPr/>
      <dgm:t>
        <a:bodyPr/>
        <a:lstStyle/>
        <a:p>
          <a:endParaRPr lang="en-GB" sz="1000">
            <a:solidFill>
              <a:sysClr val="windowText" lastClr="000000"/>
            </a:solidFill>
          </a:endParaRPr>
        </a:p>
      </dgm:t>
    </dgm:pt>
    <dgm:pt modelId="{84BC14DB-66B0-4D9E-B5D6-DDE261CD8800}">
      <dgm:prSet custT="1"/>
      <dgm:spPr/>
      <dgm:t>
        <a:bodyPr/>
        <a:lstStyle/>
        <a:p>
          <a:r>
            <a:rPr lang="en-GB" sz="2000">
              <a:solidFill>
                <a:sysClr val="windowText" lastClr="000000"/>
              </a:solidFill>
            </a:rPr>
            <a:t>Field experiments have high ecological validity</a:t>
          </a:r>
        </a:p>
      </dgm:t>
    </dgm:pt>
    <dgm:pt modelId="{1CBBBB32-DFED-4384-BDF9-6C574679FF8C}" type="parTrans" cxnId="{994E7E42-2DD9-4F9B-B830-210B6240BCBF}">
      <dgm:prSet/>
      <dgm:spPr/>
      <dgm:t>
        <a:bodyPr/>
        <a:lstStyle/>
        <a:p>
          <a:endParaRPr lang="en-GB" sz="3600">
            <a:solidFill>
              <a:sysClr val="windowText" lastClr="000000"/>
            </a:solidFill>
          </a:endParaRPr>
        </a:p>
      </dgm:t>
    </dgm:pt>
    <dgm:pt modelId="{6A98F691-B8E9-46EF-B56A-0B3E5E2BBF51}" type="sibTrans" cxnId="{994E7E42-2DD9-4F9B-B830-210B6240BCBF}">
      <dgm:prSet custT="1"/>
      <dgm:spPr/>
      <dgm:t>
        <a:bodyPr/>
        <a:lstStyle/>
        <a:p>
          <a:endParaRPr lang="en-GB" sz="1000">
            <a:solidFill>
              <a:sysClr val="windowText" lastClr="000000"/>
            </a:solidFill>
          </a:endParaRPr>
        </a:p>
      </dgm:t>
    </dgm:pt>
    <dgm:pt modelId="{906E2367-386A-4A67-8D89-31A2D12AB718}">
      <dgm:prSet custT="1"/>
      <dgm:spPr/>
      <dgm:t>
        <a:bodyPr/>
        <a:lstStyle/>
        <a:p>
          <a:r>
            <a:rPr lang="en-GB" sz="1800">
              <a:solidFill>
                <a:sysClr val="windowText" lastClr="000000"/>
              </a:solidFill>
            </a:rPr>
            <a:t>The research method of Piliavin is a field experiment</a:t>
          </a:r>
        </a:p>
      </dgm:t>
    </dgm:pt>
    <dgm:pt modelId="{E1CD7862-6F1A-4BC8-B814-973814318C7C}" type="parTrans" cxnId="{3B4270D6-02DB-449B-B98C-87497FF0B56A}">
      <dgm:prSet/>
      <dgm:spPr/>
      <dgm:t>
        <a:bodyPr/>
        <a:lstStyle/>
        <a:p>
          <a:endParaRPr lang="en-GB" sz="3600">
            <a:solidFill>
              <a:sysClr val="windowText" lastClr="000000"/>
            </a:solidFill>
          </a:endParaRPr>
        </a:p>
      </dgm:t>
    </dgm:pt>
    <dgm:pt modelId="{D5292E00-3EAA-4BAD-BE32-E41BA984089B}" type="sibTrans" cxnId="{3B4270D6-02DB-449B-B98C-87497FF0B56A}">
      <dgm:prSet custT="1"/>
      <dgm:spPr/>
      <dgm:t>
        <a:bodyPr/>
        <a:lstStyle/>
        <a:p>
          <a:endParaRPr lang="en-GB" sz="1000">
            <a:solidFill>
              <a:sysClr val="windowText" lastClr="000000"/>
            </a:solidFill>
          </a:endParaRPr>
        </a:p>
      </dgm:t>
    </dgm:pt>
    <dgm:pt modelId="{11296B4D-EBD8-465C-AE9E-5FEFCB87B6C4}" type="pres">
      <dgm:prSet presAssocID="{E19E466D-6B24-4D04-ABCE-35E78D703463}" presName="linearFlow" presStyleCnt="0">
        <dgm:presLayoutVars>
          <dgm:resizeHandles val="exact"/>
        </dgm:presLayoutVars>
      </dgm:prSet>
      <dgm:spPr/>
    </dgm:pt>
    <dgm:pt modelId="{B7D0671C-0D3B-4842-9E59-F4B727BA42C3}" type="pres">
      <dgm:prSet presAssocID="{3D656A42-47C9-4B32-B864-4CC25A316541}" presName="node" presStyleLbl="node1" presStyleIdx="0" presStyleCnt="5" custScaleX="409555" custScaleY="2418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1C7C14-0533-450C-A4A1-8AD3ECF44796}" type="pres">
      <dgm:prSet presAssocID="{9A037479-268A-4067-900C-819C9E22F7F8}" presName="sibTrans" presStyleLbl="sibTrans2D1" presStyleIdx="0" presStyleCnt="4"/>
      <dgm:spPr/>
      <dgm:t>
        <a:bodyPr/>
        <a:lstStyle/>
        <a:p>
          <a:endParaRPr lang="en-GB"/>
        </a:p>
      </dgm:t>
    </dgm:pt>
    <dgm:pt modelId="{C9CD816A-FE7F-4C57-9207-249132D28430}" type="pres">
      <dgm:prSet presAssocID="{9A037479-268A-4067-900C-819C9E22F7F8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376BD162-2855-451E-9EB7-E3F6B7AF5383}" type="pres">
      <dgm:prSet presAssocID="{93E7D54D-48CA-4CCE-9A9B-4BAC076B2F79}" presName="node" presStyleLbl="node1" presStyleIdx="1" presStyleCnt="5" custScaleX="409555" custScaleY="20446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98E1DB7-5117-4AF5-8BA6-C1348B122841}" type="pres">
      <dgm:prSet presAssocID="{EBE652E5-3330-4132-AF39-680AA97EAA51}" presName="sibTrans" presStyleLbl="sibTrans2D1" presStyleIdx="1" presStyleCnt="4"/>
      <dgm:spPr/>
      <dgm:t>
        <a:bodyPr/>
        <a:lstStyle/>
        <a:p>
          <a:endParaRPr lang="en-GB"/>
        </a:p>
      </dgm:t>
    </dgm:pt>
    <dgm:pt modelId="{EECC199C-4851-4DE9-B2EF-33DE385FE2DA}" type="pres">
      <dgm:prSet presAssocID="{EBE652E5-3330-4132-AF39-680AA97EAA51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406F8EDF-C159-4AA7-8070-3150B98EAC79}" type="pres">
      <dgm:prSet presAssocID="{297FE760-BAC5-4B40-AF92-C1324E35D244}" presName="node" presStyleLbl="node1" presStyleIdx="2" presStyleCnt="5" custScaleX="409555" custScaleY="1447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25BD54-91FC-4C11-845B-DCBFFFA937C7}" type="pres">
      <dgm:prSet presAssocID="{BCF00193-0242-4944-B20A-192EB717D7E2}" presName="sibTrans" presStyleLbl="sibTrans2D1" presStyleIdx="2" presStyleCnt="4"/>
      <dgm:spPr/>
      <dgm:t>
        <a:bodyPr/>
        <a:lstStyle/>
        <a:p>
          <a:endParaRPr lang="en-GB"/>
        </a:p>
      </dgm:t>
    </dgm:pt>
    <dgm:pt modelId="{A2B08ADF-7A4D-4322-911C-FDF051024EE5}" type="pres">
      <dgm:prSet presAssocID="{BCF00193-0242-4944-B20A-192EB717D7E2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7F2A3D50-8D2A-4F0A-936C-A6224EEC7DCA}" type="pres">
      <dgm:prSet presAssocID="{84BC14DB-66B0-4D9E-B5D6-DDE261CD8800}" presName="node" presStyleLbl="node1" presStyleIdx="3" presStyleCnt="5" custScaleX="409555" custScaleY="2152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A966F0-917A-4813-ABC5-02CB187AA724}" type="pres">
      <dgm:prSet presAssocID="{6A98F691-B8E9-46EF-B56A-0B3E5E2BBF51}" presName="sibTrans" presStyleLbl="sibTrans2D1" presStyleIdx="3" presStyleCnt="4"/>
      <dgm:spPr/>
      <dgm:t>
        <a:bodyPr/>
        <a:lstStyle/>
        <a:p>
          <a:endParaRPr lang="en-GB"/>
        </a:p>
      </dgm:t>
    </dgm:pt>
    <dgm:pt modelId="{7D56CD30-6F30-4134-B604-41E6BF0C1EF8}" type="pres">
      <dgm:prSet presAssocID="{6A98F691-B8E9-46EF-B56A-0B3E5E2BBF51}" presName="connectorText" presStyleLbl="sibTrans2D1" presStyleIdx="3" presStyleCnt="4"/>
      <dgm:spPr/>
      <dgm:t>
        <a:bodyPr/>
        <a:lstStyle/>
        <a:p>
          <a:endParaRPr lang="en-GB"/>
        </a:p>
      </dgm:t>
    </dgm:pt>
    <dgm:pt modelId="{40E6689C-13FD-4465-B557-D86D6C7095AD}" type="pres">
      <dgm:prSet presAssocID="{906E2367-386A-4A67-8D89-31A2D12AB718}" presName="node" presStyleLbl="node1" presStyleIdx="4" presStyleCnt="5" custScaleX="409555" custScaleY="1787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DD3348-F0D6-43E6-8456-D06B04555714}" type="presOf" srcId="{906E2367-386A-4A67-8D89-31A2D12AB718}" destId="{40E6689C-13FD-4465-B557-D86D6C7095AD}" srcOrd="0" destOrd="0" presId="urn:microsoft.com/office/officeart/2005/8/layout/process2"/>
    <dgm:cxn modelId="{D30280A4-D001-4D42-9CFB-1E1ABEECB815}" type="presOf" srcId="{BCF00193-0242-4944-B20A-192EB717D7E2}" destId="{DF25BD54-91FC-4C11-845B-DCBFFFA937C7}" srcOrd="0" destOrd="0" presId="urn:microsoft.com/office/officeart/2005/8/layout/process2"/>
    <dgm:cxn modelId="{5D7B86DC-B53B-4EE7-B6F0-F663033E872F}" srcId="{E19E466D-6B24-4D04-ABCE-35E78D703463}" destId="{93E7D54D-48CA-4CCE-9A9B-4BAC076B2F79}" srcOrd="1" destOrd="0" parTransId="{AA1DAAD3-B261-4D2E-B7A0-5F1A530D132C}" sibTransId="{EBE652E5-3330-4132-AF39-680AA97EAA51}"/>
    <dgm:cxn modelId="{DDEF62E8-ABB2-423A-8287-41FD1DB974DA}" type="presOf" srcId="{93E7D54D-48CA-4CCE-9A9B-4BAC076B2F79}" destId="{376BD162-2855-451E-9EB7-E3F6B7AF5383}" srcOrd="0" destOrd="0" presId="urn:microsoft.com/office/officeart/2005/8/layout/process2"/>
    <dgm:cxn modelId="{90F69A06-4B56-4AE6-9CC5-57740D0DC644}" type="presOf" srcId="{9A037479-268A-4067-900C-819C9E22F7F8}" destId="{171C7C14-0533-450C-A4A1-8AD3ECF44796}" srcOrd="0" destOrd="0" presId="urn:microsoft.com/office/officeart/2005/8/layout/process2"/>
    <dgm:cxn modelId="{502B946C-4B57-481D-911A-9F80EA2631E6}" type="presOf" srcId="{EBE652E5-3330-4132-AF39-680AA97EAA51}" destId="{098E1DB7-5117-4AF5-8BA6-C1348B122841}" srcOrd="0" destOrd="0" presId="urn:microsoft.com/office/officeart/2005/8/layout/process2"/>
    <dgm:cxn modelId="{A09DB48C-49EE-48B9-BE98-FBEE9D2148DE}" type="presOf" srcId="{E19E466D-6B24-4D04-ABCE-35E78D703463}" destId="{11296B4D-EBD8-465C-AE9E-5FEFCB87B6C4}" srcOrd="0" destOrd="0" presId="urn:microsoft.com/office/officeart/2005/8/layout/process2"/>
    <dgm:cxn modelId="{7D8875F5-0A19-4CE9-A2D1-9673DBCF0E5E}" type="presOf" srcId="{BCF00193-0242-4944-B20A-192EB717D7E2}" destId="{A2B08ADF-7A4D-4322-911C-FDF051024EE5}" srcOrd="1" destOrd="0" presId="urn:microsoft.com/office/officeart/2005/8/layout/process2"/>
    <dgm:cxn modelId="{3B4270D6-02DB-449B-B98C-87497FF0B56A}" srcId="{E19E466D-6B24-4D04-ABCE-35E78D703463}" destId="{906E2367-386A-4A67-8D89-31A2D12AB718}" srcOrd="4" destOrd="0" parTransId="{E1CD7862-6F1A-4BC8-B814-973814318C7C}" sibTransId="{D5292E00-3EAA-4BAD-BE32-E41BA984089B}"/>
    <dgm:cxn modelId="{D6D3630D-E592-4E23-9EA7-A6D35352BBF2}" srcId="{E19E466D-6B24-4D04-ABCE-35E78D703463}" destId="{297FE760-BAC5-4B40-AF92-C1324E35D244}" srcOrd="2" destOrd="0" parTransId="{EDFCEF78-B685-4BF0-B6B1-4DAF2803A427}" sibTransId="{BCF00193-0242-4944-B20A-192EB717D7E2}"/>
    <dgm:cxn modelId="{CAE13853-79F9-4019-8BD1-B3D4DF573CB2}" type="presOf" srcId="{3D656A42-47C9-4B32-B864-4CC25A316541}" destId="{B7D0671C-0D3B-4842-9E59-F4B727BA42C3}" srcOrd="0" destOrd="0" presId="urn:microsoft.com/office/officeart/2005/8/layout/process2"/>
    <dgm:cxn modelId="{994E7E42-2DD9-4F9B-B830-210B6240BCBF}" srcId="{E19E466D-6B24-4D04-ABCE-35E78D703463}" destId="{84BC14DB-66B0-4D9E-B5D6-DDE261CD8800}" srcOrd="3" destOrd="0" parTransId="{1CBBBB32-DFED-4384-BDF9-6C574679FF8C}" sibTransId="{6A98F691-B8E9-46EF-B56A-0B3E5E2BBF51}"/>
    <dgm:cxn modelId="{A373E34B-984E-4C79-9C0B-205EF6A35CFA}" type="presOf" srcId="{9A037479-268A-4067-900C-819C9E22F7F8}" destId="{C9CD816A-FE7F-4C57-9207-249132D28430}" srcOrd="1" destOrd="0" presId="urn:microsoft.com/office/officeart/2005/8/layout/process2"/>
    <dgm:cxn modelId="{9C5C7591-A583-4C90-B83D-8ADCDFE137E2}" type="presOf" srcId="{EBE652E5-3330-4132-AF39-680AA97EAA51}" destId="{EECC199C-4851-4DE9-B2EF-33DE385FE2DA}" srcOrd="1" destOrd="0" presId="urn:microsoft.com/office/officeart/2005/8/layout/process2"/>
    <dgm:cxn modelId="{E51BA158-315E-4DF3-BB60-55A12EA7C84C}" type="presOf" srcId="{297FE760-BAC5-4B40-AF92-C1324E35D244}" destId="{406F8EDF-C159-4AA7-8070-3150B98EAC79}" srcOrd="0" destOrd="0" presId="urn:microsoft.com/office/officeart/2005/8/layout/process2"/>
    <dgm:cxn modelId="{31B4C787-AD0B-4E5C-B2A2-10E60F2DC3A2}" type="presOf" srcId="{6A98F691-B8E9-46EF-B56A-0B3E5E2BBF51}" destId="{4AA966F0-917A-4813-ABC5-02CB187AA724}" srcOrd="0" destOrd="0" presId="urn:microsoft.com/office/officeart/2005/8/layout/process2"/>
    <dgm:cxn modelId="{65F576C6-3666-4C36-8C26-630C5258A643}" srcId="{E19E466D-6B24-4D04-ABCE-35E78D703463}" destId="{3D656A42-47C9-4B32-B864-4CC25A316541}" srcOrd="0" destOrd="0" parTransId="{3D26B1EA-93F4-4813-AA6E-A995F8F77493}" sibTransId="{9A037479-268A-4067-900C-819C9E22F7F8}"/>
    <dgm:cxn modelId="{A3C086E5-1380-4F6A-BC23-D85D95BEA3A5}" type="presOf" srcId="{84BC14DB-66B0-4D9E-B5D6-DDE261CD8800}" destId="{7F2A3D50-8D2A-4F0A-936C-A6224EEC7DCA}" srcOrd="0" destOrd="0" presId="urn:microsoft.com/office/officeart/2005/8/layout/process2"/>
    <dgm:cxn modelId="{5AEE9AB0-8023-4B8E-9135-12AEF67F539E}" type="presOf" srcId="{6A98F691-B8E9-46EF-B56A-0B3E5E2BBF51}" destId="{7D56CD30-6F30-4134-B604-41E6BF0C1EF8}" srcOrd="1" destOrd="0" presId="urn:microsoft.com/office/officeart/2005/8/layout/process2"/>
    <dgm:cxn modelId="{78597D53-7B19-436C-8BA0-E0D63C1678D3}" type="presParOf" srcId="{11296B4D-EBD8-465C-AE9E-5FEFCB87B6C4}" destId="{B7D0671C-0D3B-4842-9E59-F4B727BA42C3}" srcOrd="0" destOrd="0" presId="urn:microsoft.com/office/officeart/2005/8/layout/process2"/>
    <dgm:cxn modelId="{3462A99F-E000-4151-AA96-EBB4CFA65C24}" type="presParOf" srcId="{11296B4D-EBD8-465C-AE9E-5FEFCB87B6C4}" destId="{171C7C14-0533-450C-A4A1-8AD3ECF44796}" srcOrd="1" destOrd="0" presId="urn:microsoft.com/office/officeart/2005/8/layout/process2"/>
    <dgm:cxn modelId="{10566C34-456E-4F7B-9EAE-6FADA81FD5D0}" type="presParOf" srcId="{171C7C14-0533-450C-A4A1-8AD3ECF44796}" destId="{C9CD816A-FE7F-4C57-9207-249132D28430}" srcOrd="0" destOrd="0" presId="urn:microsoft.com/office/officeart/2005/8/layout/process2"/>
    <dgm:cxn modelId="{85C70B83-2BCC-4EFC-80A1-997175DFC7BF}" type="presParOf" srcId="{11296B4D-EBD8-465C-AE9E-5FEFCB87B6C4}" destId="{376BD162-2855-451E-9EB7-E3F6B7AF5383}" srcOrd="2" destOrd="0" presId="urn:microsoft.com/office/officeart/2005/8/layout/process2"/>
    <dgm:cxn modelId="{F716E4CD-D028-4856-8875-EA4009194D20}" type="presParOf" srcId="{11296B4D-EBD8-465C-AE9E-5FEFCB87B6C4}" destId="{098E1DB7-5117-4AF5-8BA6-C1348B122841}" srcOrd="3" destOrd="0" presId="urn:microsoft.com/office/officeart/2005/8/layout/process2"/>
    <dgm:cxn modelId="{25CDE271-356B-4051-AA40-9244F76EA217}" type="presParOf" srcId="{098E1DB7-5117-4AF5-8BA6-C1348B122841}" destId="{EECC199C-4851-4DE9-B2EF-33DE385FE2DA}" srcOrd="0" destOrd="0" presId="urn:microsoft.com/office/officeart/2005/8/layout/process2"/>
    <dgm:cxn modelId="{7EB77927-AE5B-482F-A417-0BFF336BE83B}" type="presParOf" srcId="{11296B4D-EBD8-465C-AE9E-5FEFCB87B6C4}" destId="{406F8EDF-C159-4AA7-8070-3150B98EAC79}" srcOrd="4" destOrd="0" presId="urn:microsoft.com/office/officeart/2005/8/layout/process2"/>
    <dgm:cxn modelId="{F8C2C813-D7FD-4168-995E-8F8A65528804}" type="presParOf" srcId="{11296B4D-EBD8-465C-AE9E-5FEFCB87B6C4}" destId="{DF25BD54-91FC-4C11-845B-DCBFFFA937C7}" srcOrd="5" destOrd="0" presId="urn:microsoft.com/office/officeart/2005/8/layout/process2"/>
    <dgm:cxn modelId="{F273F9CE-3D77-482B-AB47-7C22721D435C}" type="presParOf" srcId="{DF25BD54-91FC-4C11-845B-DCBFFFA937C7}" destId="{A2B08ADF-7A4D-4322-911C-FDF051024EE5}" srcOrd="0" destOrd="0" presId="urn:microsoft.com/office/officeart/2005/8/layout/process2"/>
    <dgm:cxn modelId="{21A95D13-8D0D-4E7E-842F-576196B32EE9}" type="presParOf" srcId="{11296B4D-EBD8-465C-AE9E-5FEFCB87B6C4}" destId="{7F2A3D50-8D2A-4F0A-936C-A6224EEC7DCA}" srcOrd="6" destOrd="0" presId="urn:microsoft.com/office/officeart/2005/8/layout/process2"/>
    <dgm:cxn modelId="{C6330711-052C-48B7-A866-A06B9F41C2B4}" type="presParOf" srcId="{11296B4D-EBD8-465C-AE9E-5FEFCB87B6C4}" destId="{4AA966F0-917A-4813-ABC5-02CB187AA724}" srcOrd="7" destOrd="0" presId="urn:microsoft.com/office/officeart/2005/8/layout/process2"/>
    <dgm:cxn modelId="{B4878C94-421D-48EA-91C2-0D072AA47C64}" type="presParOf" srcId="{4AA966F0-917A-4813-ABC5-02CB187AA724}" destId="{7D56CD30-6F30-4134-B604-41E6BF0C1EF8}" srcOrd="0" destOrd="0" presId="urn:microsoft.com/office/officeart/2005/8/layout/process2"/>
    <dgm:cxn modelId="{92ED5F4E-53BF-41CB-832A-5D8BCD158EEB}" type="presParOf" srcId="{11296B4D-EBD8-465C-AE9E-5FEFCB87B6C4}" destId="{40E6689C-13FD-4465-B557-D86D6C7095AD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8B93A-6630-412F-9271-A9CAE53CE9E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8D0D3A-2119-4DE7-8D99-AD49FD53212E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pPr algn="l"/>
          <a:r>
            <a:rPr lang="en-GB" sz="900" dirty="0" smtClean="0">
              <a:latin typeface="Arial" panose="020B0604020202020204" pitchFamily="34" charset="0"/>
              <a:cs typeface="Arial" panose="020B0604020202020204" pitchFamily="34" charset="0"/>
            </a:rPr>
            <a:t>Moray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CA336-41CC-4436-90B9-A2DE2CE4AD50}" type="parTrans" cxnId="{D45B8BF8-2F4E-4DDA-A915-6C27DA4901C8}">
      <dgm:prSet/>
      <dgm:spPr/>
      <dgm:t>
        <a:bodyPr/>
        <a:lstStyle/>
        <a:p>
          <a:endParaRPr lang="en-GB"/>
        </a:p>
      </dgm:t>
    </dgm:pt>
    <dgm:pt modelId="{EC2A0DE3-EF83-4643-9B70-9AC92F3834E8}" type="sibTrans" cxnId="{D45B8BF8-2F4E-4DDA-A915-6C27DA4901C8}">
      <dgm:prSet/>
      <dgm:spPr/>
      <dgm:t>
        <a:bodyPr/>
        <a:lstStyle/>
        <a:p>
          <a:endParaRPr lang="en-GB"/>
        </a:p>
      </dgm:t>
    </dgm:pt>
    <dgm:pt modelId="{B04EF023-84DD-4D5B-B52B-7996AD5D2E0F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pPr algn="r"/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Simons</a:t>
          </a:r>
        </a:p>
        <a:p>
          <a:pPr algn="r"/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</a:p>
        <a:p>
          <a:pPr algn="r"/>
          <a:r>
            <a:rPr lang="en-GB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Chabris</a:t>
          </a:r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63AAD-1833-4387-91A9-9AE076D82BB7}" type="parTrans" cxnId="{1237E69B-1E6F-490D-AEA8-311558F4C001}">
      <dgm:prSet/>
      <dgm:spPr/>
      <dgm:t>
        <a:bodyPr/>
        <a:lstStyle/>
        <a:p>
          <a:endParaRPr lang="en-GB"/>
        </a:p>
      </dgm:t>
    </dgm:pt>
    <dgm:pt modelId="{FF0EAFA5-A64F-4B61-BB74-8AEAF5E9CFCA}" type="sibTrans" cxnId="{1237E69B-1E6F-490D-AEA8-311558F4C001}">
      <dgm:prSet/>
      <dgm:spPr/>
      <dgm:t>
        <a:bodyPr/>
        <a:lstStyle/>
        <a:p>
          <a:endParaRPr lang="en-GB"/>
        </a:p>
      </dgm:t>
    </dgm:pt>
    <dgm:pt modelId="{28431260-45BF-48CB-83D2-B91A99152152}" type="pres">
      <dgm:prSet presAssocID="{03B8B93A-6630-412F-9271-A9CAE53CE9EE}" presName="compositeShape" presStyleCnt="0">
        <dgm:presLayoutVars>
          <dgm:chMax val="7"/>
          <dgm:dir/>
          <dgm:resizeHandles val="exact"/>
        </dgm:presLayoutVars>
      </dgm:prSet>
      <dgm:spPr/>
    </dgm:pt>
    <dgm:pt modelId="{71A10200-E708-4C1C-9178-15A70E6AD8DB}" type="pres">
      <dgm:prSet presAssocID="{9A8D0D3A-2119-4DE7-8D99-AD49FD53212E}" presName="circ1" presStyleLbl="vennNode1" presStyleIdx="0" presStyleCnt="2" custScaleX="109084" custScaleY="104332" custLinFactNeighborX="6942"/>
      <dgm:spPr/>
      <dgm:t>
        <a:bodyPr/>
        <a:lstStyle/>
        <a:p>
          <a:endParaRPr lang="en-US"/>
        </a:p>
      </dgm:t>
    </dgm:pt>
    <dgm:pt modelId="{2B45779B-143B-4CF9-94D0-418A985C6CDE}" type="pres">
      <dgm:prSet presAssocID="{9A8D0D3A-2119-4DE7-8D99-AD49FD53212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79AC4-FD4A-430C-A1B8-BA50307DA903}" type="pres">
      <dgm:prSet presAssocID="{B04EF023-84DD-4D5B-B52B-7996AD5D2E0F}" presName="circ2" presStyleLbl="vennNode1" presStyleIdx="1" presStyleCnt="2" custScaleX="112428" custScaleY="105711" custLinFactNeighborX="-7725" custLinFactNeighborY="316"/>
      <dgm:spPr/>
      <dgm:t>
        <a:bodyPr/>
        <a:lstStyle/>
        <a:p>
          <a:endParaRPr lang="en-US"/>
        </a:p>
      </dgm:t>
    </dgm:pt>
    <dgm:pt modelId="{55409B3D-E54F-4D09-A965-ECA705C6A8F5}" type="pres">
      <dgm:prSet presAssocID="{B04EF023-84DD-4D5B-B52B-7996AD5D2E0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B8BF8-2F4E-4DDA-A915-6C27DA4901C8}" srcId="{03B8B93A-6630-412F-9271-A9CAE53CE9EE}" destId="{9A8D0D3A-2119-4DE7-8D99-AD49FD53212E}" srcOrd="0" destOrd="0" parTransId="{F32CA336-41CC-4436-90B9-A2DE2CE4AD50}" sibTransId="{EC2A0DE3-EF83-4643-9B70-9AC92F3834E8}"/>
    <dgm:cxn modelId="{676C194B-8B22-402D-98E3-152A0039FE69}" type="presOf" srcId="{B04EF023-84DD-4D5B-B52B-7996AD5D2E0F}" destId="{AD579AC4-FD4A-430C-A1B8-BA50307DA903}" srcOrd="0" destOrd="0" presId="urn:microsoft.com/office/officeart/2005/8/layout/venn1"/>
    <dgm:cxn modelId="{5CE4BF28-F7F0-4743-B08C-1D966C60F1FC}" type="presOf" srcId="{03B8B93A-6630-412F-9271-A9CAE53CE9EE}" destId="{28431260-45BF-48CB-83D2-B91A99152152}" srcOrd="0" destOrd="0" presId="urn:microsoft.com/office/officeart/2005/8/layout/venn1"/>
    <dgm:cxn modelId="{1237E69B-1E6F-490D-AEA8-311558F4C001}" srcId="{03B8B93A-6630-412F-9271-A9CAE53CE9EE}" destId="{B04EF023-84DD-4D5B-B52B-7996AD5D2E0F}" srcOrd="1" destOrd="0" parTransId="{B0663AAD-1833-4387-91A9-9AE076D82BB7}" sibTransId="{FF0EAFA5-A64F-4B61-BB74-8AEAF5E9CFCA}"/>
    <dgm:cxn modelId="{9FDD3A28-9F29-447D-8819-D5C5597C4030}" type="presOf" srcId="{B04EF023-84DD-4D5B-B52B-7996AD5D2E0F}" destId="{55409B3D-E54F-4D09-A965-ECA705C6A8F5}" srcOrd="1" destOrd="0" presId="urn:microsoft.com/office/officeart/2005/8/layout/venn1"/>
    <dgm:cxn modelId="{A1098982-503B-45EB-A408-498A429A71AF}" type="presOf" srcId="{9A8D0D3A-2119-4DE7-8D99-AD49FD53212E}" destId="{71A10200-E708-4C1C-9178-15A70E6AD8DB}" srcOrd="0" destOrd="0" presId="urn:microsoft.com/office/officeart/2005/8/layout/venn1"/>
    <dgm:cxn modelId="{15E6D531-E513-4A15-970F-E5DB93DB4499}" type="presOf" srcId="{9A8D0D3A-2119-4DE7-8D99-AD49FD53212E}" destId="{2B45779B-143B-4CF9-94D0-418A985C6CDE}" srcOrd="1" destOrd="0" presId="urn:microsoft.com/office/officeart/2005/8/layout/venn1"/>
    <dgm:cxn modelId="{E93C2B30-0B15-4FE6-A6C5-214C018E1255}" type="presParOf" srcId="{28431260-45BF-48CB-83D2-B91A99152152}" destId="{71A10200-E708-4C1C-9178-15A70E6AD8DB}" srcOrd="0" destOrd="0" presId="urn:microsoft.com/office/officeart/2005/8/layout/venn1"/>
    <dgm:cxn modelId="{14EE0428-AC88-47B6-BB68-3B201142CA30}" type="presParOf" srcId="{28431260-45BF-48CB-83D2-B91A99152152}" destId="{2B45779B-143B-4CF9-94D0-418A985C6CDE}" srcOrd="1" destOrd="0" presId="urn:microsoft.com/office/officeart/2005/8/layout/venn1"/>
    <dgm:cxn modelId="{12EB4575-C2DD-4D17-8947-FA38A0CD8D63}" type="presParOf" srcId="{28431260-45BF-48CB-83D2-B91A99152152}" destId="{AD579AC4-FD4A-430C-A1B8-BA50307DA903}" srcOrd="2" destOrd="0" presId="urn:microsoft.com/office/officeart/2005/8/layout/venn1"/>
    <dgm:cxn modelId="{7CE137A4-C71F-4282-9A1D-89C1BA5D1268}" type="presParOf" srcId="{28431260-45BF-48CB-83D2-B91A99152152}" destId="{55409B3D-E54F-4D09-A965-ECA705C6A8F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B8B93A-6630-412F-9271-A9CAE53CE9E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9A8D0D3A-2119-4DE7-8D99-AD49FD53212E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pPr algn="l"/>
          <a:r>
            <a:rPr lang="en-GB" sz="900" dirty="0" smtClean="0">
              <a:latin typeface="Arial" panose="020B0604020202020204" pitchFamily="34" charset="0"/>
              <a:cs typeface="Arial" panose="020B0604020202020204" pitchFamily="34" charset="0"/>
            </a:rPr>
            <a:t>Moray</a:t>
          </a:r>
          <a:endParaRPr lang="en-GB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CA336-41CC-4436-90B9-A2DE2CE4AD50}" type="parTrans" cxnId="{D45B8BF8-2F4E-4DDA-A915-6C27DA4901C8}">
      <dgm:prSet/>
      <dgm:spPr/>
      <dgm:t>
        <a:bodyPr/>
        <a:lstStyle/>
        <a:p>
          <a:endParaRPr lang="en-GB"/>
        </a:p>
      </dgm:t>
    </dgm:pt>
    <dgm:pt modelId="{EC2A0DE3-EF83-4643-9B70-9AC92F3834E8}" type="sibTrans" cxnId="{D45B8BF8-2F4E-4DDA-A915-6C27DA4901C8}">
      <dgm:prSet/>
      <dgm:spPr/>
      <dgm:t>
        <a:bodyPr/>
        <a:lstStyle/>
        <a:p>
          <a:endParaRPr lang="en-GB"/>
        </a:p>
      </dgm:t>
    </dgm:pt>
    <dgm:pt modelId="{B04EF023-84DD-4D5B-B52B-7996AD5D2E0F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pPr algn="r"/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Simons</a:t>
          </a:r>
        </a:p>
        <a:p>
          <a:pPr algn="r"/>
          <a:r>
            <a:rPr lang="en-GB" sz="110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</a:p>
        <a:p>
          <a:pPr algn="r"/>
          <a:r>
            <a:rPr lang="en-GB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Chabris</a:t>
          </a:r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63AAD-1833-4387-91A9-9AE076D82BB7}" type="parTrans" cxnId="{1237E69B-1E6F-490D-AEA8-311558F4C001}">
      <dgm:prSet/>
      <dgm:spPr/>
      <dgm:t>
        <a:bodyPr/>
        <a:lstStyle/>
        <a:p>
          <a:endParaRPr lang="en-GB"/>
        </a:p>
      </dgm:t>
    </dgm:pt>
    <dgm:pt modelId="{FF0EAFA5-A64F-4B61-BB74-8AEAF5E9CFCA}" type="sibTrans" cxnId="{1237E69B-1E6F-490D-AEA8-311558F4C001}">
      <dgm:prSet/>
      <dgm:spPr/>
      <dgm:t>
        <a:bodyPr/>
        <a:lstStyle/>
        <a:p>
          <a:endParaRPr lang="en-GB"/>
        </a:p>
      </dgm:t>
    </dgm:pt>
    <dgm:pt modelId="{28431260-45BF-48CB-83D2-B91A99152152}" type="pres">
      <dgm:prSet presAssocID="{03B8B93A-6630-412F-9271-A9CAE53CE9EE}" presName="compositeShape" presStyleCnt="0">
        <dgm:presLayoutVars>
          <dgm:chMax val="7"/>
          <dgm:dir/>
          <dgm:resizeHandles val="exact"/>
        </dgm:presLayoutVars>
      </dgm:prSet>
      <dgm:spPr/>
    </dgm:pt>
    <dgm:pt modelId="{71A10200-E708-4C1C-9178-15A70E6AD8DB}" type="pres">
      <dgm:prSet presAssocID="{9A8D0D3A-2119-4DE7-8D99-AD49FD53212E}" presName="circ1" presStyleLbl="vennNode1" presStyleIdx="0" presStyleCnt="2" custScaleX="109084" custScaleY="104332" custLinFactNeighborX="6942"/>
      <dgm:spPr/>
      <dgm:t>
        <a:bodyPr/>
        <a:lstStyle/>
        <a:p>
          <a:endParaRPr lang="en-US"/>
        </a:p>
      </dgm:t>
    </dgm:pt>
    <dgm:pt modelId="{2B45779B-143B-4CF9-94D0-418A985C6CDE}" type="pres">
      <dgm:prSet presAssocID="{9A8D0D3A-2119-4DE7-8D99-AD49FD53212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79AC4-FD4A-430C-A1B8-BA50307DA903}" type="pres">
      <dgm:prSet presAssocID="{B04EF023-84DD-4D5B-B52B-7996AD5D2E0F}" presName="circ2" presStyleLbl="vennNode1" presStyleIdx="1" presStyleCnt="2" custScaleX="112428" custScaleY="105711" custLinFactNeighborX="-7725" custLinFactNeighborY="316"/>
      <dgm:spPr/>
      <dgm:t>
        <a:bodyPr/>
        <a:lstStyle/>
        <a:p>
          <a:endParaRPr lang="en-US"/>
        </a:p>
      </dgm:t>
    </dgm:pt>
    <dgm:pt modelId="{55409B3D-E54F-4D09-A965-ECA705C6A8F5}" type="pres">
      <dgm:prSet presAssocID="{B04EF023-84DD-4D5B-B52B-7996AD5D2E0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CDE6DB-1C7A-46A2-8E19-75BD88A01E38}" type="presOf" srcId="{B04EF023-84DD-4D5B-B52B-7996AD5D2E0F}" destId="{55409B3D-E54F-4D09-A965-ECA705C6A8F5}" srcOrd="1" destOrd="0" presId="urn:microsoft.com/office/officeart/2005/8/layout/venn1"/>
    <dgm:cxn modelId="{D45B8BF8-2F4E-4DDA-A915-6C27DA4901C8}" srcId="{03B8B93A-6630-412F-9271-A9CAE53CE9EE}" destId="{9A8D0D3A-2119-4DE7-8D99-AD49FD53212E}" srcOrd="0" destOrd="0" parTransId="{F32CA336-41CC-4436-90B9-A2DE2CE4AD50}" sibTransId="{EC2A0DE3-EF83-4643-9B70-9AC92F3834E8}"/>
    <dgm:cxn modelId="{4A07AEDC-209B-4C90-90A1-E1EEA77107FC}" type="presOf" srcId="{03B8B93A-6630-412F-9271-A9CAE53CE9EE}" destId="{28431260-45BF-48CB-83D2-B91A99152152}" srcOrd="0" destOrd="0" presId="urn:microsoft.com/office/officeart/2005/8/layout/venn1"/>
    <dgm:cxn modelId="{B0EACD80-9F71-47ED-9D20-F81BD3B551FA}" type="presOf" srcId="{9A8D0D3A-2119-4DE7-8D99-AD49FD53212E}" destId="{71A10200-E708-4C1C-9178-15A70E6AD8DB}" srcOrd="0" destOrd="0" presId="urn:microsoft.com/office/officeart/2005/8/layout/venn1"/>
    <dgm:cxn modelId="{B73983BF-B2AC-4615-BC22-AAFA61D2B131}" type="presOf" srcId="{B04EF023-84DD-4D5B-B52B-7996AD5D2E0F}" destId="{AD579AC4-FD4A-430C-A1B8-BA50307DA903}" srcOrd="0" destOrd="0" presId="urn:microsoft.com/office/officeart/2005/8/layout/venn1"/>
    <dgm:cxn modelId="{847A5C8E-4D8A-4B62-AC04-C32E7F1F21B8}" type="presOf" srcId="{9A8D0D3A-2119-4DE7-8D99-AD49FD53212E}" destId="{2B45779B-143B-4CF9-94D0-418A985C6CDE}" srcOrd="1" destOrd="0" presId="urn:microsoft.com/office/officeart/2005/8/layout/venn1"/>
    <dgm:cxn modelId="{1237E69B-1E6F-490D-AEA8-311558F4C001}" srcId="{03B8B93A-6630-412F-9271-A9CAE53CE9EE}" destId="{B04EF023-84DD-4D5B-B52B-7996AD5D2E0F}" srcOrd="1" destOrd="0" parTransId="{B0663AAD-1833-4387-91A9-9AE076D82BB7}" sibTransId="{FF0EAFA5-A64F-4B61-BB74-8AEAF5E9CFCA}"/>
    <dgm:cxn modelId="{C2EE4BD7-2C19-4765-B2CF-DC28ECC92651}" type="presParOf" srcId="{28431260-45BF-48CB-83D2-B91A99152152}" destId="{71A10200-E708-4C1C-9178-15A70E6AD8DB}" srcOrd="0" destOrd="0" presId="urn:microsoft.com/office/officeart/2005/8/layout/venn1"/>
    <dgm:cxn modelId="{30B641C5-07B8-4FB9-AD56-AECC91515E28}" type="presParOf" srcId="{28431260-45BF-48CB-83D2-B91A99152152}" destId="{2B45779B-143B-4CF9-94D0-418A985C6CDE}" srcOrd="1" destOrd="0" presId="urn:microsoft.com/office/officeart/2005/8/layout/venn1"/>
    <dgm:cxn modelId="{058D812F-0AB0-4BBC-807F-0F5C78B3DAE7}" type="presParOf" srcId="{28431260-45BF-48CB-83D2-B91A99152152}" destId="{AD579AC4-FD4A-430C-A1B8-BA50307DA903}" srcOrd="2" destOrd="0" presId="urn:microsoft.com/office/officeart/2005/8/layout/venn1"/>
    <dgm:cxn modelId="{014A2105-E837-47E7-BEF5-481C6CB2792E}" type="presParOf" srcId="{28431260-45BF-48CB-83D2-B91A99152152}" destId="{55409B3D-E54F-4D09-A965-ECA705C6A8F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925191-0ADD-4F5D-B0B6-FC8F9202AB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6A0FC1F-88D4-4D96-85E2-E67D0B403B8D}">
      <dgm:prSet phldrT="[Text]"/>
      <dgm:spPr/>
      <dgm:t>
        <a:bodyPr/>
        <a:lstStyle/>
        <a:p>
          <a:pPr algn="l"/>
          <a:r>
            <a:rPr lang="en-GB" b="1" dirty="0" smtClean="0"/>
            <a:t>Dog</a:t>
          </a:r>
        </a:p>
        <a:p>
          <a:pPr algn="l"/>
          <a:r>
            <a:rPr lang="en-GB" dirty="0" smtClean="0"/>
            <a:t>Barks</a:t>
          </a:r>
        </a:p>
        <a:p>
          <a:pPr algn="l"/>
          <a:r>
            <a:rPr lang="en-GB" dirty="0" smtClean="0"/>
            <a:t>Needs a lot of looking after</a:t>
          </a:r>
        </a:p>
        <a:p>
          <a:pPr algn="l"/>
          <a:r>
            <a:rPr lang="en-GB" dirty="0" smtClean="0"/>
            <a:t>Don’t clean themselves</a:t>
          </a:r>
          <a:endParaRPr lang="en-GB" dirty="0"/>
        </a:p>
      </dgm:t>
    </dgm:pt>
    <dgm:pt modelId="{DCA2707F-5E95-43F4-ACD6-E8C0B468DB04}" type="parTrans" cxnId="{AED8B657-B4E2-47AC-9A51-3A60A93089A5}">
      <dgm:prSet/>
      <dgm:spPr/>
      <dgm:t>
        <a:bodyPr/>
        <a:lstStyle/>
        <a:p>
          <a:endParaRPr lang="en-GB"/>
        </a:p>
      </dgm:t>
    </dgm:pt>
    <dgm:pt modelId="{5829402E-7D69-43C4-918B-48B7E46D61B9}" type="sibTrans" cxnId="{AED8B657-B4E2-47AC-9A51-3A60A93089A5}">
      <dgm:prSet/>
      <dgm:spPr/>
      <dgm:t>
        <a:bodyPr/>
        <a:lstStyle/>
        <a:p>
          <a:endParaRPr lang="en-GB"/>
        </a:p>
      </dgm:t>
    </dgm:pt>
    <dgm:pt modelId="{AA16FD6E-C445-427E-8249-BFD476667130}">
      <dgm:prSet phldrT="[Text]"/>
      <dgm:spPr/>
      <dgm:t>
        <a:bodyPr/>
        <a:lstStyle/>
        <a:p>
          <a:pPr algn="r"/>
          <a:r>
            <a:rPr lang="en-GB" b="1" dirty="0" smtClean="0"/>
            <a:t>Cats</a:t>
          </a:r>
        </a:p>
        <a:p>
          <a:pPr algn="r"/>
          <a:r>
            <a:rPr lang="en-GB" dirty="0" smtClean="0"/>
            <a:t>Meow</a:t>
          </a:r>
        </a:p>
        <a:p>
          <a:pPr algn="r"/>
          <a:r>
            <a:rPr lang="en-GB" dirty="0" smtClean="0"/>
            <a:t>Needs less looking after</a:t>
          </a:r>
        </a:p>
        <a:p>
          <a:pPr algn="r"/>
          <a:r>
            <a:rPr lang="en-GB" dirty="0" smtClean="0"/>
            <a:t>Clean themselves</a:t>
          </a:r>
          <a:endParaRPr lang="en-GB" dirty="0"/>
        </a:p>
      </dgm:t>
    </dgm:pt>
    <dgm:pt modelId="{FAF95936-4958-45AC-929E-25331F475F05}" type="parTrans" cxnId="{C78B4558-9B20-4D3B-9600-9DF3D03AA490}">
      <dgm:prSet/>
      <dgm:spPr/>
      <dgm:t>
        <a:bodyPr/>
        <a:lstStyle/>
        <a:p>
          <a:endParaRPr lang="en-GB"/>
        </a:p>
      </dgm:t>
    </dgm:pt>
    <dgm:pt modelId="{51FFDA87-B76E-4CFA-B2E1-8A0A3E28217C}" type="sibTrans" cxnId="{C78B4558-9B20-4D3B-9600-9DF3D03AA490}">
      <dgm:prSet/>
      <dgm:spPr/>
      <dgm:t>
        <a:bodyPr/>
        <a:lstStyle/>
        <a:p>
          <a:endParaRPr lang="en-GB"/>
        </a:p>
      </dgm:t>
    </dgm:pt>
    <dgm:pt modelId="{1AEBA2BE-7172-4855-85BE-781E564E9150}" type="pres">
      <dgm:prSet presAssocID="{1E925191-0ADD-4F5D-B0B6-FC8F9202ABFC}" presName="compositeShape" presStyleCnt="0">
        <dgm:presLayoutVars>
          <dgm:chMax val="7"/>
          <dgm:dir/>
          <dgm:resizeHandles val="exact"/>
        </dgm:presLayoutVars>
      </dgm:prSet>
      <dgm:spPr/>
    </dgm:pt>
    <dgm:pt modelId="{2C919F9E-3AF9-426F-9C38-17F9A454C3BE}" type="pres">
      <dgm:prSet presAssocID="{26A0FC1F-88D4-4D96-85E2-E67D0B403B8D}" presName="circ1" presStyleLbl="vennNode1" presStyleIdx="0" presStyleCnt="2" custScaleX="102452" custScaleY="119188"/>
      <dgm:spPr/>
      <dgm:t>
        <a:bodyPr/>
        <a:lstStyle/>
        <a:p>
          <a:endParaRPr lang="en-GB"/>
        </a:p>
      </dgm:t>
    </dgm:pt>
    <dgm:pt modelId="{D7B26F79-F22B-4D97-BB6F-8F84EA63A582}" type="pres">
      <dgm:prSet presAssocID="{26A0FC1F-88D4-4D96-85E2-E67D0B403B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574924-89AA-4865-BECC-7AFA29618036}" type="pres">
      <dgm:prSet presAssocID="{AA16FD6E-C445-427E-8249-BFD476667130}" presName="circ2" presStyleLbl="vennNode1" presStyleIdx="1" presStyleCnt="2" custScaleX="94582" custScaleY="114931"/>
      <dgm:spPr/>
      <dgm:t>
        <a:bodyPr/>
        <a:lstStyle/>
        <a:p>
          <a:endParaRPr lang="en-GB"/>
        </a:p>
      </dgm:t>
    </dgm:pt>
    <dgm:pt modelId="{C2102725-9ED1-469C-9EE4-01EA71710A6C}" type="pres">
      <dgm:prSet presAssocID="{AA16FD6E-C445-427E-8249-BFD47666713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37D7847-CADF-41CB-B5D2-4A28634580B1}" type="presOf" srcId="{26A0FC1F-88D4-4D96-85E2-E67D0B403B8D}" destId="{D7B26F79-F22B-4D97-BB6F-8F84EA63A582}" srcOrd="1" destOrd="0" presId="urn:microsoft.com/office/officeart/2005/8/layout/venn1"/>
    <dgm:cxn modelId="{AED8B657-B4E2-47AC-9A51-3A60A93089A5}" srcId="{1E925191-0ADD-4F5D-B0B6-FC8F9202ABFC}" destId="{26A0FC1F-88D4-4D96-85E2-E67D0B403B8D}" srcOrd="0" destOrd="0" parTransId="{DCA2707F-5E95-43F4-ACD6-E8C0B468DB04}" sibTransId="{5829402E-7D69-43C4-918B-48B7E46D61B9}"/>
    <dgm:cxn modelId="{C78B4558-9B20-4D3B-9600-9DF3D03AA490}" srcId="{1E925191-0ADD-4F5D-B0B6-FC8F9202ABFC}" destId="{AA16FD6E-C445-427E-8249-BFD476667130}" srcOrd="1" destOrd="0" parTransId="{FAF95936-4958-45AC-929E-25331F475F05}" sibTransId="{51FFDA87-B76E-4CFA-B2E1-8A0A3E28217C}"/>
    <dgm:cxn modelId="{BAEE930C-F197-4F98-BA46-31B1D5E911AF}" type="presOf" srcId="{AA16FD6E-C445-427E-8249-BFD476667130}" destId="{A0574924-89AA-4865-BECC-7AFA29618036}" srcOrd="0" destOrd="0" presId="urn:microsoft.com/office/officeart/2005/8/layout/venn1"/>
    <dgm:cxn modelId="{0B7FB25A-8EC1-456D-9701-29053C1AC1B1}" type="presOf" srcId="{AA16FD6E-C445-427E-8249-BFD476667130}" destId="{C2102725-9ED1-469C-9EE4-01EA71710A6C}" srcOrd="1" destOrd="0" presId="urn:microsoft.com/office/officeart/2005/8/layout/venn1"/>
    <dgm:cxn modelId="{A78ECBB1-8A45-45E0-9FBC-E7172288D7C3}" type="presOf" srcId="{1E925191-0ADD-4F5D-B0B6-FC8F9202ABFC}" destId="{1AEBA2BE-7172-4855-85BE-781E564E9150}" srcOrd="0" destOrd="0" presId="urn:microsoft.com/office/officeart/2005/8/layout/venn1"/>
    <dgm:cxn modelId="{6EFB16A0-133D-429E-B81C-C93BAF95AE89}" type="presOf" srcId="{26A0FC1F-88D4-4D96-85E2-E67D0B403B8D}" destId="{2C919F9E-3AF9-426F-9C38-17F9A454C3BE}" srcOrd="0" destOrd="0" presId="urn:microsoft.com/office/officeart/2005/8/layout/venn1"/>
    <dgm:cxn modelId="{74382ED7-B535-4F56-B092-8062E529E32A}" type="presParOf" srcId="{1AEBA2BE-7172-4855-85BE-781E564E9150}" destId="{2C919F9E-3AF9-426F-9C38-17F9A454C3BE}" srcOrd="0" destOrd="0" presId="urn:microsoft.com/office/officeart/2005/8/layout/venn1"/>
    <dgm:cxn modelId="{FC612C21-4063-4B87-9DBA-848734D53FF3}" type="presParOf" srcId="{1AEBA2BE-7172-4855-85BE-781E564E9150}" destId="{D7B26F79-F22B-4D97-BB6F-8F84EA63A582}" srcOrd="1" destOrd="0" presId="urn:microsoft.com/office/officeart/2005/8/layout/venn1"/>
    <dgm:cxn modelId="{6BAD5632-1A3D-4056-82BC-955976515E51}" type="presParOf" srcId="{1AEBA2BE-7172-4855-85BE-781E564E9150}" destId="{A0574924-89AA-4865-BECC-7AFA29618036}" srcOrd="2" destOrd="0" presId="urn:microsoft.com/office/officeart/2005/8/layout/venn1"/>
    <dgm:cxn modelId="{A6344D55-6066-42C8-88AC-2628163B9025}" type="presParOf" srcId="{1AEBA2BE-7172-4855-85BE-781E564E9150}" destId="{C2102725-9ED1-469C-9EE4-01EA71710A6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925191-0ADD-4F5D-B0B6-FC8F9202AB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6A0FC1F-88D4-4D96-85E2-E67D0B403B8D}">
      <dgm:prSet phldrT="[Text]"/>
      <dgm:spPr/>
      <dgm:t>
        <a:bodyPr/>
        <a:lstStyle/>
        <a:p>
          <a:pPr algn="l"/>
          <a:r>
            <a:rPr lang="en-GB" b="1" dirty="0" smtClean="0"/>
            <a:t>Dog</a:t>
          </a:r>
        </a:p>
        <a:p>
          <a:pPr algn="l"/>
          <a:r>
            <a:rPr lang="en-GB" dirty="0" smtClean="0"/>
            <a:t>Barks</a:t>
          </a:r>
        </a:p>
      </dgm:t>
    </dgm:pt>
    <dgm:pt modelId="{DCA2707F-5E95-43F4-ACD6-E8C0B468DB04}" type="parTrans" cxnId="{AED8B657-B4E2-47AC-9A51-3A60A93089A5}">
      <dgm:prSet/>
      <dgm:spPr/>
      <dgm:t>
        <a:bodyPr/>
        <a:lstStyle/>
        <a:p>
          <a:endParaRPr lang="en-GB"/>
        </a:p>
      </dgm:t>
    </dgm:pt>
    <dgm:pt modelId="{5829402E-7D69-43C4-918B-48B7E46D61B9}" type="sibTrans" cxnId="{AED8B657-B4E2-47AC-9A51-3A60A93089A5}">
      <dgm:prSet/>
      <dgm:spPr/>
      <dgm:t>
        <a:bodyPr/>
        <a:lstStyle/>
        <a:p>
          <a:endParaRPr lang="en-GB"/>
        </a:p>
      </dgm:t>
    </dgm:pt>
    <dgm:pt modelId="{AA16FD6E-C445-427E-8249-BFD476667130}">
      <dgm:prSet phldrT="[Text]"/>
      <dgm:spPr/>
      <dgm:t>
        <a:bodyPr/>
        <a:lstStyle/>
        <a:p>
          <a:pPr algn="r"/>
          <a:r>
            <a:rPr lang="en-GB" b="1" dirty="0" smtClean="0"/>
            <a:t>Cats</a:t>
          </a:r>
        </a:p>
        <a:p>
          <a:pPr algn="r"/>
          <a:r>
            <a:rPr lang="en-GB" dirty="0" smtClean="0"/>
            <a:t>Meow</a:t>
          </a:r>
        </a:p>
      </dgm:t>
    </dgm:pt>
    <dgm:pt modelId="{FAF95936-4958-45AC-929E-25331F475F05}" type="parTrans" cxnId="{C78B4558-9B20-4D3B-9600-9DF3D03AA490}">
      <dgm:prSet/>
      <dgm:spPr/>
      <dgm:t>
        <a:bodyPr/>
        <a:lstStyle/>
        <a:p>
          <a:endParaRPr lang="en-GB"/>
        </a:p>
      </dgm:t>
    </dgm:pt>
    <dgm:pt modelId="{51FFDA87-B76E-4CFA-B2E1-8A0A3E28217C}" type="sibTrans" cxnId="{C78B4558-9B20-4D3B-9600-9DF3D03AA490}">
      <dgm:prSet/>
      <dgm:spPr/>
      <dgm:t>
        <a:bodyPr/>
        <a:lstStyle/>
        <a:p>
          <a:endParaRPr lang="en-GB"/>
        </a:p>
      </dgm:t>
    </dgm:pt>
    <dgm:pt modelId="{1AEBA2BE-7172-4855-85BE-781E564E9150}" type="pres">
      <dgm:prSet presAssocID="{1E925191-0ADD-4F5D-B0B6-FC8F9202ABFC}" presName="compositeShape" presStyleCnt="0">
        <dgm:presLayoutVars>
          <dgm:chMax val="7"/>
          <dgm:dir/>
          <dgm:resizeHandles val="exact"/>
        </dgm:presLayoutVars>
      </dgm:prSet>
      <dgm:spPr/>
    </dgm:pt>
    <dgm:pt modelId="{2C919F9E-3AF9-426F-9C38-17F9A454C3BE}" type="pres">
      <dgm:prSet presAssocID="{26A0FC1F-88D4-4D96-85E2-E67D0B403B8D}" presName="circ1" presStyleLbl="vennNode1" presStyleIdx="0" presStyleCnt="2" custScaleX="102452" custScaleY="119188"/>
      <dgm:spPr/>
      <dgm:t>
        <a:bodyPr/>
        <a:lstStyle/>
        <a:p>
          <a:endParaRPr lang="en-GB"/>
        </a:p>
      </dgm:t>
    </dgm:pt>
    <dgm:pt modelId="{D7B26F79-F22B-4D97-BB6F-8F84EA63A582}" type="pres">
      <dgm:prSet presAssocID="{26A0FC1F-88D4-4D96-85E2-E67D0B403B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574924-89AA-4865-BECC-7AFA29618036}" type="pres">
      <dgm:prSet presAssocID="{AA16FD6E-C445-427E-8249-BFD476667130}" presName="circ2" presStyleLbl="vennNode1" presStyleIdx="1" presStyleCnt="2" custScaleX="94582" custScaleY="114931"/>
      <dgm:spPr/>
      <dgm:t>
        <a:bodyPr/>
        <a:lstStyle/>
        <a:p>
          <a:endParaRPr lang="en-GB"/>
        </a:p>
      </dgm:t>
    </dgm:pt>
    <dgm:pt modelId="{C2102725-9ED1-469C-9EE4-01EA71710A6C}" type="pres">
      <dgm:prSet presAssocID="{AA16FD6E-C445-427E-8249-BFD47666713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78B4558-9B20-4D3B-9600-9DF3D03AA490}" srcId="{1E925191-0ADD-4F5D-B0B6-FC8F9202ABFC}" destId="{AA16FD6E-C445-427E-8249-BFD476667130}" srcOrd="1" destOrd="0" parTransId="{FAF95936-4958-45AC-929E-25331F475F05}" sibTransId="{51FFDA87-B76E-4CFA-B2E1-8A0A3E28217C}"/>
    <dgm:cxn modelId="{59C3D153-BFE0-4D93-997D-DA3580F5B89E}" type="presOf" srcId="{26A0FC1F-88D4-4D96-85E2-E67D0B403B8D}" destId="{D7B26F79-F22B-4D97-BB6F-8F84EA63A582}" srcOrd="1" destOrd="0" presId="urn:microsoft.com/office/officeart/2005/8/layout/venn1"/>
    <dgm:cxn modelId="{85F44E38-3C52-427C-9A67-A757D38DE356}" type="presOf" srcId="{AA16FD6E-C445-427E-8249-BFD476667130}" destId="{A0574924-89AA-4865-BECC-7AFA29618036}" srcOrd="0" destOrd="0" presId="urn:microsoft.com/office/officeart/2005/8/layout/venn1"/>
    <dgm:cxn modelId="{51C75D7B-F835-4608-8128-980EE3C53B75}" type="presOf" srcId="{AA16FD6E-C445-427E-8249-BFD476667130}" destId="{C2102725-9ED1-469C-9EE4-01EA71710A6C}" srcOrd="1" destOrd="0" presId="urn:microsoft.com/office/officeart/2005/8/layout/venn1"/>
    <dgm:cxn modelId="{AED8B657-B4E2-47AC-9A51-3A60A93089A5}" srcId="{1E925191-0ADD-4F5D-B0B6-FC8F9202ABFC}" destId="{26A0FC1F-88D4-4D96-85E2-E67D0B403B8D}" srcOrd="0" destOrd="0" parTransId="{DCA2707F-5E95-43F4-ACD6-E8C0B468DB04}" sibTransId="{5829402E-7D69-43C4-918B-48B7E46D61B9}"/>
    <dgm:cxn modelId="{F3222CFA-A46B-4988-A751-F56908A2A5D7}" type="presOf" srcId="{1E925191-0ADD-4F5D-B0B6-FC8F9202ABFC}" destId="{1AEBA2BE-7172-4855-85BE-781E564E9150}" srcOrd="0" destOrd="0" presId="urn:microsoft.com/office/officeart/2005/8/layout/venn1"/>
    <dgm:cxn modelId="{05CA740B-919D-4ED3-B116-0D890CD49FA7}" type="presOf" srcId="{26A0FC1F-88D4-4D96-85E2-E67D0B403B8D}" destId="{2C919F9E-3AF9-426F-9C38-17F9A454C3BE}" srcOrd="0" destOrd="0" presId="urn:microsoft.com/office/officeart/2005/8/layout/venn1"/>
    <dgm:cxn modelId="{58009B0E-CB1D-47BD-A75B-0515D5248702}" type="presParOf" srcId="{1AEBA2BE-7172-4855-85BE-781E564E9150}" destId="{2C919F9E-3AF9-426F-9C38-17F9A454C3BE}" srcOrd="0" destOrd="0" presId="urn:microsoft.com/office/officeart/2005/8/layout/venn1"/>
    <dgm:cxn modelId="{DAB33922-AE3C-499E-95E0-2437815E62C0}" type="presParOf" srcId="{1AEBA2BE-7172-4855-85BE-781E564E9150}" destId="{D7B26F79-F22B-4D97-BB6F-8F84EA63A582}" srcOrd="1" destOrd="0" presId="urn:microsoft.com/office/officeart/2005/8/layout/venn1"/>
    <dgm:cxn modelId="{92BF2089-1154-4CF6-8CA3-2A34D705EED8}" type="presParOf" srcId="{1AEBA2BE-7172-4855-85BE-781E564E9150}" destId="{A0574924-89AA-4865-BECC-7AFA29618036}" srcOrd="2" destOrd="0" presId="urn:microsoft.com/office/officeart/2005/8/layout/venn1"/>
    <dgm:cxn modelId="{E4811B31-B1E4-4D47-8692-BD3B53815B94}" type="presParOf" srcId="{1AEBA2BE-7172-4855-85BE-781E564E9150}" destId="{C2102725-9ED1-469C-9EE4-01EA71710A6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925191-0ADD-4F5D-B0B6-FC8F9202AB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6A0FC1F-88D4-4D96-85E2-E67D0B403B8D}">
      <dgm:prSet phldrT="[Text]"/>
      <dgm:spPr/>
      <dgm:t>
        <a:bodyPr/>
        <a:lstStyle/>
        <a:p>
          <a:pPr algn="l"/>
          <a:r>
            <a:rPr lang="en-GB" dirty="0" smtClean="0"/>
            <a:t>Needs a lot of looking after</a:t>
          </a:r>
          <a:endParaRPr lang="en-GB" dirty="0"/>
        </a:p>
      </dgm:t>
    </dgm:pt>
    <dgm:pt modelId="{DCA2707F-5E95-43F4-ACD6-E8C0B468DB04}" type="parTrans" cxnId="{AED8B657-B4E2-47AC-9A51-3A60A93089A5}">
      <dgm:prSet/>
      <dgm:spPr/>
      <dgm:t>
        <a:bodyPr/>
        <a:lstStyle/>
        <a:p>
          <a:endParaRPr lang="en-GB"/>
        </a:p>
      </dgm:t>
    </dgm:pt>
    <dgm:pt modelId="{5829402E-7D69-43C4-918B-48B7E46D61B9}" type="sibTrans" cxnId="{AED8B657-B4E2-47AC-9A51-3A60A93089A5}">
      <dgm:prSet/>
      <dgm:spPr/>
      <dgm:t>
        <a:bodyPr/>
        <a:lstStyle/>
        <a:p>
          <a:endParaRPr lang="en-GB"/>
        </a:p>
      </dgm:t>
    </dgm:pt>
    <dgm:pt modelId="{AA16FD6E-C445-427E-8249-BFD476667130}">
      <dgm:prSet phldrT="[Text]"/>
      <dgm:spPr/>
      <dgm:t>
        <a:bodyPr/>
        <a:lstStyle/>
        <a:p>
          <a:pPr algn="r"/>
          <a:r>
            <a:rPr lang="en-GB" dirty="0" smtClean="0"/>
            <a:t>Needs less looking after</a:t>
          </a:r>
        </a:p>
      </dgm:t>
    </dgm:pt>
    <dgm:pt modelId="{FAF95936-4958-45AC-929E-25331F475F05}" type="parTrans" cxnId="{C78B4558-9B20-4D3B-9600-9DF3D03AA490}">
      <dgm:prSet/>
      <dgm:spPr/>
      <dgm:t>
        <a:bodyPr/>
        <a:lstStyle/>
        <a:p>
          <a:endParaRPr lang="en-GB"/>
        </a:p>
      </dgm:t>
    </dgm:pt>
    <dgm:pt modelId="{51FFDA87-B76E-4CFA-B2E1-8A0A3E28217C}" type="sibTrans" cxnId="{C78B4558-9B20-4D3B-9600-9DF3D03AA490}">
      <dgm:prSet/>
      <dgm:spPr/>
      <dgm:t>
        <a:bodyPr/>
        <a:lstStyle/>
        <a:p>
          <a:endParaRPr lang="en-GB"/>
        </a:p>
      </dgm:t>
    </dgm:pt>
    <dgm:pt modelId="{1AEBA2BE-7172-4855-85BE-781E564E9150}" type="pres">
      <dgm:prSet presAssocID="{1E925191-0ADD-4F5D-B0B6-FC8F9202ABFC}" presName="compositeShape" presStyleCnt="0">
        <dgm:presLayoutVars>
          <dgm:chMax val="7"/>
          <dgm:dir/>
          <dgm:resizeHandles val="exact"/>
        </dgm:presLayoutVars>
      </dgm:prSet>
      <dgm:spPr/>
    </dgm:pt>
    <dgm:pt modelId="{2C919F9E-3AF9-426F-9C38-17F9A454C3BE}" type="pres">
      <dgm:prSet presAssocID="{26A0FC1F-88D4-4D96-85E2-E67D0B403B8D}" presName="circ1" presStyleLbl="vennNode1" presStyleIdx="0" presStyleCnt="2" custScaleX="136840" custScaleY="100547"/>
      <dgm:spPr/>
      <dgm:t>
        <a:bodyPr/>
        <a:lstStyle/>
        <a:p>
          <a:endParaRPr lang="en-GB"/>
        </a:p>
      </dgm:t>
    </dgm:pt>
    <dgm:pt modelId="{D7B26F79-F22B-4D97-BB6F-8F84EA63A582}" type="pres">
      <dgm:prSet presAssocID="{26A0FC1F-88D4-4D96-85E2-E67D0B403B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574924-89AA-4865-BECC-7AFA29618036}" type="pres">
      <dgm:prSet presAssocID="{AA16FD6E-C445-427E-8249-BFD476667130}" presName="circ2" presStyleLbl="vennNode1" presStyleIdx="1" presStyleCnt="2" custScaleX="120374" custScaleY="100547"/>
      <dgm:spPr/>
      <dgm:t>
        <a:bodyPr/>
        <a:lstStyle/>
        <a:p>
          <a:endParaRPr lang="en-GB"/>
        </a:p>
      </dgm:t>
    </dgm:pt>
    <dgm:pt modelId="{C2102725-9ED1-469C-9EE4-01EA71710A6C}" type="pres">
      <dgm:prSet presAssocID="{AA16FD6E-C445-427E-8249-BFD47666713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C90DB3B-2165-440B-8450-5A3F931A6533}" type="presOf" srcId="{26A0FC1F-88D4-4D96-85E2-E67D0B403B8D}" destId="{2C919F9E-3AF9-426F-9C38-17F9A454C3BE}" srcOrd="0" destOrd="0" presId="urn:microsoft.com/office/officeart/2005/8/layout/venn1"/>
    <dgm:cxn modelId="{C78B4558-9B20-4D3B-9600-9DF3D03AA490}" srcId="{1E925191-0ADD-4F5D-B0B6-FC8F9202ABFC}" destId="{AA16FD6E-C445-427E-8249-BFD476667130}" srcOrd="1" destOrd="0" parTransId="{FAF95936-4958-45AC-929E-25331F475F05}" sibTransId="{51FFDA87-B76E-4CFA-B2E1-8A0A3E28217C}"/>
    <dgm:cxn modelId="{D3F9C96C-124A-425D-B5EE-5B8E45EF96F5}" type="presOf" srcId="{1E925191-0ADD-4F5D-B0B6-FC8F9202ABFC}" destId="{1AEBA2BE-7172-4855-85BE-781E564E9150}" srcOrd="0" destOrd="0" presId="urn:microsoft.com/office/officeart/2005/8/layout/venn1"/>
    <dgm:cxn modelId="{7F02AB47-F299-4FD1-BD29-3ADE0F26EA7A}" type="presOf" srcId="{26A0FC1F-88D4-4D96-85E2-E67D0B403B8D}" destId="{D7B26F79-F22B-4D97-BB6F-8F84EA63A582}" srcOrd="1" destOrd="0" presId="urn:microsoft.com/office/officeart/2005/8/layout/venn1"/>
    <dgm:cxn modelId="{A987EEFD-945F-4EFF-8834-2E4BF6AFF485}" type="presOf" srcId="{AA16FD6E-C445-427E-8249-BFD476667130}" destId="{A0574924-89AA-4865-BECC-7AFA29618036}" srcOrd="0" destOrd="0" presId="urn:microsoft.com/office/officeart/2005/8/layout/venn1"/>
    <dgm:cxn modelId="{AED8B657-B4E2-47AC-9A51-3A60A93089A5}" srcId="{1E925191-0ADD-4F5D-B0B6-FC8F9202ABFC}" destId="{26A0FC1F-88D4-4D96-85E2-E67D0B403B8D}" srcOrd="0" destOrd="0" parTransId="{DCA2707F-5E95-43F4-ACD6-E8C0B468DB04}" sibTransId="{5829402E-7D69-43C4-918B-48B7E46D61B9}"/>
    <dgm:cxn modelId="{F85654D1-7A76-441D-B89D-549D200C9978}" type="presOf" srcId="{AA16FD6E-C445-427E-8249-BFD476667130}" destId="{C2102725-9ED1-469C-9EE4-01EA71710A6C}" srcOrd="1" destOrd="0" presId="urn:microsoft.com/office/officeart/2005/8/layout/venn1"/>
    <dgm:cxn modelId="{395F21B4-1EE9-42AB-AD51-5374FC360EC5}" type="presParOf" srcId="{1AEBA2BE-7172-4855-85BE-781E564E9150}" destId="{2C919F9E-3AF9-426F-9C38-17F9A454C3BE}" srcOrd="0" destOrd="0" presId="urn:microsoft.com/office/officeart/2005/8/layout/venn1"/>
    <dgm:cxn modelId="{703D26AE-D828-4B42-81E4-A946324C7E44}" type="presParOf" srcId="{1AEBA2BE-7172-4855-85BE-781E564E9150}" destId="{D7B26F79-F22B-4D97-BB6F-8F84EA63A582}" srcOrd="1" destOrd="0" presId="urn:microsoft.com/office/officeart/2005/8/layout/venn1"/>
    <dgm:cxn modelId="{C9049260-A1E9-492C-B0E4-E8B4B7AC9A88}" type="presParOf" srcId="{1AEBA2BE-7172-4855-85BE-781E564E9150}" destId="{A0574924-89AA-4865-BECC-7AFA29618036}" srcOrd="2" destOrd="0" presId="urn:microsoft.com/office/officeart/2005/8/layout/venn1"/>
    <dgm:cxn modelId="{061E04C9-EF04-40E7-AEE8-15A73E8E6EC9}" type="presParOf" srcId="{1AEBA2BE-7172-4855-85BE-781E564E9150}" destId="{C2102725-9ED1-469C-9EE4-01EA71710A6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925191-0ADD-4F5D-B0B6-FC8F9202ABF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6A0FC1F-88D4-4D96-85E2-E67D0B403B8D}">
      <dgm:prSet phldrT="[Text]"/>
      <dgm:spPr/>
      <dgm:t>
        <a:bodyPr/>
        <a:lstStyle/>
        <a:p>
          <a:pPr algn="l"/>
          <a:r>
            <a:rPr lang="en-GB" dirty="0" smtClean="0"/>
            <a:t>Needs a lot of looking after</a:t>
          </a:r>
          <a:endParaRPr lang="en-GB" dirty="0"/>
        </a:p>
      </dgm:t>
    </dgm:pt>
    <dgm:pt modelId="{DCA2707F-5E95-43F4-ACD6-E8C0B468DB04}" type="parTrans" cxnId="{AED8B657-B4E2-47AC-9A51-3A60A93089A5}">
      <dgm:prSet/>
      <dgm:spPr/>
      <dgm:t>
        <a:bodyPr/>
        <a:lstStyle/>
        <a:p>
          <a:endParaRPr lang="en-GB"/>
        </a:p>
      </dgm:t>
    </dgm:pt>
    <dgm:pt modelId="{5829402E-7D69-43C4-918B-48B7E46D61B9}" type="sibTrans" cxnId="{AED8B657-B4E2-47AC-9A51-3A60A93089A5}">
      <dgm:prSet/>
      <dgm:spPr/>
      <dgm:t>
        <a:bodyPr/>
        <a:lstStyle/>
        <a:p>
          <a:endParaRPr lang="en-GB"/>
        </a:p>
      </dgm:t>
    </dgm:pt>
    <dgm:pt modelId="{AA16FD6E-C445-427E-8249-BFD476667130}">
      <dgm:prSet phldrT="[Text]"/>
      <dgm:spPr/>
      <dgm:t>
        <a:bodyPr/>
        <a:lstStyle/>
        <a:p>
          <a:pPr algn="r"/>
          <a:r>
            <a:rPr lang="en-GB" dirty="0" smtClean="0"/>
            <a:t>Needs less looking after</a:t>
          </a:r>
        </a:p>
      </dgm:t>
    </dgm:pt>
    <dgm:pt modelId="{FAF95936-4958-45AC-929E-25331F475F05}" type="parTrans" cxnId="{C78B4558-9B20-4D3B-9600-9DF3D03AA490}">
      <dgm:prSet/>
      <dgm:spPr/>
      <dgm:t>
        <a:bodyPr/>
        <a:lstStyle/>
        <a:p>
          <a:endParaRPr lang="en-GB"/>
        </a:p>
      </dgm:t>
    </dgm:pt>
    <dgm:pt modelId="{51FFDA87-B76E-4CFA-B2E1-8A0A3E28217C}" type="sibTrans" cxnId="{C78B4558-9B20-4D3B-9600-9DF3D03AA490}">
      <dgm:prSet/>
      <dgm:spPr/>
      <dgm:t>
        <a:bodyPr/>
        <a:lstStyle/>
        <a:p>
          <a:endParaRPr lang="en-GB"/>
        </a:p>
      </dgm:t>
    </dgm:pt>
    <dgm:pt modelId="{1AEBA2BE-7172-4855-85BE-781E564E9150}" type="pres">
      <dgm:prSet presAssocID="{1E925191-0ADD-4F5D-B0B6-FC8F9202ABFC}" presName="compositeShape" presStyleCnt="0">
        <dgm:presLayoutVars>
          <dgm:chMax val="7"/>
          <dgm:dir/>
          <dgm:resizeHandles val="exact"/>
        </dgm:presLayoutVars>
      </dgm:prSet>
      <dgm:spPr/>
    </dgm:pt>
    <dgm:pt modelId="{2C919F9E-3AF9-426F-9C38-17F9A454C3BE}" type="pres">
      <dgm:prSet presAssocID="{26A0FC1F-88D4-4D96-85E2-E67D0B403B8D}" presName="circ1" presStyleLbl="vennNode1" presStyleIdx="0" presStyleCnt="2" custScaleX="136840" custScaleY="100547"/>
      <dgm:spPr/>
      <dgm:t>
        <a:bodyPr/>
        <a:lstStyle/>
        <a:p>
          <a:endParaRPr lang="en-GB"/>
        </a:p>
      </dgm:t>
    </dgm:pt>
    <dgm:pt modelId="{D7B26F79-F22B-4D97-BB6F-8F84EA63A582}" type="pres">
      <dgm:prSet presAssocID="{26A0FC1F-88D4-4D96-85E2-E67D0B403B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0574924-89AA-4865-BECC-7AFA29618036}" type="pres">
      <dgm:prSet presAssocID="{AA16FD6E-C445-427E-8249-BFD476667130}" presName="circ2" presStyleLbl="vennNode1" presStyleIdx="1" presStyleCnt="2" custScaleX="120374" custScaleY="100547"/>
      <dgm:spPr/>
      <dgm:t>
        <a:bodyPr/>
        <a:lstStyle/>
        <a:p>
          <a:endParaRPr lang="en-GB"/>
        </a:p>
      </dgm:t>
    </dgm:pt>
    <dgm:pt modelId="{C2102725-9ED1-469C-9EE4-01EA71710A6C}" type="pres">
      <dgm:prSet presAssocID="{AA16FD6E-C445-427E-8249-BFD47666713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78B4558-9B20-4D3B-9600-9DF3D03AA490}" srcId="{1E925191-0ADD-4F5D-B0B6-FC8F9202ABFC}" destId="{AA16FD6E-C445-427E-8249-BFD476667130}" srcOrd="1" destOrd="0" parTransId="{FAF95936-4958-45AC-929E-25331F475F05}" sibTransId="{51FFDA87-B76E-4CFA-B2E1-8A0A3E28217C}"/>
    <dgm:cxn modelId="{FF1C72AB-7993-4905-AD5F-DA1C8FE15BC7}" type="presOf" srcId="{AA16FD6E-C445-427E-8249-BFD476667130}" destId="{A0574924-89AA-4865-BECC-7AFA29618036}" srcOrd="0" destOrd="0" presId="urn:microsoft.com/office/officeart/2005/8/layout/venn1"/>
    <dgm:cxn modelId="{F88C4033-A610-4756-8000-8B89FD0F3854}" type="presOf" srcId="{1E925191-0ADD-4F5D-B0B6-FC8F9202ABFC}" destId="{1AEBA2BE-7172-4855-85BE-781E564E9150}" srcOrd="0" destOrd="0" presId="urn:microsoft.com/office/officeart/2005/8/layout/venn1"/>
    <dgm:cxn modelId="{D65534C0-A43E-40D0-B696-611C00B7C8DF}" type="presOf" srcId="{26A0FC1F-88D4-4D96-85E2-E67D0B403B8D}" destId="{2C919F9E-3AF9-426F-9C38-17F9A454C3BE}" srcOrd="0" destOrd="0" presId="urn:microsoft.com/office/officeart/2005/8/layout/venn1"/>
    <dgm:cxn modelId="{9C661740-E0B3-41A6-8534-9C7228070AEF}" type="presOf" srcId="{AA16FD6E-C445-427E-8249-BFD476667130}" destId="{C2102725-9ED1-469C-9EE4-01EA71710A6C}" srcOrd="1" destOrd="0" presId="urn:microsoft.com/office/officeart/2005/8/layout/venn1"/>
    <dgm:cxn modelId="{AED8B657-B4E2-47AC-9A51-3A60A93089A5}" srcId="{1E925191-0ADD-4F5D-B0B6-FC8F9202ABFC}" destId="{26A0FC1F-88D4-4D96-85E2-E67D0B403B8D}" srcOrd="0" destOrd="0" parTransId="{DCA2707F-5E95-43F4-ACD6-E8C0B468DB04}" sibTransId="{5829402E-7D69-43C4-918B-48B7E46D61B9}"/>
    <dgm:cxn modelId="{FDBB7AB5-443A-4FE2-BE3A-DD6AF5049004}" type="presOf" srcId="{26A0FC1F-88D4-4D96-85E2-E67D0B403B8D}" destId="{D7B26F79-F22B-4D97-BB6F-8F84EA63A582}" srcOrd="1" destOrd="0" presId="urn:microsoft.com/office/officeart/2005/8/layout/venn1"/>
    <dgm:cxn modelId="{3EA917FF-B687-4566-A288-D2A04C582ECD}" type="presParOf" srcId="{1AEBA2BE-7172-4855-85BE-781E564E9150}" destId="{2C919F9E-3AF9-426F-9C38-17F9A454C3BE}" srcOrd="0" destOrd="0" presId="urn:microsoft.com/office/officeart/2005/8/layout/venn1"/>
    <dgm:cxn modelId="{1DE1322F-D6FE-45AF-A70B-3273FA4CABA7}" type="presParOf" srcId="{1AEBA2BE-7172-4855-85BE-781E564E9150}" destId="{D7B26F79-F22B-4D97-BB6F-8F84EA63A582}" srcOrd="1" destOrd="0" presId="urn:microsoft.com/office/officeart/2005/8/layout/venn1"/>
    <dgm:cxn modelId="{81C2A07D-C933-4E00-8C61-1EA8EF545347}" type="presParOf" srcId="{1AEBA2BE-7172-4855-85BE-781E564E9150}" destId="{A0574924-89AA-4865-BECC-7AFA29618036}" srcOrd="2" destOrd="0" presId="urn:microsoft.com/office/officeart/2005/8/layout/venn1"/>
    <dgm:cxn modelId="{3852C56B-4824-4692-BE02-EC30B5F3F2B2}" type="presParOf" srcId="{1AEBA2BE-7172-4855-85BE-781E564E9150}" destId="{C2102725-9ED1-469C-9EE4-01EA71710A6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0671C-0D3B-4842-9E59-F4B727BA42C3}">
      <dsp:nvSpPr>
        <dsp:cNvPr id="0" name=""/>
        <dsp:cNvSpPr/>
      </dsp:nvSpPr>
      <dsp:spPr>
        <a:xfrm>
          <a:off x="1589791" y="2934"/>
          <a:ext cx="5964417" cy="8804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solidFill>
                <a:sysClr val="windowText" lastClr="000000"/>
              </a:solidFill>
            </a:rPr>
            <a:t>Uses the experimental method</a:t>
          </a:r>
        </a:p>
      </dsp:txBody>
      <dsp:txXfrm>
        <a:off x="1615578" y="28721"/>
        <a:ext cx="5912843" cy="828856"/>
      </dsp:txXfrm>
    </dsp:sp>
    <dsp:sp modelId="{171C7C14-0533-450C-A4A1-8AD3ECF44796}">
      <dsp:nvSpPr>
        <dsp:cNvPr id="0" name=""/>
        <dsp:cNvSpPr/>
      </dsp:nvSpPr>
      <dsp:spPr>
        <a:xfrm rot="5400000">
          <a:off x="4503735" y="892467"/>
          <a:ext cx="136529" cy="163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>
            <a:solidFill>
              <a:sysClr val="windowText" lastClr="000000"/>
            </a:solidFill>
          </a:endParaRPr>
        </a:p>
      </dsp:txBody>
      <dsp:txXfrm rot="-5400000">
        <a:off x="4522850" y="906120"/>
        <a:ext cx="98301" cy="95570"/>
      </dsp:txXfrm>
    </dsp:sp>
    <dsp:sp modelId="{376BD162-2855-451E-9EB7-E3F6B7AF5383}">
      <dsp:nvSpPr>
        <dsp:cNvPr id="0" name=""/>
        <dsp:cNvSpPr/>
      </dsp:nvSpPr>
      <dsp:spPr>
        <a:xfrm>
          <a:off x="1589791" y="1065404"/>
          <a:ext cx="5964417" cy="744403"/>
        </a:xfrm>
        <a:prstGeom prst="roundRect">
          <a:avLst>
            <a:gd name="adj" fmla="val 10000"/>
          </a:avLst>
        </a:prstGeom>
        <a:solidFill>
          <a:schemeClr val="accent5">
            <a:hueOff val="1679779"/>
            <a:satOff val="472"/>
            <a:lumOff val="-6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solidFill>
                <a:sysClr val="windowText" lastClr="000000"/>
              </a:solidFill>
            </a:rPr>
            <a:t>which has good internal reliability</a:t>
          </a:r>
        </a:p>
      </dsp:txBody>
      <dsp:txXfrm>
        <a:off x="1611594" y="1087207"/>
        <a:ext cx="5920811" cy="700797"/>
      </dsp:txXfrm>
    </dsp:sp>
    <dsp:sp modelId="{098E1DB7-5117-4AF5-8BA6-C1348B122841}">
      <dsp:nvSpPr>
        <dsp:cNvPr id="0" name=""/>
        <dsp:cNvSpPr/>
      </dsp:nvSpPr>
      <dsp:spPr>
        <a:xfrm rot="5400000">
          <a:off x="4503735" y="1818910"/>
          <a:ext cx="136529" cy="163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239706"/>
            <a:satOff val="630"/>
            <a:lumOff val="-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>
            <a:solidFill>
              <a:sysClr val="windowText" lastClr="000000"/>
            </a:solidFill>
          </a:endParaRPr>
        </a:p>
      </dsp:txBody>
      <dsp:txXfrm rot="-5400000">
        <a:off x="4522850" y="1832563"/>
        <a:ext cx="98301" cy="95570"/>
      </dsp:txXfrm>
    </dsp:sp>
    <dsp:sp modelId="{406F8EDF-C159-4AA7-8070-3150B98EAC79}">
      <dsp:nvSpPr>
        <dsp:cNvPr id="0" name=""/>
        <dsp:cNvSpPr/>
      </dsp:nvSpPr>
      <dsp:spPr>
        <a:xfrm>
          <a:off x="1589791" y="1991847"/>
          <a:ext cx="5964417" cy="527142"/>
        </a:xfrm>
        <a:prstGeom prst="roundRect">
          <a:avLst>
            <a:gd name="adj" fmla="val 10000"/>
          </a:avLst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ysClr val="windowText" lastClr="000000"/>
              </a:solidFill>
            </a:rPr>
            <a:t>The greater the reliability, usually the less validity</a:t>
          </a:r>
        </a:p>
      </dsp:txBody>
      <dsp:txXfrm>
        <a:off x="1605230" y="2007286"/>
        <a:ext cx="5933539" cy="496264"/>
      </dsp:txXfrm>
    </dsp:sp>
    <dsp:sp modelId="{DF25BD54-91FC-4C11-845B-DCBFFFA937C7}">
      <dsp:nvSpPr>
        <dsp:cNvPr id="0" name=""/>
        <dsp:cNvSpPr/>
      </dsp:nvSpPr>
      <dsp:spPr>
        <a:xfrm rot="5400000">
          <a:off x="4503735" y="2528092"/>
          <a:ext cx="136529" cy="163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479411"/>
            <a:satOff val="1259"/>
            <a:lumOff val="-1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>
            <a:solidFill>
              <a:sysClr val="windowText" lastClr="000000"/>
            </a:solidFill>
          </a:endParaRPr>
        </a:p>
      </dsp:txBody>
      <dsp:txXfrm rot="-5400000">
        <a:off x="4522850" y="2541745"/>
        <a:ext cx="98301" cy="95570"/>
      </dsp:txXfrm>
    </dsp:sp>
    <dsp:sp modelId="{7F2A3D50-8D2A-4F0A-936C-A6224EEC7DCA}">
      <dsp:nvSpPr>
        <dsp:cNvPr id="0" name=""/>
        <dsp:cNvSpPr/>
      </dsp:nvSpPr>
      <dsp:spPr>
        <a:xfrm>
          <a:off x="1589791" y="2701030"/>
          <a:ext cx="5964417" cy="783822"/>
        </a:xfrm>
        <a:prstGeom prst="roundRect">
          <a:avLst>
            <a:gd name="adj" fmla="val 10000"/>
          </a:avLst>
        </a:prstGeom>
        <a:solidFill>
          <a:schemeClr val="accent5">
            <a:hueOff val="5039337"/>
            <a:satOff val="1417"/>
            <a:lumOff val="-202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>
              <a:solidFill>
                <a:sysClr val="windowText" lastClr="000000"/>
              </a:solidFill>
            </a:rPr>
            <a:t>Field experiments have high ecological validity</a:t>
          </a:r>
        </a:p>
      </dsp:txBody>
      <dsp:txXfrm>
        <a:off x="1612748" y="2723987"/>
        <a:ext cx="5918503" cy="737908"/>
      </dsp:txXfrm>
    </dsp:sp>
    <dsp:sp modelId="{4AA966F0-917A-4813-ABC5-02CB187AA724}">
      <dsp:nvSpPr>
        <dsp:cNvPr id="0" name=""/>
        <dsp:cNvSpPr/>
      </dsp:nvSpPr>
      <dsp:spPr>
        <a:xfrm rot="5400000">
          <a:off x="4503735" y="3493954"/>
          <a:ext cx="136529" cy="1638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>
            <a:solidFill>
              <a:sysClr val="windowText" lastClr="000000"/>
            </a:solidFill>
          </a:endParaRPr>
        </a:p>
      </dsp:txBody>
      <dsp:txXfrm rot="-5400000">
        <a:off x="4522850" y="3507607"/>
        <a:ext cx="98301" cy="95570"/>
      </dsp:txXfrm>
    </dsp:sp>
    <dsp:sp modelId="{40E6689C-13FD-4465-B557-D86D6C7095AD}">
      <dsp:nvSpPr>
        <dsp:cNvPr id="0" name=""/>
        <dsp:cNvSpPr/>
      </dsp:nvSpPr>
      <dsp:spPr>
        <a:xfrm>
          <a:off x="1589791" y="3666892"/>
          <a:ext cx="5964417" cy="650653"/>
        </a:xfrm>
        <a:prstGeom prst="roundRect">
          <a:avLst>
            <a:gd name="adj" fmla="val 10000"/>
          </a:avLst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ysClr val="windowText" lastClr="000000"/>
              </a:solidFill>
            </a:rPr>
            <a:t>The research method of Piliavin is a field experiment</a:t>
          </a:r>
        </a:p>
      </dsp:txBody>
      <dsp:txXfrm>
        <a:off x="1608848" y="3685949"/>
        <a:ext cx="5926303" cy="612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10200-E708-4C1C-9178-15A70E6AD8DB}">
      <dsp:nvSpPr>
        <dsp:cNvPr id="0" name=""/>
        <dsp:cNvSpPr/>
      </dsp:nvSpPr>
      <dsp:spPr>
        <a:xfrm>
          <a:off x="583061" y="-26238"/>
          <a:ext cx="1512399" cy="1446515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Moray</a:t>
          </a:r>
          <a:endParaRPr lang="en-GB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4252" y="144336"/>
        <a:ext cx="872014" cy="1105365"/>
      </dsp:txXfrm>
    </dsp:sp>
    <dsp:sp modelId="{AD579AC4-FD4A-430C-A1B8-BA50307DA903}">
      <dsp:nvSpPr>
        <dsp:cNvPr id="0" name=""/>
        <dsp:cNvSpPr/>
      </dsp:nvSpPr>
      <dsp:spPr>
        <a:xfrm>
          <a:off x="1355774" y="-35798"/>
          <a:ext cx="1558762" cy="1465634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Simons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Chabris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8126" y="137031"/>
        <a:ext cx="898746" cy="1119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10200-E708-4C1C-9178-15A70E6AD8DB}">
      <dsp:nvSpPr>
        <dsp:cNvPr id="0" name=""/>
        <dsp:cNvSpPr/>
      </dsp:nvSpPr>
      <dsp:spPr>
        <a:xfrm>
          <a:off x="287873" y="184229"/>
          <a:ext cx="5589555" cy="5346058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>
              <a:latin typeface="Arial" panose="020B0604020202020204" pitchFamily="34" charset="0"/>
              <a:cs typeface="Arial" panose="020B0604020202020204" pitchFamily="34" charset="0"/>
            </a:rPr>
            <a:t>Moray</a:t>
          </a:r>
          <a:endParaRPr lang="en-GB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8397" y="814644"/>
        <a:ext cx="3222806" cy="4085228"/>
      </dsp:txXfrm>
    </dsp:sp>
    <dsp:sp modelId="{AD579AC4-FD4A-430C-A1B8-BA50307DA903}">
      <dsp:nvSpPr>
        <dsp:cNvPr id="0" name=""/>
        <dsp:cNvSpPr/>
      </dsp:nvSpPr>
      <dsp:spPr>
        <a:xfrm>
          <a:off x="3143682" y="165091"/>
          <a:ext cx="5760904" cy="5416719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Simons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And 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Chabris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8534" y="803838"/>
        <a:ext cx="3321602" cy="4139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9F9E-3AF9-426F-9C38-17F9A454C3BE}">
      <dsp:nvSpPr>
        <dsp:cNvPr id="0" name=""/>
        <dsp:cNvSpPr/>
      </dsp:nvSpPr>
      <dsp:spPr>
        <a:xfrm>
          <a:off x="162247" y="15768"/>
          <a:ext cx="3466238" cy="40324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Dog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Barks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Needs a lot of looking after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Don’t clean themselves</a:t>
          </a:r>
          <a:endParaRPr lang="en-GB" sz="2600" kern="1200" dirty="0"/>
        </a:p>
      </dsp:txBody>
      <dsp:txXfrm>
        <a:off x="646271" y="491282"/>
        <a:ext cx="1998551" cy="3081435"/>
      </dsp:txXfrm>
    </dsp:sp>
    <dsp:sp modelId="{A0574924-89AA-4865-BECC-7AFA29618036}">
      <dsp:nvSpPr>
        <dsp:cNvPr id="0" name=""/>
        <dsp:cNvSpPr/>
      </dsp:nvSpPr>
      <dsp:spPr>
        <a:xfrm>
          <a:off x="2733779" y="87781"/>
          <a:ext cx="3199973" cy="38884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Cats</a:t>
          </a:r>
        </a:p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Meow</a:t>
          </a:r>
        </a:p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Needs less looking after</a:t>
          </a:r>
        </a:p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Clean themselves</a:t>
          </a:r>
          <a:endParaRPr lang="en-GB" sz="2600" kern="1200" dirty="0"/>
        </a:p>
      </dsp:txBody>
      <dsp:txXfrm>
        <a:off x="3641879" y="546311"/>
        <a:ext cx="1845029" cy="29713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9F9E-3AF9-426F-9C38-17F9A454C3BE}">
      <dsp:nvSpPr>
        <dsp:cNvPr id="0" name=""/>
        <dsp:cNvSpPr/>
      </dsp:nvSpPr>
      <dsp:spPr>
        <a:xfrm>
          <a:off x="3252438" y="-144194"/>
          <a:ext cx="1584998" cy="18439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Dog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Barks</a:t>
          </a:r>
        </a:p>
      </dsp:txBody>
      <dsp:txXfrm>
        <a:off x="3473766" y="73242"/>
        <a:ext cx="913873" cy="1409041"/>
      </dsp:txXfrm>
    </dsp:sp>
    <dsp:sp modelId="{A0574924-89AA-4865-BECC-7AFA29618036}">
      <dsp:nvSpPr>
        <dsp:cNvPr id="0" name=""/>
        <dsp:cNvSpPr/>
      </dsp:nvSpPr>
      <dsp:spPr>
        <a:xfrm>
          <a:off x="4428316" y="-111265"/>
          <a:ext cx="1463244" cy="17780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Cats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Meow</a:t>
          </a:r>
        </a:p>
      </dsp:txBody>
      <dsp:txXfrm>
        <a:off x="4843562" y="98406"/>
        <a:ext cx="843672" cy="13587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9F9E-3AF9-426F-9C38-17F9A454C3BE}">
      <dsp:nvSpPr>
        <dsp:cNvPr id="0" name=""/>
        <dsp:cNvSpPr/>
      </dsp:nvSpPr>
      <dsp:spPr>
        <a:xfrm>
          <a:off x="3091541" y="0"/>
          <a:ext cx="2019003" cy="14835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Needs a lot of looking after</a:t>
          </a:r>
          <a:endParaRPr lang="en-GB" sz="2100" kern="1200" dirty="0"/>
        </a:p>
      </dsp:txBody>
      <dsp:txXfrm>
        <a:off x="3373474" y="174938"/>
        <a:ext cx="1164110" cy="1133641"/>
      </dsp:txXfrm>
    </dsp:sp>
    <dsp:sp modelId="{A0574924-89AA-4865-BECC-7AFA29618036}">
      <dsp:nvSpPr>
        <dsp:cNvPr id="0" name=""/>
        <dsp:cNvSpPr/>
      </dsp:nvSpPr>
      <dsp:spPr>
        <a:xfrm>
          <a:off x="4276401" y="0"/>
          <a:ext cx="1776056" cy="14835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Needs less looking after</a:t>
          </a:r>
        </a:p>
      </dsp:txBody>
      <dsp:txXfrm>
        <a:off x="4780417" y="174938"/>
        <a:ext cx="1024032" cy="11336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9F9E-3AF9-426F-9C38-17F9A454C3BE}">
      <dsp:nvSpPr>
        <dsp:cNvPr id="0" name=""/>
        <dsp:cNvSpPr/>
      </dsp:nvSpPr>
      <dsp:spPr>
        <a:xfrm>
          <a:off x="3091541" y="0"/>
          <a:ext cx="2019003" cy="14835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Needs a lot of looking after</a:t>
          </a:r>
          <a:endParaRPr lang="en-GB" sz="2100" kern="1200" dirty="0"/>
        </a:p>
      </dsp:txBody>
      <dsp:txXfrm>
        <a:off x="3373474" y="174938"/>
        <a:ext cx="1164110" cy="1133641"/>
      </dsp:txXfrm>
    </dsp:sp>
    <dsp:sp modelId="{A0574924-89AA-4865-BECC-7AFA29618036}">
      <dsp:nvSpPr>
        <dsp:cNvPr id="0" name=""/>
        <dsp:cNvSpPr/>
      </dsp:nvSpPr>
      <dsp:spPr>
        <a:xfrm>
          <a:off x="4276401" y="0"/>
          <a:ext cx="1776056" cy="14835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Needs less looking after</a:t>
          </a:r>
        </a:p>
      </dsp:txBody>
      <dsp:txXfrm>
        <a:off x="4780417" y="174938"/>
        <a:ext cx="1024032" cy="1133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6796102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ctr"/>
            <a:r>
              <a:rPr lang="en-GB" sz="3600" dirty="0"/>
              <a:t>Simons and </a:t>
            </a:r>
            <a:r>
              <a:rPr lang="en-GB" sz="3600" dirty="0" err="1"/>
              <a:t>Chabris</a:t>
            </a:r>
            <a:r>
              <a:rPr lang="en-GB" sz="3600" dirty="0"/>
              <a:t> (1999)</a:t>
            </a:r>
          </a:p>
          <a:p>
            <a:pPr algn="ctr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304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0841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746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402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334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3219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8819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881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562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562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2734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17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2734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388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97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95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pPr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1"/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NER_CH02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95311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539552" y="6237312"/>
            <a:ext cx="2798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en-US" sz="1000" kern="1200" dirty="0" smtClean="0"/>
              <a:t>OCR Psychology for A level Year 1</a:t>
            </a:r>
            <a:endParaRPr lang="en-US" sz="1000" kern="1200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6084168" y="623731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2015 © Hodder &amp; Stoughton Limited</a:t>
            </a:r>
            <a:r>
              <a:rPr lang="en-GB" kern="1200" dirty="0" smtClean="0">
                <a:effectLst/>
              </a:rPr>
              <a:t> </a:t>
            </a:r>
            <a:endParaRPr lang="en-US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486251" y="260648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cognitive area</a:t>
            </a:r>
            <a:endParaRPr lang="en-US" sz="3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v3iPrBrGSJM" TargetMode="External"/><Relationship Id="rId5" Type="http://schemas.openxmlformats.org/officeDocument/2006/relationships/hyperlink" Target="https://www.youtube.com/watch?v=h-PxuBW2DQY" TargetMode="External"/><Relationship Id="rId4" Type="http://schemas.openxmlformats.org/officeDocument/2006/relationships/hyperlink" Target="https://www.lenstore.co.uk/vc/spot-the-difference/?utm_source=affiliate_window&amp;utm_medium=affiliates&amp;utm_campaign=Skimlink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../../../../Revision/spinning-wheel%20core%20studies.pptx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JG698U2Mv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annotation_id=annotation_262395&amp;feature=iv&amp;src_vid=voAntzB7EwE&amp;v=v3iPrBrGSJ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kahoot.it/details/simons-chabris-and-moray/da069525-3a2b-4bb0-8f2e-7ee4f1bf47f6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hyperlink" Target="https://quizlet.com/265409694/simons-and-chabris-outline-and-evaluation-flash-ca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0.jpeg"/><Relationship Id="rId9" Type="http://schemas.microsoft.com/office/2007/relationships/diagramDrawing" Target="../diagrams/drawing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0.jpeg"/><Relationship Id="rId9" Type="http://schemas.microsoft.com/office/2007/relationships/diagramDrawing" Target="../diagrams/drawin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0.jpeg"/><Relationship Id="rId9" Type="http://schemas.microsoft.com/office/2007/relationships/diagramDrawing" Target="../diagrams/drawing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0.jpeg"/><Relationship Id="rId9" Type="http://schemas.microsoft.com/office/2007/relationships/diagramDrawing" Target="../diagrams/drawing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classtools.net/random-name-picker/91_A6fBQ6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-PxuBW2DQY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einvisiblegorilla.com/videos.html#studyvid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Spot_the_differ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" y="23812"/>
            <a:ext cx="9178651" cy="50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pot the differe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4"/>
          <a:stretch/>
        </p:blipFill>
        <p:spPr bwMode="auto">
          <a:xfrm>
            <a:off x="2389757" y="5142678"/>
            <a:ext cx="4395740" cy="17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video clip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3336576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two styles of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video, which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played to different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Ps. 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opaque video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team,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and the unexpected event were filmed at once in one location. Only one clip was used. </a:t>
            </a:r>
            <a:endParaRPr lang="en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buzzle.com/img/articleImages/609430-54717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85255"/>
            <a:ext cx="2736304" cy="29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042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video clip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6300192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000" indent="-34200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style, three clips were used. The white team was filmed on their own (without the </a:t>
            </a: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others); the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team was also filmed on their own. </a:t>
            </a:r>
            <a:endParaRPr lang="en-GB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unexpected event was filmed on its own. </a:t>
            </a: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clips were then digitally edited to all play at the same time on the same </a:t>
            </a: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screen,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participants were watching all three clips at once. </a:t>
            </a:r>
            <a:r>
              <a:rPr lang="en-GB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 video </a:t>
            </a:r>
            <a:r>
              <a:rPr lang="en-GB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style.</a:t>
            </a:r>
          </a:p>
          <a:p>
            <a:endParaRPr lang="en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buzzle.com/img/articleImages/609430-54717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1700808"/>
            <a:ext cx="2952328" cy="317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8213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video clip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6098474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video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lasted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secs.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about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GB" sz="3600" dirty="0" smtClean="0">
                <a:latin typeface="Arial" panose="020B0604020202020204" pitchFamily="34" charset="0"/>
              </a:rPr>
              <a:t>–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seconds,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unexpected event (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 / umbrella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lady) would occur.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Players moved around in random fashion in front of three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doors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passing a standard orange basketball to each other using bounce and aerial passes. </a:t>
            </a:r>
            <a:endParaRPr lang="en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thumbs.dreamstime.com/z/asian-lady-umbrella-67948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8049" r="15179" b="8248"/>
          <a:stretch/>
        </p:blipFill>
        <p:spPr bwMode="auto">
          <a:xfrm>
            <a:off x="6133994" y="1628800"/>
            <a:ext cx="3045526" cy="39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050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748464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Conditions/groups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t="16649" r="48571" b="13792"/>
          <a:stretch/>
        </p:blipFill>
        <p:spPr bwMode="auto">
          <a:xfrm rot="317494">
            <a:off x="2333197" y="589918"/>
            <a:ext cx="4308764" cy="63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mage result for writing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" y="134076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7489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7544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7308304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experimenters tested the participants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separately.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ensure that the experimenters all acted in the same way, a protocol was put in place that specified: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experimenters would say to each participant.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would say it.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they would show the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video. 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would record the results.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they would debrief participants afterwards.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questions the participants would be asked. </a:t>
            </a:r>
            <a:endParaRPr lang="en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hospitalmanagement.net/uploads/feature/feature85551/1-ch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258">
            <a:off x="6721260" y="2736566"/>
            <a:ext cx="2234883" cy="27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12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11256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Ps had watched the video clip, they were all asked the same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you were doing the counting, did you notice anything unusual on the video?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notice anything other than the six players?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see anyone else appear in the video?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see a gorilla / woman with an umbrella?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az616578.vo.msecnd.net/files/2016/08/07/636061888823367435-326666798_did-you-not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05297"/>
            <a:ext cx="3672408" cy="32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40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11256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participants said yes to any of these questions, they had to elaborate on their answer. </a:t>
            </a:r>
          </a:p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at any point the observer mentioned the unexpected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event,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rest of the questions were skipped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az616578.vo.msecnd.net/files/2016/08/07/636061888823367435-326666798_did-you-noti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345">
            <a:off x="4196638" y="3645024"/>
            <a:ext cx="330235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074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Questions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1224136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/ No questions = quantitative data</a:t>
            </a:r>
          </a:p>
          <a:p>
            <a:pPr algn="ctr"/>
            <a:r>
              <a:rPr lang="en-GB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Elaboration questions = qualitative data.</a:t>
            </a:r>
          </a:p>
          <a:p>
            <a:pPr algn="ctr"/>
            <a:endParaRPr lang="en-GB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both types of data here PRIMARY data?</a:t>
            </a:r>
            <a:endParaRPr lang="en-GB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379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Starter task</a:t>
            </a:r>
            <a:endParaRPr lang="e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20538" y="548680"/>
            <a:ext cx="9164538" cy="1296144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conclusions can you draw from this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Write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as many as you can.</a:t>
            </a:r>
          </a:p>
          <a:p>
            <a:endParaRPr lang="en-GB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654673" cy="40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5857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articipants who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saw the unexpected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20538" y="548680"/>
            <a:ext cx="9164538" cy="1296144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conclusions can you draw from this</a:t>
            </a:r>
            <a:r>
              <a:rPr lang="en-GB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Write </a:t>
            </a:r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as many as you can.</a:t>
            </a:r>
          </a:p>
          <a:p>
            <a:endParaRPr lang="en-GB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" sz="4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235904" cy="433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nut 1"/>
          <p:cNvSpPr/>
          <p:nvPr/>
        </p:nvSpPr>
        <p:spPr>
          <a:xfrm>
            <a:off x="3635896" y="4941168"/>
            <a:ext cx="1152128" cy="1008112"/>
          </a:xfrm>
          <a:prstGeom prst="donut">
            <a:avLst>
              <a:gd name="adj" fmla="val 1677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3851920" y="3573016"/>
            <a:ext cx="4896544" cy="1656184"/>
          </a:xfrm>
          <a:prstGeom prst="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647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Simons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Chabris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(1999</a:t>
            </a: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Sustained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inattentional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blindness for dynamic events</a:t>
            </a:r>
            <a:endParaRPr lang="en" sz="3600" dirty="0"/>
          </a:p>
        </p:txBody>
      </p:sp>
      <p:pic>
        <p:nvPicPr>
          <p:cNvPr id="2050" name="Picture 2" descr="https://upload.wikimedia.org/wikipedia/commons/0/0a/Spot_the_differ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83506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618089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https://www.lenstore.co.uk/vc/spot-the-difference/?</a:t>
            </a:r>
            <a:r>
              <a:rPr lang="en-GB" dirty="0" smtClean="0">
                <a:hlinkClick r:id="rId4"/>
              </a:rPr>
              <a:t>utm_source=affiliate_window&amp;utm_medium=affiliates&amp;utm_campaign=Skimlinks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-30006" y="6550223"/>
            <a:ext cx="4293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www.youtube.com/watch?v=h-PxuBW2DQY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-30006" y="5725950"/>
            <a:ext cx="4132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www.youtube.com/watch?v=v3iPrBrGSJM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4213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9144000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per cent of participants </a:t>
            </a:r>
            <a:r>
              <a:rPr lang="en-GB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not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unexpected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event, and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per cent did.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unexpected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was seen less often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transparent video style. </a:t>
            </a:r>
          </a:p>
        </p:txBody>
      </p:sp>
      <p:pic>
        <p:nvPicPr>
          <p:cNvPr id="6146" name="Picture 2" descr="https://thepreachersword.files.wordpress.com/2016/09/pay-atten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05124"/>
            <a:ext cx="609600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579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Starter Task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WORD LAD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8680"/>
            <a:ext cx="316835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635896" y="1988840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635896" y="3320988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3606180" y="4509120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Image result for WORD LAD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383768"/>
            <a:ext cx="2976265" cy="29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83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3662916"/>
              </p:ext>
            </p:extLst>
          </p:nvPr>
        </p:nvGraphicFramePr>
        <p:xfrm>
          <a:off x="0" y="1484784"/>
          <a:ext cx="91440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665441" y="6098156"/>
            <a:ext cx="5910163" cy="759844"/>
            <a:chOff x="1616918" y="5329612"/>
            <a:chExt cx="5910163" cy="759844"/>
          </a:xfrm>
        </p:grpSpPr>
        <p:sp>
          <p:nvSpPr>
            <p:cNvPr id="7" name="Rounded Rectangle 6"/>
            <p:cNvSpPr/>
            <p:nvPr/>
          </p:nvSpPr>
          <p:spPr>
            <a:xfrm>
              <a:off x="1616918" y="5329612"/>
              <a:ext cx="5910163" cy="7598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19117"/>
                <a:satOff val="1889"/>
                <a:lumOff val="-27060"/>
                <a:alphaOff val="0"/>
              </a:schemeClr>
            </a:fillRef>
            <a:effectRef idx="0">
              <a:schemeClr val="accent5">
                <a:hueOff val="6719117"/>
                <a:satOff val="1889"/>
                <a:lumOff val="-270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1639173" y="5351867"/>
              <a:ext cx="5865653" cy="7153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600" kern="1200">
                  <a:solidFill>
                    <a:sysClr val="windowText" lastClr="000000"/>
                  </a:solidFill>
                </a:rPr>
                <a:t>Piliavin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36365" y="356692"/>
            <a:ext cx="5910163" cy="1008112"/>
            <a:chOff x="1685919" y="4124"/>
            <a:chExt cx="5772161" cy="674486"/>
          </a:xfrm>
        </p:grpSpPr>
        <p:sp>
          <p:nvSpPr>
            <p:cNvPr id="10" name="Rounded Rectangle 9"/>
            <p:cNvSpPr/>
            <p:nvPr/>
          </p:nvSpPr>
          <p:spPr>
            <a:xfrm>
              <a:off x="1685919" y="4124"/>
              <a:ext cx="5772161" cy="67448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705674" y="23879"/>
              <a:ext cx="5732651" cy="634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4000" kern="1200">
                  <a:solidFill>
                    <a:sysClr val="windowText" lastClr="000000"/>
                  </a:solidFill>
                </a:rPr>
                <a:t>Grant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582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D0671C-0D3B-4842-9E59-F4B727BA4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B7D0671C-0D3B-4842-9E59-F4B727BA4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B7D0671C-0D3B-4842-9E59-F4B727BA4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1C7C14-0533-450C-A4A1-8AD3ECF4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171C7C14-0533-450C-A4A1-8AD3ECF4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171C7C14-0533-450C-A4A1-8AD3ECF44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6BD162-2855-451E-9EB7-E3F6B7AF5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376BD162-2855-451E-9EB7-E3F6B7AF5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376BD162-2855-451E-9EB7-E3F6B7AF5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E1DB7-5117-4AF5-8BA6-C1348B122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098E1DB7-5117-4AF5-8BA6-C1348B122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098E1DB7-5117-4AF5-8BA6-C1348B122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6F8EDF-C159-4AA7-8070-3150B98EA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406F8EDF-C159-4AA7-8070-3150B98EA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406F8EDF-C159-4AA7-8070-3150B98EA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25BD54-91FC-4C11-845B-DCBFFFA93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DF25BD54-91FC-4C11-845B-DCBFFFA93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DF25BD54-91FC-4C11-845B-DCBFFFA937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2A3D50-8D2A-4F0A-936C-A6224EE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7F2A3D50-8D2A-4F0A-936C-A6224EE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7F2A3D50-8D2A-4F0A-936C-A6224EE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A966F0-917A-4813-ABC5-02CB187AA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4AA966F0-917A-4813-ABC5-02CB187AA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4AA966F0-917A-4813-ABC5-02CB187AA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E6689C-13FD-4465-B557-D86D6C709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40E6689C-13FD-4465-B557-D86D6C709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40E6689C-13FD-4465-B557-D86D6C709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vevagora\AppData\Local\Microsoft\Windows\Temporary Internet Files\Content.IE5\HS5AWRH2\82420,1182859009,6[1]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t="5551" r="37875" b="9701"/>
          <a:stretch/>
        </p:blipFill>
        <p:spPr bwMode="auto">
          <a:xfrm rot="21280148">
            <a:off x="1609698" y="1113204"/>
            <a:ext cx="1511466" cy="4506012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hlinkClick r:id="rId4" action="ppaction://hlinkpres?slideindex=1&amp;slidetitle=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6" t="22969" r="22268" b="19888"/>
          <a:stretch/>
        </p:blipFill>
        <p:spPr bwMode="auto">
          <a:xfrm>
            <a:off x="4283968" y="1631410"/>
            <a:ext cx="3705880" cy="346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08317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9144000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4800" dirty="0"/>
              <a:t>To </a:t>
            </a:r>
            <a:r>
              <a:rPr lang="en-GB" sz="4800" u="sng" dirty="0"/>
              <a:t>understand</a:t>
            </a:r>
            <a:r>
              <a:rPr lang="en-GB" sz="4800" dirty="0"/>
              <a:t> the </a:t>
            </a:r>
            <a:r>
              <a:rPr lang="en-GB" sz="4800" u="sng" dirty="0"/>
              <a:t>results</a:t>
            </a:r>
            <a:r>
              <a:rPr lang="en-GB" sz="4800" dirty="0"/>
              <a:t> of Simons and </a:t>
            </a:r>
            <a:r>
              <a:rPr lang="en-GB" sz="4800" dirty="0" err="1"/>
              <a:t>Chabris’s</a:t>
            </a:r>
            <a:r>
              <a:rPr lang="en-GB" sz="4800" dirty="0"/>
              <a:t> study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4800" dirty="0"/>
              <a:t>To </a:t>
            </a:r>
            <a:r>
              <a:rPr lang="en-GB" sz="4800" u="sng" dirty="0"/>
              <a:t>evaluate</a:t>
            </a:r>
            <a:r>
              <a:rPr lang="en-GB" sz="4800" dirty="0"/>
              <a:t> Simons and </a:t>
            </a:r>
            <a:r>
              <a:rPr lang="en-GB" sz="4800" dirty="0" err="1"/>
              <a:t>Chabris’s</a:t>
            </a:r>
            <a:r>
              <a:rPr lang="en-GB" sz="4800" dirty="0"/>
              <a:t> study in terms of reliability, validity and ethics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4800" dirty="0"/>
              <a:t>To </a:t>
            </a:r>
            <a:r>
              <a:rPr lang="en-GB" sz="4800" u="sng" dirty="0"/>
              <a:t>apply</a:t>
            </a:r>
            <a:r>
              <a:rPr lang="en-GB" sz="4800" dirty="0"/>
              <a:t> the results of Simons and </a:t>
            </a:r>
            <a:r>
              <a:rPr lang="en-GB" sz="4800" dirty="0" err="1"/>
              <a:t>Chabris’s</a:t>
            </a:r>
            <a:r>
              <a:rPr lang="en-GB" sz="4800" dirty="0"/>
              <a:t> study to real life </a:t>
            </a:r>
            <a:endParaRPr lang="en-GB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81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9144000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Ps noticed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unexpected event in the easy task condition (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64%) than in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hard task condition (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45%).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gorilla was noticed more often when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 were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the black team. (Why do you think this is?)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participants failed to notice the unexpected event even if the gorilla/umbrella woman was directly behind the ball they were paying attention to. </a:t>
            </a:r>
          </a:p>
        </p:txBody>
      </p:sp>
      <p:pic>
        <p:nvPicPr>
          <p:cNvPr id="6146" name="Picture 2" descr="https://thepreachersword.files.wordpress.com/2016/09/pay-atten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049">
            <a:off x="4960326" y="4291735"/>
            <a:ext cx="3854109" cy="24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9922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Maths Moment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547834" y="692696"/>
            <a:ext cx="3596166" cy="6165304"/>
          </a:xfrm>
        </p:spPr>
        <p:txBody>
          <a:bodyPr/>
          <a:lstStyle/>
          <a:p>
            <a:r>
              <a:rPr lang="en-GB" sz="3200" dirty="0" smtClean="0"/>
              <a:t>Stretch and Challenge:</a:t>
            </a:r>
          </a:p>
          <a:p>
            <a:endParaRPr lang="en-GB" sz="3200" dirty="0"/>
          </a:p>
          <a:p>
            <a:r>
              <a:rPr lang="en-GB" sz="3200" dirty="0" smtClean="0"/>
              <a:t>Why would the mean be used in this study? [3]</a:t>
            </a:r>
          </a:p>
          <a:p>
            <a:r>
              <a:rPr lang="en-GB" sz="3200" dirty="0" smtClean="0"/>
              <a:t>Why </a:t>
            </a:r>
            <a:r>
              <a:rPr lang="en-GB" sz="3200" dirty="0"/>
              <a:t>would the </a:t>
            </a:r>
            <a:r>
              <a:rPr lang="en-GB" sz="3200" dirty="0" smtClean="0"/>
              <a:t>standard deviation be </a:t>
            </a:r>
            <a:r>
              <a:rPr lang="en-GB" sz="3200" dirty="0"/>
              <a:t>used in this study? [3]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1" t="13545" r="14048" b="16190"/>
          <a:stretch/>
        </p:blipFill>
        <p:spPr bwMode="auto">
          <a:xfrm rot="521977">
            <a:off x="1038478" y="611484"/>
            <a:ext cx="4115627" cy="595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4387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Maths Moment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365328" y="548680"/>
            <a:ext cx="6778672" cy="5947212"/>
          </a:xfrm>
        </p:spPr>
        <p:txBody>
          <a:bodyPr/>
          <a:lstStyle/>
          <a:p>
            <a:r>
              <a:rPr lang="fr-FR" sz="6000" dirty="0" err="1" smtClean="0"/>
              <a:t>Mean</a:t>
            </a:r>
            <a:r>
              <a:rPr lang="fr-FR" sz="6000" dirty="0" smtClean="0"/>
              <a:t> = 54</a:t>
            </a:r>
            <a:endParaRPr lang="fr-FR" sz="6000" dirty="0"/>
          </a:p>
          <a:p>
            <a:r>
              <a:rPr lang="fr-FR" sz="6000" dirty="0" err="1" smtClean="0"/>
              <a:t>Median</a:t>
            </a:r>
            <a:r>
              <a:rPr lang="fr-FR" sz="6000" dirty="0" smtClean="0"/>
              <a:t> = </a:t>
            </a:r>
            <a:r>
              <a:rPr lang="en-GB" sz="6000" dirty="0" smtClean="0"/>
              <a:t>58</a:t>
            </a:r>
            <a:endParaRPr lang="en-GB" sz="6000" dirty="0"/>
          </a:p>
          <a:p>
            <a:r>
              <a:rPr lang="en-GB" sz="6000" dirty="0" smtClean="0"/>
              <a:t>Mode = 58  </a:t>
            </a:r>
          </a:p>
          <a:p>
            <a:r>
              <a:rPr lang="en-GB" sz="6000" dirty="0" smtClean="0"/>
              <a:t>Range</a:t>
            </a:r>
            <a:r>
              <a:rPr lang="en-GB" sz="6000" dirty="0"/>
              <a:t>:	</a:t>
            </a:r>
            <a:r>
              <a:rPr lang="en-GB" sz="6000" dirty="0" smtClean="0"/>
              <a:t>92</a:t>
            </a:r>
          </a:p>
          <a:p>
            <a:r>
              <a:rPr lang="en-GB" sz="6000" dirty="0" smtClean="0"/>
              <a:t>Number of pieces of data = 16</a:t>
            </a:r>
            <a:endParaRPr lang="fr-FR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1" t="13545" r="14048" b="16190"/>
          <a:stretch/>
        </p:blipFill>
        <p:spPr bwMode="auto">
          <a:xfrm rot="521977">
            <a:off x="181299" y="1689961"/>
            <a:ext cx="1978769" cy="286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489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Maths Moment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365328" y="548680"/>
                <a:ext cx="6778672" cy="594721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8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8800" b="0" i="1" dirty="0" smtClean="0"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fr-FR" sz="8800" dirty="0" smtClean="0"/>
                  <a:t> = 54</a:t>
                </a:r>
                <a:endParaRPr lang="fr-FR" sz="8800" dirty="0"/>
              </a:p>
              <a:p>
                <a:pPr algn="ctr"/>
                <a:r>
                  <a:rPr lang="en-GB" sz="8800" dirty="0" smtClean="0"/>
                  <a:t>n = 16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8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88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GB" sz="8800" b="0" i="1" smtClean="0">
                              <a:latin typeface="Cambria Math"/>
                            </a:rPr>
                            <m:t>𝑠𝑢𝑚</m:t>
                          </m:r>
                        </m:e>
                      </m:nary>
                    </m:oMath>
                  </m:oMathPara>
                </a14:m>
                <a:endParaRPr lang="fr-FR" sz="6000" dirty="0" smtClean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65328" y="548680"/>
                <a:ext cx="6778672" cy="5947212"/>
              </a:xfrm>
              <a:blipFill rotWithShape="1">
                <a:blip r:embed="rId3"/>
                <a:stretch>
                  <a:fillRect t="-4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1" t="13545" r="14048" b="16190"/>
          <a:stretch/>
        </p:blipFill>
        <p:spPr bwMode="auto">
          <a:xfrm rot="521977">
            <a:off x="181299" y="1689961"/>
            <a:ext cx="1978769" cy="286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435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Maths Moment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723285" y="983370"/>
            <a:ext cx="7440112" cy="2005398"/>
          </a:xfrm>
        </p:spPr>
        <p:txBody>
          <a:bodyPr/>
          <a:lstStyle/>
          <a:p>
            <a:r>
              <a:rPr lang="fr-FR" sz="7200" dirty="0" smtClean="0"/>
              <a:t>Standard </a:t>
            </a:r>
            <a:r>
              <a:rPr lang="fr-FR" sz="7200" dirty="0" err="1" smtClean="0"/>
              <a:t>deviation</a:t>
            </a:r>
            <a:r>
              <a:rPr lang="fr-FR" sz="7200" dirty="0" smtClean="0"/>
              <a:t> = 27.4</a:t>
            </a:r>
          </a:p>
          <a:p>
            <a:endParaRPr lang="fr-FR" sz="7200" dirty="0" smtClean="0"/>
          </a:p>
          <a:p>
            <a:r>
              <a:rPr lang="fr-FR" sz="7200" dirty="0" smtClean="0"/>
              <a:t>Variance = 752.8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1" t="13545" r="14048" b="16190"/>
          <a:stretch/>
        </p:blipFill>
        <p:spPr bwMode="auto">
          <a:xfrm rot="521977">
            <a:off x="124476" y="3085072"/>
            <a:ext cx="1430975" cy="207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5392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764704"/>
            <a:ext cx="6012160" cy="4896544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ever…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accidently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ignored a friend when out walking?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noticed when someone you know has changed their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hairstyle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ignored an obvious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instruction,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it’s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down in front of you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(ATQ!!!!)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perceptive do you think you are?</a:t>
            </a:r>
          </a:p>
          <a:p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following clip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www.youtube.com/watch?v=vJG698U2Mvo</a:t>
            </a:r>
            <a:r>
              <a:rPr lang="en-GB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cdn.playbuzz.com/cdn/93f641e3-c43d-43e6-be83-a091264c581d/830591da-70db-47e4-9971-15c5bf9c9f62_560_4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4502"/>
          <a:stretch/>
        </p:blipFill>
        <p:spPr bwMode="auto">
          <a:xfrm>
            <a:off x="5968190" y="1529408"/>
            <a:ext cx="3170377" cy="35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8697144" cy="504056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validity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Did the task relate to real life?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 issues were broken and which were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kept?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Did the researchers take any steps to make sure they reduced demand characteristics? Was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study well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Was the procedure standardised? Can it be easily repeated? Were the results consistent?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Can the results of this study help anyone in the real world?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Generalisability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Was the sample </a:t>
            </a:r>
            <a:r>
              <a:rPr lang="en-GB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generalisable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others?</a:t>
            </a:r>
          </a:p>
          <a:p>
            <a:endParaRPr lang="e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74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-15506" y="0"/>
            <a:ext cx="9159506" cy="764704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e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5045209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each of the 9 points</a:t>
            </a:r>
          </a:p>
          <a:p>
            <a:endParaRPr lang="en-GB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words at the bottom can be used to help you</a:t>
            </a:r>
            <a:endParaRPr lang="en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5507" y="5288340"/>
            <a:ext cx="9192645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Stretch &amp; Challenge</a:t>
            </a:r>
          </a:p>
          <a:p>
            <a:r>
              <a:rPr lang="en-GB" sz="2400" dirty="0" smtClean="0"/>
              <a:t>To what extent is Simons and </a:t>
            </a:r>
            <a:r>
              <a:rPr lang="en-GB" sz="2400" dirty="0" err="1" smtClean="0"/>
              <a:t>Chabris</a:t>
            </a:r>
            <a:r>
              <a:rPr lang="en-GB" sz="2400" dirty="0" smtClean="0"/>
              <a:t>’ study reliable?</a:t>
            </a:r>
          </a:p>
          <a:p>
            <a:r>
              <a:rPr lang="en-GB" sz="2400" dirty="0"/>
              <a:t>To what extent is Simons and </a:t>
            </a:r>
            <a:r>
              <a:rPr lang="en-GB" sz="2400" dirty="0" err="1"/>
              <a:t>Chabris</a:t>
            </a:r>
            <a:r>
              <a:rPr lang="en-GB" sz="2400" dirty="0"/>
              <a:t>’ study </a:t>
            </a:r>
            <a:r>
              <a:rPr lang="en-GB" sz="2400" dirty="0" smtClean="0"/>
              <a:t>valid?</a:t>
            </a:r>
            <a:endParaRPr lang="en-GB" sz="2400" dirty="0"/>
          </a:p>
          <a:p>
            <a:r>
              <a:rPr lang="en-GB" sz="2400" dirty="0"/>
              <a:t>To what extent is Simons and </a:t>
            </a:r>
            <a:r>
              <a:rPr lang="en-GB" sz="2400" dirty="0" err="1"/>
              <a:t>Chabris</a:t>
            </a:r>
            <a:r>
              <a:rPr lang="en-GB" sz="2400" dirty="0"/>
              <a:t>’ study </a:t>
            </a:r>
            <a:r>
              <a:rPr lang="en-GB" sz="2400" dirty="0" smtClean="0"/>
              <a:t>ethical?</a:t>
            </a:r>
            <a:endParaRPr lang="en-GB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23413" r="52381" b="10119"/>
          <a:stretch/>
        </p:blipFill>
        <p:spPr bwMode="auto">
          <a:xfrm rot="475340">
            <a:off x="5846442" y="1230153"/>
            <a:ext cx="2955389" cy="423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05139" y="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www.youtube.com/watch?annotation_id=annotation_262395&amp;feature=iv&amp;src_vid=voAntzB7EwE&amp;v=v3iPrBrGSJM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8144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23528" y="-6591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Links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debates: Individual v Situational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476672"/>
            <a:ext cx="5794655" cy="638132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think the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Ps’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inability to see the unexpected events was due to the individual or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 they were in? </a:t>
            </a:r>
            <a:endParaRPr lang="en-GB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overall level of </a:t>
            </a:r>
            <a:r>
              <a:rPr lang="en-GB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inattentional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blindness from participants was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(meaning that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</a:t>
            </a:r>
            <a:r>
              <a:rPr lang="en-GB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unexpected events). </a:t>
            </a:r>
          </a:p>
        </p:txBody>
      </p:sp>
      <p:pic>
        <p:nvPicPr>
          <p:cNvPr id="11266" name="Picture 2" descr="https://eyes4all.files.wordpress.com/2013/07/beautiful-freak_woeful-wednesday-7-3-13_blind-eyes.jpg?w=10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94655" y="1772816"/>
            <a:ext cx="3366970" cy="33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4413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23528" y="-6591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Links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debates: Free Will v Determinism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476672"/>
            <a:ext cx="6156177" cy="638132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GB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show that </a:t>
            </a:r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choice on what to </a:t>
            </a:r>
            <a:r>
              <a:rPr lang="en-GB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</a:t>
            </a:r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attention, or </a:t>
            </a:r>
            <a:r>
              <a:rPr lang="en-GB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we determined to miss certain things? </a:t>
            </a:r>
            <a:endParaRPr lang="en-GB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GB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findings of the study. </a:t>
            </a:r>
          </a:p>
        </p:txBody>
      </p:sp>
      <p:pic>
        <p:nvPicPr>
          <p:cNvPr id="11266" name="Picture 2" descr="https://eyes4all.files.wordpress.com/2013/07/beautiful-freak_woeful-wednesday-7-3-13_blind-eyes.jpg?w=10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799456" y="1052736"/>
            <a:ext cx="3366970" cy="33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55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Links to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areas/perspectives: Cognitive Area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476672"/>
            <a:ext cx="8697144" cy="5184576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because it is investigating attention which is a mental process, i.e. a cognition. </a:t>
            </a: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was specifically investigating whether unexpected visual events </a:t>
            </a:r>
            <a:r>
              <a:rPr lang="en-GB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missed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participants are paying attention to something else. </a:t>
            </a: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ocrpsychologyblog.files.wordpress.com/2015/03/cognit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93299"/>
            <a:ext cx="4648994" cy="19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773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27384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Links to key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themes: Attention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suggests that even though we may see things in our visual field, we might not perceive them if our attention is focused in another direction.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</a:t>
            </a:r>
            <a:r>
              <a:rPr lang="en-GB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understanding of this theme. It builds upon Moray’s work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auditory attention by concluding that individuals’ inattention is limited not just to sound but </a:t>
            </a:r>
            <a:r>
              <a:rPr lang="en-GB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sight. </a:t>
            </a:r>
            <a:endParaRPr lang="en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jonlieffmd.com/wp-content/uploads/2015/04/bigstock-Perceptions-Different-ways-of-thinking-43490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89040"/>
            <a:ext cx="4254170" cy="29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607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27384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Links to key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themes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did suggest some general trends towards attention, </a:t>
            </a:r>
            <a:r>
              <a:rPr lang="en-GB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was still a significant amount of individual diversity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46% did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notice the unexpected event, while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 did.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could change our understanding as it shows that unlike what Moray suggests, not everyone is guaranteed use their attention in the same way. </a:t>
            </a:r>
          </a:p>
          <a:p>
            <a:endParaRPr lang="en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jonlieffmd.com/wp-content/uploads/2015/04/bigstock-Perceptions-Different-ways-of-thinking-43490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26981"/>
            <a:ext cx="4358902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6418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Starter Task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5546072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What was the overall level </a:t>
            </a:r>
            <a:r>
              <a:rPr lang="en-GB" sz="2800" dirty="0"/>
              <a:t>of </a:t>
            </a:r>
            <a:r>
              <a:rPr lang="en-GB" sz="2800" dirty="0" err="1"/>
              <a:t>inattentional</a:t>
            </a:r>
            <a:r>
              <a:rPr lang="en-GB" sz="2800" dirty="0"/>
              <a:t> </a:t>
            </a:r>
            <a:r>
              <a:rPr lang="en-GB" sz="2800" dirty="0" smtClean="0"/>
              <a:t>blindness?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did the </a:t>
            </a:r>
            <a:r>
              <a:rPr lang="en-GB" sz="2800" dirty="0" smtClean="0"/>
              <a:t>Ps have </a:t>
            </a:r>
            <a:r>
              <a:rPr lang="en-GB" sz="2800" dirty="0"/>
              <a:t>to do in the 'hard task'? </a:t>
            </a:r>
            <a:endParaRPr lang="en-GB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were the two video </a:t>
            </a:r>
            <a:r>
              <a:rPr lang="en-GB" sz="2800" dirty="0" smtClean="0"/>
              <a:t>formats?</a:t>
            </a:r>
            <a:endParaRPr lang="en-GB" sz="28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How </a:t>
            </a:r>
            <a:r>
              <a:rPr lang="en-GB" sz="2800" dirty="0"/>
              <a:t>long was the unexpected </a:t>
            </a:r>
            <a:r>
              <a:rPr lang="en-GB" sz="2800" dirty="0" smtClean="0"/>
              <a:t>event?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How </a:t>
            </a:r>
            <a:r>
              <a:rPr lang="en-GB" sz="2800" dirty="0"/>
              <a:t>long was the video </a:t>
            </a:r>
            <a:r>
              <a:rPr lang="en-GB" sz="2800" dirty="0" smtClean="0"/>
              <a:t>clip?</a:t>
            </a:r>
            <a:endParaRPr lang="en-GB" sz="28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was the initial sample size </a:t>
            </a:r>
            <a:r>
              <a:rPr lang="en-GB" sz="2800" dirty="0" smtClean="0"/>
              <a:t>before </a:t>
            </a:r>
            <a:r>
              <a:rPr lang="en-GB" sz="2800" dirty="0"/>
              <a:t>Ps were rejected?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was the final sample size </a:t>
            </a:r>
            <a:r>
              <a:rPr lang="en-GB" sz="2800" dirty="0" smtClean="0"/>
              <a:t>after </a:t>
            </a:r>
            <a:r>
              <a:rPr lang="en-GB" sz="2800" dirty="0"/>
              <a:t>Ps were rejected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12" name="Shape 225"/>
          <p:cNvSpPr txBox="1">
            <a:spLocks/>
          </p:cNvSpPr>
          <p:nvPr/>
        </p:nvSpPr>
        <p:spPr>
          <a:xfrm>
            <a:off x="5546072" y="613881"/>
            <a:ext cx="3593849" cy="6237312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smtClean="0"/>
              <a:t>Answers 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192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228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46%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5 seconds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75 seconds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Count the # of aerial and # of bounce passes separately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Opaque and Transparent</a:t>
            </a:r>
          </a:p>
        </p:txBody>
      </p:sp>
      <p:pic>
        <p:nvPicPr>
          <p:cNvPr id="13" name="Picture 2" descr="http://files.umwblogs.org/thinking.umwblogs.org/files/2015/01/31135231/M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72" y="4886981"/>
            <a:ext cx="3597928" cy="19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711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Starter Task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5546072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was the overall level </a:t>
            </a:r>
            <a:r>
              <a:rPr lang="en-GB" sz="2400" dirty="0"/>
              <a:t>of </a:t>
            </a:r>
            <a:r>
              <a:rPr lang="en-GB" sz="2400" dirty="0" err="1"/>
              <a:t>inattentional</a:t>
            </a:r>
            <a:r>
              <a:rPr lang="en-GB" sz="2400" dirty="0"/>
              <a:t> </a:t>
            </a:r>
            <a:r>
              <a:rPr lang="en-GB" sz="2400" dirty="0" smtClean="0"/>
              <a:t>blindness? C 46%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did the </a:t>
            </a:r>
            <a:r>
              <a:rPr lang="en-GB" sz="2400" dirty="0" smtClean="0"/>
              <a:t>Ps have </a:t>
            </a:r>
            <a:r>
              <a:rPr lang="en-GB" sz="2400" dirty="0"/>
              <a:t>to do in the 'hard task'? </a:t>
            </a:r>
            <a:r>
              <a:rPr lang="en-GB" sz="2400" dirty="0" smtClean="0"/>
              <a:t>F. Count the # of aerial and # of bounce passes separately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were the two video </a:t>
            </a:r>
            <a:r>
              <a:rPr lang="en-GB" sz="2400" dirty="0" smtClean="0"/>
              <a:t>formats? G. Opaque </a:t>
            </a:r>
            <a:r>
              <a:rPr lang="en-GB" sz="2400" dirty="0"/>
              <a:t>and Transparent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How long was the unexpected </a:t>
            </a:r>
            <a:r>
              <a:rPr lang="en-GB" sz="2400" dirty="0" smtClean="0"/>
              <a:t>event? D. 5 seconds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How long was the video </a:t>
            </a:r>
            <a:r>
              <a:rPr lang="en-GB" sz="2400" dirty="0" smtClean="0"/>
              <a:t>clip? E. 75 seconds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</a:t>
            </a:r>
            <a:r>
              <a:rPr lang="en-GB" sz="2400" dirty="0"/>
              <a:t>was the initial sample size </a:t>
            </a:r>
            <a:r>
              <a:rPr lang="en-GB" sz="2400" dirty="0" smtClean="0"/>
              <a:t>before </a:t>
            </a:r>
            <a:r>
              <a:rPr lang="en-GB" sz="2400" dirty="0"/>
              <a:t>Ps were rejected</a:t>
            </a:r>
            <a:r>
              <a:rPr lang="en-GB" sz="2400" dirty="0" smtClean="0"/>
              <a:t>? B. 228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What was the final sample size </a:t>
            </a:r>
            <a:r>
              <a:rPr lang="en-GB" sz="2400" dirty="0" smtClean="0"/>
              <a:t>after </a:t>
            </a:r>
            <a:r>
              <a:rPr lang="en-GB" sz="2400" dirty="0"/>
              <a:t>Ps were rejected</a:t>
            </a:r>
            <a:r>
              <a:rPr lang="en-GB" sz="2400" dirty="0" smtClean="0"/>
              <a:t>? A. 192</a:t>
            </a:r>
            <a:endParaRPr lang="en-GB" sz="2400" dirty="0"/>
          </a:p>
        </p:txBody>
      </p:sp>
      <p:sp>
        <p:nvSpPr>
          <p:cNvPr id="12" name="Shape 225"/>
          <p:cNvSpPr txBox="1">
            <a:spLocks/>
          </p:cNvSpPr>
          <p:nvPr/>
        </p:nvSpPr>
        <p:spPr>
          <a:xfrm>
            <a:off x="5546072" y="613881"/>
            <a:ext cx="3593849" cy="6237312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 smtClean="0"/>
              <a:t>Answers 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192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228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46%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5 seconds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75 seconds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Count the # of aerial and # of bounce passes separately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Opaque and Transparent</a:t>
            </a:r>
          </a:p>
        </p:txBody>
      </p:sp>
      <p:pic>
        <p:nvPicPr>
          <p:cNvPr id="13" name="Picture 2" descr="http://files.umwblogs.org/thinking.umwblogs.org/files/2015/01/31135231/M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072" y="4886981"/>
            <a:ext cx="3597928" cy="19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86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0895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Simons and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Chabris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Moray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80925"/>
            <a:ext cx="9144000" cy="5080323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attention was being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method (correlation, observation, self-reports, experiments)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method (random, opportunity, self-selected, snowball)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design – repeated / independent / matched 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of data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collected (quantitative, qualitative)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measure of central tendency (mean, median, mode)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graph would be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inferential statistical test would be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ethical the studies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– deception, confidentiality, informed consent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controls were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10993869"/>
              </p:ext>
            </p:extLst>
          </p:nvPr>
        </p:nvGraphicFramePr>
        <p:xfrm>
          <a:off x="5724128" y="5085184"/>
          <a:ext cx="3508455" cy="139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1835696" y="580862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8"/>
              </a:rPr>
              <a:t>https://</a:t>
            </a:r>
            <a:r>
              <a:rPr lang="en-GB" dirty="0" smtClean="0">
                <a:hlinkClick r:id="rId8"/>
              </a:rPr>
              <a:t>create.kahoot.it/details/simons-chabris-and-moray/da069525-3a2b-4bb0-8f2e-7ee4f1bf47f6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35696" y="63061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9"/>
              </a:rPr>
              <a:t>https://quizlet.com/265409694/simons-and-chabris-outline-and-evaluation-flash-cards</a:t>
            </a:r>
            <a:r>
              <a:rPr lang="en-GB" dirty="0" smtClean="0">
                <a:hlinkClick r:id="rId9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3915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Why might we miss a gorilla?!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8697144" cy="504056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answer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we need to understand the difference between looking and perceiving.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we look at our 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environment,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don’t pay attention to everything in our field of vision – there’s just too much to take in. </a:t>
            </a: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 something you need to see it </a:t>
            </a:r>
            <a:r>
              <a:rPr lang="en-GB" sz="2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pay 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to it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term </a:t>
            </a:r>
            <a:endParaRPr lang="en-GB" sz="36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Inattentional</a:t>
            </a:r>
            <a:r>
              <a:rPr lang="en-GB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GB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lindness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when we don’t see something we’ve looked at because our attention was not focused on it. </a:t>
            </a:r>
          </a:p>
        </p:txBody>
      </p:sp>
      <p:pic>
        <p:nvPicPr>
          <p:cNvPr id="4098" name="Picture 2" descr="http://www.uncommonwellness.com/wp-content/uploads/2010/08/ques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29000"/>
            <a:ext cx="1619672" cy="12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512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0895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 the whiteboard, add your answers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38511663"/>
              </p:ext>
            </p:extLst>
          </p:nvPr>
        </p:nvGraphicFramePr>
        <p:xfrm>
          <a:off x="0" y="764704"/>
          <a:ext cx="9232583" cy="5714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62999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3840783"/>
            <a:ext cx="10297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/>
              <a:t>You can be asked to compare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3200" dirty="0" smtClean="0"/>
              <a:t>Research </a:t>
            </a:r>
            <a:r>
              <a:rPr lang="en-GB" sz="3200" dirty="0"/>
              <a:t>methodologies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3200" dirty="0" smtClean="0"/>
              <a:t>Pairs </a:t>
            </a:r>
            <a:r>
              <a:rPr lang="en-GB" sz="3200" dirty="0"/>
              <a:t>of study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3200" dirty="0" smtClean="0"/>
              <a:t>Areas </a:t>
            </a:r>
            <a:r>
              <a:rPr lang="en-GB" sz="3200" dirty="0"/>
              <a:t>and perspectives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3200" dirty="0" smtClean="0"/>
              <a:t>Debates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GB" sz="3200" dirty="0" smtClean="0"/>
              <a:t>Explanations and treatments of mental health</a:t>
            </a:r>
            <a:endParaRPr lang="en-GB" sz="32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30" y="568916"/>
            <a:ext cx="4713339" cy="34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68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521" y="570989"/>
            <a:ext cx="72608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000" b="1" dirty="0" smtClean="0"/>
              <a:t>Research </a:t>
            </a:r>
            <a:r>
              <a:rPr lang="en-GB" sz="6000" b="1" dirty="0"/>
              <a:t>methodologies </a:t>
            </a:r>
            <a:endParaRPr lang="en-GB" sz="6000" b="1" dirty="0" smtClean="0"/>
          </a:p>
          <a:p>
            <a:pPr lvl="0"/>
            <a:r>
              <a:rPr lang="en-GB" sz="6000" dirty="0" smtClean="0"/>
              <a:t>Explain one difference between random and volunteer sampling</a:t>
            </a:r>
            <a:endParaRPr lang="en-GB" sz="60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0989"/>
            <a:ext cx="1975768" cy="1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1122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521" y="570989"/>
            <a:ext cx="726081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000" b="1" dirty="0" smtClean="0"/>
              <a:t>Pairs of studies</a:t>
            </a:r>
          </a:p>
          <a:p>
            <a:pPr marL="857250" lvl="0" indent="-857250">
              <a:buFont typeface="Wingdings" panose="05000000000000000000" pitchFamily="2" charset="2"/>
              <a:buChar char="ü"/>
            </a:pPr>
            <a:r>
              <a:rPr lang="en-GB" sz="4000" dirty="0" smtClean="0"/>
              <a:t>To what extent does Simons and </a:t>
            </a:r>
            <a:r>
              <a:rPr lang="en-GB" sz="4000" dirty="0" err="1" smtClean="0"/>
              <a:t>Chabris</a:t>
            </a:r>
            <a:r>
              <a:rPr lang="en-GB" sz="4000" dirty="0" smtClean="0"/>
              <a:t>’ study change our understanding of attention?</a:t>
            </a:r>
          </a:p>
          <a:p>
            <a:pPr marL="857250" lvl="0" indent="-857250">
              <a:buFont typeface="Wingdings" panose="05000000000000000000" pitchFamily="2" charset="2"/>
              <a:buChar char="ü"/>
            </a:pPr>
            <a:r>
              <a:rPr lang="en-GB" sz="4000" dirty="0" smtClean="0"/>
              <a:t>Explain one similarity between Moray’s study and Simons and </a:t>
            </a:r>
            <a:r>
              <a:rPr lang="en-GB" sz="4000" dirty="0" err="1" smtClean="0"/>
              <a:t>Chabris</a:t>
            </a:r>
            <a:r>
              <a:rPr lang="en-GB" sz="4000" dirty="0" smtClean="0"/>
              <a:t>’ study.</a:t>
            </a:r>
          </a:p>
          <a:p>
            <a:pPr lvl="0"/>
            <a:endParaRPr lang="en-GB" sz="60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0989"/>
            <a:ext cx="1975768" cy="1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127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521" y="570989"/>
            <a:ext cx="726081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000" b="1" dirty="0" smtClean="0"/>
              <a:t>Areas and Perspectives</a:t>
            </a:r>
          </a:p>
          <a:p>
            <a:pPr marL="857250" lvl="0" indent="-857250">
              <a:buFont typeface="Wingdings" panose="05000000000000000000" pitchFamily="2" charset="2"/>
              <a:buChar char="ü"/>
            </a:pPr>
            <a:r>
              <a:rPr lang="en-GB" sz="4000" dirty="0" smtClean="0"/>
              <a:t>Explain one similarity and one difference between the Developmental area and the Behaviourist perspective</a:t>
            </a:r>
          </a:p>
          <a:p>
            <a:pPr lvl="0"/>
            <a:endParaRPr lang="en-GB" sz="60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0989"/>
            <a:ext cx="1975768" cy="1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098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521" y="570989"/>
            <a:ext cx="726081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8000" b="1" dirty="0" smtClean="0"/>
              <a:t>Debates</a:t>
            </a:r>
          </a:p>
          <a:p>
            <a:pPr marL="857250" lvl="0" indent="-857250">
              <a:buFont typeface="Wingdings" panose="05000000000000000000" pitchFamily="2" charset="2"/>
              <a:buChar char="ü"/>
            </a:pPr>
            <a:r>
              <a:rPr lang="en-GB" sz="5400" dirty="0" smtClean="0"/>
              <a:t>Explain how the determinism/freewill </a:t>
            </a:r>
            <a:r>
              <a:rPr lang="en-GB" sz="5400" dirty="0"/>
              <a:t>debate is similar and different to </a:t>
            </a:r>
            <a:r>
              <a:rPr lang="en-GB" sz="5400" dirty="0" smtClean="0"/>
              <a:t>nature/nurture debate</a:t>
            </a:r>
            <a:endParaRPr lang="en-GB" sz="80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0989"/>
            <a:ext cx="1975768" cy="1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306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521" y="570989"/>
            <a:ext cx="726081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800" b="1" dirty="0" smtClean="0"/>
              <a:t>Explanations / Treatments for mental health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en-GB" sz="3200" dirty="0"/>
              <a:t>Explain one difference between one Medical Model treatment of mental illness and one alternative [4</a:t>
            </a:r>
            <a:r>
              <a:rPr lang="en-GB" sz="3200" dirty="0" smtClean="0"/>
              <a:t>]</a:t>
            </a:r>
          </a:p>
          <a:p>
            <a:pPr marL="685800" indent="-685800">
              <a:buFont typeface="Wingdings" pitchFamily="2" charset="2"/>
              <a:buChar char="ü"/>
            </a:pPr>
            <a:r>
              <a:rPr lang="en-GB" sz="3200" dirty="0"/>
              <a:t>Explain one difference between the genetic and biochemical explanations of mental illness [4</a:t>
            </a:r>
            <a:r>
              <a:rPr lang="en-GB" sz="3200" dirty="0" smtClean="0"/>
              <a:t>]</a:t>
            </a:r>
            <a:endParaRPr lang="en-GB" sz="3200" dirty="0"/>
          </a:p>
        </p:txBody>
      </p:sp>
      <p:pic>
        <p:nvPicPr>
          <p:cNvPr id="1031" name="Picture 7" descr="Image result for comp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70989"/>
            <a:ext cx="1975768" cy="143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134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vevagora\AppData\Local\Microsoft\Windows\Temporary Internet Files\Content.IE5\RJXJF1R3\Golden_tabby_and_white_kitten_n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96752"/>
            <a:ext cx="4356823" cy="29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vagora\AppData\Local\Microsoft\Windows\Temporary Internet Files\Content.IE5\RJXJF1R3\20110425_German_Shepherd_Dog_850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11" y="1182486"/>
            <a:ext cx="4355209" cy="28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4176351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3200" dirty="0"/>
              <a:t>Similarity / difference </a:t>
            </a:r>
            <a:r>
              <a:rPr lang="en-US" sz="3200" dirty="0" smtClean="0"/>
              <a:t>is </a:t>
            </a:r>
            <a:r>
              <a:rPr lang="en-US" sz="3200" b="1" u="sng" dirty="0"/>
              <a:t>identified</a:t>
            </a:r>
            <a:endParaRPr lang="en-GB" sz="3200" b="1" u="sng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3200" dirty="0"/>
              <a:t>Discussed / </a:t>
            </a:r>
            <a:r>
              <a:rPr lang="en-US" sz="3200" b="1" u="sng" dirty="0"/>
              <a:t>elaborated </a:t>
            </a:r>
            <a:endParaRPr lang="en-GB" sz="3200" b="1" u="sng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3200" dirty="0"/>
              <a:t>and</a:t>
            </a:r>
            <a:r>
              <a:rPr lang="en-US" sz="3200" b="1" dirty="0"/>
              <a:t> </a:t>
            </a:r>
            <a:r>
              <a:rPr lang="en-US" sz="3200" dirty="0"/>
              <a:t>supported by </a:t>
            </a:r>
            <a:r>
              <a:rPr lang="en-US" sz="3200" b="1" u="sng" dirty="0"/>
              <a:t>evidence</a:t>
            </a:r>
            <a:r>
              <a:rPr lang="en-US" sz="3200" dirty="0"/>
              <a:t> from one side </a:t>
            </a:r>
            <a:endParaRPr lang="en-GB" sz="32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3200" dirty="0"/>
              <a:t>and supported by </a:t>
            </a:r>
            <a:r>
              <a:rPr lang="en-US" sz="3200" b="1" u="sng" dirty="0"/>
              <a:t>evidence </a:t>
            </a:r>
            <a:r>
              <a:rPr lang="en-US" sz="3200" dirty="0"/>
              <a:t>from the other side.</a:t>
            </a:r>
            <a:endParaRPr lang="en-GB" sz="3200" dirty="0"/>
          </a:p>
        </p:txBody>
      </p:sp>
      <p:pic>
        <p:nvPicPr>
          <p:cNvPr id="1029" name="Picture 5" descr="C:\Users\vevagora\AppData\Local\Microsoft\Windows\Temporary Internet Files\Content.IE5\K33TM1S6\4-(number)-pictur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34" y="513451"/>
            <a:ext cx="2247131" cy="36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723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vevagora\AppData\Local\Microsoft\Windows\Temporary Internet Files\Content.IE5\RJXJF1R3\Golden_tabby_and_white_kitten_n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89" y="1052736"/>
            <a:ext cx="4356823" cy="29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vagora\AppData\Local\Microsoft\Windows\Temporary Internet Files\Content.IE5\RJXJF1R3\20110425_German_Shepherd_Dog_850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355209" cy="28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69800244"/>
              </p:ext>
            </p:extLst>
          </p:nvPr>
        </p:nvGraphicFramePr>
        <p:xfrm>
          <a:off x="1644352" y="29535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55209" y="4293096"/>
            <a:ext cx="955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Mammals</a:t>
            </a:r>
          </a:p>
          <a:p>
            <a:pPr algn="ctr"/>
            <a:r>
              <a:rPr lang="en-GB" dirty="0" smtClean="0"/>
              <a:t>Pets</a:t>
            </a:r>
          </a:p>
          <a:p>
            <a:pPr algn="ctr"/>
            <a:r>
              <a:rPr lang="en-GB" dirty="0" smtClean="0"/>
              <a:t>4 legs</a:t>
            </a:r>
          </a:p>
          <a:p>
            <a:pPr algn="ctr"/>
            <a:r>
              <a:rPr lang="en-GB" dirty="0" smtClean="0"/>
              <a:t>Fur</a:t>
            </a:r>
          </a:p>
          <a:p>
            <a:pPr algn="ctr"/>
            <a:r>
              <a:rPr lang="en-GB" dirty="0" smtClean="0"/>
              <a:t>Tails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9804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Questions: Similarities and Differences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vevagora\AppData\Local\Microsoft\Windows\Temporary Internet Files\Content.IE5\RJXJF1R3\Golden_tabby_and_white_kitten_n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03" y="582599"/>
            <a:ext cx="4356823" cy="29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vagora\AppData\Local\Microsoft\Windows\Temporary Internet Files\Content.IE5\RJXJF1R3\20110425_German_Shepherd_Dog_850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355209" cy="28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98686362"/>
              </p:ext>
            </p:extLst>
          </p:nvPr>
        </p:nvGraphicFramePr>
        <p:xfrm>
          <a:off x="0" y="2953593"/>
          <a:ext cx="9144000" cy="1555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486916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Explain one difference between cats and dogs. [4] </a:t>
            </a:r>
          </a:p>
          <a:p>
            <a:endParaRPr lang="en-GB" sz="2800" dirty="0" smtClean="0"/>
          </a:p>
          <a:p>
            <a:r>
              <a:rPr lang="en-GB" sz="2800" i="1" dirty="0" smtClean="0"/>
              <a:t>Dogs bark whereas cat meow. (only achieved 2 marks)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7441053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Aims and Research questions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2862" y="548680"/>
            <a:ext cx="9156861" cy="295232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Simons and Christopher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Chabris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built on previous research from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Neisser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(1975) to investigate the nature of </a:t>
            </a:r>
            <a:r>
              <a:rPr lang="en-GB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inattentional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blindness. </a:t>
            </a:r>
            <a:endParaRPr lang="en-GB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had two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what degree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details of our visual world perceived and represented?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3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en-GB" sz="3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</a:t>
            </a:r>
            <a:r>
              <a:rPr lang="en-GB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attention play in this process?</a:t>
            </a:r>
          </a:p>
          <a:p>
            <a:endParaRPr lang="e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535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Explain one difference between cats and dogs. [4] </a:t>
            </a:r>
          </a:p>
        </p:txBody>
      </p:sp>
      <p:pic>
        <p:nvPicPr>
          <p:cNvPr id="1026" name="Picture 2" descr="C:\Users\vevagora\AppData\Local\Microsoft\Windows\Temporary Internet Files\Content.IE5\RJXJF1R3\Golden_tabby_and_white_kitten_n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03" y="582599"/>
            <a:ext cx="4356823" cy="29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vagora\AppData\Local\Microsoft\Windows\Temporary Internet Files\Content.IE5\RJXJF1R3\20110425_German_Shepherd_Dog_850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355209" cy="28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0912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difference between cats and dogs is their level of dependency [1] on their owners to care for them [1] Dogs need a lot of looking after [1] whereas cats are more independent [1]</a:t>
            </a:r>
            <a:endParaRPr lang="en-GB" sz="2800" i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30026168"/>
              </p:ext>
            </p:extLst>
          </p:nvPr>
        </p:nvGraphicFramePr>
        <p:xfrm>
          <a:off x="0" y="2953593"/>
          <a:ext cx="9144000" cy="148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ight Arrow 2"/>
          <p:cNvSpPr/>
          <p:nvPr/>
        </p:nvSpPr>
        <p:spPr>
          <a:xfrm rot="19661358">
            <a:off x="-62038" y="5471209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Point of comparison</a:t>
            </a:r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 rot="19661358">
            <a:off x="4186435" y="5441728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Elaboration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 rot="19661358">
            <a:off x="2158966" y="5852054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Evidence #1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 rot="19661358">
            <a:off x="6049014" y="5894589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Evidence #2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0389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/>
              <a:t>Explain one difference between cats and dogs. [4] </a:t>
            </a:r>
          </a:p>
        </p:txBody>
      </p:sp>
      <p:pic>
        <p:nvPicPr>
          <p:cNvPr id="1026" name="Picture 2" descr="C:\Users\vevagora\AppData\Local\Microsoft\Windows\Temporary Internet Files\Content.IE5\RJXJF1R3\Golden_tabby_and_white_kitten_n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03" y="582599"/>
            <a:ext cx="4356823" cy="29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evagora\AppData\Local\Microsoft\Windows\Temporary Internet Files\Content.IE5\RJXJF1R3\20110425_German_Shepherd_Dog_850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355209" cy="289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50912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 difference between cats and dogs is their voice [1] and how they communicate [1] Dogs bark to each other and to humans[1] whereas cats meow, but this is only </a:t>
            </a:r>
            <a:r>
              <a:rPr lang="en-GB" sz="2800" dirty="0" err="1" smtClean="0"/>
              <a:t>dirrectioned</a:t>
            </a:r>
            <a:r>
              <a:rPr lang="en-GB" sz="2800" dirty="0" smtClean="0"/>
              <a:t> to humans[1]</a:t>
            </a:r>
            <a:endParaRPr lang="en-GB" sz="2800" i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28300418"/>
              </p:ext>
            </p:extLst>
          </p:nvPr>
        </p:nvGraphicFramePr>
        <p:xfrm>
          <a:off x="0" y="2953593"/>
          <a:ext cx="9144000" cy="1483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ight Arrow 2"/>
          <p:cNvSpPr/>
          <p:nvPr/>
        </p:nvSpPr>
        <p:spPr>
          <a:xfrm rot="3212875">
            <a:off x="6110440" y="3517104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Point of comparison</a:t>
            </a:r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 rot="19661358">
            <a:off x="-638101" y="5021875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Elaboration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 rot="19661358">
            <a:off x="118491" y="5677325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Evidence #1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 rot="19661358">
            <a:off x="2014028" y="5910715"/>
            <a:ext cx="1800200" cy="964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Evidence #2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8000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400" dirty="0"/>
              <a:t>Explain one difference between </a:t>
            </a:r>
            <a:r>
              <a:rPr lang="en-GB" sz="2400" dirty="0" smtClean="0"/>
              <a:t>time and event sampling. </a:t>
            </a:r>
            <a:r>
              <a:rPr lang="en-GB" sz="2400" dirty="0"/>
              <a:t>[4]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24" y="836712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fontAlgn="base">
              <a:buFont typeface="+mj-lt"/>
              <a:buAutoNum type="arabicPeriod"/>
            </a:pPr>
            <a:r>
              <a:rPr lang="en-GB" sz="3200" dirty="0"/>
              <a:t>The difference between time and event </a:t>
            </a:r>
            <a:r>
              <a:rPr lang="en-GB" sz="3200" dirty="0" smtClean="0"/>
              <a:t>sampling is </a:t>
            </a:r>
            <a:r>
              <a:rPr lang="en-GB" sz="3200" dirty="0"/>
              <a:t>length of time the observer observes for [1]. </a:t>
            </a:r>
            <a:endParaRPr lang="en-GB" sz="3200" dirty="0" smtClean="0"/>
          </a:p>
          <a:p>
            <a:pPr marL="514350" lvl="0" indent="-514350" fontAlgn="base">
              <a:buFont typeface="+mj-lt"/>
              <a:buAutoNum type="arabicPeriod"/>
            </a:pPr>
            <a:r>
              <a:rPr lang="en-GB" sz="3200" dirty="0" smtClean="0"/>
              <a:t>If </a:t>
            </a:r>
            <a:r>
              <a:rPr lang="en-GB" sz="3200" dirty="0"/>
              <a:t>it's the whole time or at intervals [1]. </a:t>
            </a:r>
            <a:endParaRPr lang="en-GB" sz="3200" dirty="0" smtClean="0"/>
          </a:p>
          <a:p>
            <a:pPr marL="514350" lvl="0" indent="-514350" fontAlgn="base">
              <a:buFont typeface="+mj-lt"/>
              <a:buAutoNum type="arabicPeriod"/>
            </a:pPr>
            <a:r>
              <a:rPr lang="en-GB" sz="3200" dirty="0" smtClean="0"/>
              <a:t>Event </a:t>
            </a:r>
            <a:r>
              <a:rPr lang="en-GB" sz="3200" dirty="0"/>
              <a:t>sampling looks for specific behaviour over the whole event being </a:t>
            </a:r>
            <a:r>
              <a:rPr lang="en-GB" sz="3200" dirty="0" smtClean="0"/>
              <a:t>observed (</a:t>
            </a:r>
            <a:r>
              <a:rPr lang="en-GB" sz="3200" dirty="0"/>
              <a:t>this is seen in Ainsworth's study</a:t>
            </a:r>
            <a:r>
              <a:rPr lang="en-GB" sz="3200" dirty="0" smtClean="0"/>
              <a:t>) then </a:t>
            </a:r>
            <a:r>
              <a:rPr lang="en-GB" sz="3200" dirty="0"/>
              <a:t>a note is made </a:t>
            </a:r>
            <a:endParaRPr lang="en-GB" sz="3200" dirty="0" smtClean="0"/>
          </a:p>
          <a:p>
            <a:pPr marL="514350" lvl="0" indent="-514350" fontAlgn="base">
              <a:buFont typeface="+mj-lt"/>
              <a:buAutoNum type="arabicPeriod"/>
            </a:pPr>
            <a:r>
              <a:rPr lang="en-GB" sz="3200" dirty="0" smtClean="0"/>
              <a:t>whereas </a:t>
            </a:r>
            <a:r>
              <a:rPr lang="en-GB" sz="3200" dirty="0"/>
              <a:t>time sampling is where behaviour is observed at predetermined </a:t>
            </a:r>
            <a:r>
              <a:rPr lang="en-GB" sz="3200" dirty="0" smtClean="0"/>
              <a:t>intervals such </a:t>
            </a:r>
            <a:r>
              <a:rPr lang="en-GB" sz="3200" dirty="0"/>
              <a:t>as every 10 minutes (this is seen in Bandura's study</a:t>
            </a:r>
            <a:r>
              <a:rPr lang="en-GB" sz="3200" dirty="0" smtClean="0"/>
              <a:t>) [</a:t>
            </a:r>
            <a:r>
              <a:rPr lang="en-GB" sz="3200" dirty="0"/>
              <a:t>1]. </a:t>
            </a:r>
          </a:p>
        </p:txBody>
      </p:sp>
    </p:spTree>
    <p:extLst>
      <p:ext uri="{BB962C8B-B14F-4D97-AF65-F5344CB8AC3E}">
        <p14:creationId xmlns:p14="http://schemas.microsoft.com/office/powerpoint/2010/main" val="40110500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400" dirty="0" smtClean="0"/>
              <a:t>Similarities / Differences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21095" r="27637" b="10546"/>
          <a:stretch/>
        </p:blipFill>
        <p:spPr bwMode="auto">
          <a:xfrm rot="21225508">
            <a:off x="596848" y="761727"/>
            <a:ext cx="4205821" cy="52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66270" y="61704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www.classtools.net/random-name-picker/91_A6fBQ6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4" t="10625" r="32422" b="35157"/>
          <a:stretch/>
        </p:blipFill>
        <p:spPr bwMode="auto">
          <a:xfrm>
            <a:off x="5075990" y="1196752"/>
            <a:ext cx="3586742" cy="39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7942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-1647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 what? How is this relevant to real life?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9144000" cy="6237312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2400" dirty="0"/>
              <a:t>Consequences of </a:t>
            </a:r>
            <a:r>
              <a:rPr lang="en-GB" sz="2400" dirty="0" err="1"/>
              <a:t>inattentional</a:t>
            </a:r>
            <a:r>
              <a:rPr lang="en-GB" sz="2400" dirty="0"/>
              <a:t> </a:t>
            </a:r>
            <a:r>
              <a:rPr lang="en-GB" sz="2400" dirty="0" smtClean="0"/>
              <a:t>blindness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6846" y="6165304"/>
            <a:ext cx="4293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www.youtube.com/watch?v=h-PxuBW2DQY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http://files.umwblogs.org/thinking.umwblogs.org/files/2015/01/31135231/Me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05693"/>
            <a:ext cx="8638489" cy="46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0460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GB" sz="2400" dirty="0"/>
              <a:t>Explain why this article can be viewed as being relevant to cognitive psychology. (4)</a:t>
            </a:r>
          </a:p>
          <a:p>
            <a:pPr lvl="0"/>
            <a:r>
              <a:rPr lang="en-GB" sz="2400" dirty="0"/>
              <a:t>Briefly outline one core study and explain how it could relate to this article. (5)</a:t>
            </a:r>
          </a:p>
          <a:p>
            <a:pPr lvl="0"/>
            <a:r>
              <a:rPr lang="en-GB" sz="2400" dirty="0"/>
              <a:t>Identify one psychological issue/problem or content raised by the above article. Support your answer with evidence from the article. (4)</a:t>
            </a:r>
          </a:p>
          <a:p>
            <a:pPr lvl="0"/>
            <a:r>
              <a:rPr lang="en-GB" sz="2400" dirty="0"/>
              <a:t>Use your psychological knowledge to suggest a way to manage the issue you have identified in the question above. (6)</a:t>
            </a:r>
          </a:p>
          <a:p>
            <a:pPr lvl="0"/>
            <a:r>
              <a:rPr lang="en-GB" sz="2400" dirty="0"/>
              <a:t>Evaluate your suggestion for how to manage the issue in this article. (6)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068" t="23119" r="25431" b="15561"/>
          <a:stretch/>
        </p:blipFill>
        <p:spPr>
          <a:xfrm>
            <a:off x="2932358" y="4297135"/>
            <a:ext cx="3960440" cy="2652405"/>
          </a:xfrm>
          <a:prstGeom prst="rect">
            <a:avLst/>
          </a:prstGeom>
        </p:spPr>
      </p:pic>
      <p:sp>
        <p:nvSpPr>
          <p:cNvPr id="5" name="Down Arrow Callout 4"/>
          <p:cNvSpPr/>
          <p:nvPr/>
        </p:nvSpPr>
        <p:spPr>
          <a:xfrm rot="2378593">
            <a:off x="6998129" y="4547468"/>
            <a:ext cx="1329816" cy="176428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Page 13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395693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2800" dirty="0"/>
              <a:t>Explain why this article can be viewed as being relevant to cognitive psychology. (4</a:t>
            </a:r>
            <a:r>
              <a:rPr lang="en-GB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Learn </a:t>
            </a:r>
            <a:r>
              <a:rPr lang="en-GB" sz="2800" dirty="0"/>
              <a:t>the # for each area / perspective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Highlight </a:t>
            </a:r>
            <a:r>
              <a:rPr lang="en-GB" sz="2800" dirty="0"/>
              <a:t>the key words and phrases that could be evidence of a particular </a:t>
            </a:r>
            <a:r>
              <a:rPr lang="en-GB" sz="2800" dirty="0" smtClean="0"/>
              <a:t>area or perspective.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Explain what the area / perspective believes CAUSES behaviour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Link this to the article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Use quotes.</a:t>
            </a:r>
          </a:p>
        </p:txBody>
      </p:sp>
      <p:sp>
        <p:nvSpPr>
          <p:cNvPr id="7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068" t="23119" r="25431" b="15561"/>
          <a:stretch/>
        </p:blipFill>
        <p:spPr>
          <a:xfrm rot="21064363">
            <a:off x="5312652" y="3505213"/>
            <a:ext cx="3570907" cy="239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243" t="26480" r="38187" b="14720"/>
          <a:stretch/>
        </p:blipFill>
        <p:spPr>
          <a:xfrm rot="20101351">
            <a:off x="3025738" y="4082317"/>
            <a:ext cx="197919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207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3068" t="23119" r="25431" b="15561"/>
          <a:stretch/>
        </p:blipFill>
        <p:spPr>
          <a:xfrm rot="21064363">
            <a:off x="327504" y="3364460"/>
            <a:ext cx="1080799" cy="723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243" t="26480" r="38187" b="14720"/>
          <a:stretch/>
        </p:blipFill>
        <p:spPr>
          <a:xfrm rot="20101351">
            <a:off x="96775" y="1009762"/>
            <a:ext cx="1167832" cy="157208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202941"/>
              </p:ext>
            </p:extLst>
          </p:nvPr>
        </p:nvGraphicFramePr>
        <p:xfrm>
          <a:off x="1907704" y="580926"/>
          <a:ext cx="7152047" cy="6449278"/>
        </p:xfrm>
        <a:graphic>
          <a:graphicData uri="http://schemas.openxmlformats.org/drawingml/2006/table">
            <a:tbl>
              <a:tblPr firstRow="1" firstCol="1" bandRow="1">
                <a:tableStyleId>{723A54B3-DD4B-4ADB-BF5D-F16CA6823C6B}</a:tableStyleId>
              </a:tblPr>
              <a:tblGrid>
                <a:gridCol w="1807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Area / Perspective</a:t>
                      </a:r>
                      <a:endParaRPr lang="en-GB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Cause of Behaviour</a:t>
                      </a:r>
                      <a:endParaRPr lang="en-GB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#</a:t>
                      </a:r>
                      <a:endParaRPr lang="en-GB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Biological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brain / chemicals / genes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Physiological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Nomothetic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Individual difference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different things for each person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Idiographic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Personality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Unique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Developmental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level of development reached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Lifespan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Nurture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Pre-determined stages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Social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people / place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Environment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Situational factors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Cognitive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thinking processes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Thinking patterns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Input-process-output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Schema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Psychodynamic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caused by unconscious processes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Personality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Tripartite personality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Behaviourist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Behaviour is learnt</a:t>
                      </a:r>
                      <a:endParaRPr lang="en-GB" sz="16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Classical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Operant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Social learning</a:t>
                      </a:r>
                      <a:endParaRPr lang="en-GB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51141" marR="5114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4131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2400" dirty="0" smtClean="0"/>
              <a:t>Briefly </a:t>
            </a:r>
            <a:r>
              <a:rPr lang="en-GB" sz="2400" dirty="0"/>
              <a:t>outline one core study and explain how it could relate to this article. (5)</a:t>
            </a:r>
          </a:p>
          <a:p>
            <a:pPr marL="0" lvl="0" indent="0">
              <a:buNone/>
            </a:pPr>
            <a:endParaRPr lang="en-GB" sz="2400" dirty="0" smtClean="0"/>
          </a:p>
          <a:p>
            <a:r>
              <a:rPr lang="en-GB" sz="2400" dirty="0"/>
              <a:t>Learn the </a:t>
            </a:r>
            <a:r>
              <a:rPr lang="en-GB" sz="2400" dirty="0" smtClean="0"/>
              <a:t>taglines for the 10 pairs of studies</a:t>
            </a:r>
          </a:p>
          <a:p>
            <a:r>
              <a:rPr lang="en-GB" sz="2400" dirty="0" smtClean="0"/>
              <a:t>Highlight </a:t>
            </a:r>
            <a:r>
              <a:rPr lang="en-GB" sz="2400" dirty="0"/>
              <a:t>the key words and phrases that could be evidence of a </a:t>
            </a:r>
            <a:r>
              <a:rPr lang="en-GB" sz="2400" dirty="0" smtClean="0"/>
              <a:t>key word from the tagline. </a:t>
            </a:r>
            <a:endParaRPr lang="en-GB" sz="2400" dirty="0"/>
          </a:p>
          <a:p>
            <a:r>
              <a:rPr lang="en-GB" sz="2400" dirty="0" smtClean="0"/>
              <a:t>Detail from the Core Study: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Aim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Ps/sample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Method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Results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Conclusion </a:t>
            </a:r>
          </a:p>
          <a:p>
            <a:r>
              <a:rPr lang="en-GB" sz="2400" dirty="0" smtClean="0"/>
              <a:t>Link </a:t>
            </a:r>
            <a:r>
              <a:rPr lang="en-GB" sz="2400" dirty="0"/>
              <a:t>this to the article</a:t>
            </a:r>
          </a:p>
          <a:p>
            <a:r>
              <a:rPr lang="en-GB" sz="2400" dirty="0"/>
              <a:t>Use quotes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068" t="23119" r="25431" b="15561"/>
          <a:stretch/>
        </p:blipFill>
        <p:spPr>
          <a:xfrm rot="560353">
            <a:off x="5967013" y="4569705"/>
            <a:ext cx="3065670" cy="2053155"/>
          </a:xfrm>
          <a:prstGeom prst="rect">
            <a:avLst/>
          </a:prstGeom>
        </p:spPr>
      </p:pic>
      <p:sp>
        <p:nvSpPr>
          <p:cNvPr id="8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243" t="20601" r="38660" b="17240"/>
          <a:stretch/>
        </p:blipFill>
        <p:spPr>
          <a:xfrm rot="581956">
            <a:off x="4113174" y="3339909"/>
            <a:ext cx="2029748" cy="29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85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068" t="23119" r="25431" b="15561"/>
          <a:stretch/>
        </p:blipFill>
        <p:spPr>
          <a:xfrm rot="560353">
            <a:off x="6942105" y="5344795"/>
            <a:ext cx="2027267" cy="1357711"/>
          </a:xfrm>
          <a:prstGeom prst="rect">
            <a:avLst/>
          </a:prstGeom>
        </p:spPr>
      </p:pic>
      <p:sp>
        <p:nvSpPr>
          <p:cNvPr id="8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243" t="20601" r="38660" b="17240"/>
          <a:stretch/>
        </p:blipFill>
        <p:spPr>
          <a:xfrm rot="581956">
            <a:off x="7037833" y="744578"/>
            <a:ext cx="2029748" cy="294512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574363"/>
              </p:ext>
            </p:extLst>
          </p:nvPr>
        </p:nvGraphicFramePr>
        <p:xfrm>
          <a:off x="0" y="580923"/>
          <a:ext cx="6845376" cy="6161376"/>
        </p:xfrm>
        <a:graphic>
          <a:graphicData uri="http://schemas.openxmlformats.org/drawingml/2006/table">
            <a:tbl>
              <a:tblPr firstRow="1" firstCol="1" bandRow="1">
                <a:tableStyleId>{723A54B3-DD4B-4ADB-BF5D-F16CA6823C6B}</a:tableStyleId>
              </a:tblPr>
              <a:tblGrid>
                <a:gridCol w="1814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Moray</a:t>
                      </a:r>
                      <a:endParaRPr lang="en-GB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Attention</a:t>
                      </a:r>
                      <a:endParaRPr lang="en-GB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Simons and Chabris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Blakemore and Cooper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Brain plasticity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Maguire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Bandura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External influences on children’s behaviour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Chaney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Gould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Measuring differences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Hancock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Loftus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Memory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Grant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Kohlberg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Moral Development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Lee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Sperry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Regions of the brain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Casey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Milgram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Responses to people in authority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Bocchiaro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Piliavin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Responses to people in need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Levine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36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Freud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Understanding disorders</a:t>
                      </a:r>
                      <a:endParaRPr lang="en-GB" sz="12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Baron Cohen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9017" marR="3901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6687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7544" y="-33887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11256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sample consisted of </a:t>
            </a:r>
            <a:r>
              <a:rPr lang="en-GB" sz="3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participants.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volunteered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take part and gave consent.</a:t>
            </a:r>
          </a:p>
          <a:p>
            <a:pPr>
              <a:lnSpc>
                <a:spcPct val="50000"/>
              </a:lnSpc>
            </a:pPr>
            <a:endParaRPr lang="en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participant was tested individually and each testing session lasted 5–10 minutes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3200" dirty="0" smtClean="0"/>
          </a:p>
          <a:p>
            <a:r>
              <a:rPr lang="en-GB" sz="3200" dirty="0" smtClean="0"/>
              <a:t>Every P was either </a:t>
            </a:r>
            <a:r>
              <a:rPr lang="en-GB" sz="3200" dirty="0"/>
              <a:t>given a large </a:t>
            </a:r>
            <a:r>
              <a:rPr lang="en-GB" sz="3200" dirty="0" smtClean="0"/>
              <a:t>chocolate bar </a:t>
            </a:r>
            <a:r>
              <a:rPr lang="en-GB" sz="3200" dirty="0"/>
              <a:t>for </a:t>
            </a:r>
            <a:r>
              <a:rPr lang="en-GB" sz="3200" dirty="0" smtClean="0"/>
              <a:t>participating, </a:t>
            </a:r>
            <a:r>
              <a:rPr lang="en-GB" sz="3200" dirty="0"/>
              <a:t>or were given a fee for taking part in a number of studies. </a:t>
            </a:r>
            <a:endParaRPr lang="e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images.sweetauthoring.com/product/353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65104"/>
            <a:ext cx="4857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1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548680"/>
            <a:ext cx="9144001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800" dirty="0" smtClean="0"/>
              <a:t>Explain </a:t>
            </a:r>
            <a:r>
              <a:rPr lang="en-GB" sz="2800" dirty="0"/>
              <a:t>why this article can be viewed as being relevant to cognitive psychology. (4)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800" dirty="0"/>
              <a:t>Briefly outline one core study and explain how it could relate to this article. (6)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800" dirty="0"/>
              <a:t>Identify one psychological issue/problem or content raised by the above article. Support your answer with evidence from the article. (4)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800" dirty="0"/>
              <a:t>Use your psychological knowledge to suggest a way to manage the issue of people paying less attention while driving with a hands free mobile. (6)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800" dirty="0"/>
              <a:t>Evaluate your suggestion for how to manage the issue in this article. (10)</a:t>
            </a:r>
          </a:p>
        </p:txBody>
      </p:sp>
      <p:sp>
        <p:nvSpPr>
          <p:cNvPr id="7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2629810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6228184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GB" sz="2400" dirty="0" smtClean="0"/>
              <a:t>Use </a:t>
            </a:r>
            <a:r>
              <a:rPr lang="en-GB" sz="2400" dirty="0"/>
              <a:t>your psychological knowledge to suggest a way to manage the issue you have identified in the question above. (6</a:t>
            </a:r>
            <a:r>
              <a:rPr lang="en-GB" sz="2400" dirty="0" smtClean="0"/>
              <a:t>)</a:t>
            </a:r>
          </a:p>
          <a:p>
            <a:pPr lvl="0"/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u="sng" dirty="0" smtClean="0"/>
              <a:t>Explain WHAT you want to change and HOW you will change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Know the types of application (prevention, intervention, treatment, therapy)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State which type of application it will be.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The majority of the marks are for HOW you would do it. For example: </a:t>
            </a:r>
            <a:r>
              <a:rPr lang="en-GB" sz="2400" b="1" dirty="0" smtClean="0"/>
              <a:t>Social learning (grab their attention, repeat it to keep it in LTM, give them opportunity to reproduce it, with a motivation (vicarious or not).</a:t>
            </a:r>
            <a:endParaRPr lang="en-GB" sz="2400" b="1" dirty="0"/>
          </a:p>
        </p:txBody>
      </p:sp>
      <p:pic>
        <p:nvPicPr>
          <p:cNvPr id="4" name="Picture 3" descr="A stop wat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3"/>
            <a:ext cx="2915816" cy="24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24"/>
          <p:cNvSpPr txBox="1">
            <a:spLocks/>
          </p:cNvSpPr>
          <p:nvPr/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068" t="23119" r="25431" b="15561"/>
          <a:stretch/>
        </p:blipFill>
        <p:spPr>
          <a:xfrm rot="1439558">
            <a:off x="6294211" y="3714718"/>
            <a:ext cx="2783764" cy="18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081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dirty="0" smtClean="0"/>
              <a:t>Evaluate </a:t>
            </a:r>
            <a:r>
              <a:rPr lang="en-GB" sz="3200" dirty="0"/>
              <a:t>your suggestion for how to manage the issue in this article. (6</a:t>
            </a:r>
            <a:r>
              <a:rPr lang="en-GB" sz="3200" dirty="0" smtClean="0"/>
              <a:t>)</a:t>
            </a:r>
          </a:p>
          <a:p>
            <a:pPr lvl="0"/>
            <a:r>
              <a:rPr lang="en-GB" sz="3200" dirty="0" smtClean="0"/>
              <a:t>It is OK to give weaknesses as well as strengths.</a:t>
            </a:r>
          </a:p>
          <a:p>
            <a:pPr lvl="0"/>
            <a:r>
              <a:rPr lang="en-GB" sz="3200" dirty="0" smtClean="0"/>
              <a:t>Can it be generalised </a:t>
            </a:r>
            <a:r>
              <a:rPr lang="en-GB" sz="3200" dirty="0"/>
              <a:t>to a variety of </a:t>
            </a:r>
            <a:r>
              <a:rPr lang="en-GB" sz="3200" dirty="0" smtClean="0"/>
              <a:t>behaviours?</a:t>
            </a:r>
          </a:p>
          <a:p>
            <a:pPr lvl="0"/>
            <a:r>
              <a:rPr lang="en-GB" sz="3200" dirty="0" smtClean="0"/>
              <a:t>Practical </a:t>
            </a:r>
            <a:r>
              <a:rPr lang="en-GB" sz="3200" dirty="0"/>
              <a:t>issues </a:t>
            </a:r>
            <a:r>
              <a:rPr lang="en-GB" sz="3200" dirty="0" smtClean="0"/>
              <a:t>especially time </a:t>
            </a:r>
            <a:r>
              <a:rPr lang="en-GB" sz="3200" dirty="0"/>
              <a:t>and cost </a:t>
            </a:r>
            <a:endParaRPr lang="en-GB" sz="3200" dirty="0" smtClean="0"/>
          </a:p>
          <a:p>
            <a:pPr lvl="0"/>
            <a:r>
              <a:rPr lang="en-GB" sz="3200" dirty="0" smtClean="0"/>
              <a:t>Which side of the debates will the suggestion be on - such </a:t>
            </a:r>
            <a:r>
              <a:rPr lang="en-GB" sz="3200" dirty="0"/>
              <a:t>as reductionism/holism, nature/ nurture and individual/situational.</a:t>
            </a:r>
          </a:p>
        </p:txBody>
      </p:sp>
      <p:pic>
        <p:nvPicPr>
          <p:cNvPr id="4" name="Picture 3" descr="A stop watc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240360" cy="263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759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GB" sz="3200" dirty="0" smtClean="0"/>
              <a:t>Evaluate </a:t>
            </a:r>
            <a:r>
              <a:rPr lang="en-GB" sz="3200" dirty="0"/>
              <a:t>your suggestion for how to manage the issue in this article. (6</a:t>
            </a:r>
            <a:r>
              <a:rPr lang="en-GB" sz="3200" dirty="0" smtClean="0"/>
              <a:t>)</a:t>
            </a:r>
          </a:p>
          <a:p>
            <a:pPr lvl="0"/>
            <a:r>
              <a:rPr lang="en-GB" sz="3200" dirty="0" smtClean="0"/>
              <a:t>It is OK to give weaknesses as well as strengths.</a:t>
            </a:r>
          </a:p>
          <a:p>
            <a:pPr lvl="0"/>
            <a:r>
              <a:rPr lang="en-GB" sz="3200" dirty="0" smtClean="0"/>
              <a:t>Can it be generalised </a:t>
            </a:r>
            <a:r>
              <a:rPr lang="en-GB" sz="3200" dirty="0"/>
              <a:t>to a variety of </a:t>
            </a:r>
            <a:r>
              <a:rPr lang="en-GB" sz="3200" dirty="0" smtClean="0"/>
              <a:t>behaviours?</a:t>
            </a:r>
          </a:p>
          <a:p>
            <a:pPr lvl="0"/>
            <a:r>
              <a:rPr lang="en-GB" sz="3200" dirty="0" smtClean="0"/>
              <a:t>Practical </a:t>
            </a:r>
            <a:r>
              <a:rPr lang="en-GB" sz="3200" dirty="0"/>
              <a:t>issues </a:t>
            </a:r>
            <a:r>
              <a:rPr lang="en-GB" sz="3200" dirty="0" smtClean="0"/>
              <a:t>especially time </a:t>
            </a:r>
            <a:r>
              <a:rPr lang="en-GB" sz="3200" dirty="0"/>
              <a:t>and cost </a:t>
            </a:r>
            <a:endParaRPr lang="en-GB" sz="3200" dirty="0" smtClean="0"/>
          </a:p>
          <a:p>
            <a:pPr lvl="0"/>
            <a:r>
              <a:rPr lang="en-GB" sz="3200" dirty="0" smtClean="0"/>
              <a:t>Which side of the debates will the suggestion be on - such </a:t>
            </a:r>
            <a:r>
              <a:rPr lang="en-GB" sz="3200" dirty="0"/>
              <a:t>as reductionism/holism, nature/ nurture and individual/situational.</a:t>
            </a:r>
          </a:p>
        </p:txBody>
      </p:sp>
      <p:pic>
        <p:nvPicPr>
          <p:cNvPr id="4" name="Picture 3" descr="A stop watc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240360" cy="26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1520" y="5949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http://</a:t>
            </a:r>
            <a:r>
              <a:rPr lang="en-GB" dirty="0" smtClean="0">
                <a:hlinkClick r:id="rId4"/>
              </a:rPr>
              <a:t>www.theinvisiblegorilla.com/videos.html#studyvids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1727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-1" y="548680"/>
            <a:ext cx="5940153" cy="5832648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Have they detailed at least 1 principle of the Cognitive area? Have they referred to behaviour?</a:t>
            </a:r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Have they mentioned aim, sample, procedure, results, conclusions?</a:t>
            </a:r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Have they stated the issue carefully? Have they explained WHY it is an issue / WHY psychologists would want to do something about this?</a:t>
            </a:r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Have they said WHAT they want to change? Have they said which TYPE of strategy it is (prevention, intervention, therapy, treatment)?</a:t>
            </a:r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 smtClean="0"/>
              <a:t>Have they mentioned at least 4 points? Have they explained the points that they have made?</a:t>
            </a:r>
            <a:endParaRPr lang="en-GB" sz="2400" dirty="0"/>
          </a:p>
        </p:txBody>
      </p:sp>
      <p:sp>
        <p:nvSpPr>
          <p:cNvPr id="7" name="Shape 224"/>
          <p:cNvSpPr txBox="1">
            <a:spLocks/>
          </p:cNvSpPr>
          <p:nvPr/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Questions: Peer Assessment</a:t>
            </a:r>
            <a:endParaRPr lang="en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22656" r="50488" b="9375"/>
          <a:stretch/>
        </p:blipFill>
        <p:spPr bwMode="auto">
          <a:xfrm>
            <a:off x="5987993" y="1700808"/>
            <a:ext cx="3156007" cy="43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024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24"/>
          <p:cNvSpPr txBox="1">
            <a:spLocks/>
          </p:cNvSpPr>
          <p:nvPr/>
        </p:nvSpPr>
        <p:spPr>
          <a:xfrm>
            <a:off x="0" y="0"/>
            <a:ext cx="91440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algn="ctr"/>
            <a:r>
              <a:rPr lang="en-GB" sz="2800" dirty="0" smtClean="0"/>
              <a:t>Paper 2 Section C style Questions</a:t>
            </a:r>
            <a:endParaRPr lang="en" sz="2800" dirty="0"/>
          </a:p>
        </p:txBody>
      </p:sp>
      <p:pic>
        <p:nvPicPr>
          <p:cNvPr id="6" name="Picture 5" descr="Lung sc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26"/>
            <a:ext cx="9144000" cy="623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9265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7544" y="-33887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told that they would be watching two basketball teams, each team having three players. One team would be wearing white and the other team would be wearing black. </a:t>
            </a:r>
            <a:endParaRPr lang="en-GB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told to keep a </a:t>
            </a:r>
            <a:r>
              <a:rPr lang="en-GB" sz="3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silent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mental count of the number of passes made by the team they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been told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watch. </a:t>
            </a:r>
            <a:endParaRPr lang="en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study.com/cimages/course-image/research-methods-in-psychology-for-teachers-professional-development_13752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68" y="4668552"/>
            <a:ext cx="3892352" cy="21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180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67544" y="-33887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548680"/>
            <a:ext cx="9144000" cy="630932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was then played of the teams passing balls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some lift doors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during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clip an ‘unexpected event’ (e.g. a gorilla appearing)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occurred. </a:t>
            </a:r>
          </a:p>
          <a:p>
            <a:pPr>
              <a:lnSpc>
                <a:spcPct val="50000"/>
              </a:lnSpc>
            </a:pPr>
            <a:endParaRPr lang="e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video clip, participants had to immediately write down the number of passes they had counted and then answer some further questions. </a:t>
            </a: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study.com/cimages/course-image/research-methods-in-psychology-for-teachers-professional-development_13752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68" y="4668552"/>
            <a:ext cx="3892352" cy="21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813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95536" y="0"/>
            <a:ext cx="8229600" cy="580925"/>
          </a:xfrm>
          <a:prstGeom prst="rect">
            <a:avLst/>
          </a:prstGeom>
          <a:solidFill>
            <a:srgbClr val="FFFF00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Conditions/groups</a:t>
            </a:r>
            <a:endParaRPr lang="e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0" y="620688"/>
            <a:ext cx="8697144" cy="504056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participants did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– variations: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the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passes made by the white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/ black team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Unexpected event - tall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 walking across the scene with an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umbrella / person in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full gorilla outfit </a:t>
            </a:r>
            <a:endParaRPr lang="en-GB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how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passes were made (easy task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/ count bounce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passes and aerial passes 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(hard task).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 the participants saw each of the teams also varied (</a:t>
            </a:r>
            <a:r>
              <a:rPr lang="en-GB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transparent/opaque). </a:t>
            </a:r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559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3275</Words>
  <Application>Microsoft Office PowerPoint</Application>
  <PresentationFormat>On-screen Show (4:3)</PresentationFormat>
  <Paragraphs>424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Cambria Math</vt:lpstr>
      <vt:lpstr>Times New Roman</vt:lpstr>
      <vt:lpstr>Wingdings</vt:lpstr>
      <vt:lpstr>simple-light</vt:lpstr>
      <vt:lpstr>PowerPoint Presentation</vt:lpstr>
      <vt:lpstr>Simons and Chabris (1999) Sustained inattentional blindness for dynamic events</vt:lpstr>
      <vt:lpstr>Background</vt:lpstr>
      <vt:lpstr>Why might we miss a gorilla?!</vt:lpstr>
      <vt:lpstr>Aims and Research questions</vt:lpstr>
      <vt:lpstr>Method</vt:lpstr>
      <vt:lpstr>Method</vt:lpstr>
      <vt:lpstr>Method</vt:lpstr>
      <vt:lpstr>Conditions/groups</vt:lpstr>
      <vt:lpstr>The video clip</vt:lpstr>
      <vt:lpstr>The video clip</vt:lpstr>
      <vt:lpstr>The video clip</vt:lpstr>
      <vt:lpstr>Conditions/groups</vt:lpstr>
      <vt:lpstr>Controls</vt:lpstr>
      <vt:lpstr>Questions asked</vt:lpstr>
      <vt:lpstr>Questions asked</vt:lpstr>
      <vt:lpstr>Questions asked</vt:lpstr>
      <vt:lpstr>Starter task</vt:lpstr>
      <vt:lpstr>Participants who saw the unexpected event</vt:lpstr>
      <vt:lpstr>Key findings</vt:lpstr>
      <vt:lpstr>Starter Task</vt:lpstr>
      <vt:lpstr>PowerPoint Presentation</vt:lpstr>
      <vt:lpstr>PowerPoint Presentation</vt:lpstr>
      <vt:lpstr>Learning Objectives</vt:lpstr>
      <vt:lpstr>Key findings</vt:lpstr>
      <vt:lpstr>Maths Moment</vt:lpstr>
      <vt:lpstr>Maths Moment</vt:lpstr>
      <vt:lpstr>Maths Moment</vt:lpstr>
      <vt:lpstr>Maths Moment</vt:lpstr>
      <vt:lpstr>Evaluation</vt:lpstr>
      <vt:lpstr>Evaluation</vt:lpstr>
      <vt:lpstr>Links to debates: Individual v Situational</vt:lpstr>
      <vt:lpstr>Links to debates: Free Will v Determinism</vt:lpstr>
      <vt:lpstr>Links to areas/perspectives: Cognitive Area</vt:lpstr>
      <vt:lpstr>Links to key themes: Attention</vt:lpstr>
      <vt:lpstr>Links to key themes</vt:lpstr>
      <vt:lpstr>Starter Task</vt:lpstr>
      <vt:lpstr>Starter Task</vt:lpstr>
      <vt:lpstr>Simons and Chabris vs. Moray</vt:lpstr>
      <vt:lpstr>On the whiteboard, add your answers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Comparison Questions: Similarities and Differences</vt:lpstr>
      <vt:lpstr>Explain one difference between cats and dogs. [4] </vt:lpstr>
      <vt:lpstr>Explain one difference between cats and dogs. [4] </vt:lpstr>
      <vt:lpstr>Explain one difference between time and event sampling. [4] </vt:lpstr>
      <vt:lpstr>Similarities / Differences</vt:lpstr>
      <vt:lpstr>So what? How is this relevant to real life?</vt:lpstr>
      <vt:lpstr>Paper 2 Section C style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 2 Section C style Questions</vt:lpstr>
      <vt:lpstr>Paper 2 Section C style 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Component 1</dc:title>
  <dc:creator>Lesley</dc:creator>
  <cp:lastModifiedBy>Evagora V (Staff)</cp:lastModifiedBy>
  <cp:revision>191</cp:revision>
  <cp:lastPrinted>2017-03-15T14:02:26Z</cp:lastPrinted>
  <dcterms:created xsi:type="dcterms:W3CDTF">2015-02-13T19:55:59Z</dcterms:created>
  <dcterms:modified xsi:type="dcterms:W3CDTF">2019-03-18T08:54:05Z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143776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D6.0.5</vt:lpwstr>
  </property>
</Properties>
</file>