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44" r:id="rId2"/>
    <p:sldId id="396" r:id="rId3"/>
    <p:sldId id="397" r:id="rId4"/>
    <p:sldId id="398" r:id="rId5"/>
    <p:sldId id="345" r:id="rId6"/>
    <p:sldId id="395" r:id="rId7"/>
    <p:sldId id="400" r:id="rId8"/>
    <p:sldId id="401" r:id="rId9"/>
    <p:sldId id="399" r:id="rId10"/>
    <p:sldId id="346" r:id="rId11"/>
    <p:sldId id="402" r:id="rId12"/>
    <p:sldId id="348" r:id="rId13"/>
    <p:sldId id="403" r:id="rId14"/>
    <p:sldId id="349" r:id="rId15"/>
    <p:sldId id="350" r:id="rId16"/>
    <p:sldId id="351" r:id="rId17"/>
    <p:sldId id="408" r:id="rId18"/>
    <p:sldId id="405" r:id="rId19"/>
    <p:sldId id="409" r:id="rId20"/>
    <p:sldId id="406" r:id="rId21"/>
    <p:sldId id="404" r:id="rId22"/>
    <p:sldId id="407" r:id="rId23"/>
    <p:sldId id="413" r:id="rId24"/>
    <p:sldId id="414" r:id="rId25"/>
    <p:sldId id="415" r:id="rId26"/>
    <p:sldId id="363" r:id="rId27"/>
    <p:sldId id="412" r:id="rId28"/>
    <p:sldId id="360" r:id="rId29"/>
    <p:sldId id="361" r:id="rId30"/>
    <p:sldId id="417" r:id="rId31"/>
    <p:sldId id="416" r:id="rId32"/>
    <p:sldId id="410" r:id="rId33"/>
    <p:sldId id="358" r:id="rId34"/>
    <p:sldId id="359" r:id="rId35"/>
    <p:sldId id="411" r:id="rId36"/>
    <p:sldId id="367" r:id="rId37"/>
    <p:sldId id="368" r:id="rId38"/>
    <p:sldId id="418" r:id="rId39"/>
    <p:sldId id="419" r:id="rId40"/>
    <p:sldId id="42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086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2BB0E-129E-4510-B919-D55E207B749A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DFBBDE46-A34E-467E-A551-C9102B1A92D0}">
      <dgm:prSet phldrT="[Text]"/>
      <dgm:spPr/>
      <dgm:t>
        <a:bodyPr/>
        <a:lstStyle/>
        <a:p>
          <a:r>
            <a:rPr lang="en-US" dirty="0" smtClean="0"/>
            <a:t>Section A: Issues of Mental Health</a:t>
          </a:r>
          <a:endParaRPr lang="en-US" dirty="0"/>
        </a:p>
      </dgm:t>
    </dgm:pt>
    <dgm:pt modelId="{87936BBF-A9FF-4A17-9B66-ECC5FBC686F6}" type="parTrans" cxnId="{8D96DFE6-53D1-4FCE-8F1A-2596CAEDB2F3}">
      <dgm:prSet/>
      <dgm:spPr/>
      <dgm:t>
        <a:bodyPr/>
        <a:lstStyle/>
        <a:p>
          <a:endParaRPr lang="en-US"/>
        </a:p>
      </dgm:t>
    </dgm:pt>
    <dgm:pt modelId="{B1E9C47E-4C4F-4D94-90CF-AD7C6B62FF08}" type="sibTrans" cxnId="{8D96DFE6-53D1-4FCE-8F1A-2596CAEDB2F3}">
      <dgm:prSet/>
      <dgm:spPr/>
      <dgm:t>
        <a:bodyPr/>
        <a:lstStyle/>
        <a:p>
          <a:endParaRPr lang="en-US"/>
        </a:p>
      </dgm:t>
    </dgm:pt>
    <dgm:pt modelId="{36CF45D4-0F68-4E88-96D3-1F4C0CE744E8}">
      <dgm:prSet phldrT="[Text]"/>
      <dgm:spPr/>
      <dgm:t>
        <a:bodyPr/>
        <a:lstStyle/>
        <a:p>
          <a:r>
            <a:rPr lang="en-US" dirty="0" smtClean="0"/>
            <a:t>Section B: Option 1: Child</a:t>
          </a:r>
          <a:endParaRPr lang="en-US" dirty="0"/>
        </a:p>
      </dgm:t>
    </dgm:pt>
    <dgm:pt modelId="{4F346CDE-42AB-4339-AC69-884E9758DE56}" type="parTrans" cxnId="{305FDEBA-EF66-4189-8B6A-B4AFFA399B6C}">
      <dgm:prSet/>
      <dgm:spPr/>
      <dgm:t>
        <a:bodyPr/>
        <a:lstStyle/>
        <a:p>
          <a:endParaRPr lang="en-US"/>
        </a:p>
      </dgm:t>
    </dgm:pt>
    <dgm:pt modelId="{2087835B-C558-415E-9402-3832F032B242}" type="sibTrans" cxnId="{305FDEBA-EF66-4189-8B6A-B4AFFA399B6C}">
      <dgm:prSet/>
      <dgm:spPr/>
      <dgm:t>
        <a:bodyPr/>
        <a:lstStyle/>
        <a:p>
          <a:endParaRPr lang="en-US"/>
        </a:p>
      </dgm:t>
    </dgm:pt>
    <dgm:pt modelId="{6F9B2FA0-21CA-43A1-B3B6-46E61B1C2388}">
      <dgm:prSet phldrT="[Text]"/>
      <dgm:spPr/>
      <dgm:t>
        <a:bodyPr/>
        <a:lstStyle/>
        <a:p>
          <a:r>
            <a:rPr lang="en-US" dirty="0" smtClean="0"/>
            <a:t>Section B: Option 2: Crime</a:t>
          </a:r>
          <a:endParaRPr lang="en-US" dirty="0"/>
        </a:p>
      </dgm:t>
    </dgm:pt>
    <dgm:pt modelId="{607DE341-D33B-4427-BC11-9C2E1E77588B}" type="parTrans" cxnId="{36136289-9963-4812-A790-8C539D6AF39E}">
      <dgm:prSet/>
      <dgm:spPr/>
      <dgm:t>
        <a:bodyPr/>
        <a:lstStyle/>
        <a:p>
          <a:endParaRPr lang="en-US"/>
        </a:p>
      </dgm:t>
    </dgm:pt>
    <dgm:pt modelId="{FBD8DF9F-6A8D-4434-9E0C-9C02E3FDCD5D}" type="sibTrans" cxnId="{36136289-9963-4812-A790-8C539D6AF39E}">
      <dgm:prSet/>
      <dgm:spPr/>
      <dgm:t>
        <a:bodyPr/>
        <a:lstStyle/>
        <a:p>
          <a:endParaRPr lang="en-US"/>
        </a:p>
      </dgm:t>
    </dgm:pt>
    <dgm:pt modelId="{54AFB45D-7F00-4E60-97A0-878EAFB88BBD}" type="pres">
      <dgm:prSet presAssocID="{CB82BB0E-129E-4510-B919-D55E207B749A}" presName="Name0" presStyleCnt="0">
        <dgm:presLayoutVars>
          <dgm:dir/>
          <dgm:resizeHandles val="exact"/>
        </dgm:presLayoutVars>
      </dgm:prSet>
      <dgm:spPr/>
    </dgm:pt>
    <dgm:pt modelId="{AFC211F7-6411-4109-AD4B-4128B05FEE65}" type="pres">
      <dgm:prSet presAssocID="{CB82BB0E-129E-4510-B919-D55E207B749A}" presName="fgShape" presStyleLbl="fgShp" presStyleIdx="0" presStyleCnt="1"/>
      <dgm:spPr/>
    </dgm:pt>
    <dgm:pt modelId="{6C09A37E-E66E-4FC6-891F-6CADEDDE82EE}" type="pres">
      <dgm:prSet presAssocID="{CB82BB0E-129E-4510-B919-D55E207B749A}" presName="linComp" presStyleCnt="0"/>
      <dgm:spPr/>
    </dgm:pt>
    <dgm:pt modelId="{4AD92128-DF1B-4270-A287-95002CB427C1}" type="pres">
      <dgm:prSet presAssocID="{DFBBDE46-A34E-467E-A551-C9102B1A92D0}" presName="compNode" presStyleCnt="0"/>
      <dgm:spPr/>
    </dgm:pt>
    <dgm:pt modelId="{20780EF3-E777-4172-B239-D029BF9D9BCC}" type="pres">
      <dgm:prSet presAssocID="{DFBBDE46-A34E-467E-A551-C9102B1A92D0}" presName="bkgdShape" presStyleLbl="node1" presStyleIdx="0" presStyleCnt="3"/>
      <dgm:spPr/>
    </dgm:pt>
    <dgm:pt modelId="{CD59B9CD-74BF-451D-8B4B-A448B0803266}" type="pres">
      <dgm:prSet presAssocID="{DFBBDE46-A34E-467E-A551-C9102B1A92D0}" presName="nodeTx" presStyleLbl="node1" presStyleIdx="0" presStyleCnt="3">
        <dgm:presLayoutVars>
          <dgm:bulletEnabled val="1"/>
        </dgm:presLayoutVars>
      </dgm:prSet>
      <dgm:spPr/>
    </dgm:pt>
    <dgm:pt modelId="{623BA8D5-D889-42D1-BF72-281E7B9669F2}" type="pres">
      <dgm:prSet presAssocID="{DFBBDE46-A34E-467E-A551-C9102B1A92D0}" presName="invisiNode" presStyleLbl="node1" presStyleIdx="0" presStyleCnt="3"/>
      <dgm:spPr/>
    </dgm:pt>
    <dgm:pt modelId="{7F94EF2F-9500-495C-85F2-5EEB0E2F85F1}" type="pres">
      <dgm:prSet presAssocID="{DFBBDE46-A34E-467E-A551-C9102B1A92D0}" presName="imagNode" presStyleLbl="fgImgPlace1" presStyleIdx="0" presStyleCnt="3"/>
      <dgm:spPr>
        <a:prstGeom prst="star5">
          <a:avLst/>
        </a:prstGeom>
      </dgm:spPr>
      <dgm:t>
        <a:bodyPr/>
        <a:lstStyle/>
        <a:p>
          <a:endParaRPr lang="en-US"/>
        </a:p>
      </dgm:t>
    </dgm:pt>
    <dgm:pt modelId="{D6B0B3D0-74BC-4A09-97FD-F101753B24DF}" type="pres">
      <dgm:prSet presAssocID="{B1E9C47E-4C4F-4D94-90CF-AD7C6B62FF08}" presName="sibTrans" presStyleLbl="sibTrans2D1" presStyleIdx="0" presStyleCnt="0"/>
      <dgm:spPr/>
    </dgm:pt>
    <dgm:pt modelId="{0F87646A-9D62-47C4-987D-000B39732F30}" type="pres">
      <dgm:prSet presAssocID="{36CF45D4-0F68-4E88-96D3-1F4C0CE744E8}" presName="compNode" presStyleCnt="0"/>
      <dgm:spPr/>
    </dgm:pt>
    <dgm:pt modelId="{2F7EFD02-3B44-4EC8-BC65-30D0C05036A5}" type="pres">
      <dgm:prSet presAssocID="{36CF45D4-0F68-4E88-96D3-1F4C0CE744E8}" presName="bkgdShape" presStyleLbl="node1" presStyleIdx="1" presStyleCnt="3"/>
      <dgm:spPr/>
      <dgm:t>
        <a:bodyPr/>
        <a:lstStyle/>
        <a:p>
          <a:endParaRPr lang="en-US"/>
        </a:p>
      </dgm:t>
    </dgm:pt>
    <dgm:pt modelId="{95670E8D-4394-491D-A96B-DFA6DC767814}" type="pres">
      <dgm:prSet presAssocID="{36CF45D4-0F68-4E88-96D3-1F4C0CE744E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57F4A-B337-4122-9974-FC135C9DB50F}" type="pres">
      <dgm:prSet presAssocID="{36CF45D4-0F68-4E88-96D3-1F4C0CE744E8}" presName="invisiNode" presStyleLbl="node1" presStyleIdx="1" presStyleCnt="3"/>
      <dgm:spPr/>
    </dgm:pt>
    <dgm:pt modelId="{DEC48E72-A33C-427D-91B4-BFD411A8A9ED}" type="pres">
      <dgm:prSet presAssocID="{36CF45D4-0F68-4E88-96D3-1F4C0CE744E8}" presName="imagNode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1ACEB0-6E33-40B5-9C88-6FC20D8CBFE6}" type="pres">
      <dgm:prSet presAssocID="{2087835B-C558-415E-9402-3832F032B242}" presName="sibTrans" presStyleLbl="sibTrans2D1" presStyleIdx="0" presStyleCnt="0"/>
      <dgm:spPr/>
    </dgm:pt>
    <dgm:pt modelId="{3FE96B2B-8D7A-40C7-B86F-A19CAA05DBCB}" type="pres">
      <dgm:prSet presAssocID="{6F9B2FA0-21CA-43A1-B3B6-46E61B1C2388}" presName="compNode" presStyleCnt="0"/>
      <dgm:spPr/>
    </dgm:pt>
    <dgm:pt modelId="{FE27824D-0859-45E6-A0D0-CB53D5147BBF}" type="pres">
      <dgm:prSet presAssocID="{6F9B2FA0-21CA-43A1-B3B6-46E61B1C2388}" presName="bkgdShape" presStyleLbl="node1" presStyleIdx="2" presStyleCnt="3"/>
      <dgm:spPr/>
      <dgm:t>
        <a:bodyPr/>
        <a:lstStyle/>
        <a:p>
          <a:endParaRPr lang="en-US"/>
        </a:p>
      </dgm:t>
    </dgm:pt>
    <dgm:pt modelId="{A10F022F-218F-4DF9-AD72-8E25C4999D59}" type="pres">
      <dgm:prSet presAssocID="{6F9B2FA0-21CA-43A1-B3B6-46E61B1C238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FD99E-14E9-4FBA-9F92-DAB08E3F80EC}" type="pres">
      <dgm:prSet presAssocID="{6F9B2FA0-21CA-43A1-B3B6-46E61B1C2388}" presName="invisiNode" presStyleLbl="node1" presStyleIdx="2" presStyleCnt="3"/>
      <dgm:spPr/>
    </dgm:pt>
    <dgm:pt modelId="{DEB33CBB-9B03-4C55-9FBF-1A4C8B9E02A8}" type="pres">
      <dgm:prSet presAssocID="{6F9B2FA0-21CA-43A1-B3B6-46E61B1C2388}" presName="imagNode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183356A-A39D-46AA-BDE1-1ABBB349696A}" type="presOf" srcId="{36CF45D4-0F68-4E88-96D3-1F4C0CE744E8}" destId="{2F7EFD02-3B44-4EC8-BC65-30D0C05036A5}" srcOrd="0" destOrd="0" presId="urn:microsoft.com/office/officeart/2005/8/layout/hList7"/>
    <dgm:cxn modelId="{36136289-9963-4812-A790-8C539D6AF39E}" srcId="{CB82BB0E-129E-4510-B919-D55E207B749A}" destId="{6F9B2FA0-21CA-43A1-B3B6-46E61B1C2388}" srcOrd="2" destOrd="0" parTransId="{607DE341-D33B-4427-BC11-9C2E1E77588B}" sibTransId="{FBD8DF9F-6A8D-4434-9E0C-9C02E3FDCD5D}"/>
    <dgm:cxn modelId="{83A9C966-0067-4BAB-B858-E29544DA3734}" type="presOf" srcId="{6F9B2FA0-21CA-43A1-B3B6-46E61B1C2388}" destId="{A10F022F-218F-4DF9-AD72-8E25C4999D59}" srcOrd="1" destOrd="0" presId="urn:microsoft.com/office/officeart/2005/8/layout/hList7"/>
    <dgm:cxn modelId="{2BE04E0E-98F7-4660-92DC-0658C950AE23}" type="presOf" srcId="{6F9B2FA0-21CA-43A1-B3B6-46E61B1C2388}" destId="{FE27824D-0859-45E6-A0D0-CB53D5147BBF}" srcOrd="0" destOrd="0" presId="urn:microsoft.com/office/officeart/2005/8/layout/hList7"/>
    <dgm:cxn modelId="{C7CA5A01-A2FC-417F-89F9-1272D8E72DBA}" type="presOf" srcId="{36CF45D4-0F68-4E88-96D3-1F4C0CE744E8}" destId="{95670E8D-4394-491D-A96B-DFA6DC767814}" srcOrd="1" destOrd="0" presId="urn:microsoft.com/office/officeart/2005/8/layout/hList7"/>
    <dgm:cxn modelId="{A4EC3F87-DB02-406E-AD38-8302A5A0471C}" type="presOf" srcId="{CB82BB0E-129E-4510-B919-D55E207B749A}" destId="{54AFB45D-7F00-4E60-97A0-878EAFB88BBD}" srcOrd="0" destOrd="0" presId="urn:microsoft.com/office/officeart/2005/8/layout/hList7"/>
    <dgm:cxn modelId="{8D96DFE6-53D1-4FCE-8F1A-2596CAEDB2F3}" srcId="{CB82BB0E-129E-4510-B919-D55E207B749A}" destId="{DFBBDE46-A34E-467E-A551-C9102B1A92D0}" srcOrd="0" destOrd="0" parTransId="{87936BBF-A9FF-4A17-9B66-ECC5FBC686F6}" sibTransId="{B1E9C47E-4C4F-4D94-90CF-AD7C6B62FF08}"/>
    <dgm:cxn modelId="{8AFBE9AC-6F5A-4E06-9090-F724BE935E1E}" type="presOf" srcId="{DFBBDE46-A34E-467E-A551-C9102B1A92D0}" destId="{20780EF3-E777-4172-B239-D029BF9D9BCC}" srcOrd="0" destOrd="0" presId="urn:microsoft.com/office/officeart/2005/8/layout/hList7"/>
    <dgm:cxn modelId="{F16AF5E2-2580-4F1A-84B5-8DB5D97AAA81}" type="presOf" srcId="{2087835B-C558-415E-9402-3832F032B242}" destId="{371ACEB0-6E33-40B5-9C88-6FC20D8CBFE6}" srcOrd="0" destOrd="0" presId="urn:microsoft.com/office/officeart/2005/8/layout/hList7"/>
    <dgm:cxn modelId="{305FDEBA-EF66-4189-8B6A-B4AFFA399B6C}" srcId="{CB82BB0E-129E-4510-B919-D55E207B749A}" destId="{36CF45D4-0F68-4E88-96D3-1F4C0CE744E8}" srcOrd="1" destOrd="0" parTransId="{4F346CDE-42AB-4339-AC69-884E9758DE56}" sibTransId="{2087835B-C558-415E-9402-3832F032B242}"/>
    <dgm:cxn modelId="{A814EC8D-E6AE-40F2-AD18-F89D7125A5D5}" type="presOf" srcId="{B1E9C47E-4C4F-4D94-90CF-AD7C6B62FF08}" destId="{D6B0B3D0-74BC-4A09-97FD-F101753B24DF}" srcOrd="0" destOrd="0" presId="urn:microsoft.com/office/officeart/2005/8/layout/hList7"/>
    <dgm:cxn modelId="{96BE1FF3-0532-4A3D-A24D-FC6A6B5FD67F}" type="presOf" srcId="{DFBBDE46-A34E-467E-A551-C9102B1A92D0}" destId="{CD59B9CD-74BF-451D-8B4B-A448B0803266}" srcOrd="1" destOrd="0" presId="urn:microsoft.com/office/officeart/2005/8/layout/hList7"/>
    <dgm:cxn modelId="{8A3979A8-CAB1-48AD-9E1C-A7E79D1BA0FC}" type="presParOf" srcId="{54AFB45D-7F00-4E60-97A0-878EAFB88BBD}" destId="{AFC211F7-6411-4109-AD4B-4128B05FEE65}" srcOrd="0" destOrd="0" presId="urn:microsoft.com/office/officeart/2005/8/layout/hList7"/>
    <dgm:cxn modelId="{A2D375C6-33FC-404B-8925-D18D9B16B5AC}" type="presParOf" srcId="{54AFB45D-7F00-4E60-97A0-878EAFB88BBD}" destId="{6C09A37E-E66E-4FC6-891F-6CADEDDE82EE}" srcOrd="1" destOrd="0" presId="urn:microsoft.com/office/officeart/2005/8/layout/hList7"/>
    <dgm:cxn modelId="{60D988DC-6943-4F89-ACCD-2F01CF1B7492}" type="presParOf" srcId="{6C09A37E-E66E-4FC6-891F-6CADEDDE82EE}" destId="{4AD92128-DF1B-4270-A287-95002CB427C1}" srcOrd="0" destOrd="0" presId="urn:microsoft.com/office/officeart/2005/8/layout/hList7"/>
    <dgm:cxn modelId="{2FCD2368-D468-43EB-861C-AF2B0F9CC0A5}" type="presParOf" srcId="{4AD92128-DF1B-4270-A287-95002CB427C1}" destId="{20780EF3-E777-4172-B239-D029BF9D9BCC}" srcOrd="0" destOrd="0" presId="urn:microsoft.com/office/officeart/2005/8/layout/hList7"/>
    <dgm:cxn modelId="{1809D25B-E73C-45E6-A035-1D7E7ED158B9}" type="presParOf" srcId="{4AD92128-DF1B-4270-A287-95002CB427C1}" destId="{CD59B9CD-74BF-451D-8B4B-A448B0803266}" srcOrd="1" destOrd="0" presId="urn:microsoft.com/office/officeart/2005/8/layout/hList7"/>
    <dgm:cxn modelId="{47452BBB-9ED5-4CC8-A410-23B602F8EB48}" type="presParOf" srcId="{4AD92128-DF1B-4270-A287-95002CB427C1}" destId="{623BA8D5-D889-42D1-BF72-281E7B9669F2}" srcOrd="2" destOrd="0" presId="urn:microsoft.com/office/officeart/2005/8/layout/hList7"/>
    <dgm:cxn modelId="{5AE3A76D-1596-45A0-B27C-A1D0EF875388}" type="presParOf" srcId="{4AD92128-DF1B-4270-A287-95002CB427C1}" destId="{7F94EF2F-9500-495C-85F2-5EEB0E2F85F1}" srcOrd="3" destOrd="0" presId="urn:microsoft.com/office/officeart/2005/8/layout/hList7"/>
    <dgm:cxn modelId="{74408BB3-DAAA-4AA4-B009-3B8807744B6A}" type="presParOf" srcId="{6C09A37E-E66E-4FC6-891F-6CADEDDE82EE}" destId="{D6B0B3D0-74BC-4A09-97FD-F101753B24DF}" srcOrd="1" destOrd="0" presId="urn:microsoft.com/office/officeart/2005/8/layout/hList7"/>
    <dgm:cxn modelId="{CBFFB48B-6B17-4053-BCCC-66A317F6B988}" type="presParOf" srcId="{6C09A37E-E66E-4FC6-891F-6CADEDDE82EE}" destId="{0F87646A-9D62-47C4-987D-000B39732F30}" srcOrd="2" destOrd="0" presId="urn:microsoft.com/office/officeart/2005/8/layout/hList7"/>
    <dgm:cxn modelId="{179253D2-8237-4D34-82EA-77C74AEF7E10}" type="presParOf" srcId="{0F87646A-9D62-47C4-987D-000B39732F30}" destId="{2F7EFD02-3B44-4EC8-BC65-30D0C05036A5}" srcOrd="0" destOrd="0" presId="urn:microsoft.com/office/officeart/2005/8/layout/hList7"/>
    <dgm:cxn modelId="{08FBA657-0B24-4EE7-940E-07F2CEA19481}" type="presParOf" srcId="{0F87646A-9D62-47C4-987D-000B39732F30}" destId="{95670E8D-4394-491D-A96B-DFA6DC767814}" srcOrd="1" destOrd="0" presId="urn:microsoft.com/office/officeart/2005/8/layout/hList7"/>
    <dgm:cxn modelId="{FCB57CF5-D149-4181-AEB4-70161F9DEBEE}" type="presParOf" srcId="{0F87646A-9D62-47C4-987D-000B39732F30}" destId="{EBC57F4A-B337-4122-9974-FC135C9DB50F}" srcOrd="2" destOrd="0" presId="urn:microsoft.com/office/officeart/2005/8/layout/hList7"/>
    <dgm:cxn modelId="{74E65527-A1BD-4C72-9977-65D365840546}" type="presParOf" srcId="{0F87646A-9D62-47C4-987D-000B39732F30}" destId="{DEC48E72-A33C-427D-91B4-BFD411A8A9ED}" srcOrd="3" destOrd="0" presId="urn:microsoft.com/office/officeart/2005/8/layout/hList7"/>
    <dgm:cxn modelId="{96E59723-A3EE-433B-8CED-2164E485DDA5}" type="presParOf" srcId="{6C09A37E-E66E-4FC6-891F-6CADEDDE82EE}" destId="{371ACEB0-6E33-40B5-9C88-6FC20D8CBFE6}" srcOrd="3" destOrd="0" presId="urn:microsoft.com/office/officeart/2005/8/layout/hList7"/>
    <dgm:cxn modelId="{AD201FAB-6BC6-45FE-A3B1-1409C34A9EBC}" type="presParOf" srcId="{6C09A37E-E66E-4FC6-891F-6CADEDDE82EE}" destId="{3FE96B2B-8D7A-40C7-B86F-A19CAA05DBCB}" srcOrd="4" destOrd="0" presId="urn:microsoft.com/office/officeart/2005/8/layout/hList7"/>
    <dgm:cxn modelId="{B11C2582-E210-4C21-A417-D37795C1E2C4}" type="presParOf" srcId="{3FE96B2B-8D7A-40C7-B86F-A19CAA05DBCB}" destId="{FE27824D-0859-45E6-A0D0-CB53D5147BBF}" srcOrd="0" destOrd="0" presId="urn:microsoft.com/office/officeart/2005/8/layout/hList7"/>
    <dgm:cxn modelId="{8B698CD6-6AD5-462B-BE01-9326B83E5C1C}" type="presParOf" srcId="{3FE96B2B-8D7A-40C7-B86F-A19CAA05DBCB}" destId="{A10F022F-218F-4DF9-AD72-8E25C4999D59}" srcOrd="1" destOrd="0" presId="urn:microsoft.com/office/officeart/2005/8/layout/hList7"/>
    <dgm:cxn modelId="{7D0232FA-4D2E-4F85-A476-912FC626F966}" type="presParOf" srcId="{3FE96B2B-8D7A-40C7-B86F-A19CAA05DBCB}" destId="{384FD99E-14E9-4FBA-9F92-DAB08E3F80EC}" srcOrd="2" destOrd="0" presId="urn:microsoft.com/office/officeart/2005/8/layout/hList7"/>
    <dgm:cxn modelId="{9A5B5D7D-0CB9-46D4-9B61-8520B68013C8}" type="presParOf" srcId="{3FE96B2B-8D7A-40C7-B86F-A19CAA05DBCB}" destId="{DEB33CBB-9B03-4C55-9FBF-1A4C8B9E02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82BB0E-129E-4510-B919-D55E207B749A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</dgm:pt>
    <dgm:pt modelId="{DFBBDE46-A34E-467E-A551-C9102B1A92D0}">
      <dgm:prSet phldrT="[Text]" custT="1"/>
      <dgm:spPr/>
      <dgm:t>
        <a:bodyPr/>
        <a:lstStyle/>
        <a:p>
          <a:r>
            <a:rPr lang="en-US" sz="2800" dirty="0" smtClean="0"/>
            <a:t>Historical Views</a:t>
          </a:r>
          <a:endParaRPr lang="en-US" sz="2800" dirty="0"/>
        </a:p>
      </dgm:t>
    </dgm:pt>
    <dgm:pt modelId="{87936BBF-A9FF-4A17-9B66-ECC5FBC686F6}" type="parTrans" cxnId="{8D96DFE6-53D1-4FCE-8F1A-2596CAEDB2F3}">
      <dgm:prSet/>
      <dgm:spPr/>
      <dgm:t>
        <a:bodyPr/>
        <a:lstStyle/>
        <a:p>
          <a:endParaRPr lang="en-US" sz="1800"/>
        </a:p>
      </dgm:t>
    </dgm:pt>
    <dgm:pt modelId="{B1E9C47E-4C4F-4D94-90CF-AD7C6B62FF08}" type="sibTrans" cxnId="{8D96DFE6-53D1-4FCE-8F1A-2596CAEDB2F3}">
      <dgm:prSet/>
      <dgm:spPr/>
      <dgm:t>
        <a:bodyPr/>
        <a:lstStyle/>
        <a:p>
          <a:endParaRPr lang="en-US" sz="1800"/>
        </a:p>
      </dgm:t>
    </dgm:pt>
    <dgm:pt modelId="{36CF45D4-0F68-4E88-96D3-1F4C0CE744E8}">
      <dgm:prSet phldrT="[Text]" custT="1"/>
      <dgm:spPr/>
      <dgm:t>
        <a:bodyPr/>
        <a:lstStyle/>
        <a:p>
          <a:r>
            <a:rPr lang="en-US" sz="2800" dirty="0" smtClean="0"/>
            <a:t>Medical Model</a:t>
          </a:r>
          <a:endParaRPr lang="en-US" sz="2800" dirty="0"/>
        </a:p>
      </dgm:t>
    </dgm:pt>
    <dgm:pt modelId="{4F346CDE-42AB-4339-AC69-884E9758DE56}" type="parTrans" cxnId="{305FDEBA-EF66-4189-8B6A-B4AFFA399B6C}">
      <dgm:prSet/>
      <dgm:spPr/>
      <dgm:t>
        <a:bodyPr/>
        <a:lstStyle/>
        <a:p>
          <a:endParaRPr lang="en-US" sz="1800"/>
        </a:p>
      </dgm:t>
    </dgm:pt>
    <dgm:pt modelId="{2087835B-C558-415E-9402-3832F032B242}" type="sibTrans" cxnId="{305FDEBA-EF66-4189-8B6A-B4AFFA399B6C}">
      <dgm:prSet/>
      <dgm:spPr/>
      <dgm:t>
        <a:bodyPr/>
        <a:lstStyle/>
        <a:p>
          <a:endParaRPr lang="en-US" sz="1800"/>
        </a:p>
      </dgm:t>
    </dgm:pt>
    <dgm:pt modelId="{6F9B2FA0-21CA-43A1-B3B6-46E61B1C2388}">
      <dgm:prSet phldrT="[Text]" custT="1"/>
      <dgm:spPr/>
      <dgm:t>
        <a:bodyPr/>
        <a:lstStyle/>
        <a:p>
          <a:r>
            <a:rPr lang="en-US" sz="2800" dirty="0" smtClean="0"/>
            <a:t>Alternatives to the Medical Model</a:t>
          </a:r>
          <a:endParaRPr lang="en-US" sz="2800" dirty="0"/>
        </a:p>
      </dgm:t>
    </dgm:pt>
    <dgm:pt modelId="{607DE341-D33B-4427-BC11-9C2E1E77588B}" type="parTrans" cxnId="{36136289-9963-4812-A790-8C539D6AF39E}">
      <dgm:prSet/>
      <dgm:spPr/>
      <dgm:t>
        <a:bodyPr/>
        <a:lstStyle/>
        <a:p>
          <a:endParaRPr lang="en-US" sz="1800"/>
        </a:p>
      </dgm:t>
    </dgm:pt>
    <dgm:pt modelId="{FBD8DF9F-6A8D-4434-9E0C-9C02E3FDCD5D}" type="sibTrans" cxnId="{36136289-9963-4812-A790-8C539D6AF39E}">
      <dgm:prSet/>
      <dgm:spPr/>
      <dgm:t>
        <a:bodyPr/>
        <a:lstStyle/>
        <a:p>
          <a:endParaRPr lang="en-US" sz="1800"/>
        </a:p>
      </dgm:t>
    </dgm:pt>
    <dgm:pt modelId="{DEC8B694-965A-4F9E-B6CD-171C5F707AE0}" type="pres">
      <dgm:prSet presAssocID="{CB82BB0E-129E-4510-B919-D55E207B749A}" presName="Name0" presStyleCnt="0">
        <dgm:presLayoutVars>
          <dgm:dir/>
          <dgm:resizeHandles val="exact"/>
        </dgm:presLayoutVars>
      </dgm:prSet>
      <dgm:spPr/>
    </dgm:pt>
    <dgm:pt modelId="{9F2B722C-6E91-4761-BA08-EC2DB05E3A66}" type="pres">
      <dgm:prSet presAssocID="{DFBBDE46-A34E-467E-A551-C9102B1A92D0}" presName="node" presStyleLbl="node1" presStyleIdx="0" presStyleCnt="3">
        <dgm:presLayoutVars>
          <dgm:bulletEnabled val="1"/>
        </dgm:presLayoutVars>
      </dgm:prSet>
      <dgm:spPr/>
    </dgm:pt>
    <dgm:pt modelId="{B7B4113A-03B7-4D60-9EA8-C9F8354459C0}" type="pres">
      <dgm:prSet presAssocID="{B1E9C47E-4C4F-4D94-90CF-AD7C6B62FF08}" presName="sibTrans" presStyleCnt="0"/>
      <dgm:spPr/>
    </dgm:pt>
    <dgm:pt modelId="{7FA5551C-F19A-4FF8-9C64-FB561BDFA99D}" type="pres">
      <dgm:prSet presAssocID="{36CF45D4-0F68-4E88-96D3-1F4C0CE744E8}" presName="node" presStyleLbl="node1" presStyleIdx="1" presStyleCnt="3">
        <dgm:presLayoutVars>
          <dgm:bulletEnabled val="1"/>
        </dgm:presLayoutVars>
      </dgm:prSet>
      <dgm:spPr/>
    </dgm:pt>
    <dgm:pt modelId="{B23AC0E7-263A-4081-B375-BFBD2760DB31}" type="pres">
      <dgm:prSet presAssocID="{2087835B-C558-415E-9402-3832F032B242}" presName="sibTrans" presStyleCnt="0"/>
      <dgm:spPr/>
    </dgm:pt>
    <dgm:pt modelId="{33CDC780-3A95-47B7-AB09-BF5D2BD34B92}" type="pres">
      <dgm:prSet presAssocID="{6F9B2FA0-21CA-43A1-B3B6-46E61B1C2388}" presName="node" presStyleLbl="node1" presStyleIdx="2" presStyleCnt="3">
        <dgm:presLayoutVars>
          <dgm:bulletEnabled val="1"/>
        </dgm:presLayoutVars>
      </dgm:prSet>
      <dgm:spPr/>
    </dgm:pt>
  </dgm:ptLst>
  <dgm:cxnLst>
    <dgm:cxn modelId="{305FDEBA-EF66-4189-8B6A-B4AFFA399B6C}" srcId="{CB82BB0E-129E-4510-B919-D55E207B749A}" destId="{36CF45D4-0F68-4E88-96D3-1F4C0CE744E8}" srcOrd="1" destOrd="0" parTransId="{4F346CDE-42AB-4339-AC69-884E9758DE56}" sibTransId="{2087835B-C558-415E-9402-3832F032B242}"/>
    <dgm:cxn modelId="{36136289-9963-4812-A790-8C539D6AF39E}" srcId="{CB82BB0E-129E-4510-B919-D55E207B749A}" destId="{6F9B2FA0-21CA-43A1-B3B6-46E61B1C2388}" srcOrd="2" destOrd="0" parTransId="{607DE341-D33B-4427-BC11-9C2E1E77588B}" sibTransId="{FBD8DF9F-6A8D-4434-9E0C-9C02E3FDCD5D}"/>
    <dgm:cxn modelId="{3D79C612-EA8C-4C0B-BD23-8E2735D6CCF3}" type="presOf" srcId="{6F9B2FA0-21CA-43A1-B3B6-46E61B1C2388}" destId="{33CDC780-3A95-47B7-AB09-BF5D2BD34B92}" srcOrd="0" destOrd="0" presId="urn:microsoft.com/office/officeart/2005/8/layout/hList6"/>
    <dgm:cxn modelId="{8D96DFE6-53D1-4FCE-8F1A-2596CAEDB2F3}" srcId="{CB82BB0E-129E-4510-B919-D55E207B749A}" destId="{DFBBDE46-A34E-467E-A551-C9102B1A92D0}" srcOrd="0" destOrd="0" parTransId="{87936BBF-A9FF-4A17-9B66-ECC5FBC686F6}" sibTransId="{B1E9C47E-4C4F-4D94-90CF-AD7C6B62FF08}"/>
    <dgm:cxn modelId="{1437EEC3-BB8B-4D43-ABFD-8E0F20C33342}" type="presOf" srcId="{CB82BB0E-129E-4510-B919-D55E207B749A}" destId="{DEC8B694-965A-4F9E-B6CD-171C5F707AE0}" srcOrd="0" destOrd="0" presId="urn:microsoft.com/office/officeart/2005/8/layout/hList6"/>
    <dgm:cxn modelId="{A0D7396A-5B9A-4D4D-A99C-10DB7BBCA5FC}" type="presOf" srcId="{36CF45D4-0F68-4E88-96D3-1F4C0CE744E8}" destId="{7FA5551C-F19A-4FF8-9C64-FB561BDFA99D}" srcOrd="0" destOrd="0" presId="urn:microsoft.com/office/officeart/2005/8/layout/hList6"/>
    <dgm:cxn modelId="{0A615611-BDF7-4565-8DA9-DD9D30AB3F26}" type="presOf" srcId="{DFBBDE46-A34E-467E-A551-C9102B1A92D0}" destId="{9F2B722C-6E91-4761-BA08-EC2DB05E3A66}" srcOrd="0" destOrd="0" presId="urn:microsoft.com/office/officeart/2005/8/layout/hList6"/>
    <dgm:cxn modelId="{7AF345A5-126A-419F-8651-FF4D778ADF2C}" type="presParOf" srcId="{DEC8B694-965A-4F9E-B6CD-171C5F707AE0}" destId="{9F2B722C-6E91-4761-BA08-EC2DB05E3A66}" srcOrd="0" destOrd="0" presId="urn:microsoft.com/office/officeart/2005/8/layout/hList6"/>
    <dgm:cxn modelId="{7178189E-A72F-4837-AAD8-5990A1AE134C}" type="presParOf" srcId="{DEC8B694-965A-4F9E-B6CD-171C5F707AE0}" destId="{B7B4113A-03B7-4D60-9EA8-C9F8354459C0}" srcOrd="1" destOrd="0" presId="urn:microsoft.com/office/officeart/2005/8/layout/hList6"/>
    <dgm:cxn modelId="{09C4812C-37D9-4A79-B1DE-E660B2FD357C}" type="presParOf" srcId="{DEC8B694-965A-4F9E-B6CD-171C5F707AE0}" destId="{7FA5551C-F19A-4FF8-9C64-FB561BDFA99D}" srcOrd="2" destOrd="0" presId="urn:microsoft.com/office/officeart/2005/8/layout/hList6"/>
    <dgm:cxn modelId="{8278A59A-977E-49B3-A34C-C4A0FCB2339D}" type="presParOf" srcId="{DEC8B694-965A-4F9E-B6CD-171C5F707AE0}" destId="{B23AC0E7-263A-4081-B375-BFBD2760DB31}" srcOrd="3" destOrd="0" presId="urn:microsoft.com/office/officeart/2005/8/layout/hList6"/>
    <dgm:cxn modelId="{5A8696F8-82E2-4964-84F0-75C83ED678FB}" type="presParOf" srcId="{DEC8B694-965A-4F9E-B6CD-171C5F707AE0}" destId="{33CDC780-3A95-47B7-AB09-BF5D2BD34B9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82BB0E-129E-4510-B919-D55E207B749A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</dgm:pt>
    <dgm:pt modelId="{DFBBDE46-A34E-467E-A551-C9102B1A92D0}">
      <dgm:prSet phldrT="[Text]" custT="1"/>
      <dgm:spPr/>
      <dgm:t>
        <a:bodyPr/>
        <a:lstStyle/>
        <a:p>
          <a:r>
            <a:rPr lang="en-US" sz="1400" dirty="0" smtClean="0"/>
            <a:t>Historical Views</a:t>
          </a:r>
          <a:endParaRPr lang="en-US" sz="1400" dirty="0"/>
        </a:p>
      </dgm:t>
    </dgm:pt>
    <dgm:pt modelId="{87936BBF-A9FF-4A17-9B66-ECC5FBC686F6}" type="parTrans" cxnId="{8D96DFE6-53D1-4FCE-8F1A-2596CAEDB2F3}">
      <dgm:prSet/>
      <dgm:spPr/>
      <dgm:t>
        <a:bodyPr/>
        <a:lstStyle/>
        <a:p>
          <a:endParaRPr lang="en-US" sz="1050"/>
        </a:p>
      </dgm:t>
    </dgm:pt>
    <dgm:pt modelId="{B1E9C47E-4C4F-4D94-90CF-AD7C6B62FF08}" type="sibTrans" cxnId="{8D96DFE6-53D1-4FCE-8F1A-2596CAEDB2F3}">
      <dgm:prSet/>
      <dgm:spPr/>
      <dgm:t>
        <a:bodyPr/>
        <a:lstStyle/>
        <a:p>
          <a:endParaRPr lang="en-US" sz="1050"/>
        </a:p>
      </dgm:t>
    </dgm:pt>
    <dgm:pt modelId="{36CF45D4-0F68-4E88-96D3-1F4C0CE744E8}">
      <dgm:prSet phldrT="[Text]" custT="1"/>
      <dgm:spPr/>
      <dgm:t>
        <a:bodyPr/>
        <a:lstStyle/>
        <a:p>
          <a:r>
            <a:rPr lang="en-US" sz="1400" dirty="0" smtClean="0"/>
            <a:t>Medical Model</a:t>
          </a:r>
          <a:endParaRPr lang="en-US" sz="1400" dirty="0"/>
        </a:p>
      </dgm:t>
    </dgm:pt>
    <dgm:pt modelId="{4F346CDE-42AB-4339-AC69-884E9758DE56}" type="parTrans" cxnId="{305FDEBA-EF66-4189-8B6A-B4AFFA399B6C}">
      <dgm:prSet/>
      <dgm:spPr/>
      <dgm:t>
        <a:bodyPr/>
        <a:lstStyle/>
        <a:p>
          <a:endParaRPr lang="en-US" sz="1050"/>
        </a:p>
      </dgm:t>
    </dgm:pt>
    <dgm:pt modelId="{2087835B-C558-415E-9402-3832F032B242}" type="sibTrans" cxnId="{305FDEBA-EF66-4189-8B6A-B4AFFA399B6C}">
      <dgm:prSet/>
      <dgm:spPr/>
      <dgm:t>
        <a:bodyPr/>
        <a:lstStyle/>
        <a:p>
          <a:endParaRPr lang="en-US" sz="1050"/>
        </a:p>
      </dgm:t>
    </dgm:pt>
    <dgm:pt modelId="{6F9B2FA0-21CA-43A1-B3B6-46E61B1C2388}">
      <dgm:prSet phldrT="[Text]" custT="1"/>
      <dgm:spPr/>
      <dgm:t>
        <a:bodyPr/>
        <a:lstStyle/>
        <a:p>
          <a:r>
            <a:rPr lang="en-US" sz="1400" dirty="0" smtClean="0"/>
            <a:t>Alternatives to the Medical Model</a:t>
          </a:r>
          <a:endParaRPr lang="en-US" sz="1400" dirty="0"/>
        </a:p>
      </dgm:t>
    </dgm:pt>
    <dgm:pt modelId="{607DE341-D33B-4427-BC11-9C2E1E77588B}" type="parTrans" cxnId="{36136289-9963-4812-A790-8C539D6AF39E}">
      <dgm:prSet/>
      <dgm:spPr/>
      <dgm:t>
        <a:bodyPr/>
        <a:lstStyle/>
        <a:p>
          <a:endParaRPr lang="en-US" sz="1050"/>
        </a:p>
      </dgm:t>
    </dgm:pt>
    <dgm:pt modelId="{FBD8DF9F-6A8D-4434-9E0C-9C02E3FDCD5D}" type="sibTrans" cxnId="{36136289-9963-4812-A790-8C539D6AF39E}">
      <dgm:prSet/>
      <dgm:spPr/>
      <dgm:t>
        <a:bodyPr/>
        <a:lstStyle/>
        <a:p>
          <a:endParaRPr lang="en-US" sz="1050"/>
        </a:p>
      </dgm:t>
    </dgm:pt>
    <dgm:pt modelId="{DEC8B694-965A-4F9E-B6CD-171C5F707AE0}" type="pres">
      <dgm:prSet presAssocID="{CB82BB0E-129E-4510-B919-D55E207B749A}" presName="Name0" presStyleCnt="0">
        <dgm:presLayoutVars>
          <dgm:dir/>
          <dgm:resizeHandles val="exact"/>
        </dgm:presLayoutVars>
      </dgm:prSet>
      <dgm:spPr/>
    </dgm:pt>
    <dgm:pt modelId="{9F2B722C-6E91-4761-BA08-EC2DB05E3A66}" type="pres">
      <dgm:prSet presAssocID="{DFBBDE46-A34E-467E-A551-C9102B1A92D0}" presName="node" presStyleLbl="node1" presStyleIdx="0" presStyleCnt="3">
        <dgm:presLayoutVars>
          <dgm:bulletEnabled val="1"/>
        </dgm:presLayoutVars>
      </dgm:prSet>
      <dgm:spPr/>
    </dgm:pt>
    <dgm:pt modelId="{B7B4113A-03B7-4D60-9EA8-C9F8354459C0}" type="pres">
      <dgm:prSet presAssocID="{B1E9C47E-4C4F-4D94-90CF-AD7C6B62FF08}" presName="sibTrans" presStyleCnt="0"/>
      <dgm:spPr/>
    </dgm:pt>
    <dgm:pt modelId="{7FA5551C-F19A-4FF8-9C64-FB561BDFA99D}" type="pres">
      <dgm:prSet presAssocID="{36CF45D4-0F68-4E88-96D3-1F4C0CE744E8}" presName="node" presStyleLbl="node1" presStyleIdx="1" presStyleCnt="3">
        <dgm:presLayoutVars>
          <dgm:bulletEnabled val="1"/>
        </dgm:presLayoutVars>
      </dgm:prSet>
      <dgm:spPr/>
    </dgm:pt>
    <dgm:pt modelId="{B23AC0E7-263A-4081-B375-BFBD2760DB31}" type="pres">
      <dgm:prSet presAssocID="{2087835B-C558-415E-9402-3832F032B242}" presName="sibTrans" presStyleCnt="0"/>
      <dgm:spPr/>
    </dgm:pt>
    <dgm:pt modelId="{33CDC780-3A95-47B7-AB09-BF5D2BD34B92}" type="pres">
      <dgm:prSet presAssocID="{6F9B2FA0-21CA-43A1-B3B6-46E61B1C2388}" presName="node" presStyleLbl="node1" presStyleIdx="2" presStyleCnt="3">
        <dgm:presLayoutVars>
          <dgm:bulletEnabled val="1"/>
        </dgm:presLayoutVars>
      </dgm:prSet>
      <dgm:spPr/>
    </dgm:pt>
  </dgm:ptLst>
  <dgm:cxnLst>
    <dgm:cxn modelId="{8D96DFE6-53D1-4FCE-8F1A-2596CAEDB2F3}" srcId="{CB82BB0E-129E-4510-B919-D55E207B749A}" destId="{DFBBDE46-A34E-467E-A551-C9102B1A92D0}" srcOrd="0" destOrd="0" parTransId="{87936BBF-A9FF-4A17-9B66-ECC5FBC686F6}" sibTransId="{B1E9C47E-4C4F-4D94-90CF-AD7C6B62FF08}"/>
    <dgm:cxn modelId="{305FDEBA-EF66-4189-8B6A-B4AFFA399B6C}" srcId="{CB82BB0E-129E-4510-B919-D55E207B749A}" destId="{36CF45D4-0F68-4E88-96D3-1F4C0CE744E8}" srcOrd="1" destOrd="0" parTransId="{4F346CDE-42AB-4339-AC69-884E9758DE56}" sibTransId="{2087835B-C558-415E-9402-3832F032B242}"/>
    <dgm:cxn modelId="{0A615611-BDF7-4565-8DA9-DD9D30AB3F26}" type="presOf" srcId="{DFBBDE46-A34E-467E-A551-C9102B1A92D0}" destId="{9F2B722C-6E91-4761-BA08-EC2DB05E3A66}" srcOrd="0" destOrd="0" presId="urn:microsoft.com/office/officeart/2005/8/layout/hList6"/>
    <dgm:cxn modelId="{36136289-9963-4812-A790-8C539D6AF39E}" srcId="{CB82BB0E-129E-4510-B919-D55E207B749A}" destId="{6F9B2FA0-21CA-43A1-B3B6-46E61B1C2388}" srcOrd="2" destOrd="0" parTransId="{607DE341-D33B-4427-BC11-9C2E1E77588B}" sibTransId="{FBD8DF9F-6A8D-4434-9E0C-9C02E3FDCD5D}"/>
    <dgm:cxn modelId="{A0D7396A-5B9A-4D4D-A99C-10DB7BBCA5FC}" type="presOf" srcId="{36CF45D4-0F68-4E88-96D3-1F4C0CE744E8}" destId="{7FA5551C-F19A-4FF8-9C64-FB561BDFA99D}" srcOrd="0" destOrd="0" presId="urn:microsoft.com/office/officeart/2005/8/layout/hList6"/>
    <dgm:cxn modelId="{3D79C612-EA8C-4C0B-BD23-8E2735D6CCF3}" type="presOf" srcId="{6F9B2FA0-21CA-43A1-B3B6-46E61B1C2388}" destId="{33CDC780-3A95-47B7-AB09-BF5D2BD34B92}" srcOrd="0" destOrd="0" presId="urn:microsoft.com/office/officeart/2005/8/layout/hList6"/>
    <dgm:cxn modelId="{1437EEC3-BB8B-4D43-ABFD-8E0F20C33342}" type="presOf" srcId="{CB82BB0E-129E-4510-B919-D55E207B749A}" destId="{DEC8B694-965A-4F9E-B6CD-171C5F707AE0}" srcOrd="0" destOrd="0" presId="urn:microsoft.com/office/officeart/2005/8/layout/hList6"/>
    <dgm:cxn modelId="{7AF345A5-126A-419F-8651-FF4D778ADF2C}" type="presParOf" srcId="{DEC8B694-965A-4F9E-B6CD-171C5F707AE0}" destId="{9F2B722C-6E91-4761-BA08-EC2DB05E3A66}" srcOrd="0" destOrd="0" presId="urn:microsoft.com/office/officeart/2005/8/layout/hList6"/>
    <dgm:cxn modelId="{7178189E-A72F-4837-AAD8-5990A1AE134C}" type="presParOf" srcId="{DEC8B694-965A-4F9E-B6CD-171C5F707AE0}" destId="{B7B4113A-03B7-4D60-9EA8-C9F8354459C0}" srcOrd="1" destOrd="0" presId="urn:microsoft.com/office/officeart/2005/8/layout/hList6"/>
    <dgm:cxn modelId="{09C4812C-37D9-4A79-B1DE-E660B2FD357C}" type="presParOf" srcId="{DEC8B694-965A-4F9E-B6CD-171C5F707AE0}" destId="{7FA5551C-F19A-4FF8-9C64-FB561BDFA99D}" srcOrd="2" destOrd="0" presId="urn:microsoft.com/office/officeart/2005/8/layout/hList6"/>
    <dgm:cxn modelId="{8278A59A-977E-49B3-A34C-C4A0FCB2339D}" type="presParOf" srcId="{DEC8B694-965A-4F9E-B6CD-171C5F707AE0}" destId="{B23AC0E7-263A-4081-B375-BFBD2760DB31}" srcOrd="3" destOrd="0" presId="urn:microsoft.com/office/officeart/2005/8/layout/hList6"/>
    <dgm:cxn modelId="{5A8696F8-82E2-4964-84F0-75C83ED678FB}" type="presParOf" srcId="{DEC8B694-965A-4F9E-B6CD-171C5F707AE0}" destId="{33CDC780-3A95-47B7-AB09-BF5D2BD34B9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82BB0E-129E-4510-B919-D55E207B749A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DFBBDE46-A34E-467E-A551-C9102B1A92D0}">
      <dgm:prSet phldrT="[Text]"/>
      <dgm:spPr/>
      <dgm:t>
        <a:bodyPr/>
        <a:lstStyle/>
        <a:p>
          <a:r>
            <a:rPr lang="en-US" dirty="0" smtClean="0"/>
            <a:t>Section A: Issues of Mental Health</a:t>
          </a:r>
          <a:endParaRPr lang="en-US" dirty="0"/>
        </a:p>
      </dgm:t>
    </dgm:pt>
    <dgm:pt modelId="{87936BBF-A9FF-4A17-9B66-ECC5FBC686F6}" type="parTrans" cxnId="{8D96DFE6-53D1-4FCE-8F1A-2596CAEDB2F3}">
      <dgm:prSet/>
      <dgm:spPr/>
      <dgm:t>
        <a:bodyPr/>
        <a:lstStyle/>
        <a:p>
          <a:endParaRPr lang="en-US"/>
        </a:p>
      </dgm:t>
    </dgm:pt>
    <dgm:pt modelId="{B1E9C47E-4C4F-4D94-90CF-AD7C6B62FF08}" type="sibTrans" cxnId="{8D96DFE6-53D1-4FCE-8F1A-2596CAEDB2F3}">
      <dgm:prSet/>
      <dgm:spPr/>
      <dgm:t>
        <a:bodyPr/>
        <a:lstStyle/>
        <a:p>
          <a:endParaRPr lang="en-US"/>
        </a:p>
      </dgm:t>
    </dgm:pt>
    <dgm:pt modelId="{36CF45D4-0F68-4E88-96D3-1F4C0CE744E8}">
      <dgm:prSet phldrT="[Text]"/>
      <dgm:spPr/>
      <dgm:t>
        <a:bodyPr/>
        <a:lstStyle/>
        <a:p>
          <a:r>
            <a:rPr lang="en-US" dirty="0" smtClean="0"/>
            <a:t>Section B: Option 1: Child</a:t>
          </a:r>
          <a:endParaRPr lang="en-US" dirty="0"/>
        </a:p>
      </dgm:t>
    </dgm:pt>
    <dgm:pt modelId="{4F346CDE-42AB-4339-AC69-884E9758DE56}" type="parTrans" cxnId="{305FDEBA-EF66-4189-8B6A-B4AFFA399B6C}">
      <dgm:prSet/>
      <dgm:spPr/>
      <dgm:t>
        <a:bodyPr/>
        <a:lstStyle/>
        <a:p>
          <a:endParaRPr lang="en-US"/>
        </a:p>
      </dgm:t>
    </dgm:pt>
    <dgm:pt modelId="{2087835B-C558-415E-9402-3832F032B242}" type="sibTrans" cxnId="{305FDEBA-EF66-4189-8B6A-B4AFFA399B6C}">
      <dgm:prSet/>
      <dgm:spPr/>
      <dgm:t>
        <a:bodyPr/>
        <a:lstStyle/>
        <a:p>
          <a:endParaRPr lang="en-US"/>
        </a:p>
      </dgm:t>
    </dgm:pt>
    <dgm:pt modelId="{6F9B2FA0-21CA-43A1-B3B6-46E61B1C2388}">
      <dgm:prSet phldrT="[Text]"/>
      <dgm:spPr/>
      <dgm:t>
        <a:bodyPr/>
        <a:lstStyle/>
        <a:p>
          <a:r>
            <a:rPr lang="en-US" dirty="0" smtClean="0"/>
            <a:t>Section B: Option 2: Crime</a:t>
          </a:r>
          <a:endParaRPr lang="en-US" dirty="0"/>
        </a:p>
      </dgm:t>
    </dgm:pt>
    <dgm:pt modelId="{607DE341-D33B-4427-BC11-9C2E1E77588B}" type="parTrans" cxnId="{36136289-9963-4812-A790-8C539D6AF39E}">
      <dgm:prSet/>
      <dgm:spPr/>
      <dgm:t>
        <a:bodyPr/>
        <a:lstStyle/>
        <a:p>
          <a:endParaRPr lang="en-US"/>
        </a:p>
      </dgm:t>
    </dgm:pt>
    <dgm:pt modelId="{FBD8DF9F-6A8D-4434-9E0C-9C02E3FDCD5D}" type="sibTrans" cxnId="{36136289-9963-4812-A790-8C539D6AF39E}">
      <dgm:prSet/>
      <dgm:spPr/>
      <dgm:t>
        <a:bodyPr/>
        <a:lstStyle/>
        <a:p>
          <a:endParaRPr lang="en-US"/>
        </a:p>
      </dgm:t>
    </dgm:pt>
    <dgm:pt modelId="{54AFB45D-7F00-4E60-97A0-878EAFB88BBD}" type="pres">
      <dgm:prSet presAssocID="{CB82BB0E-129E-4510-B919-D55E207B749A}" presName="Name0" presStyleCnt="0">
        <dgm:presLayoutVars>
          <dgm:dir/>
          <dgm:resizeHandles val="exact"/>
        </dgm:presLayoutVars>
      </dgm:prSet>
      <dgm:spPr/>
    </dgm:pt>
    <dgm:pt modelId="{AFC211F7-6411-4109-AD4B-4128B05FEE65}" type="pres">
      <dgm:prSet presAssocID="{CB82BB0E-129E-4510-B919-D55E207B749A}" presName="fgShape" presStyleLbl="fgShp" presStyleIdx="0" presStyleCnt="1"/>
      <dgm:spPr/>
    </dgm:pt>
    <dgm:pt modelId="{6C09A37E-E66E-4FC6-891F-6CADEDDE82EE}" type="pres">
      <dgm:prSet presAssocID="{CB82BB0E-129E-4510-B919-D55E207B749A}" presName="linComp" presStyleCnt="0"/>
      <dgm:spPr/>
    </dgm:pt>
    <dgm:pt modelId="{4AD92128-DF1B-4270-A287-95002CB427C1}" type="pres">
      <dgm:prSet presAssocID="{DFBBDE46-A34E-467E-A551-C9102B1A92D0}" presName="compNode" presStyleCnt="0"/>
      <dgm:spPr/>
    </dgm:pt>
    <dgm:pt modelId="{20780EF3-E777-4172-B239-D029BF9D9BCC}" type="pres">
      <dgm:prSet presAssocID="{DFBBDE46-A34E-467E-A551-C9102B1A92D0}" presName="bkgdShape" presStyleLbl="node1" presStyleIdx="0" presStyleCnt="3"/>
      <dgm:spPr/>
    </dgm:pt>
    <dgm:pt modelId="{CD59B9CD-74BF-451D-8B4B-A448B0803266}" type="pres">
      <dgm:prSet presAssocID="{DFBBDE46-A34E-467E-A551-C9102B1A92D0}" presName="nodeTx" presStyleLbl="node1" presStyleIdx="0" presStyleCnt="3">
        <dgm:presLayoutVars>
          <dgm:bulletEnabled val="1"/>
        </dgm:presLayoutVars>
      </dgm:prSet>
      <dgm:spPr/>
    </dgm:pt>
    <dgm:pt modelId="{623BA8D5-D889-42D1-BF72-281E7B9669F2}" type="pres">
      <dgm:prSet presAssocID="{DFBBDE46-A34E-467E-A551-C9102B1A92D0}" presName="invisiNode" presStyleLbl="node1" presStyleIdx="0" presStyleCnt="3"/>
      <dgm:spPr/>
    </dgm:pt>
    <dgm:pt modelId="{7F94EF2F-9500-495C-85F2-5EEB0E2F85F1}" type="pres">
      <dgm:prSet presAssocID="{DFBBDE46-A34E-467E-A551-C9102B1A92D0}" presName="imagNode" presStyleLbl="fgImgPlace1" presStyleIdx="0" presStyleCnt="3"/>
      <dgm:spPr>
        <a:prstGeom prst="star5">
          <a:avLst/>
        </a:prstGeom>
      </dgm:spPr>
      <dgm:t>
        <a:bodyPr/>
        <a:lstStyle/>
        <a:p>
          <a:endParaRPr lang="en-US"/>
        </a:p>
      </dgm:t>
    </dgm:pt>
    <dgm:pt modelId="{D6B0B3D0-74BC-4A09-97FD-F101753B24DF}" type="pres">
      <dgm:prSet presAssocID="{B1E9C47E-4C4F-4D94-90CF-AD7C6B62FF08}" presName="sibTrans" presStyleLbl="sibTrans2D1" presStyleIdx="0" presStyleCnt="0"/>
      <dgm:spPr/>
    </dgm:pt>
    <dgm:pt modelId="{0F87646A-9D62-47C4-987D-000B39732F30}" type="pres">
      <dgm:prSet presAssocID="{36CF45D4-0F68-4E88-96D3-1F4C0CE744E8}" presName="compNode" presStyleCnt="0"/>
      <dgm:spPr/>
    </dgm:pt>
    <dgm:pt modelId="{2F7EFD02-3B44-4EC8-BC65-30D0C05036A5}" type="pres">
      <dgm:prSet presAssocID="{36CF45D4-0F68-4E88-96D3-1F4C0CE744E8}" presName="bkgdShape" presStyleLbl="node1" presStyleIdx="1" presStyleCnt="3"/>
      <dgm:spPr/>
      <dgm:t>
        <a:bodyPr/>
        <a:lstStyle/>
        <a:p>
          <a:endParaRPr lang="en-US"/>
        </a:p>
      </dgm:t>
    </dgm:pt>
    <dgm:pt modelId="{95670E8D-4394-491D-A96B-DFA6DC767814}" type="pres">
      <dgm:prSet presAssocID="{36CF45D4-0F68-4E88-96D3-1F4C0CE744E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57F4A-B337-4122-9974-FC135C9DB50F}" type="pres">
      <dgm:prSet presAssocID="{36CF45D4-0F68-4E88-96D3-1F4C0CE744E8}" presName="invisiNode" presStyleLbl="node1" presStyleIdx="1" presStyleCnt="3"/>
      <dgm:spPr/>
    </dgm:pt>
    <dgm:pt modelId="{DEC48E72-A33C-427D-91B4-BFD411A8A9ED}" type="pres">
      <dgm:prSet presAssocID="{36CF45D4-0F68-4E88-96D3-1F4C0CE744E8}" presName="imagNode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1ACEB0-6E33-40B5-9C88-6FC20D8CBFE6}" type="pres">
      <dgm:prSet presAssocID="{2087835B-C558-415E-9402-3832F032B242}" presName="sibTrans" presStyleLbl="sibTrans2D1" presStyleIdx="0" presStyleCnt="0"/>
      <dgm:spPr/>
    </dgm:pt>
    <dgm:pt modelId="{3FE96B2B-8D7A-40C7-B86F-A19CAA05DBCB}" type="pres">
      <dgm:prSet presAssocID="{6F9B2FA0-21CA-43A1-B3B6-46E61B1C2388}" presName="compNode" presStyleCnt="0"/>
      <dgm:spPr/>
    </dgm:pt>
    <dgm:pt modelId="{FE27824D-0859-45E6-A0D0-CB53D5147BBF}" type="pres">
      <dgm:prSet presAssocID="{6F9B2FA0-21CA-43A1-B3B6-46E61B1C2388}" presName="bkgdShape" presStyleLbl="node1" presStyleIdx="2" presStyleCnt="3"/>
      <dgm:spPr/>
      <dgm:t>
        <a:bodyPr/>
        <a:lstStyle/>
        <a:p>
          <a:endParaRPr lang="en-US"/>
        </a:p>
      </dgm:t>
    </dgm:pt>
    <dgm:pt modelId="{A10F022F-218F-4DF9-AD72-8E25C4999D59}" type="pres">
      <dgm:prSet presAssocID="{6F9B2FA0-21CA-43A1-B3B6-46E61B1C238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FD99E-14E9-4FBA-9F92-DAB08E3F80EC}" type="pres">
      <dgm:prSet presAssocID="{6F9B2FA0-21CA-43A1-B3B6-46E61B1C2388}" presName="invisiNode" presStyleLbl="node1" presStyleIdx="2" presStyleCnt="3"/>
      <dgm:spPr/>
    </dgm:pt>
    <dgm:pt modelId="{DEB33CBB-9B03-4C55-9FBF-1A4C8B9E02A8}" type="pres">
      <dgm:prSet presAssocID="{6F9B2FA0-21CA-43A1-B3B6-46E61B1C2388}" presName="imagNode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183356A-A39D-46AA-BDE1-1ABBB349696A}" type="presOf" srcId="{36CF45D4-0F68-4E88-96D3-1F4C0CE744E8}" destId="{2F7EFD02-3B44-4EC8-BC65-30D0C05036A5}" srcOrd="0" destOrd="0" presId="urn:microsoft.com/office/officeart/2005/8/layout/hList7"/>
    <dgm:cxn modelId="{36136289-9963-4812-A790-8C539D6AF39E}" srcId="{CB82BB0E-129E-4510-B919-D55E207B749A}" destId="{6F9B2FA0-21CA-43A1-B3B6-46E61B1C2388}" srcOrd="2" destOrd="0" parTransId="{607DE341-D33B-4427-BC11-9C2E1E77588B}" sibTransId="{FBD8DF9F-6A8D-4434-9E0C-9C02E3FDCD5D}"/>
    <dgm:cxn modelId="{83A9C966-0067-4BAB-B858-E29544DA3734}" type="presOf" srcId="{6F9B2FA0-21CA-43A1-B3B6-46E61B1C2388}" destId="{A10F022F-218F-4DF9-AD72-8E25C4999D59}" srcOrd="1" destOrd="0" presId="urn:microsoft.com/office/officeart/2005/8/layout/hList7"/>
    <dgm:cxn modelId="{2BE04E0E-98F7-4660-92DC-0658C950AE23}" type="presOf" srcId="{6F9B2FA0-21CA-43A1-B3B6-46E61B1C2388}" destId="{FE27824D-0859-45E6-A0D0-CB53D5147BBF}" srcOrd="0" destOrd="0" presId="urn:microsoft.com/office/officeart/2005/8/layout/hList7"/>
    <dgm:cxn modelId="{C7CA5A01-A2FC-417F-89F9-1272D8E72DBA}" type="presOf" srcId="{36CF45D4-0F68-4E88-96D3-1F4C0CE744E8}" destId="{95670E8D-4394-491D-A96B-DFA6DC767814}" srcOrd="1" destOrd="0" presId="urn:microsoft.com/office/officeart/2005/8/layout/hList7"/>
    <dgm:cxn modelId="{A4EC3F87-DB02-406E-AD38-8302A5A0471C}" type="presOf" srcId="{CB82BB0E-129E-4510-B919-D55E207B749A}" destId="{54AFB45D-7F00-4E60-97A0-878EAFB88BBD}" srcOrd="0" destOrd="0" presId="urn:microsoft.com/office/officeart/2005/8/layout/hList7"/>
    <dgm:cxn modelId="{8D96DFE6-53D1-4FCE-8F1A-2596CAEDB2F3}" srcId="{CB82BB0E-129E-4510-B919-D55E207B749A}" destId="{DFBBDE46-A34E-467E-A551-C9102B1A92D0}" srcOrd="0" destOrd="0" parTransId="{87936BBF-A9FF-4A17-9B66-ECC5FBC686F6}" sibTransId="{B1E9C47E-4C4F-4D94-90CF-AD7C6B62FF08}"/>
    <dgm:cxn modelId="{8AFBE9AC-6F5A-4E06-9090-F724BE935E1E}" type="presOf" srcId="{DFBBDE46-A34E-467E-A551-C9102B1A92D0}" destId="{20780EF3-E777-4172-B239-D029BF9D9BCC}" srcOrd="0" destOrd="0" presId="urn:microsoft.com/office/officeart/2005/8/layout/hList7"/>
    <dgm:cxn modelId="{F16AF5E2-2580-4F1A-84B5-8DB5D97AAA81}" type="presOf" srcId="{2087835B-C558-415E-9402-3832F032B242}" destId="{371ACEB0-6E33-40B5-9C88-6FC20D8CBFE6}" srcOrd="0" destOrd="0" presId="urn:microsoft.com/office/officeart/2005/8/layout/hList7"/>
    <dgm:cxn modelId="{305FDEBA-EF66-4189-8B6A-B4AFFA399B6C}" srcId="{CB82BB0E-129E-4510-B919-D55E207B749A}" destId="{36CF45D4-0F68-4E88-96D3-1F4C0CE744E8}" srcOrd="1" destOrd="0" parTransId="{4F346CDE-42AB-4339-AC69-884E9758DE56}" sibTransId="{2087835B-C558-415E-9402-3832F032B242}"/>
    <dgm:cxn modelId="{A814EC8D-E6AE-40F2-AD18-F89D7125A5D5}" type="presOf" srcId="{B1E9C47E-4C4F-4D94-90CF-AD7C6B62FF08}" destId="{D6B0B3D0-74BC-4A09-97FD-F101753B24DF}" srcOrd="0" destOrd="0" presId="urn:microsoft.com/office/officeart/2005/8/layout/hList7"/>
    <dgm:cxn modelId="{96BE1FF3-0532-4A3D-A24D-FC6A6B5FD67F}" type="presOf" srcId="{DFBBDE46-A34E-467E-A551-C9102B1A92D0}" destId="{CD59B9CD-74BF-451D-8B4B-A448B0803266}" srcOrd="1" destOrd="0" presId="urn:microsoft.com/office/officeart/2005/8/layout/hList7"/>
    <dgm:cxn modelId="{8A3979A8-CAB1-48AD-9E1C-A7E79D1BA0FC}" type="presParOf" srcId="{54AFB45D-7F00-4E60-97A0-878EAFB88BBD}" destId="{AFC211F7-6411-4109-AD4B-4128B05FEE65}" srcOrd="0" destOrd="0" presId="urn:microsoft.com/office/officeart/2005/8/layout/hList7"/>
    <dgm:cxn modelId="{A2D375C6-33FC-404B-8925-D18D9B16B5AC}" type="presParOf" srcId="{54AFB45D-7F00-4E60-97A0-878EAFB88BBD}" destId="{6C09A37E-E66E-4FC6-891F-6CADEDDE82EE}" srcOrd="1" destOrd="0" presId="urn:microsoft.com/office/officeart/2005/8/layout/hList7"/>
    <dgm:cxn modelId="{60D988DC-6943-4F89-ACCD-2F01CF1B7492}" type="presParOf" srcId="{6C09A37E-E66E-4FC6-891F-6CADEDDE82EE}" destId="{4AD92128-DF1B-4270-A287-95002CB427C1}" srcOrd="0" destOrd="0" presId="urn:microsoft.com/office/officeart/2005/8/layout/hList7"/>
    <dgm:cxn modelId="{2FCD2368-D468-43EB-861C-AF2B0F9CC0A5}" type="presParOf" srcId="{4AD92128-DF1B-4270-A287-95002CB427C1}" destId="{20780EF3-E777-4172-B239-D029BF9D9BCC}" srcOrd="0" destOrd="0" presId="urn:microsoft.com/office/officeart/2005/8/layout/hList7"/>
    <dgm:cxn modelId="{1809D25B-E73C-45E6-A035-1D7E7ED158B9}" type="presParOf" srcId="{4AD92128-DF1B-4270-A287-95002CB427C1}" destId="{CD59B9CD-74BF-451D-8B4B-A448B0803266}" srcOrd="1" destOrd="0" presId="urn:microsoft.com/office/officeart/2005/8/layout/hList7"/>
    <dgm:cxn modelId="{47452BBB-9ED5-4CC8-A410-23B602F8EB48}" type="presParOf" srcId="{4AD92128-DF1B-4270-A287-95002CB427C1}" destId="{623BA8D5-D889-42D1-BF72-281E7B9669F2}" srcOrd="2" destOrd="0" presId="urn:microsoft.com/office/officeart/2005/8/layout/hList7"/>
    <dgm:cxn modelId="{5AE3A76D-1596-45A0-B27C-A1D0EF875388}" type="presParOf" srcId="{4AD92128-DF1B-4270-A287-95002CB427C1}" destId="{7F94EF2F-9500-495C-85F2-5EEB0E2F85F1}" srcOrd="3" destOrd="0" presId="urn:microsoft.com/office/officeart/2005/8/layout/hList7"/>
    <dgm:cxn modelId="{74408BB3-DAAA-4AA4-B009-3B8807744B6A}" type="presParOf" srcId="{6C09A37E-E66E-4FC6-891F-6CADEDDE82EE}" destId="{D6B0B3D0-74BC-4A09-97FD-F101753B24DF}" srcOrd="1" destOrd="0" presId="urn:microsoft.com/office/officeart/2005/8/layout/hList7"/>
    <dgm:cxn modelId="{CBFFB48B-6B17-4053-BCCC-66A317F6B988}" type="presParOf" srcId="{6C09A37E-E66E-4FC6-891F-6CADEDDE82EE}" destId="{0F87646A-9D62-47C4-987D-000B39732F30}" srcOrd="2" destOrd="0" presId="urn:microsoft.com/office/officeart/2005/8/layout/hList7"/>
    <dgm:cxn modelId="{179253D2-8237-4D34-82EA-77C74AEF7E10}" type="presParOf" srcId="{0F87646A-9D62-47C4-987D-000B39732F30}" destId="{2F7EFD02-3B44-4EC8-BC65-30D0C05036A5}" srcOrd="0" destOrd="0" presId="urn:microsoft.com/office/officeart/2005/8/layout/hList7"/>
    <dgm:cxn modelId="{08FBA657-0B24-4EE7-940E-07F2CEA19481}" type="presParOf" srcId="{0F87646A-9D62-47C4-987D-000B39732F30}" destId="{95670E8D-4394-491D-A96B-DFA6DC767814}" srcOrd="1" destOrd="0" presId="urn:microsoft.com/office/officeart/2005/8/layout/hList7"/>
    <dgm:cxn modelId="{FCB57CF5-D149-4181-AEB4-70161F9DEBEE}" type="presParOf" srcId="{0F87646A-9D62-47C4-987D-000B39732F30}" destId="{EBC57F4A-B337-4122-9974-FC135C9DB50F}" srcOrd="2" destOrd="0" presId="urn:microsoft.com/office/officeart/2005/8/layout/hList7"/>
    <dgm:cxn modelId="{74E65527-A1BD-4C72-9977-65D365840546}" type="presParOf" srcId="{0F87646A-9D62-47C4-987D-000B39732F30}" destId="{DEC48E72-A33C-427D-91B4-BFD411A8A9ED}" srcOrd="3" destOrd="0" presId="urn:microsoft.com/office/officeart/2005/8/layout/hList7"/>
    <dgm:cxn modelId="{96E59723-A3EE-433B-8CED-2164E485DDA5}" type="presParOf" srcId="{6C09A37E-E66E-4FC6-891F-6CADEDDE82EE}" destId="{371ACEB0-6E33-40B5-9C88-6FC20D8CBFE6}" srcOrd="3" destOrd="0" presId="urn:microsoft.com/office/officeart/2005/8/layout/hList7"/>
    <dgm:cxn modelId="{AD201FAB-6BC6-45FE-A3B1-1409C34A9EBC}" type="presParOf" srcId="{6C09A37E-E66E-4FC6-891F-6CADEDDE82EE}" destId="{3FE96B2B-8D7A-40C7-B86F-A19CAA05DBCB}" srcOrd="4" destOrd="0" presId="urn:microsoft.com/office/officeart/2005/8/layout/hList7"/>
    <dgm:cxn modelId="{B11C2582-E210-4C21-A417-D37795C1E2C4}" type="presParOf" srcId="{3FE96B2B-8D7A-40C7-B86F-A19CAA05DBCB}" destId="{FE27824D-0859-45E6-A0D0-CB53D5147BBF}" srcOrd="0" destOrd="0" presId="urn:microsoft.com/office/officeart/2005/8/layout/hList7"/>
    <dgm:cxn modelId="{8B698CD6-6AD5-462B-BE01-9326B83E5C1C}" type="presParOf" srcId="{3FE96B2B-8D7A-40C7-B86F-A19CAA05DBCB}" destId="{A10F022F-218F-4DF9-AD72-8E25C4999D59}" srcOrd="1" destOrd="0" presId="urn:microsoft.com/office/officeart/2005/8/layout/hList7"/>
    <dgm:cxn modelId="{7D0232FA-4D2E-4F85-A476-912FC626F966}" type="presParOf" srcId="{3FE96B2B-8D7A-40C7-B86F-A19CAA05DBCB}" destId="{384FD99E-14E9-4FBA-9F92-DAB08E3F80EC}" srcOrd="2" destOrd="0" presId="urn:microsoft.com/office/officeart/2005/8/layout/hList7"/>
    <dgm:cxn modelId="{9A5B5D7D-0CB9-46D4-9B61-8520B68013C8}" type="presParOf" srcId="{3FE96B2B-8D7A-40C7-B86F-A19CAA05DBCB}" destId="{DEB33CBB-9B03-4C55-9FBF-1A4C8B9E02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80EF3-E777-4172-B239-D029BF9D9BCC}">
      <dsp:nvSpPr>
        <dsp:cNvPr id="0" name=""/>
        <dsp:cNvSpPr/>
      </dsp:nvSpPr>
      <dsp:spPr>
        <a:xfrm>
          <a:off x="1663" y="0"/>
          <a:ext cx="2587435" cy="58003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Section A: Issues of Mental Health</a:t>
          </a:r>
          <a:endParaRPr lang="en-US" sz="3400" kern="1200" dirty="0"/>
        </a:p>
      </dsp:txBody>
      <dsp:txXfrm>
        <a:off x="1663" y="2320156"/>
        <a:ext cx="2587435" cy="2320156"/>
      </dsp:txXfrm>
    </dsp:sp>
    <dsp:sp modelId="{7F94EF2F-9500-495C-85F2-5EEB0E2F85F1}">
      <dsp:nvSpPr>
        <dsp:cNvPr id="0" name=""/>
        <dsp:cNvSpPr/>
      </dsp:nvSpPr>
      <dsp:spPr>
        <a:xfrm>
          <a:off x="329615" y="348023"/>
          <a:ext cx="1931530" cy="1931530"/>
        </a:xfrm>
        <a:prstGeom prst="star5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EFD02-3B44-4EC8-BC65-30D0C05036A5}">
      <dsp:nvSpPr>
        <dsp:cNvPr id="0" name=""/>
        <dsp:cNvSpPr/>
      </dsp:nvSpPr>
      <dsp:spPr>
        <a:xfrm>
          <a:off x="2666722" y="0"/>
          <a:ext cx="2587435" cy="58003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Section B: Option 1: Child</a:t>
          </a:r>
          <a:endParaRPr lang="en-US" sz="3400" kern="1200" dirty="0"/>
        </a:p>
      </dsp:txBody>
      <dsp:txXfrm>
        <a:off x="2666722" y="2320156"/>
        <a:ext cx="2587435" cy="2320156"/>
      </dsp:txXfrm>
    </dsp:sp>
    <dsp:sp modelId="{DEC48E72-A33C-427D-91B4-BFD411A8A9ED}">
      <dsp:nvSpPr>
        <dsp:cNvPr id="0" name=""/>
        <dsp:cNvSpPr/>
      </dsp:nvSpPr>
      <dsp:spPr>
        <a:xfrm>
          <a:off x="2994674" y="348023"/>
          <a:ext cx="1931530" cy="19315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7824D-0859-45E6-A0D0-CB53D5147BBF}">
      <dsp:nvSpPr>
        <dsp:cNvPr id="0" name=""/>
        <dsp:cNvSpPr/>
      </dsp:nvSpPr>
      <dsp:spPr>
        <a:xfrm>
          <a:off x="5331781" y="0"/>
          <a:ext cx="2587435" cy="58003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Section B: Option 2: Crime</a:t>
          </a:r>
          <a:endParaRPr lang="en-US" sz="3400" kern="1200" dirty="0"/>
        </a:p>
      </dsp:txBody>
      <dsp:txXfrm>
        <a:off x="5331781" y="2320156"/>
        <a:ext cx="2587435" cy="2320156"/>
      </dsp:txXfrm>
    </dsp:sp>
    <dsp:sp modelId="{DEB33CBB-9B03-4C55-9FBF-1A4C8B9E02A8}">
      <dsp:nvSpPr>
        <dsp:cNvPr id="0" name=""/>
        <dsp:cNvSpPr/>
      </dsp:nvSpPr>
      <dsp:spPr>
        <a:xfrm>
          <a:off x="5659733" y="348023"/>
          <a:ext cx="1931530" cy="19315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211F7-6411-4109-AD4B-4128B05FEE65}">
      <dsp:nvSpPr>
        <dsp:cNvPr id="0" name=""/>
        <dsp:cNvSpPr/>
      </dsp:nvSpPr>
      <dsp:spPr>
        <a:xfrm>
          <a:off x="316835" y="4640313"/>
          <a:ext cx="7287209" cy="87005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B722C-6E91-4761-BA08-EC2DB05E3A66}">
      <dsp:nvSpPr>
        <dsp:cNvPr id="0" name=""/>
        <dsp:cNvSpPr/>
      </dsp:nvSpPr>
      <dsp:spPr>
        <a:xfrm rot="16200000">
          <a:off x="-1642253" y="1643220"/>
          <a:ext cx="5800392" cy="2513951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Historical Views</a:t>
          </a:r>
          <a:endParaRPr lang="en-US" sz="2800" kern="1200" dirty="0"/>
        </a:p>
      </dsp:txBody>
      <dsp:txXfrm rot="5400000">
        <a:off x="967" y="1160078"/>
        <a:ext cx="2513951" cy="3480236"/>
      </dsp:txXfrm>
    </dsp:sp>
    <dsp:sp modelId="{7FA5551C-F19A-4FF8-9C64-FB561BDFA99D}">
      <dsp:nvSpPr>
        <dsp:cNvPr id="0" name=""/>
        <dsp:cNvSpPr/>
      </dsp:nvSpPr>
      <dsp:spPr>
        <a:xfrm rot="16200000">
          <a:off x="1060243" y="1643220"/>
          <a:ext cx="5800392" cy="2513951"/>
        </a:xfrm>
        <a:prstGeom prst="flowChartManualOperation">
          <a:avLst/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Medical Model</a:t>
          </a:r>
          <a:endParaRPr lang="en-US" sz="2800" kern="1200" dirty="0"/>
        </a:p>
      </dsp:txBody>
      <dsp:txXfrm rot="5400000">
        <a:off x="2703463" y="1160078"/>
        <a:ext cx="2513951" cy="3480236"/>
      </dsp:txXfrm>
    </dsp:sp>
    <dsp:sp modelId="{33CDC780-3A95-47B7-AB09-BF5D2BD34B92}">
      <dsp:nvSpPr>
        <dsp:cNvPr id="0" name=""/>
        <dsp:cNvSpPr/>
      </dsp:nvSpPr>
      <dsp:spPr>
        <a:xfrm rot="16200000">
          <a:off x="3762741" y="1643220"/>
          <a:ext cx="5800392" cy="2513951"/>
        </a:xfrm>
        <a:prstGeom prst="flowChartManualOperation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Alternatives to the Medical Model</a:t>
          </a:r>
          <a:endParaRPr lang="en-US" sz="2800" kern="1200" dirty="0"/>
        </a:p>
      </dsp:txBody>
      <dsp:txXfrm rot="5400000">
        <a:off x="5405961" y="1160078"/>
        <a:ext cx="2513951" cy="348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B722C-6E91-4761-BA08-EC2DB05E3A66}">
      <dsp:nvSpPr>
        <dsp:cNvPr id="0" name=""/>
        <dsp:cNvSpPr/>
      </dsp:nvSpPr>
      <dsp:spPr>
        <a:xfrm rot="16200000">
          <a:off x="-1751394" y="1751847"/>
          <a:ext cx="4680520" cy="117682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Historical Views</a:t>
          </a:r>
          <a:endParaRPr lang="en-US" sz="1400" kern="1200" dirty="0"/>
        </a:p>
      </dsp:txBody>
      <dsp:txXfrm rot="5400000">
        <a:off x="454" y="936103"/>
        <a:ext cx="1176824" cy="2808312"/>
      </dsp:txXfrm>
    </dsp:sp>
    <dsp:sp modelId="{7FA5551C-F19A-4FF8-9C64-FB561BDFA99D}">
      <dsp:nvSpPr>
        <dsp:cNvPr id="0" name=""/>
        <dsp:cNvSpPr/>
      </dsp:nvSpPr>
      <dsp:spPr>
        <a:xfrm rot="16200000">
          <a:off x="-486308" y="1751847"/>
          <a:ext cx="4680520" cy="1176824"/>
        </a:xfrm>
        <a:prstGeom prst="flowChartManualOperation">
          <a:avLst/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Medical Model</a:t>
          </a:r>
          <a:endParaRPr lang="en-US" sz="1400" kern="1200" dirty="0"/>
        </a:p>
      </dsp:txBody>
      <dsp:txXfrm rot="5400000">
        <a:off x="1265540" y="936103"/>
        <a:ext cx="1176824" cy="2808312"/>
      </dsp:txXfrm>
    </dsp:sp>
    <dsp:sp modelId="{33CDC780-3A95-47B7-AB09-BF5D2BD34B92}">
      <dsp:nvSpPr>
        <dsp:cNvPr id="0" name=""/>
        <dsp:cNvSpPr/>
      </dsp:nvSpPr>
      <dsp:spPr>
        <a:xfrm rot="16200000">
          <a:off x="778778" y="1751847"/>
          <a:ext cx="4680520" cy="1176824"/>
        </a:xfrm>
        <a:prstGeom prst="flowChartManualOperation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Alternatives to the Medical Model</a:t>
          </a:r>
          <a:endParaRPr lang="en-US" sz="1400" kern="1200" dirty="0"/>
        </a:p>
      </dsp:txBody>
      <dsp:txXfrm rot="5400000">
        <a:off x="2530626" y="936103"/>
        <a:ext cx="1176824" cy="28083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80EF3-E777-4172-B239-D029BF9D9BCC}">
      <dsp:nvSpPr>
        <dsp:cNvPr id="0" name=""/>
        <dsp:cNvSpPr/>
      </dsp:nvSpPr>
      <dsp:spPr>
        <a:xfrm>
          <a:off x="1663" y="0"/>
          <a:ext cx="2587435" cy="58003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Section A: Issues of Mental Health</a:t>
          </a:r>
          <a:endParaRPr lang="en-US" sz="3400" kern="1200" dirty="0"/>
        </a:p>
      </dsp:txBody>
      <dsp:txXfrm>
        <a:off x="1663" y="2320156"/>
        <a:ext cx="2587435" cy="2320156"/>
      </dsp:txXfrm>
    </dsp:sp>
    <dsp:sp modelId="{7F94EF2F-9500-495C-85F2-5EEB0E2F85F1}">
      <dsp:nvSpPr>
        <dsp:cNvPr id="0" name=""/>
        <dsp:cNvSpPr/>
      </dsp:nvSpPr>
      <dsp:spPr>
        <a:xfrm>
          <a:off x="329615" y="348023"/>
          <a:ext cx="1931530" cy="1931530"/>
        </a:xfrm>
        <a:prstGeom prst="star5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EFD02-3B44-4EC8-BC65-30D0C05036A5}">
      <dsp:nvSpPr>
        <dsp:cNvPr id="0" name=""/>
        <dsp:cNvSpPr/>
      </dsp:nvSpPr>
      <dsp:spPr>
        <a:xfrm>
          <a:off x="2666722" y="0"/>
          <a:ext cx="2587435" cy="58003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Section B: Option 1: Child</a:t>
          </a:r>
          <a:endParaRPr lang="en-US" sz="3400" kern="1200" dirty="0"/>
        </a:p>
      </dsp:txBody>
      <dsp:txXfrm>
        <a:off x="2666722" y="2320156"/>
        <a:ext cx="2587435" cy="2320156"/>
      </dsp:txXfrm>
    </dsp:sp>
    <dsp:sp modelId="{DEC48E72-A33C-427D-91B4-BFD411A8A9ED}">
      <dsp:nvSpPr>
        <dsp:cNvPr id="0" name=""/>
        <dsp:cNvSpPr/>
      </dsp:nvSpPr>
      <dsp:spPr>
        <a:xfrm>
          <a:off x="2994674" y="348023"/>
          <a:ext cx="1931530" cy="19315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7824D-0859-45E6-A0D0-CB53D5147BBF}">
      <dsp:nvSpPr>
        <dsp:cNvPr id="0" name=""/>
        <dsp:cNvSpPr/>
      </dsp:nvSpPr>
      <dsp:spPr>
        <a:xfrm>
          <a:off x="5331781" y="0"/>
          <a:ext cx="2587435" cy="58003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Section B: Option 2: Crime</a:t>
          </a:r>
          <a:endParaRPr lang="en-US" sz="3400" kern="1200" dirty="0"/>
        </a:p>
      </dsp:txBody>
      <dsp:txXfrm>
        <a:off x="5331781" y="2320156"/>
        <a:ext cx="2587435" cy="2320156"/>
      </dsp:txXfrm>
    </dsp:sp>
    <dsp:sp modelId="{DEB33CBB-9B03-4C55-9FBF-1A4C8B9E02A8}">
      <dsp:nvSpPr>
        <dsp:cNvPr id="0" name=""/>
        <dsp:cNvSpPr/>
      </dsp:nvSpPr>
      <dsp:spPr>
        <a:xfrm>
          <a:off x="5659733" y="348023"/>
          <a:ext cx="1931530" cy="19315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211F7-6411-4109-AD4B-4128B05FEE65}">
      <dsp:nvSpPr>
        <dsp:cNvPr id="0" name=""/>
        <dsp:cNvSpPr/>
      </dsp:nvSpPr>
      <dsp:spPr>
        <a:xfrm>
          <a:off x="316835" y="4640313"/>
          <a:ext cx="7287209" cy="87005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DF79-DEBC-499C-A91A-01F4D530785E}" type="datetimeFigureOut">
              <a:rPr lang="en-GB" smtClean="0"/>
              <a:t>11/06/2019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33587-3147-4F86-BA4F-7F787FA8E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06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06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41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927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4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585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70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799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68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009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21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951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235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710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9905BB-DB80-4A13-98DC-9A22CA30801E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0" rIns="1905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6" name="Rectangle 3"/>
          <p:cNvSpPr txBox="1">
            <a:spLocks noGrp="1" noChangeArrowheads="1"/>
          </p:cNvSpPr>
          <p:nvPr/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0" rIns="1905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07/16/96</a:t>
            </a:r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7" name="Rectangle 6"/>
          <p:cNvSpPr txBox="1">
            <a:spLocks noGrp="1" noChangeArrowheads="1"/>
          </p:cNvSpPr>
          <p:nvPr/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8" name="Rectangle 7"/>
          <p:cNvSpPr txBox="1">
            <a:spLocks noGrp="1" noChangeArrowheads="1"/>
          </p:cNvSpPr>
          <p:nvPr/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##</a:t>
            </a:r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078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16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500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395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07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926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954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810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843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30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71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279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23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708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05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4" y="6333141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4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4" y="6333141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81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1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6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4" y="6333141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0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4" y="6333141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16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4" y="6333141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52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87B93-FB85-4C79-8B7E-F7090FB0D31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0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ER_CH02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9144000" cy="1195311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539554" y="6237319"/>
            <a:ext cx="2798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en-US" sz="1000" dirty="0">
                <a:solidFill>
                  <a:srgbClr val="000000"/>
                </a:solidFill>
                <a:cs typeface="Arial"/>
                <a:sym typeface="Arial"/>
              </a:rPr>
              <a:t>OCR Psychology for A level Year 1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6084168" y="623731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1000" dirty="0">
                <a:solidFill>
                  <a:srgbClr val="000000"/>
                </a:solidFill>
                <a:cs typeface="Arial"/>
                <a:sym typeface="Arial"/>
              </a:rPr>
              <a:t>2015 © Hodder &amp; Stoughton Limited</a:t>
            </a:r>
            <a:r>
              <a:rPr lang="en-GB" sz="140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en-US" sz="14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6253" y="260648"/>
            <a:ext cx="7632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The cognitive area</a:t>
            </a:r>
          </a:p>
        </p:txBody>
      </p:sp>
    </p:spTree>
    <p:extLst>
      <p:ext uri="{BB962C8B-B14F-4D97-AF65-F5344CB8AC3E}">
        <p14:creationId xmlns:p14="http://schemas.microsoft.com/office/powerpoint/2010/main" val="973877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139827798/ocr-psychology-terminology-flash-card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38132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3900" dirty="0" smtClean="0"/>
              <a:t>Paper 3</a:t>
            </a:r>
          </a:p>
        </p:txBody>
      </p:sp>
    </p:spTree>
    <p:extLst>
      <p:ext uri="{BB962C8B-B14F-4D97-AF65-F5344CB8AC3E}">
        <p14:creationId xmlns:p14="http://schemas.microsoft.com/office/powerpoint/2010/main" val="30037015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A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7164285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/>
              <a:t>Background = 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smtClean="0"/>
              <a:t>The </a:t>
            </a:r>
            <a:r>
              <a:rPr lang="en-GB" sz="3200" dirty="0"/>
              <a:t>biochemical explanation of mental illness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smtClean="0"/>
              <a:t>The </a:t>
            </a:r>
            <a:r>
              <a:rPr lang="en-GB" sz="3200" dirty="0"/>
              <a:t>genetic explanation of mental illness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smtClean="0"/>
              <a:t>Brain </a:t>
            </a:r>
            <a:r>
              <a:rPr lang="en-GB" sz="3200" dirty="0"/>
              <a:t>abnormality as an explanation of mental illness </a:t>
            </a:r>
            <a:endParaRPr lang="en-GB" sz="3200" dirty="0" smtClean="0"/>
          </a:p>
          <a:p>
            <a:pPr fontAlgn="t"/>
            <a:r>
              <a:rPr lang="en-GB" sz="3200" dirty="0" smtClean="0"/>
              <a:t>Key Study = </a:t>
            </a:r>
            <a:endParaRPr lang="en-GB" sz="32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err="1"/>
              <a:t>Gottesman</a:t>
            </a:r>
            <a:r>
              <a:rPr lang="en-GB" sz="3200" dirty="0"/>
              <a:t> </a:t>
            </a:r>
            <a:r>
              <a:rPr lang="en-GB" sz="3200" dirty="0" smtClean="0"/>
              <a:t>- Disorders </a:t>
            </a:r>
            <a:r>
              <a:rPr lang="en-GB" sz="3200" dirty="0"/>
              <a:t>in offspring with two psychiatrically ill parents</a:t>
            </a:r>
            <a:r>
              <a:rPr lang="en-GB" sz="3200" dirty="0" smtClean="0"/>
              <a:t>.</a:t>
            </a:r>
          </a:p>
          <a:p>
            <a:pPr fontAlgn="t"/>
            <a:r>
              <a:rPr lang="en-GB" sz="3200" dirty="0" smtClean="0"/>
              <a:t>Application = </a:t>
            </a:r>
            <a:r>
              <a:rPr lang="en-GB" sz="3200" dirty="0" smtClean="0"/>
              <a:t> </a:t>
            </a:r>
            <a:endParaRPr lang="en-GB" sz="32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/>
              <a:t>Biological treatment of one specific disorder. </a:t>
            </a:r>
            <a:endParaRPr lang="en-GB" sz="3200" dirty="0" smtClean="0"/>
          </a:p>
        </p:txBody>
      </p:sp>
      <p:sp>
        <p:nvSpPr>
          <p:cNvPr id="2" name="Right Brace 1"/>
          <p:cNvSpPr/>
          <p:nvPr/>
        </p:nvSpPr>
        <p:spPr>
          <a:xfrm>
            <a:off x="6300192" y="738312"/>
            <a:ext cx="1008112" cy="3384376"/>
          </a:xfrm>
          <a:prstGeom prst="rightBrace">
            <a:avLst>
              <a:gd name="adj1" fmla="val 38568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308304" y="2107334"/>
            <a:ext cx="18356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General</a:t>
            </a:r>
            <a:endParaRPr lang="en-GB" sz="3600" dirty="0"/>
          </a:p>
        </p:txBody>
      </p:sp>
      <p:sp>
        <p:nvSpPr>
          <p:cNvPr id="4" name="Left Arrow 3"/>
          <p:cNvSpPr/>
          <p:nvPr/>
        </p:nvSpPr>
        <p:spPr>
          <a:xfrm>
            <a:off x="7164288" y="5877272"/>
            <a:ext cx="1979712" cy="98072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Specific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223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A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592453"/>
            <a:ext cx="687625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2800" dirty="0"/>
              <a:t>Background = 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2800" dirty="0"/>
              <a:t>The behaviourist explanation of mental illness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2800" dirty="0"/>
              <a:t>The cognitive explanation of mental illness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2800" dirty="0"/>
              <a:t>The psychodynamic explanation of mental illness</a:t>
            </a:r>
          </a:p>
          <a:p>
            <a:pPr fontAlgn="t"/>
            <a:r>
              <a:rPr lang="en-GB" sz="2800" dirty="0" smtClean="0"/>
              <a:t>Key Study = </a:t>
            </a:r>
            <a:endParaRPr lang="en-GB" sz="28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2800" dirty="0" err="1"/>
              <a:t>Szasz</a:t>
            </a:r>
            <a:r>
              <a:rPr lang="en-GB" sz="2800" dirty="0"/>
              <a:t> (2011) The myth of mental illness: 50 years later. </a:t>
            </a:r>
          </a:p>
          <a:p>
            <a:pPr fontAlgn="t"/>
            <a:r>
              <a:rPr lang="en-GB" sz="2800" dirty="0" smtClean="0"/>
              <a:t>Application = </a:t>
            </a:r>
            <a:r>
              <a:rPr lang="en-GB" sz="2800" dirty="0" smtClean="0"/>
              <a:t> </a:t>
            </a:r>
            <a:endParaRPr lang="en-GB" sz="28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2800" dirty="0" smtClean="0"/>
              <a:t>Non-biological </a:t>
            </a:r>
            <a:r>
              <a:rPr lang="en-GB" sz="2800" dirty="0"/>
              <a:t>treatment of one specific disorder. </a:t>
            </a:r>
            <a:endParaRPr lang="en-GB" sz="2800" dirty="0" smtClean="0"/>
          </a:p>
        </p:txBody>
      </p:sp>
      <p:sp>
        <p:nvSpPr>
          <p:cNvPr id="2" name="Right Brace 1"/>
          <p:cNvSpPr/>
          <p:nvPr/>
        </p:nvSpPr>
        <p:spPr>
          <a:xfrm>
            <a:off x="6372200" y="697532"/>
            <a:ext cx="1008112" cy="2966231"/>
          </a:xfrm>
          <a:prstGeom prst="rightBrace">
            <a:avLst>
              <a:gd name="adj1" fmla="val 38568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308304" y="1916832"/>
            <a:ext cx="18356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General</a:t>
            </a:r>
            <a:endParaRPr lang="en-GB" sz="3600" dirty="0"/>
          </a:p>
        </p:txBody>
      </p:sp>
      <p:sp>
        <p:nvSpPr>
          <p:cNvPr id="4" name="Left Arrow 3"/>
          <p:cNvSpPr/>
          <p:nvPr/>
        </p:nvSpPr>
        <p:spPr>
          <a:xfrm>
            <a:off x="7164288" y="5157192"/>
            <a:ext cx="1979712" cy="98072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Specific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261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A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4031433" y="548680"/>
            <a:ext cx="511256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 smtClean="0"/>
              <a:t>Most likely to have a 10 </a:t>
            </a:r>
            <a:r>
              <a:rPr lang="en-GB" sz="3200" dirty="0" smtClean="0"/>
              <a:t>mark question relating </a:t>
            </a:r>
            <a:r>
              <a:rPr lang="en-GB" sz="3200" dirty="0" smtClean="0"/>
              <a:t>debate </a:t>
            </a:r>
            <a:r>
              <a:rPr lang="en-GB" sz="3200" dirty="0" smtClean="0"/>
              <a:t>or issue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Diagnosing mental illness (e.g. reliability / validity)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Any of the 6 explanations of mental illness</a:t>
            </a:r>
            <a:endParaRPr lang="en-GB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Either of the 2 treatments</a:t>
            </a:r>
            <a:endParaRPr lang="en-GB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Or </a:t>
            </a:r>
            <a:r>
              <a:rPr lang="en-GB" sz="3200" dirty="0" smtClean="0"/>
              <a:t>the 3 Key studies</a:t>
            </a:r>
          </a:p>
          <a:p>
            <a:pPr fontAlgn="t"/>
            <a:endParaRPr lang="en-GB" sz="3600" dirty="0"/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  <a:p>
            <a:r>
              <a:rPr lang="en-GB" sz="3600" dirty="0" smtClean="0"/>
              <a:t> </a:t>
            </a:r>
          </a:p>
          <a:p>
            <a:endParaRPr lang="en-GB" sz="3600" dirty="0"/>
          </a:p>
          <a:p>
            <a:endParaRPr lang="en-GB" sz="3600" dirty="0"/>
          </a:p>
        </p:txBody>
      </p:sp>
      <p:pic>
        <p:nvPicPr>
          <p:cNvPr id="5122" name="Picture 2" descr="Image result for most likely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4858"/>
            <a:ext cx="3707905" cy="45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3889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</a:t>
            </a:r>
            <a:endParaRPr lang="en" sz="28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87296041"/>
              </p:ext>
            </p:extLst>
          </p:nvPr>
        </p:nvGraphicFramePr>
        <p:xfrm>
          <a:off x="539552" y="580936"/>
          <a:ext cx="7920880" cy="580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Left-Up Arrow 3"/>
          <p:cNvSpPr/>
          <p:nvPr/>
        </p:nvSpPr>
        <p:spPr>
          <a:xfrm rot="13505398">
            <a:off x="4597455" y="365120"/>
            <a:ext cx="2478634" cy="232095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2762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B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252678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4800" dirty="0" smtClean="0"/>
              <a:t>3 styles of questions: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 smtClean="0"/>
              <a:t>A = 10 marks on the topic area </a:t>
            </a:r>
            <a:r>
              <a:rPr lang="en-GB" sz="4800" dirty="0" smtClean="0"/>
              <a:t>and </a:t>
            </a:r>
            <a:r>
              <a:rPr lang="en-GB" sz="4800" dirty="0" smtClean="0"/>
              <a:t>key study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 smtClean="0"/>
              <a:t>B = 15 marks relating an issue or debate to the area </a:t>
            </a:r>
            <a:r>
              <a:rPr lang="en-GB" sz="4800" dirty="0" smtClean="0"/>
              <a:t>(NOT just the key study)</a:t>
            </a:r>
            <a:endParaRPr lang="en-GB" sz="48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 smtClean="0"/>
              <a:t>C = 10 mark application question</a:t>
            </a:r>
            <a:endParaRPr lang="en-GB" sz="5400" dirty="0" smtClean="0"/>
          </a:p>
        </p:txBody>
      </p:sp>
    </p:spTree>
    <p:extLst>
      <p:ext uri="{BB962C8B-B14F-4D97-AF65-F5344CB8AC3E}">
        <p14:creationId xmlns:p14="http://schemas.microsoft.com/office/powerpoint/2010/main" val="25041882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B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6300189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3600" dirty="0" smtClean="0"/>
              <a:t>All 3 questions come from the SAME topic area</a:t>
            </a:r>
            <a:r>
              <a:rPr lang="en-GB" sz="3600" dirty="0" smtClean="0"/>
              <a:t>. So </a:t>
            </a:r>
            <a:r>
              <a:rPr lang="en-GB" sz="3600" dirty="0" smtClean="0"/>
              <a:t>… if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3600" dirty="0" smtClean="0"/>
              <a:t>The material answers more than one question and 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3600" dirty="0" smtClean="0"/>
              <a:t>you think you cannot write something, because you already wrote it in the previous question(s) </a:t>
            </a:r>
          </a:p>
          <a:p>
            <a:pPr fontAlgn="t"/>
            <a:r>
              <a:rPr lang="en-GB" sz="3600" dirty="0" smtClean="0"/>
              <a:t>– still write it. </a:t>
            </a:r>
            <a:endParaRPr lang="en-GB" sz="3600" dirty="0"/>
          </a:p>
        </p:txBody>
      </p:sp>
      <p:pic>
        <p:nvPicPr>
          <p:cNvPr id="6146" name="Picture 2" descr="Image result for overlap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843808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612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B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5400" dirty="0" smtClean="0"/>
              <a:t>A Questions</a:t>
            </a:r>
          </a:p>
          <a:p>
            <a:pPr fontAlgn="t"/>
            <a:r>
              <a:rPr lang="en-GB" sz="5400" dirty="0" smtClean="0"/>
              <a:t>Explain how the research by … can be applied to … [10]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5400" dirty="0"/>
              <a:t>5 marks for </a:t>
            </a:r>
            <a:r>
              <a:rPr lang="en-GB" sz="5400" dirty="0" smtClean="0"/>
              <a:t>KNOWLEDGE of the study</a:t>
            </a:r>
            <a:endParaRPr lang="en-GB" sz="54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5400" dirty="0"/>
              <a:t>5 marks for </a:t>
            </a:r>
            <a:r>
              <a:rPr lang="en-GB" sz="5400" dirty="0" smtClean="0"/>
              <a:t>APPLICATION to the </a:t>
            </a:r>
            <a:r>
              <a:rPr lang="en-GB" sz="5400" dirty="0" smtClean="0"/>
              <a:t>topic area</a:t>
            </a:r>
            <a:endParaRPr lang="en-GB" sz="5400" dirty="0" smtClean="0"/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367206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B: </a:t>
            </a:r>
            <a:r>
              <a:rPr lang="en-GB" sz="2800" dirty="0" smtClean="0"/>
              <a:t>A </a:t>
            </a:r>
            <a:r>
              <a:rPr lang="en-GB" sz="2800" dirty="0" smtClean="0"/>
              <a:t>style </a:t>
            </a:r>
            <a:r>
              <a:rPr lang="en-GB" sz="2800" dirty="0"/>
              <a:t>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5400" dirty="0" smtClean="0"/>
              <a:t>A Questions</a:t>
            </a:r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26602" y="1474037"/>
            <a:ext cx="2448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Using the key research by xxx </a:t>
            </a:r>
            <a:endParaRPr lang="en-GB" sz="4400" dirty="0"/>
          </a:p>
        </p:txBody>
      </p:sp>
      <p:sp>
        <p:nvSpPr>
          <p:cNvPr id="3" name="Plus 2"/>
          <p:cNvSpPr/>
          <p:nvPr/>
        </p:nvSpPr>
        <p:spPr>
          <a:xfrm>
            <a:off x="2189683" y="1475526"/>
            <a:ext cx="1944216" cy="2224703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21958" y="1536157"/>
            <a:ext cx="2192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Explain the topic</a:t>
            </a:r>
            <a:endParaRPr lang="en-GB" sz="4400" dirty="0"/>
          </a:p>
        </p:txBody>
      </p:sp>
      <p:sp>
        <p:nvSpPr>
          <p:cNvPr id="4" name="Equal 3"/>
          <p:cNvSpPr/>
          <p:nvPr/>
        </p:nvSpPr>
        <p:spPr>
          <a:xfrm>
            <a:off x="6577879" y="1887618"/>
            <a:ext cx="1738537" cy="2189453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2189682" y="3968080"/>
            <a:ext cx="4830589" cy="288992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Your question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161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The topic means …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5400" dirty="0" smtClean="0"/>
              <a:t>Explain the topic means ….</a:t>
            </a:r>
            <a:endParaRPr lang="en-GB" sz="5400" dirty="0" smtClean="0"/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  <p:pic>
        <p:nvPicPr>
          <p:cNvPr id="8194" name="Picture 2" descr="Image result for this means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5035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4778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A Questions – apply the </a:t>
            </a:r>
            <a:r>
              <a:rPr lang="en-GB" sz="2800" dirty="0" smtClean="0"/>
              <a:t>key study to ….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5400" dirty="0" smtClean="0"/>
              <a:t>The name </a:t>
            </a:r>
            <a:r>
              <a:rPr lang="en-GB" sz="5400" dirty="0" smtClean="0"/>
              <a:t>of the </a:t>
            </a:r>
            <a:r>
              <a:rPr lang="en-GB" sz="5400" dirty="0" smtClean="0"/>
              <a:t>topic area – for example: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5400" dirty="0" smtClean="0"/>
              <a:t>Attachment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5400" dirty="0" smtClean="0"/>
              <a:t>Collection of evidence from suspects and witnesses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5400" dirty="0" smtClean="0"/>
              <a:t>The effects of imprisonment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endParaRPr lang="en-GB" sz="5400" dirty="0" smtClean="0"/>
          </a:p>
          <a:p>
            <a:pPr fontAlgn="t"/>
            <a:endParaRPr lang="en-GB" sz="5400" dirty="0" smtClean="0"/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935828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</a:t>
            </a:r>
            <a:endParaRPr lang="e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3" y="608436"/>
            <a:ext cx="4279726" cy="610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9" y="671691"/>
            <a:ext cx="457200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One question paper and one answer booklet.</a:t>
            </a:r>
          </a:p>
          <a:p>
            <a:endParaRPr lang="en-GB" sz="3600" dirty="0"/>
          </a:p>
          <a:p>
            <a:r>
              <a:rPr lang="en-GB" sz="3600" dirty="0" smtClean="0"/>
              <a:t>You can answer in ANY order.</a:t>
            </a:r>
          </a:p>
          <a:p>
            <a:endParaRPr lang="en-GB" sz="3600" dirty="0"/>
          </a:p>
          <a:p>
            <a:r>
              <a:rPr lang="en-GB" sz="3600" dirty="0" smtClean="0"/>
              <a:t>Make sure you write the number of the question in the margin</a:t>
            </a:r>
          </a:p>
        </p:txBody>
      </p:sp>
    </p:spTree>
    <p:extLst>
      <p:ext uri="{BB962C8B-B14F-4D97-AF65-F5344CB8AC3E}">
        <p14:creationId xmlns:p14="http://schemas.microsoft.com/office/powerpoint/2010/main" val="213606496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 fontAlgn="t"/>
            <a:r>
              <a:rPr lang="en-GB" sz="2800" dirty="0"/>
              <a:t>A Questions – apply the key study to …..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7668341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8000" dirty="0" smtClean="0"/>
              <a:t>OR the background to the topic</a:t>
            </a:r>
            <a:endParaRPr lang="en-GB" sz="5400" dirty="0"/>
          </a:p>
        </p:txBody>
      </p:sp>
      <p:pic>
        <p:nvPicPr>
          <p:cNvPr id="7170" name="Picture 2" descr="Image result for shoc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25" y="2924944"/>
            <a:ext cx="432834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423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 fontAlgn="t"/>
            <a:r>
              <a:rPr lang="en-GB" sz="2800" dirty="0"/>
              <a:t>A Questions – apply the key study to …..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5400" dirty="0" smtClean="0"/>
              <a:t>The background to the topic – for example:</a:t>
            </a:r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5400" dirty="0" smtClean="0"/>
              <a:t>impact </a:t>
            </a:r>
            <a:r>
              <a:rPr lang="en-GB" sz="5400" dirty="0"/>
              <a:t>of the failure to develop attachments </a:t>
            </a:r>
            <a:endParaRPr lang="en-GB" sz="5400" dirty="0" smtClean="0"/>
          </a:p>
          <a:p>
            <a:pPr marL="685800" indent="-685800" fontAlgn="t">
              <a:buFont typeface="Arial" panose="020B0604020202020204" pitchFamily="34" charset="0"/>
              <a:buChar char="•"/>
            </a:pPr>
            <a:r>
              <a:rPr lang="en-GB" sz="5400" dirty="0"/>
              <a:t>Punishment and reform as responses to criminal behaviour</a:t>
            </a:r>
          </a:p>
          <a:p>
            <a:pPr fontAlgn="t"/>
            <a:endParaRPr lang="en-GB" sz="5400" dirty="0" smtClean="0"/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772656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 fontAlgn="t"/>
            <a:r>
              <a:rPr lang="en-GB" sz="2800" dirty="0" smtClean="0"/>
              <a:t>Background can be referred to</a:t>
            </a:r>
            <a:endParaRPr lang="en-GB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6600" dirty="0" smtClean="0"/>
              <a:t>So … make sure you know the background </a:t>
            </a:r>
            <a:endParaRPr lang="en-GB" sz="4400" dirty="0"/>
          </a:p>
        </p:txBody>
      </p:sp>
      <p:pic>
        <p:nvPicPr>
          <p:cNvPr id="7170" name="Picture 2" descr="Image result for shoc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25" y="2780928"/>
            <a:ext cx="432834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884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>
            <a:off x="4644009" y="0"/>
            <a:ext cx="4499992" cy="68580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Child and Crime </a:t>
            </a:r>
          </a:p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B </a:t>
            </a:r>
            <a:r>
              <a:rPr lang="en-GB" sz="3200" dirty="0" smtClean="0">
                <a:solidFill>
                  <a:schemeClr val="tx1"/>
                </a:solidFill>
              </a:rPr>
              <a:t>questions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Image result for big on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" y="15280"/>
            <a:ext cx="5143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3307721" cy="19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650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B style </a:t>
            </a:r>
            <a:r>
              <a:rPr lang="en-GB" sz="2800" dirty="0"/>
              <a:t>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5400" dirty="0" smtClean="0"/>
              <a:t>B </a:t>
            </a:r>
            <a:r>
              <a:rPr lang="en-GB" sz="5400" dirty="0" smtClean="0"/>
              <a:t>Questions</a:t>
            </a:r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26602" y="2158408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Debate</a:t>
            </a:r>
            <a:endParaRPr lang="en-GB" sz="4400" dirty="0"/>
          </a:p>
        </p:txBody>
      </p:sp>
      <p:sp>
        <p:nvSpPr>
          <p:cNvPr id="3" name="Plus 2"/>
          <p:cNvSpPr/>
          <p:nvPr/>
        </p:nvSpPr>
        <p:spPr>
          <a:xfrm>
            <a:off x="2109280" y="1344573"/>
            <a:ext cx="1944216" cy="2224703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21958" y="1536157"/>
            <a:ext cx="2192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The topic name</a:t>
            </a:r>
            <a:endParaRPr lang="en-GB" sz="4400" dirty="0"/>
          </a:p>
        </p:txBody>
      </p:sp>
      <p:sp>
        <p:nvSpPr>
          <p:cNvPr id="4" name="Equal 3"/>
          <p:cNvSpPr/>
          <p:nvPr/>
        </p:nvSpPr>
        <p:spPr>
          <a:xfrm>
            <a:off x="6598689" y="1574210"/>
            <a:ext cx="1738537" cy="2189453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2189682" y="3968080"/>
            <a:ext cx="4830589" cy="288992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Your question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04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B style </a:t>
            </a:r>
            <a:r>
              <a:rPr lang="en-GB" sz="2800" dirty="0"/>
              <a:t>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5400" dirty="0" smtClean="0"/>
              <a:t>B </a:t>
            </a:r>
            <a:r>
              <a:rPr lang="en-GB" sz="5400" dirty="0" smtClean="0"/>
              <a:t>Questions</a:t>
            </a:r>
          </a:p>
          <a:p>
            <a:pPr fontAlgn="t"/>
            <a:endParaRPr lang="en-GB" sz="3600" dirty="0"/>
          </a:p>
          <a:p>
            <a:pPr fontAlgn="t"/>
            <a:endParaRPr lang="en-GB" sz="3600" dirty="0" smtClean="0"/>
          </a:p>
          <a:p>
            <a:pPr fontAlgn="t"/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26602" y="2158408"/>
            <a:ext cx="244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Issue / Debate</a:t>
            </a:r>
            <a:endParaRPr lang="en-GB" sz="4400" dirty="0"/>
          </a:p>
        </p:txBody>
      </p:sp>
      <p:sp>
        <p:nvSpPr>
          <p:cNvPr id="3" name="Plus 2"/>
          <p:cNvSpPr/>
          <p:nvPr/>
        </p:nvSpPr>
        <p:spPr>
          <a:xfrm>
            <a:off x="2021922" y="2059796"/>
            <a:ext cx="1105904" cy="107638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701473" y="1916832"/>
            <a:ext cx="3121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The topic name</a:t>
            </a:r>
            <a:endParaRPr lang="en-GB" sz="4400" dirty="0"/>
          </a:p>
        </p:txBody>
      </p:sp>
      <p:sp>
        <p:nvSpPr>
          <p:cNvPr id="4" name="Equal 3"/>
          <p:cNvSpPr/>
          <p:nvPr/>
        </p:nvSpPr>
        <p:spPr>
          <a:xfrm>
            <a:off x="5616611" y="2034895"/>
            <a:ext cx="781623" cy="1054743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6398234" y="1681534"/>
            <a:ext cx="2745766" cy="191714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Your question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-1" y="3279140"/>
            <a:ext cx="9144001" cy="3578860"/>
          </a:xfrm>
          <a:prstGeom prst="upArrowCallout">
            <a:avLst>
              <a:gd name="adj1" fmla="val 14319"/>
              <a:gd name="adj2" fmla="val 14853"/>
              <a:gd name="adj3" fmla="val 25000"/>
              <a:gd name="adj4" fmla="val 68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This is NOT just the key research, so make sure your evidence is coming from a number of sources (e.g. Paper 2 studies, background)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1167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26042" r="15235" b="15104"/>
          <a:stretch/>
        </p:blipFill>
        <p:spPr bwMode="auto">
          <a:xfrm>
            <a:off x="868883" y="266700"/>
            <a:ext cx="7332142" cy="631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211677"/>
            <a:ext cx="4572000" cy="646331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hlinkClick r:id="rId3"/>
              </a:rPr>
              <a:t>https://quizlet.com/139827798/ocr-psychology-terminology-flash-cards/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2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4772025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3200" dirty="0"/>
              <a:t>The </a:t>
            </a:r>
            <a:r>
              <a:rPr lang="en-GB" altLang="en-US" sz="3200" dirty="0" smtClean="0"/>
              <a:t>issues and </a:t>
            </a:r>
            <a:r>
              <a:rPr lang="en-GB" altLang="en-US" sz="3200" dirty="0"/>
              <a:t>debates </a:t>
            </a:r>
            <a:r>
              <a:rPr lang="en-GB" altLang="en-US" sz="3200" dirty="0" smtClean="0"/>
              <a:t>are</a:t>
            </a:r>
            <a:r>
              <a:rPr lang="en-GB" altLang="en-US" sz="3200" dirty="0"/>
              <a:t>: </a:t>
            </a:r>
          </a:p>
          <a:p>
            <a:pPr marL="0" indent="0">
              <a:buNone/>
            </a:pPr>
            <a:r>
              <a:rPr lang="en-GB" altLang="en-US" sz="3200" dirty="0"/>
              <a:t>1</a:t>
            </a:r>
            <a:r>
              <a:rPr lang="en-GB" altLang="en-US" sz="3200" dirty="0" smtClean="0"/>
              <a:t>. Nature/nurture</a:t>
            </a:r>
            <a:endParaRPr lang="en-GB" altLang="en-US" sz="3200" dirty="0"/>
          </a:p>
          <a:p>
            <a:pPr marL="0" indent="0">
              <a:buNone/>
            </a:pPr>
            <a:r>
              <a:rPr lang="en-GB" altLang="en-US" sz="3200" dirty="0"/>
              <a:t>2</a:t>
            </a:r>
            <a:r>
              <a:rPr lang="en-GB" altLang="en-US" sz="3200" dirty="0" smtClean="0"/>
              <a:t>. Freewill/Determinism</a:t>
            </a:r>
            <a:endParaRPr lang="en-GB" altLang="en-US" sz="3200" dirty="0"/>
          </a:p>
          <a:p>
            <a:pPr marL="0" indent="0">
              <a:buNone/>
            </a:pPr>
            <a:r>
              <a:rPr lang="en-GB" altLang="en-US" sz="3200" dirty="0"/>
              <a:t>3</a:t>
            </a:r>
            <a:r>
              <a:rPr lang="en-GB" altLang="en-US" sz="3200" dirty="0" smtClean="0"/>
              <a:t>. Reductionism/Holism </a:t>
            </a:r>
            <a:endParaRPr lang="en-GB" altLang="en-US" sz="3200" dirty="0"/>
          </a:p>
          <a:p>
            <a:pPr marL="0" indent="0">
              <a:buNone/>
            </a:pPr>
            <a:r>
              <a:rPr lang="en-GB" altLang="en-US" sz="3200" dirty="0"/>
              <a:t>4</a:t>
            </a:r>
            <a:r>
              <a:rPr lang="en-GB" altLang="en-US" sz="3200" dirty="0" smtClean="0"/>
              <a:t>. Individual/Situational </a:t>
            </a:r>
            <a:r>
              <a:rPr lang="en-GB" altLang="en-US" sz="3200" dirty="0"/>
              <a:t>Explanation </a:t>
            </a:r>
          </a:p>
          <a:p>
            <a:pPr marL="0" indent="0">
              <a:buNone/>
            </a:pPr>
            <a:r>
              <a:rPr lang="en-GB" altLang="en-US" sz="3200" dirty="0" smtClean="0"/>
              <a:t>5. Usefulness </a:t>
            </a:r>
            <a:r>
              <a:rPr lang="en-GB" altLang="en-US" sz="3200" dirty="0"/>
              <a:t>of Research 	</a:t>
            </a:r>
          </a:p>
          <a:p>
            <a:pPr marL="0" indent="0">
              <a:buNone/>
            </a:pPr>
            <a:r>
              <a:rPr lang="en-GB" altLang="en-US" sz="3200" dirty="0" smtClean="0"/>
              <a:t>6. Ethical </a:t>
            </a:r>
            <a:r>
              <a:rPr lang="en-GB" altLang="en-US" sz="3200" dirty="0"/>
              <a:t>Considerations </a:t>
            </a:r>
          </a:p>
          <a:p>
            <a:pPr marL="0" indent="0">
              <a:buNone/>
            </a:pPr>
            <a:r>
              <a:rPr lang="en-GB" altLang="en-US" sz="3200" dirty="0" smtClean="0"/>
              <a:t>7. Conducting </a:t>
            </a:r>
            <a:r>
              <a:rPr lang="en-GB" altLang="en-US" sz="3200" dirty="0"/>
              <a:t>Socially Sensitive Research </a:t>
            </a:r>
          </a:p>
          <a:p>
            <a:pPr marL="514350" indent="-514350">
              <a:buAutoNum type="arabicPeriod" startAt="8"/>
            </a:pPr>
            <a:r>
              <a:rPr lang="en-GB" altLang="en-US" sz="3200" dirty="0" smtClean="0"/>
              <a:t>Psychology </a:t>
            </a:r>
            <a:r>
              <a:rPr lang="en-GB" altLang="en-US" sz="3200" dirty="0"/>
              <a:t>as a Science </a:t>
            </a:r>
            <a:endParaRPr lang="en-GB" altLang="en-US" sz="3200" dirty="0" smtClean="0"/>
          </a:p>
          <a:p>
            <a:pPr marL="514350" indent="-514350">
              <a:buAutoNum type="arabicPeriod" startAt="8"/>
            </a:pPr>
            <a:r>
              <a:rPr lang="en-GB" altLang="en-US" sz="3200" dirty="0" smtClean="0"/>
              <a:t>Methodological Issues </a:t>
            </a:r>
          </a:p>
          <a:p>
            <a:pPr marL="514350" indent="-514350">
              <a:buAutoNum type="arabicPeriod" startAt="8"/>
            </a:pPr>
            <a:r>
              <a:rPr lang="en-GB" altLang="en-US" sz="3200" dirty="0" smtClean="0"/>
              <a:t>Reliability</a:t>
            </a:r>
          </a:p>
          <a:p>
            <a:pPr marL="514350" indent="-514350">
              <a:buAutoNum type="arabicPeriod" startAt="8"/>
            </a:pPr>
            <a:r>
              <a:rPr lang="en-GB" altLang="en-US" sz="3200" dirty="0" smtClean="0"/>
              <a:t>Validity</a:t>
            </a:r>
          </a:p>
          <a:p>
            <a:pPr marL="514350" indent="-514350">
              <a:buAutoNum type="arabicPeriod" startAt="8"/>
            </a:pPr>
            <a:r>
              <a:rPr lang="en-GB" altLang="en-US" sz="3200" dirty="0" smtClean="0"/>
              <a:t>Ethnocentrism</a:t>
            </a:r>
            <a:endParaRPr lang="en-GB" altLang="en-US" sz="3200" dirty="0"/>
          </a:p>
          <a:p>
            <a:pPr marL="0" indent="0">
              <a:buNone/>
            </a:pPr>
            <a:endParaRPr lang="en-GB" altLang="en-US" sz="4000" dirty="0"/>
          </a:p>
        </p:txBody>
      </p:sp>
      <p:pic>
        <p:nvPicPr>
          <p:cNvPr id="118788" name="Picture 4" descr="C:\Users\vevagora\AppData\Local\Microsoft\Windows\Temporary Internet Files\Content.IE5\2OD50CG0\Imagen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428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740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31036" cy="212365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black"/>
                </a:solidFill>
                <a:cs typeface="Arial" panose="020B0604020202020204" pitchFamily="34" charset="0"/>
              </a:rPr>
              <a:t>Assess the methodological issues raised when researching ….. [15]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73" y="2276872"/>
            <a:ext cx="55650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For 15 marks, you need to have 3+ </a:t>
            </a:r>
            <a:r>
              <a:rPr lang="en-GB" sz="3600" dirty="0" err="1">
                <a:solidFill>
                  <a:srgbClr val="000000"/>
                </a:solidFill>
              </a:rPr>
              <a:t>PEECChs</a:t>
            </a:r>
            <a:r>
              <a:rPr lang="en-GB" sz="3600" dirty="0">
                <a:solidFill>
                  <a:srgbClr val="000000"/>
                </a:solidFill>
              </a:rPr>
              <a:t> </a:t>
            </a:r>
          </a:p>
          <a:p>
            <a:r>
              <a:rPr lang="en-GB" sz="3600" dirty="0">
                <a:solidFill>
                  <a:srgbClr val="000000"/>
                </a:solidFill>
              </a:rPr>
              <a:t>Point </a:t>
            </a:r>
          </a:p>
          <a:p>
            <a:r>
              <a:rPr lang="en-GB" sz="3600" dirty="0">
                <a:solidFill>
                  <a:srgbClr val="000000"/>
                </a:solidFill>
              </a:rPr>
              <a:t>Explanation</a:t>
            </a:r>
          </a:p>
          <a:p>
            <a:r>
              <a:rPr lang="en-GB" sz="3600" dirty="0">
                <a:solidFill>
                  <a:srgbClr val="000000"/>
                </a:solidFill>
              </a:rPr>
              <a:t>Example</a:t>
            </a:r>
          </a:p>
          <a:p>
            <a:r>
              <a:rPr lang="en-GB" sz="3600" dirty="0">
                <a:solidFill>
                  <a:srgbClr val="000000"/>
                </a:solidFill>
              </a:rPr>
              <a:t>Conclusion</a:t>
            </a:r>
          </a:p>
          <a:p>
            <a:r>
              <a:rPr lang="en-GB" sz="3600" dirty="0">
                <a:solidFill>
                  <a:srgbClr val="000000"/>
                </a:solidFill>
              </a:rPr>
              <a:t>Challenge </a:t>
            </a:r>
          </a:p>
        </p:txBody>
      </p:sp>
      <p:sp>
        <p:nvSpPr>
          <p:cNvPr id="3" name="Up Arrow 2"/>
          <p:cNvSpPr/>
          <p:nvPr/>
        </p:nvSpPr>
        <p:spPr>
          <a:xfrm>
            <a:off x="6706227" y="1673324"/>
            <a:ext cx="1023078" cy="2428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5101" y="4101724"/>
            <a:ext cx="3378409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0000"/>
                </a:solidFill>
              </a:rPr>
              <a:t>Topic title goes in here</a:t>
            </a:r>
          </a:p>
        </p:txBody>
      </p:sp>
      <p:pic>
        <p:nvPicPr>
          <p:cNvPr id="3075" name="Picture 3" descr="C:\Users\vevagora\AppData\Local\Microsoft\Windows\Temporary Internet Files\Content.IE5\RJXJF1R3\Nqx6J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87" y="3356992"/>
            <a:ext cx="2469934" cy="32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"/>
            <a:ext cx="530225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cs typeface="Arial" panose="020B0604020202020204" pitchFamily="34" charset="0"/>
              </a:rPr>
              <a:t>Assess </a:t>
            </a:r>
            <a:r>
              <a:rPr lang="en-GB" sz="4000" dirty="0">
                <a:cs typeface="Arial" panose="020B0604020202020204" pitchFamily="34" charset="0"/>
              </a:rPr>
              <a:t>the methodological issues raised when researching </a:t>
            </a:r>
            <a:endParaRPr lang="en-GB" sz="4000" dirty="0" smtClean="0">
              <a:cs typeface="Arial" panose="020B0604020202020204" pitchFamily="34" charset="0"/>
            </a:endParaRPr>
          </a:p>
          <a:p>
            <a:pPr marL="742950" indent="-742950">
              <a:buFontTx/>
              <a:buAutoNum type="alphaUcPeriod"/>
            </a:pPr>
            <a:r>
              <a:rPr lang="en-GB" sz="4000" dirty="0">
                <a:cs typeface="Arial" panose="020B0604020202020204" pitchFamily="34" charset="0"/>
              </a:rPr>
              <a:t>A</a:t>
            </a:r>
            <a:r>
              <a:rPr lang="en-GB" sz="4000" dirty="0" smtClean="0">
                <a:cs typeface="Arial" panose="020B0604020202020204" pitchFamily="34" charset="0"/>
              </a:rPr>
              <a:t>ttachment </a:t>
            </a:r>
            <a:r>
              <a:rPr lang="en-GB" sz="4000" dirty="0">
                <a:cs typeface="Arial" panose="020B0604020202020204" pitchFamily="34" charset="0"/>
              </a:rPr>
              <a:t>[15]</a:t>
            </a:r>
          </a:p>
          <a:p>
            <a:pPr marL="742950" indent="-742950">
              <a:buFontTx/>
              <a:buAutoNum type="alphaUcPeriod"/>
            </a:pPr>
            <a:r>
              <a:rPr lang="en-GB" sz="4000" dirty="0" smtClean="0">
                <a:cs typeface="Arial" panose="020B0604020202020204" pitchFamily="34" charset="0"/>
              </a:rPr>
              <a:t>The collection </a:t>
            </a:r>
            <a:r>
              <a:rPr lang="en-GB" sz="4000" dirty="0">
                <a:cs typeface="Arial" panose="020B0604020202020204" pitchFamily="34" charset="0"/>
              </a:rPr>
              <a:t>of evidence from witnesses [15]</a:t>
            </a:r>
          </a:p>
          <a:p>
            <a:pPr marL="742950" indent="-742950">
              <a:buFontTx/>
              <a:buAutoNum type="alphaUcPeriod"/>
            </a:pPr>
            <a:r>
              <a:rPr lang="en-GB" sz="4000" dirty="0">
                <a:cs typeface="Arial" panose="020B0604020202020204" pitchFamily="34" charset="0"/>
              </a:rPr>
              <a:t>T</a:t>
            </a:r>
            <a:r>
              <a:rPr lang="en-GB" sz="4000" dirty="0" smtClean="0">
                <a:cs typeface="Arial" panose="020B0604020202020204" pitchFamily="34" charset="0"/>
              </a:rPr>
              <a:t>he </a:t>
            </a:r>
            <a:r>
              <a:rPr lang="en-GB" sz="4000" dirty="0">
                <a:cs typeface="Arial" panose="020B0604020202020204" pitchFamily="34" charset="0"/>
              </a:rPr>
              <a:t>effects of imprisonment[15]</a:t>
            </a:r>
          </a:p>
          <a:p>
            <a:endParaRPr lang="en-GB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C:\Users\vevagora\Pictures\Sample ans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0"/>
            <a:ext cx="384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</a:t>
            </a:r>
            <a:endParaRPr lang="e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3" y="608436"/>
            <a:ext cx="3055591" cy="4355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5" y="671690"/>
            <a:ext cx="57961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/>
              <a:t>It is better to put your notes / plans on the ANSWER booklet </a:t>
            </a:r>
            <a:r>
              <a:rPr lang="en-GB" sz="4800" dirty="0" smtClean="0"/>
              <a:t>… so you can get credit for it</a:t>
            </a:r>
          </a:p>
        </p:txBody>
      </p:sp>
    </p:spTree>
    <p:extLst>
      <p:ext uri="{BB962C8B-B14F-4D97-AF65-F5344CB8AC3E}">
        <p14:creationId xmlns:p14="http://schemas.microsoft.com/office/powerpoint/2010/main" val="12063798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Methodological Issues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3600" dirty="0" smtClean="0"/>
              <a:t>NOT </a:t>
            </a:r>
            <a:r>
              <a:rPr lang="en-GB" sz="3600" dirty="0"/>
              <a:t>just the key </a:t>
            </a:r>
            <a:r>
              <a:rPr lang="en-GB" sz="3600" dirty="0" smtClean="0"/>
              <a:t>research</a:t>
            </a:r>
          </a:p>
          <a:p>
            <a:pPr algn="ctr" fontAlgn="t"/>
            <a:r>
              <a:rPr lang="en-GB" sz="3600" dirty="0" smtClean="0"/>
              <a:t>Give evidence from a number </a:t>
            </a:r>
            <a:r>
              <a:rPr lang="en-GB" sz="3600" dirty="0"/>
              <a:t>of sources (e.g. Paper 2 studies, </a:t>
            </a:r>
            <a:r>
              <a:rPr lang="en-GB" sz="3600" dirty="0" smtClean="0"/>
              <a:t>background, Child or Crime in general)</a:t>
            </a:r>
            <a:endParaRPr lang="en-GB" sz="3600" dirty="0"/>
          </a:p>
          <a:p>
            <a:pPr fontAlgn="t"/>
            <a:endParaRPr lang="en-GB" sz="3600" dirty="0"/>
          </a:p>
        </p:txBody>
      </p:sp>
      <p:pic>
        <p:nvPicPr>
          <p:cNvPr id="11266" name="Picture 2" descr="Image result for don'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496"/>
            <a:ext cx="7056784" cy="39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626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Methodological Issues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7200" dirty="0" smtClean="0"/>
              <a:t>Methodological ‘issues’ can be good or bad</a:t>
            </a:r>
            <a:endParaRPr lang="en-GB" sz="7200" dirty="0"/>
          </a:p>
          <a:p>
            <a:pPr fontAlgn="t"/>
            <a:endParaRPr lang="en-GB" sz="3600" dirty="0"/>
          </a:p>
        </p:txBody>
      </p:sp>
      <p:pic>
        <p:nvPicPr>
          <p:cNvPr id="11268" name="Picture 4" descr="Image result for good or ba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2146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642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Generic Methodological Issues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252678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5400" dirty="0" smtClean="0"/>
              <a:t>Can’t remember which methodological issues to mention? Sample, reliability and validity work for nearly every topic</a:t>
            </a:r>
            <a:endParaRPr lang="en-GB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818137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67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3103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</a:rPr>
              <a:t>Validity and Reliability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750" t="22445" r="39250" b="22889"/>
          <a:stretch/>
        </p:blipFill>
        <p:spPr>
          <a:xfrm>
            <a:off x="3143254" y="800535"/>
            <a:ext cx="3314700" cy="61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" y="4"/>
            <a:ext cx="2815958" cy="212365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cs typeface="Arial" panose="020B0604020202020204" pitchFamily="34" charset="0"/>
              </a:rPr>
              <a:t>Validity and Reliability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153399"/>
              </p:ext>
            </p:extLst>
          </p:nvPr>
        </p:nvGraphicFramePr>
        <p:xfrm>
          <a:off x="2815962" y="-57472"/>
          <a:ext cx="6315074" cy="69154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8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6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Internal Reliability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Outside of the test, what can we replicate? Would we get the same results again?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External Reliability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Within the test itself, what has been kept consistent? The same for all participants?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Split-half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Where a test is split into two and each half is compared to each other to check for consistency.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Inter-rater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Where two or more researchers gain consistent results and agree on the findings.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Test-retest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Where a test can be replicated and the same result can be found.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Internal Validity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Within the test itself, does everything appear to be measuring what it intends to measure?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External Validity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Outside of the test, do the results hold true? Can they be applied in alternative settings? Or with alternative people?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Face Validity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On the surface does the test appear to be measuring what it intends to measure?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Construct Validity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The degree to which everything in the test is measuring what it claims to measure.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Concurrent Validity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Where the test is measured against a pre-existing standardised and established test.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Criterion Validity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How well one variable predicts another variable of future performance?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Population Validity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Do the results from the sample hold true if compared to the target population?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Ecological Validity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smtClean="0">
                          <a:effectLst/>
                        </a:rPr>
                        <a:t>Do the results from the original setting of the study hold true in alterative settings, e.g. real-life?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Temporal Validity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Can the results be applied to different times and places?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795" marR="2579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8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B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252678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571500" fontAlgn="t">
              <a:buFont typeface="Arial" pitchFamily="34" charset="0"/>
              <a:buChar char="•"/>
            </a:pPr>
            <a:r>
              <a:rPr lang="en-GB" sz="4400" dirty="0" smtClean="0"/>
              <a:t>Reliability</a:t>
            </a:r>
            <a:r>
              <a:rPr lang="en-GB" sz="4400" dirty="0" smtClean="0"/>
              <a:t>: split </a:t>
            </a:r>
            <a:r>
              <a:rPr lang="en-GB" sz="4400" dirty="0"/>
              <a:t>half, inter-rater, test retest, </a:t>
            </a:r>
            <a:r>
              <a:rPr lang="en-GB" sz="4400" dirty="0" smtClean="0"/>
              <a:t>controls, standardised procedures, standardised materials, counter-balancing</a:t>
            </a:r>
            <a:endParaRPr lang="en-GB" sz="4400" dirty="0"/>
          </a:p>
          <a:p>
            <a:pPr marL="571500" indent="-571500" fontAlgn="t">
              <a:buFont typeface="Arial" pitchFamily="34" charset="0"/>
              <a:buChar char="•"/>
            </a:pPr>
            <a:r>
              <a:rPr lang="en-GB" sz="4400" dirty="0"/>
              <a:t>Validity: criterion, construct, concurrent, </a:t>
            </a:r>
            <a:r>
              <a:rPr lang="en-GB" sz="4400" dirty="0" smtClean="0"/>
              <a:t>content, temporal</a:t>
            </a:r>
            <a:r>
              <a:rPr lang="en-GB" sz="4400" dirty="0"/>
              <a:t>, </a:t>
            </a:r>
            <a:r>
              <a:rPr lang="en-GB" sz="4400" dirty="0" smtClean="0"/>
              <a:t>population, ecological, predictive</a:t>
            </a:r>
            <a:endParaRPr lang="en-GB" sz="4400" dirty="0"/>
          </a:p>
          <a:p>
            <a:pPr marL="571500" indent="-571500" fontAlgn="t">
              <a:buFont typeface="Arial" pitchFamily="34" charset="0"/>
              <a:buChar char="•"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748792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B </a:t>
            </a:r>
            <a:r>
              <a:rPr lang="en-GB" sz="2800" dirty="0"/>
              <a:t>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514350"/>
            <a:ext cx="9144001" cy="586697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 fontAlgn="t"/>
            <a:r>
              <a:rPr lang="en-GB" sz="6000" b="1" u="sng" dirty="0" smtClean="0"/>
              <a:t>B Questions</a:t>
            </a:r>
          </a:p>
          <a:p>
            <a:pPr fontAlgn="t"/>
            <a:r>
              <a:rPr lang="en-GB" sz="6000" dirty="0" smtClean="0"/>
              <a:t>15 marks:</a:t>
            </a:r>
          </a:p>
          <a:p>
            <a:pPr fontAlgn="t"/>
            <a:r>
              <a:rPr lang="en-GB" sz="6000" dirty="0" smtClean="0"/>
              <a:t>3 = AO1 = Knowledge</a:t>
            </a:r>
          </a:p>
          <a:p>
            <a:pPr fontAlgn="t"/>
            <a:r>
              <a:rPr lang="en-GB" sz="6000" dirty="0" smtClean="0"/>
              <a:t>12 = AO3 = Evaluation </a:t>
            </a:r>
          </a:p>
          <a:p>
            <a:pPr fontAlgn="t"/>
            <a:r>
              <a:rPr lang="en-GB" sz="5400" dirty="0" smtClean="0"/>
              <a:t>It is crucial to show PEECCHs and links between paragraphs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046008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C questions are applying your knowledge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252678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t"/>
            <a:r>
              <a:rPr lang="en-GB" sz="5400" dirty="0" smtClean="0"/>
              <a:t>The </a:t>
            </a:r>
            <a:r>
              <a:rPr lang="en-GB" sz="5400" dirty="0" smtClean="0"/>
              <a:t>exact application is NOT stated. You decide where the strategy comes from, as long as it is relevant and answers the question</a:t>
            </a:r>
            <a:r>
              <a:rPr lang="en-GB" sz="5400" dirty="0" smtClean="0"/>
              <a:t>.</a:t>
            </a:r>
            <a:endParaRPr lang="en-GB" sz="5400" dirty="0" smtClean="0"/>
          </a:p>
        </p:txBody>
      </p:sp>
      <p:pic>
        <p:nvPicPr>
          <p:cNvPr id="14338" name="Picture 2" descr="Image result for apply your knowledg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462729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300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8306" y="-12154"/>
            <a:ext cx="9125694" cy="5383983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84392" tIns="84392" rIns="84392" bIns="84392" anchor="t" anchorCtr="0">
            <a:noAutofit/>
          </a:bodyPr>
          <a:lstStyle/>
          <a:p>
            <a:pPr algn="ctr" fontAlgn="t"/>
            <a:r>
              <a:rPr lang="en-GB" sz="5354" b="1" dirty="0"/>
              <a:t>C = Applications</a:t>
            </a:r>
          </a:p>
          <a:p>
            <a:pPr fontAlgn="t"/>
            <a:r>
              <a:rPr lang="en-GB" sz="5354" b="1" dirty="0"/>
              <a:t>Strategies</a:t>
            </a:r>
            <a:endParaRPr lang="en-GB" sz="5354" b="1" dirty="0"/>
          </a:p>
          <a:p>
            <a:pPr marL="527552" indent="-527552" fontAlgn="t">
              <a:buFont typeface="Arial" panose="020B0604020202020204" pitchFamily="34" charset="0"/>
              <a:buChar char="•"/>
            </a:pPr>
            <a:r>
              <a:rPr lang="en-GB" sz="5354" dirty="0"/>
              <a:t>5 marks for </a:t>
            </a:r>
            <a:r>
              <a:rPr lang="en-GB" sz="5354" dirty="0" smtClean="0"/>
              <a:t>HOW </a:t>
            </a:r>
            <a:r>
              <a:rPr lang="en-GB" sz="5354" dirty="0"/>
              <a:t>is done</a:t>
            </a:r>
          </a:p>
          <a:p>
            <a:pPr marL="527552" indent="-527552" fontAlgn="t">
              <a:buFont typeface="Arial" panose="020B0604020202020204" pitchFamily="34" charset="0"/>
              <a:buChar char="•"/>
            </a:pPr>
            <a:r>
              <a:rPr lang="en-GB" sz="5354" dirty="0"/>
              <a:t>5 marks for WHY it is done</a:t>
            </a:r>
          </a:p>
          <a:p>
            <a:pPr marL="527552" indent="-527552" fontAlgn="t">
              <a:buFont typeface="Arial" panose="020B0604020202020204" pitchFamily="34" charset="0"/>
              <a:buChar char="•"/>
            </a:pPr>
            <a:r>
              <a:rPr lang="en-GB" sz="5354" b="1" u="sng" dirty="0"/>
              <a:t>Constantly</a:t>
            </a:r>
            <a:r>
              <a:rPr lang="en-GB" sz="5354" dirty="0"/>
              <a:t> refer to the unique words of the question to show application</a:t>
            </a:r>
            <a:endParaRPr lang="en-GB" sz="5354" dirty="0"/>
          </a:p>
        </p:txBody>
      </p:sp>
    </p:spTree>
    <p:extLst>
      <p:ext uri="{BB962C8B-B14F-4D97-AF65-F5344CB8AC3E}">
        <p14:creationId xmlns:p14="http://schemas.microsoft.com/office/powerpoint/2010/main" val="39792845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-9495"/>
            <a:ext cx="9144001" cy="1062231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84392" tIns="84392" rIns="84392" bIns="84392" anchor="t" anchorCtr="0">
            <a:noAutofit/>
          </a:bodyPr>
          <a:lstStyle/>
          <a:p>
            <a:pPr algn="ctr" fontAlgn="t"/>
            <a:r>
              <a:rPr lang="en-GB" sz="6600" dirty="0" smtClean="0"/>
              <a:t>Strategies</a:t>
            </a:r>
            <a:endParaRPr lang="en-GB" sz="6600" dirty="0"/>
          </a:p>
        </p:txBody>
      </p:sp>
      <p:pic>
        <p:nvPicPr>
          <p:cNvPr id="15362" name="Picture 2" descr="Image result for prepar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75" y="1052736"/>
            <a:ext cx="47482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717032"/>
            <a:ext cx="88447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WHAT are you going to do?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39316" y="4625796"/>
            <a:ext cx="87849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HOW are you going to do this?</a:t>
            </a:r>
            <a:endParaRPr lang="en-GB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026" y="5780782"/>
            <a:ext cx="251977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WHEN?</a:t>
            </a:r>
            <a:endParaRPr lang="en-GB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3076625" y="5780782"/>
            <a:ext cx="284431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WHERE?</a:t>
            </a:r>
            <a:endParaRPr lang="en-GB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6331768" y="5770364"/>
            <a:ext cx="259014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WHEN?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039801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</a:t>
            </a:r>
            <a:endParaRPr lang="e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85833" y="671689"/>
            <a:ext cx="53581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/>
              <a:t>It is 2 hours long and everyone runs out of time … plan accordingly</a:t>
            </a:r>
            <a:endParaRPr lang="en-GB" sz="4800" dirty="0" smtClean="0"/>
          </a:p>
        </p:txBody>
      </p:sp>
      <p:pic>
        <p:nvPicPr>
          <p:cNvPr id="2050" name="Picture 2" descr="Image result for time runs ou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1893618"/>
            <a:ext cx="4194479" cy="314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802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-9495"/>
            <a:ext cx="9144001" cy="1062231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84392" tIns="84392" rIns="84392" bIns="84392" anchor="t" anchorCtr="0">
            <a:noAutofit/>
          </a:bodyPr>
          <a:lstStyle/>
          <a:p>
            <a:pPr algn="ctr" fontAlgn="t"/>
            <a:r>
              <a:rPr lang="en-GB" sz="6600" dirty="0" smtClean="0"/>
              <a:t>Strategies</a:t>
            </a:r>
            <a:endParaRPr lang="en-GB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117104" y="1093118"/>
            <a:ext cx="88447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WHAT are you going to do?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1" y="2854672"/>
            <a:ext cx="87849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HOW are you going to do this?</a:t>
            </a:r>
            <a:endParaRPr lang="en-GB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590" y="4799106"/>
            <a:ext cx="251977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WHEN?</a:t>
            </a:r>
            <a:endParaRPr lang="en-GB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5487605"/>
            <a:ext cx="284431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WHERE?</a:t>
            </a:r>
            <a:endParaRPr lang="en-GB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2070488" y="6176104"/>
            <a:ext cx="259014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WHEN?</a:t>
            </a:r>
            <a:endParaRPr lang="en-GB" sz="4800" dirty="0"/>
          </a:p>
        </p:txBody>
      </p:sp>
      <p:sp>
        <p:nvSpPr>
          <p:cNvPr id="3" name="Up Arrow Callout 2"/>
          <p:cNvSpPr/>
          <p:nvPr/>
        </p:nvSpPr>
        <p:spPr>
          <a:xfrm>
            <a:off x="117104" y="1739449"/>
            <a:ext cx="8844780" cy="96947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Which piece of psychological research says that this will work?</a:t>
            </a:r>
            <a:endParaRPr lang="en-GB" sz="2400" dirty="0"/>
          </a:p>
        </p:txBody>
      </p:sp>
      <p:sp>
        <p:nvSpPr>
          <p:cNvPr id="15" name="Up Arrow Callout 14"/>
          <p:cNvSpPr/>
          <p:nvPr/>
        </p:nvSpPr>
        <p:spPr>
          <a:xfrm>
            <a:off x="150590" y="3725712"/>
            <a:ext cx="8844780" cy="96947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Why will this help the person in the story</a:t>
            </a:r>
            <a:endParaRPr lang="en-GB" sz="2400" dirty="0"/>
          </a:p>
        </p:txBody>
      </p:sp>
      <p:sp>
        <p:nvSpPr>
          <p:cNvPr id="5" name="Left Arrow Callout 4"/>
          <p:cNvSpPr/>
          <p:nvPr/>
        </p:nvSpPr>
        <p:spPr>
          <a:xfrm>
            <a:off x="5004048" y="4799106"/>
            <a:ext cx="3991322" cy="205889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Why is this suitable for the person in the story?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111619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</a:t>
            </a:r>
            <a:endParaRPr lang="en" sz="28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87296041"/>
              </p:ext>
            </p:extLst>
          </p:nvPr>
        </p:nvGraphicFramePr>
        <p:xfrm>
          <a:off x="539552" y="580936"/>
          <a:ext cx="7920880" cy="580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/>
          <p:cNvSpPr/>
          <p:nvPr/>
        </p:nvSpPr>
        <p:spPr>
          <a:xfrm rot="2297589">
            <a:off x="-24683" y="26396"/>
            <a:ext cx="1728192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062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A: Issues of Mental Health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143997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Has 35 marks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Will most likely have 5-6 shorter answer questions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Will most likely have 1-2 questions on each of the 3 parts of the section</a:t>
            </a:r>
            <a:endParaRPr lang="en-US" sz="4000" dirty="0"/>
          </a:p>
        </p:txBody>
      </p:sp>
      <p:pic>
        <p:nvPicPr>
          <p:cNvPr id="4098" name="Picture 2" descr="Image result for fingers cross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09734"/>
            <a:ext cx="47434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909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3: Issues of Mental Health</a:t>
            </a:r>
            <a:endParaRPr lang="en" sz="28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2383645"/>
              </p:ext>
            </p:extLst>
          </p:nvPr>
        </p:nvGraphicFramePr>
        <p:xfrm>
          <a:off x="539552" y="580936"/>
          <a:ext cx="7920880" cy="580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95996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3: Issues of Mental Health</a:t>
            </a:r>
            <a:endParaRPr lang="en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0936"/>
            <a:ext cx="54360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Each of these 3 has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600" dirty="0" smtClean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600" dirty="0" smtClean="0"/>
              <a:t>Key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600" dirty="0" smtClean="0"/>
              <a:t>Application</a:t>
            </a:r>
            <a:endParaRPr lang="en-GB" sz="66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39364088"/>
              </p:ext>
            </p:extLst>
          </p:nvPr>
        </p:nvGraphicFramePr>
        <p:xfrm>
          <a:off x="5436096" y="1700808"/>
          <a:ext cx="37079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12646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" y="11"/>
            <a:ext cx="9144001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Paper </a:t>
            </a:r>
            <a:r>
              <a:rPr lang="en-GB" sz="2800" dirty="0" smtClean="0"/>
              <a:t>3 </a:t>
            </a:r>
            <a:r>
              <a:rPr lang="en-GB" sz="2800" dirty="0"/>
              <a:t>Section </a:t>
            </a:r>
            <a:r>
              <a:rPr lang="en-GB" sz="2800" dirty="0" smtClean="0"/>
              <a:t>A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" y="548680"/>
            <a:ext cx="9252678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 smtClean="0"/>
              <a:t>Background =  </a:t>
            </a:r>
            <a:endParaRPr lang="en-GB" sz="3200" dirty="0" smtClean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/>
              <a:t>Historical views of mental illness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smtClean="0"/>
              <a:t>Defining </a:t>
            </a:r>
            <a:r>
              <a:rPr lang="en-GB" sz="3200" dirty="0"/>
              <a:t>abnormality 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smtClean="0"/>
              <a:t>Categorising </a:t>
            </a:r>
            <a:r>
              <a:rPr lang="en-GB" sz="3200" dirty="0"/>
              <a:t>mental disorders </a:t>
            </a:r>
            <a:endParaRPr lang="en-GB" sz="3200" dirty="0" smtClean="0"/>
          </a:p>
          <a:p>
            <a:pPr fontAlgn="t"/>
            <a:r>
              <a:rPr lang="en-GB" sz="3200" dirty="0" smtClean="0"/>
              <a:t>Key Study = </a:t>
            </a:r>
            <a:endParaRPr lang="en-GB" sz="32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 err="1"/>
              <a:t>Rosenhan</a:t>
            </a:r>
            <a:r>
              <a:rPr lang="en-GB" sz="3200" dirty="0"/>
              <a:t> (1973) </a:t>
            </a:r>
            <a:r>
              <a:rPr lang="en-GB" sz="3200" dirty="0" smtClean="0"/>
              <a:t>On </a:t>
            </a:r>
            <a:r>
              <a:rPr lang="en-GB" sz="3200" dirty="0"/>
              <a:t>being sane in insane </a:t>
            </a:r>
            <a:r>
              <a:rPr lang="en-GB" sz="3200" dirty="0" smtClean="0"/>
              <a:t>places – remember there are 2 parts to this study</a:t>
            </a:r>
          </a:p>
          <a:p>
            <a:pPr fontAlgn="t"/>
            <a:r>
              <a:rPr lang="en-GB" sz="3200" dirty="0" smtClean="0"/>
              <a:t>Application = </a:t>
            </a:r>
            <a:endParaRPr lang="en-GB" sz="3200" dirty="0"/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GB" sz="3200" dirty="0"/>
              <a:t>Characteristics of </a:t>
            </a:r>
            <a:r>
              <a:rPr lang="en-GB" sz="3200" dirty="0" smtClean="0"/>
              <a:t>an </a:t>
            </a:r>
            <a:r>
              <a:rPr lang="en-GB" sz="3200" dirty="0"/>
              <a:t>affective disorder, </a:t>
            </a:r>
            <a:r>
              <a:rPr lang="en-GB" sz="3200" dirty="0" smtClean="0"/>
              <a:t>a </a:t>
            </a:r>
            <a:r>
              <a:rPr lang="en-GB" sz="3200" dirty="0"/>
              <a:t>psychotic disorder </a:t>
            </a:r>
            <a:r>
              <a:rPr lang="en-GB" sz="3200" dirty="0" smtClean="0"/>
              <a:t>and </a:t>
            </a:r>
            <a:r>
              <a:rPr lang="en-GB" sz="3200" dirty="0"/>
              <a:t>an anxiety disorder. </a:t>
            </a: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9734052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1317</Words>
  <Application>Microsoft Office PowerPoint</Application>
  <PresentationFormat>On-screen Show (4:3)</PresentationFormat>
  <Paragraphs>239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simple-light</vt:lpstr>
      <vt:lpstr>PowerPoint Presentation</vt:lpstr>
      <vt:lpstr>Paper 3</vt:lpstr>
      <vt:lpstr>Paper 3</vt:lpstr>
      <vt:lpstr>Paper 3</vt:lpstr>
      <vt:lpstr>Paper 3</vt:lpstr>
      <vt:lpstr>Paper 3 Section A: Issues of Mental Health</vt:lpstr>
      <vt:lpstr>Paper 3: Issues of Mental Health</vt:lpstr>
      <vt:lpstr>Paper 3: Issues of Mental Health</vt:lpstr>
      <vt:lpstr>Paper 3 Section A</vt:lpstr>
      <vt:lpstr>Paper 3 Section A style Questions</vt:lpstr>
      <vt:lpstr>Paper 3 Section A style Questions</vt:lpstr>
      <vt:lpstr>Paper 3 Section A style Questions</vt:lpstr>
      <vt:lpstr>Paper 3</vt:lpstr>
      <vt:lpstr>Paper 3 Section B style Questions</vt:lpstr>
      <vt:lpstr>Paper 3 Section B style Questions</vt:lpstr>
      <vt:lpstr>Paper 3 Section B style Questions</vt:lpstr>
      <vt:lpstr>Paper 3 Section B: A style Questions</vt:lpstr>
      <vt:lpstr>The topic means …</vt:lpstr>
      <vt:lpstr>A Questions – apply the key study to ….</vt:lpstr>
      <vt:lpstr>A Questions – apply the key study to …..</vt:lpstr>
      <vt:lpstr>A Questions – apply the key study to …..</vt:lpstr>
      <vt:lpstr>Background can be referred to</vt:lpstr>
      <vt:lpstr>PowerPoint Presentation</vt:lpstr>
      <vt:lpstr>B style Questions</vt:lpstr>
      <vt:lpstr>B style Questions</vt:lpstr>
      <vt:lpstr>PowerPoint Presentation</vt:lpstr>
      <vt:lpstr>PowerPoint Presentation</vt:lpstr>
      <vt:lpstr>PowerPoint Presentation</vt:lpstr>
      <vt:lpstr>PowerPoint Presentation</vt:lpstr>
      <vt:lpstr>Methodological Issues</vt:lpstr>
      <vt:lpstr>Methodological Issues</vt:lpstr>
      <vt:lpstr>Generic Methodological Issues</vt:lpstr>
      <vt:lpstr>PowerPoint Presentation</vt:lpstr>
      <vt:lpstr>PowerPoint Presentation</vt:lpstr>
      <vt:lpstr>Paper 3 Section B style Questions</vt:lpstr>
      <vt:lpstr>Paper 3 Section B style Questions</vt:lpstr>
      <vt:lpstr>C questions are applying your knowledge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</dc:title>
  <dc:creator>Evagora V</dc:creator>
  <cp:lastModifiedBy>Evagora V (Staff)</cp:lastModifiedBy>
  <cp:revision>26</cp:revision>
  <dcterms:created xsi:type="dcterms:W3CDTF">2018-05-24T11:35:55Z</dcterms:created>
  <dcterms:modified xsi:type="dcterms:W3CDTF">2019-06-11T17:23:53Z</dcterms:modified>
</cp:coreProperties>
</file>