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8" r:id="rId2"/>
    <p:sldId id="306" r:id="rId3"/>
    <p:sldId id="305" r:id="rId4"/>
    <p:sldId id="304" r:id="rId5"/>
    <p:sldId id="285" r:id="rId6"/>
    <p:sldId id="257" r:id="rId7"/>
    <p:sldId id="289" r:id="rId8"/>
    <p:sldId id="279" r:id="rId9"/>
    <p:sldId id="259" r:id="rId10"/>
    <p:sldId id="290" r:id="rId11"/>
    <p:sldId id="280" r:id="rId12"/>
    <p:sldId id="281" r:id="rId13"/>
    <p:sldId id="283" r:id="rId14"/>
    <p:sldId id="263" r:id="rId15"/>
    <p:sldId id="300" r:id="rId16"/>
    <p:sldId id="301" r:id="rId17"/>
    <p:sldId id="299" r:id="rId18"/>
    <p:sldId id="264" r:id="rId19"/>
    <p:sldId id="265" r:id="rId20"/>
    <p:sldId id="266" r:id="rId21"/>
    <p:sldId id="267" r:id="rId22"/>
    <p:sldId id="268" r:id="rId23"/>
    <p:sldId id="269" r:id="rId24"/>
    <p:sldId id="291" r:id="rId25"/>
    <p:sldId id="298" r:id="rId26"/>
    <p:sldId id="270" r:id="rId27"/>
    <p:sldId id="271" r:id="rId28"/>
    <p:sldId id="272" r:id="rId29"/>
    <p:sldId id="273" r:id="rId30"/>
    <p:sldId id="274" r:id="rId31"/>
    <p:sldId id="286" r:id="rId32"/>
    <p:sldId id="275" r:id="rId33"/>
    <p:sldId id="284" r:id="rId34"/>
    <p:sldId id="287" r:id="rId35"/>
    <p:sldId id="276" r:id="rId36"/>
    <p:sldId id="277" r:id="rId37"/>
    <p:sldId id="278" r:id="rId38"/>
    <p:sldId id="292" r:id="rId39"/>
    <p:sldId id="303" r:id="rId40"/>
    <p:sldId id="302" r:id="rId41"/>
    <p:sldId id="293" r:id="rId42"/>
    <p:sldId id="294" r:id="rId43"/>
    <p:sldId id="295" r:id="rId44"/>
    <p:sldId id="296" r:id="rId45"/>
    <p:sldId id="29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78"/>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0" y="0"/>
            <a:ext cx="6856413" cy="683568"/>
          </a:xfrm>
          <a:prstGeom prst="rect">
            <a:avLst/>
          </a:prstGeom>
        </p:spPr>
        <p:txBody>
          <a:bodyPr vert="horz" lIns="91440" tIns="45720" rIns="91440" bIns="45720" rtlCol="0"/>
          <a:lstStyle>
            <a:lvl1pPr algn="r">
              <a:defRPr sz="1200"/>
            </a:lvl1pPr>
          </a:lstStyle>
          <a:p>
            <a:pPr algn="ctr">
              <a:spcAft>
                <a:spcPts val="0"/>
              </a:spcAft>
              <a:tabLst>
                <a:tab pos="2865755" algn="ctr"/>
                <a:tab pos="5731510" algn="r"/>
              </a:tabLst>
            </a:pPr>
            <a:r>
              <a:rPr lang="en-GB" sz="2400" dirty="0">
                <a:latin typeface="Arial" pitchFamily="34" charset="0"/>
                <a:ea typeface="Calibri"/>
                <a:cs typeface="Arial" pitchFamily="34" charset="0"/>
              </a:rPr>
              <a:t>Moray (1959) Attention in dichotic listening</a:t>
            </a:r>
            <a:endParaRPr lang="en-GB" dirty="0">
              <a:latin typeface="Arial" pitchFamily="34" charset="0"/>
              <a:ea typeface="Calibri"/>
              <a:cs typeface="Arial" pitchFamily="34" charset="0"/>
            </a:endParaRPr>
          </a:p>
          <a:p>
            <a:endParaRPr lang="en-GB" sz="2400"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08500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2F0E17C8-85A4-4D8D-A6A9-101A977FC8A9}" type="datetimeFigureOut">
              <a:rPr lang="en-GB" smtClean="0"/>
              <a:pPr/>
              <a:t>07/03/2019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2564F5AE-8090-4A74-A7A0-7C07F038B769}" type="slidenum">
              <a:rPr lang="en-GB" smtClean="0"/>
              <a:pPr/>
              <a:t>‹#›</a:t>
            </a:fld>
            <a:endParaRPr lang="en-GB" dirty="0"/>
          </a:p>
        </p:txBody>
      </p:sp>
    </p:spTree>
    <p:extLst>
      <p:ext uri="{BB962C8B-B14F-4D97-AF65-F5344CB8AC3E}">
        <p14:creationId xmlns:p14="http://schemas.microsoft.com/office/powerpoint/2010/main" val="56269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02189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cap="none" baseline="0" dirty="0" smtClean="0">
              <a:solidFill>
                <a:schemeClr val="dk1"/>
              </a:solidFill>
              <a:ea typeface="Calibri"/>
              <a:cs typeface="Arial" pitchFamily="34" charset="0"/>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16966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59750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938762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96752"/>
          </a:xfrm>
          <a:solidFill>
            <a:srgbClr val="FFFF00"/>
          </a:solidFill>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0" y="1196752"/>
            <a:ext cx="5940152" cy="5661248"/>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7802141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smtClean="0"/>
              <a:t>Click to edit Master title style</a:t>
            </a:r>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r>
              <a:rPr lang="en-US" smtClean="0"/>
              <a:t>Click to edit Master text styles</a:t>
            </a:r>
          </a:p>
        </p:txBody>
      </p:sp>
      <p:sp>
        <p:nvSpPr>
          <p:cNvPr id="15" name="Shape 15"/>
          <p:cNvSpPr txBox="1">
            <a:spLocks noGrp="1"/>
          </p:cNvSpPr>
          <p:nvPr>
            <p:ph type="sldNum" idx="12"/>
          </p:nvPr>
        </p:nvSpPr>
        <p:spPr>
          <a:xfrm>
            <a:off x="8556791" y="6333134"/>
            <a:ext cx="548699" cy="524699"/>
          </a:xfrm>
          <a:prstGeom prst="rect">
            <a:avLst/>
          </a:prstGeom>
        </p:spPr>
        <p:txBody>
          <a:bodyPr lIns="91425" tIns="91425" rIns="91425" bIns="91425" anchor="ctr" anchorCtr="0">
            <a:noAutofit/>
          </a:bodyPr>
          <a:lstStyle>
            <a:lvl1pPr>
              <a:spcBef>
                <a:spcPts val="0"/>
              </a:spcBef>
              <a:buNone/>
              <a:defRPr>
                <a:latin typeface="Arial" pitchFamily="34" charset="0"/>
              </a:defRPr>
            </a:lvl1pPr>
          </a:lstStyle>
          <a:p>
            <a:fld id="{00000000-1234-1234-1234-123412341234}" type="slidenum">
              <a:rPr lang="en" smtClean="0"/>
              <a:pPr/>
              <a:t>‹#›</a:t>
            </a:fld>
            <a:endParaRPr lang="en" dirty="0"/>
          </a:p>
        </p:txBody>
      </p:sp>
    </p:spTree>
    <p:extLst>
      <p:ext uri="{BB962C8B-B14F-4D97-AF65-F5344CB8AC3E}">
        <p14:creationId xmlns:p14="http://schemas.microsoft.com/office/powerpoint/2010/main" val="1265926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5143500">
                <a:moveTo>
                  <a:pt x="0" y="0"/>
                </a:moveTo>
                <a:lnTo>
                  <a:pt x="9143999" y="0"/>
                </a:lnTo>
                <a:lnTo>
                  <a:pt x="9143999" y="5143499"/>
                </a:lnTo>
                <a:lnTo>
                  <a:pt x="0" y="5143499"/>
                </a:lnTo>
                <a:lnTo>
                  <a:pt x="0" y="0"/>
                </a:lnTo>
                <a:close/>
              </a:path>
            </a:pathLst>
          </a:custGeom>
          <a:solidFill>
            <a:srgbClr val="FFFF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ftr" sz="quarter" idx="5"/>
          </p:nvPr>
        </p:nvSpPr>
        <p:spPr>
          <a:xfrm>
            <a:off x="3108960" y="6377941"/>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1"/>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3/7/2019</a:t>
            </a:fld>
            <a:endParaRPr lang="en-US"/>
          </a:p>
        </p:txBody>
      </p:sp>
      <p:sp>
        <p:nvSpPr>
          <p:cNvPr id="5" name="Holder 5"/>
          <p:cNvSpPr>
            <a:spLocks noGrp="1"/>
          </p:cNvSpPr>
          <p:nvPr>
            <p:ph type="sldNum" sz="quarter" idx="7"/>
          </p:nvPr>
        </p:nvSpPr>
        <p:spPr>
          <a:xfrm>
            <a:off x="6583680" y="6377941"/>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5533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1"/>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3/7/2019</a:t>
            </a:fld>
            <a:endParaRPr lang="en-US"/>
          </a:p>
        </p:txBody>
      </p:sp>
      <p:sp>
        <p:nvSpPr>
          <p:cNvPr id="6" name="Holder 6"/>
          <p:cNvSpPr>
            <a:spLocks noGrp="1"/>
          </p:cNvSpPr>
          <p:nvPr>
            <p:ph type="sldNum" sz="quarter" idx="7"/>
          </p:nvPr>
        </p:nvSpPr>
        <p:spPr>
          <a:xfrm>
            <a:off x="6583680" y="6377941"/>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24519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24744"/>
          </a:xfrm>
          <a:prstGeom prst="rect">
            <a:avLst/>
          </a:prstGeom>
          <a:solidFill>
            <a:srgbClr val="FFFF00"/>
          </a:solidFill>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0" y="1124744"/>
            <a:ext cx="6300192" cy="57332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464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sj.com/video/understanding-the-cocktail-party-effect/C743BE57-0623-4031-BE46-9223C25F0EBB.html" TargetMode="External"/><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hyperlink" Target="https://www.youtube.com/watch?v=9yRm7iWwFws"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laybuzz.com/yanazr10/this-test-will-reveal-if-you-re-attentive-to-detail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package" Target="../embeddings/Microsoft_Word_Document.docx"/></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hyperlink" Target="https://create.kahoot.it/details/moray-core-study-outline-and-evaluation/17496630-9c9c-48dc-9bd0-208b9f94abf5" TargetMode="Externa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sTTacH0jx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GKADgFCoe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pic>
        <p:nvPicPr>
          <p:cNvPr id="3074" name="Picture 2" descr="Image result for attentiveness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8797032"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002295"/>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What is attention?</a:t>
            </a:r>
            <a:endParaRPr lang="en" sz="2800" dirty="0"/>
          </a:p>
        </p:txBody>
      </p:sp>
      <p:sp>
        <p:nvSpPr>
          <p:cNvPr id="225" name="Shape 225"/>
          <p:cNvSpPr txBox="1">
            <a:spLocks noGrp="1"/>
          </p:cNvSpPr>
          <p:nvPr>
            <p:ph type="body" idx="1"/>
          </p:nvPr>
        </p:nvSpPr>
        <p:spPr>
          <a:xfrm>
            <a:off x="0" y="548680"/>
            <a:ext cx="9144000" cy="331236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lvl="0" indent="-342900">
              <a:buClr>
                <a:schemeClr val="dk1"/>
              </a:buClr>
              <a:buSzPct val="100000"/>
              <a:buFont typeface="Arial" panose="020B0604020202020204" pitchFamily="34" charset="0"/>
              <a:buChar char="•"/>
            </a:pPr>
            <a:r>
              <a:rPr lang="en-GB" sz="4800" dirty="0" smtClean="0">
                <a:solidFill>
                  <a:schemeClr val="dk1"/>
                </a:solidFill>
                <a:ea typeface="Calibri"/>
                <a:cs typeface="Arial" panose="020B0604020202020204" pitchFamily="34" charset="0"/>
                <a:sym typeface="Calibri"/>
              </a:rPr>
              <a:t>For </a:t>
            </a:r>
            <a:r>
              <a:rPr lang="en-GB" sz="4800" dirty="0">
                <a:solidFill>
                  <a:schemeClr val="dk1"/>
                </a:solidFill>
                <a:ea typeface="Calibri"/>
                <a:cs typeface="Arial" panose="020B0604020202020204" pitchFamily="34" charset="0"/>
                <a:sym typeface="Calibri"/>
              </a:rPr>
              <a:t>example, if you heard a gunshot at a </a:t>
            </a:r>
            <a:r>
              <a:rPr lang="en-GB" sz="4800" dirty="0" smtClean="0">
                <a:solidFill>
                  <a:schemeClr val="dk1"/>
                </a:solidFill>
                <a:ea typeface="Calibri"/>
                <a:cs typeface="Arial" panose="020B0604020202020204" pitchFamily="34" charset="0"/>
                <a:sym typeface="Calibri"/>
              </a:rPr>
              <a:t>party, </a:t>
            </a:r>
            <a:r>
              <a:rPr lang="en-GB" sz="4800" dirty="0">
                <a:solidFill>
                  <a:schemeClr val="dk1"/>
                </a:solidFill>
                <a:ea typeface="Calibri"/>
                <a:cs typeface="Arial" panose="020B0604020202020204" pitchFamily="34" charset="0"/>
                <a:sym typeface="Calibri"/>
              </a:rPr>
              <a:t>you would probably stop listening to the person talking to you and look around for the source of the noise. </a:t>
            </a:r>
          </a:p>
          <a:p>
            <a:pPr marL="342900" lvl="0" indent="-342900">
              <a:buClr>
                <a:schemeClr val="dk1"/>
              </a:buClr>
              <a:buSzPct val="100000"/>
              <a:buFont typeface="Arial" panose="020B0604020202020204" pitchFamily="34" charset="0"/>
              <a:buChar char="•"/>
            </a:pPr>
            <a:r>
              <a:rPr lang="en-GB" sz="4800" dirty="0">
                <a:solidFill>
                  <a:schemeClr val="dk1"/>
                </a:solidFill>
                <a:ea typeface="Calibri"/>
                <a:cs typeface="Arial" panose="020B0604020202020204" pitchFamily="34" charset="0"/>
                <a:sym typeface="Calibri"/>
              </a:rPr>
              <a:t>What other things grab our attention</a:t>
            </a:r>
            <a:r>
              <a:rPr lang="en-GB" sz="4800" dirty="0" smtClean="0">
                <a:solidFill>
                  <a:schemeClr val="dk1"/>
                </a:solidFill>
                <a:ea typeface="Calibri"/>
                <a:cs typeface="Arial" panose="020B0604020202020204" pitchFamily="34" charset="0"/>
                <a:sym typeface="Calibri"/>
              </a:rPr>
              <a:t>?</a:t>
            </a:r>
            <a:endParaRPr lang="en-GB" sz="4800" dirty="0">
              <a:solidFill>
                <a:schemeClr val="dk1"/>
              </a:solidFill>
              <a:ea typeface="Calibri"/>
              <a:cs typeface="Arial" panose="020B0604020202020204" pitchFamily="34" charset="0"/>
              <a:sym typeface="Calibri"/>
            </a:endParaRPr>
          </a:p>
        </p:txBody>
      </p:sp>
      <p:pic>
        <p:nvPicPr>
          <p:cNvPr id="4" name="Picture 5" descr="C:\Users\vevagora\AppData\Local\Microsoft\Windows\Temporary Internet Files\Content.IE5\ERF2KPJQ\51pui-4zp29_attention_lmflpl[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692412"/>
            <a:ext cx="4590678" cy="33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702443"/>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812" y="0"/>
            <a:ext cx="9154812" cy="677108"/>
          </a:xfrm>
          <a:prstGeom prst="rect">
            <a:avLst/>
          </a:prstGeom>
        </p:spPr>
        <p:txBody>
          <a:bodyPr vert="horz" wrap="square" lIns="0" tIns="0" rIns="0" bIns="0" rtlCol="0">
            <a:spAutoFit/>
          </a:bodyPr>
          <a:lstStyle/>
          <a:p>
            <a:pPr marL="12700">
              <a:lnSpc>
                <a:spcPct val="100000"/>
              </a:lnSpc>
            </a:pPr>
            <a:r>
              <a:rPr sz="4400" spc="-5" dirty="0" smtClean="0"/>
              <a:t>Cherry</a:t>
            </a:r>
            <a:r>
              <a:rPr lang="en-GB" sz="4400" spc="-5" dirty="0" smtClean="0"/>
              <a:t>: </a:t>
            </a:r>
            <a:r>
              <a:rPr sz="4400" spc="-5" dirty="0" smtClean="0"/>
              <a:t>cocktail </a:t>
            </a:r>
            <a:r>
              <a:rPr sz="4400" spc="-5" dirty="0"/>
              <a:t>party</a:t>
            </a:r>
            <a:r>
              <a:rPr sz="4400" spc="30" dirty="0"/>
              <a:t> </a:t>
            </a:r>
            <a:r>
              <a:rPr sz="4400" spc="-5" dirty="0" smtClean="0"/>
              <a:t>phenomenon</a:t>
            </a:r>
            <a:endParaRPr sz="4400" spc="-5" dirty="0"/>
          </a:p>
        </p:txBody>
      </p:sp>
      <p:sp>
        <p:nvSpPr>
          <p:cNvPr id="5" name="object 5"/>
          <p:cNvSpPr/>
          <p:nvPr/>
        </p:nvSpPr>
        <p:spPr>
          <a:xfrm>
            <a:off x="395536" y="692696"/>
            <a:ext cx="8404835" cy="4824536"/>
          </a:xfrm>
          <a:prstGeom prst="rect">
            <a:avLst/>
          </a:prstGeom>
          <a:blipFill>
            <a:blip r:embed="rId2" cstate="print"/>
            <a:stretch>
              <a:fillRect/>
            </a:stretch>
          </a:blipFill>
        </p:spPr>
        <p:txBody>
          <a:bodyPr wrap="square" lIns="0" tIns="0" rIns="0" bIns="0" rtlCol="0"/>
          <a:lstStyle/>
          <a:p>
            <a:endParaRPr/>
          </a:p>
        </p:txBody>
      </p:sp>
      <p:sp>
        <p:nvSpPr>
          <p:cNvPr id="2" name="Rectangle 1"/>
          <p:cNvSpPr/>
          <p:nvPr/>
        </p:nvSpPr>
        <p:spPr>
          <a:xfrm>
            <a:off x="0" y="6136996"/>
            <a:ext cx="9144000" cy="646331"/>
          </a:xfrm>
          <a:prstGeom prst="rect">
            <a:avLst/>
          </a:prstGeom>
        </p:spPr>
        <p:txBody>
          <a:bodyPr wrap="square">
            <a:spAutoFit/>
          </a:bodyPr>
          <a:lstStyle/>
          <a:p>
            <a:r>
              <a:rPr lang="en-GB" dirty="0">
                <a:hlinkClick r:id="rId3"/>
              </a:rPr>
              <a:t>http://</a:t>
            </a:r>
            <a:r>
              <a:rPr lang="en-GB" dirty="0" smtClean="0">
                <a:hlinkClick r:id="rId3"/>
              </a:rPr>
              <a:t>www.wsj.com/video/understanding-the-cocktail-party-effect/C743BE57-0623-4031-BE46-9223C25F0EBB.html</a:t>
            </a:r>
            <a:r>
              <a:rPr lang="en-GB" dirty="0" smtClean="0"/>
              <a:t> </a:t>
            </a:r>
            <a:endParaRPr lang="en-GB" dirty="0"/>
          </a:p>
        </p:txBody>
      </p:sp>
      <p:sp>
        <p:nvSpPr>
          <p:cNvPr id="6" name="Rectangle 5"/>
          <p:cNvSpPr/>
          <p:nvPr/>
        </p:nvSpPr>
        <p:spPr>
          <a:xfrm>
            <a:off x="-28550" y="5520562"/>
            <a:ext cx="4572000" cy="646331"/>
          </a:xfrm>
          <a:prstGeom prst="rect">
            <a:avLst/>
          </a:prstGeom>
        </p:spPr>
        <p:txBody>
          <a:bodyPr>
            <a:spAutoFit/>
          </a:bodyPr>
          <a:lstStyle/>
          <a:p>
            <a:r>
              <a:rPr lang="en-GB" dirty="0">
                <a:hlinkClick r:id="rId4"/>
              </a:rPr>
              <a:t>https://</a:t>
            </a:r>
            <a:r>
              <a:rPr lang="en-GB" dirty="0" smtClean="0">
                <a:hlinkClick r:id="rId4"/>
              </a:rPr>
              <a:t>www.youtube.com/watch?v=9yRm7iWwFws</a:t>
            </a:r>
            <a:r>
              <a:rPr lang="en-GB" dirty="0" smtClean="0"/>
              <a:t> </a:t>
            </a:r>
            <a:endParaRPr lang="en-GB" dirty="0"/>
          </a:p>
        </p:txBody>
      </p:sp>
    </p:spTree>
    <p:extLst>
      <p:ext uri="{BB962C8B-B14F-4D97-AF65-F5344CB8AC3E}">
        <p14:creationId xmlns:p14="http://schemas.microsoft.com/office/powerpoint/2010/main" val="83716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346928"/>
            <a:ext cx="9144000" cy="430887"/>
          </a:xfrm>
          <a:prstGeom prst="rect">
            <a:avLst/>
          </a:prstGeom>
        </p:spPr>
        <p:txBody>
          <a:bodyPr vert="horz" wrap="square" lIns="0" tIns="0" rIns="0" bIns="0" rtlCol="0">
            <a:spAutoFit/>
          </a:bodyPr>
          <a:lstStyle/>
          <a:p>
            <a:pPr marL="12700">
              <a:lnSpc>
                <a:spcPct val="100000"/>
              </a:lnSpc>
            </a:pPr>
            <a:r>
              <a:rPr spc="-5" dirty="0"/>
              <a:t>Cherry.</a:t>
            </a:r>
          </a:p>
        </p:txBody>
      </p:sp>
      <p:sp>
        <p:nvSpPr>
          <p:cNvPr id="5" name="object 5"/>
          <p:cNvSpPr txBox="1"/>
          <p:nvPr/>
        </p:nvSpPr>
        <p:spPr>
          <a:xfrm>
            <a:off x="8132" y="823640"/>
            <a:ext cx="8236276" cy="5663089"/>
          </a:xfrm>
          <a:prstGeom prst="rect">
            <a:avLst/>
          </a:prstGeom>
        </p:spPr>
        <p:txBody>
          <a:bodyPr vert="horz" wrap="square" lIns="0" tIns="0" rIns="0" bIns="0" rtlCol="0">
            <a:spAutoFit/>
          </a:bodyPr>
          <a:lstStyle/>
          <a:p>
            <a:pPr marL="12700" marR="5080">
              <a:lnSpc>
                <a:spcPct val="114599"/>
              </a:lnSpc>
            </a:pPr>
            <a:r>
              <a:rPr lang="en-GB" sz="3200" spc="-5" dirty="0">
                <a:latin typeface="Arial"/>
                <a:cs typeface="Arial"/>
              </a:rPr>
              <a:t>People are skilled at ‘tuning’ into one conversation among many while tuning out  all</a:t>
            </a:r>
            <a:r>
              <a:rPr lang="en-GB" sz="3200" spc="-60" dirty="0">
                <a:latin typeface="Arial"/>
                <a:cs typeface="Arial"/>
              </a:rPr>
              <a:t> </a:t>
            </a:r>
            <a:r>
              <a:rPr lang="en-GB" sz="3200" spc="-5" dirty="0">
                <a:latin typeface="Arial"/>
                <a:cs typeface="Arial"/>
              </a:rPr>
              <a:t>others.</a:t>
            </a:r>
            <a:endParaRPr lang="en-GB" sz="3200" dirty="0">
              <a:latin typeface="Arial"/>
              <a:cs typeface="Arial"/>
            </a:endParaRPr>
          </a:p>
          <a:p>
            <a:pPr marL="12700" marR="5080">
              <a:lnSpc>
                <a:spcPct val="114599"/>
              </a:lnSpc>
            </a:pPr>
            <a:endParaRPr lang="en-GB" sz="3200" spc="-5" dirty="0" smtClean="0">
              <a:latin typeface="Arial"/>
              <a:cs typeface="Arial"/>
            </a:endParaRPr>
          </a:p>
          <a:p>
            <a:pPr marL="12700" marR="5080">
              <a:lnSpc>
                <a:spcPct val="114599"/>
              </a:lnSpc>
            </a:pPr>
            <a:r>
              <a:rPr sz="3200" spc="-5" dirty="0" smtClean="0">
                <a:latin typeface="Arial"/>
                <a:cs typeface="Arial"/>
              </a:rPr>
              <a:t>He </a:t>
            </a:r>
            <a:r>
              <a:rPr sz="3200" spc="-5" dirty="0">
                <a:latin typeface="Arial"/>
                <a:cs typeface="Arial"/>
              </a:rPr>
              <a:t>came up with the idea of shadowing= Ps repeat one message they are  listening to out loud whilst listening to a different message in each ear via  headphones. Found little was remembered from unattended message (even that  it's in a foreign</a:t>
            </a:r>
            <a:r>
              <a:rPr sz="3200" dirty="0">
                <a:latin typeface="Arial"/>
                <a:cs typeface="Arial"/>
              </a:rPr>
              <a:t> </a:t>
            </a:r>
            <a:r>
              <a:rPr sz="3200" spc="-5" dirty="0">
                <a:latin typeface="Arial"/>
                <a:cs typeface="Arial"/>
              </a:rPr>
              <a:t>language</a:t>
            </a:r>
            <a:r>
              <a:rPr sz="3200" spc="-5" dirty="0" smtClean="0">
                <a:latin typeface="Arial"/>
                <a:cs typeface="Arial"/>
              </a:rPr>
              <a:t>!</a:t>
            </a:r>
            <a:endParaRPr sz="3200" dirty="0">
              <a:latin typeface="Arial"/>
              <a:cs typeface="Arial"/>
            </a:endParaRPr>
          </a:p>
        </p:txBody>
      </p:sp>
      <p:sp>
        <p:nvSpPr>
          <p:cNvPr id="6" name="object 6"/>
          <p:cNvSpPr/>
          <p:nvPr/>
        </p:nvSpPr>
        <p:spPr>
          <a:xfrm>
            <a:off x="7308304" y="1536634"/>
            <a:ext cx="1835696" cy="196437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29494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346928"/>
            <a:ext cx="9144000" cy="430887"/>
          </a:xfrm>
          <a:prstGeom prst="rect">
            <a:avLst/>
          </a:prstGeom>
        </p:spPr>
        <p:txBody>
          <a:bodyPr vert="horz" wrap="square" lIns="0" tIns="0" rIns="0" bIns="0" rtlCol="0">
            <a:spAutoFit/>
          </a:bodyPr>
          <a:lstStyle/>
          <a:p>
            <a:pPr marL="12700">
              <a:lnSpc>
                <a:spcPct val="100000"/>
              </a:lnSpc>
            </a:pPr>
            <a:r>
              <a:rPr spc="-5" dirty="0"/>
              <a:t>Broadbent. Filter model of selective</a:t>
            </a:r>
            <a:r>
              <a:rPr spc="65" dirty="0"/>
              <a:t> </a:t>
            </a:r>
            <a:r>
              <a:rPr spc="-5" dirty="0"/>
              <a:t>attention</a:t>
            </a:r>
          </a:p>
        </p:txBody>
      </p:sp>
      <p:sp>
        <p:nvSpPr>
          <p:cNvPr id="3" name="object 3"/>
          <p:cNvSpPr/>
          <p:nvPr/>
        </p:nvSpPr>
        <p:spPr>
          <a:xfrm>
            <a:off x="94444" y="908720"/>
            <a:ext cx="8959999" cy="259228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94444" y="3497939"/>
            <a:ext cx="8943975" cy="2967479"/>
          </a:xfrm>
          <a:prstGeom prst="rect">
            <a:avLst/>
          </a:prstGeom>
        </p:spPr>
        <p:txBody>
          <a:bodyPr vert="horz" wrap="square" lIns="0" tIns="0" rIns="0" bIns="0" rtlCol="0">
            <a:spAutoFit/>
          </a:bodyPr>
          <a:lstStyle/>
          <a:p>
            <a:pPr marL="12700">
              <a:lnSpc>
                <a:spcPct val="100000"/>
              </a:lnSpc>
            </a:pPr>
            <a:r>
              <a:rPr sz="2800" spc="-5" dirty="0">
                <a:latin typeface="Arial" panose="020B0604020202020204" pitchFamily="34" charset="0"/>
                <a:cs typeface="Arial" panose="020B0604020202020204" pitchFamily="34" charset="0"/>
              </a:rPr>
              <a:t>1950s He tried to solve problems of air traffic controllers</a:t>
            </a:r>
            <a:r>
              <a:rPr sz="2800" spc="195" dirty="0">
                <a:latin typeface="Arial" panose="020B0604020202020204" pitchFamily="34" charset="0"/>
                <a:cs typeface="Arial" panose="020B0604020202020204" pitchFamily="34" charset="0"/>
              </a:rPr>
              <a:t> </a:t>
            </a:r>
            <a:r>
              <a:rPr sz="2800" b="1" spc="-5" dirty="0" smtClean="0">
                <a:latin typeface="Arial" panose="020B0604020202020204" pitchFamily="34" charset="0"/>
                <a:cs typeface="Arial" panose="020B0604020202020204" pitchFamily="34" charset="0"/>
              </a:rPr>
              <a:t>listening</a:t>
            </a:r>
            <a:r>
              <a:rPr lang="en-GB" sz="2800" b="1" spc="-5" dirty="0" smtClean="0">
                <a:latin typeface="Arial" panose="020B0604020202020204" pitchFamily="34" charset="0"/>
                <a:cs typeface="Arial" panose="020B0604020202020204" pitchFamily="34" charset="0"/>
              </a:rPr>
              <a:t> </a:t>
            </a:r>
            <a:r>
              <a:rPr sz="2800" spc="-5" dirty="0" smtClean="0">
                <a:latin typeface="Arial" panose="020B0604020202020204" pitchFamily="34" charset="0"/>
                <a:cs typeface="Arial" panose="020B0604020202020204" pitchFamily="34" charset="0"/>
              </a:rPr>
              <a:t>to </a:t>
            </a:r>
            <a:r>
              <a:rPr sz="2800" spc="-5" dirty="0">
                <a:latin typeface="Arial" panose="020B0604020202020204" pitchFamily="34" charset="0"/>
                <a:cs typeface="Arial" panose="020B0604020202020204" pitchFamily="34" charset="0"/>
              </a:rPr>
              <a:t>many messages at</a:t>
            </a:r>
            <a:r>
              <a:rPr sz="2800" spc="-10"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once.</a:t>
            </a:r>
            <a:endParaRPr sz="2800" dirty="0">
              <a:latin typeface="Arial" panose="020B0604020202020204" pitchFamily="34" charset="0"/>
              <a:cs typeface="Arial" panose="020B0604020202020204" pitchFamily="34" charset="0"/>
            </a:endParaRPr>
          </a:p>
          <a:p>
            <a:pPr>
              <a:lnSpc>
                <a:spcPct val="100000"/>
              </a:lnSpc>
              <a:spcBef>
                <a:spcPts val="50"/>
              </a:spcBef>
            </a:pPr>
            <a:endParaRPr sz="2400" dirty="0">
              <a:latin typeface="Arial" panose="020B0604020202020204" pitchFamily="34" charset="0"/>
              <a:cs typeface="Arial" panose="020B0604020202020204" pitchFamily="34" charset="0"/>
            </a:endParaRPr>
          </a:p>
          <a:p>
            <a:pPr marL="12700">
              <a:lnSpc>
                <a:spcPct val="100000"/>
              </a:lnSpc>
            </a:pPr>
            <a:r>
              <a:rPr sz="2800" spc="-5" dirty="0">
                <a:latin typeface="Arial" panose="020B0604020202020204" pitchFamily="34" charset="0"/>
                <a:cs typeface="Arial" panose="020B0604020202020204" pitchFamily="34" charset="0"/>
              </a:rPr>
              <a:t>Proposed filter model of selective</a:t>
            </a:r>
            <a:r>
              <a:rPr sz="2800" spc="70"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attention</a:t>
            </a:r>
            <a:r>
              <a:rPr sz="2800" spc="-5" dirty="0" smtClean="0">
                <a:latin typeface="Arial" panose="020B0604020202020204" pitchFamily="34" charset="0"/>
                <a:cs typeface="Arial" panose="020B0604020202020204" pitchFamily="34" charset="0"/>
              </a:rPr>
              <a:t>.</a:t>
            </a:r>
            <a:r>
              <a:rPr lang="en-GB" sz="2800" spc="-5" dirty="0" smtClean="0">
                <a:latin typeface="Arial" panose="020B0604020202020204" pitchFamily="34" charset="0"/>
                <a:cs typeface="Arial" panose="020B0604020202020204" pitchFamily="34" charset="0"/>
              </a:rPr>
              <a:t> </a:t>
            </a:r>
            <a:r>
              <a:rPr sz="2800" spc="-5" dirty="0" smtClean="0">
                <a:latin typeface="Arial" panose="020B0604020202020204" pitchFamily="34" charset="0"/>
                <a:cs typeface="Arial" panose="020B0604020202020204" pitchFamily="34" charset="0"/>
              </a:rPr>
              <a:t>It </a:t>
            </a:r>
            <a:r>
              <a:rPr sz="2800" spc="-5" dirty="0">
                <a:latin typeface="Arial" panose="020B0604020202020204" pitchFamily="34" charset="0"/>
                <a:cs typeface="Arial" panose="020B0604020202020204" pitchFamily="34" charset="0"/>
              </a:rPr>
              <a:t>proposes we tune into one channel and tune out all others  The sensory filter mechanism achieved this early in the</a:t>
            </a:r>
            <a:r>
              <a:rPr sz="2800" spc="150" dirty="0">
                <a:latin typeface="Arial" panose="020B0604020202020204" pitchFamily="34" charset="0"/>
                <a:cs typeface="Arial" panose="020B0604020202020204" pitchFamily="34" charset="0"/>
              </a:rPr>
              <a:t> </a:t>
            </a:r>
            <a:r>
              <a:rPr sz="2800" spc="-5" dirty="0">
                <a:latin typeface="Arial" panose="020B0604020202020204" pitchFamily="34" charset="0"/>
                <a:cs typeface="Arial" panose="020B0604020202020204" pitchFamily="34" charset="0"/>
              </a:rPr>
              <a:t>process.</a:t>
            </a:r>
            <a:endParaRP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81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solidFill>
                  <a:schemeClr val="dk1"/>
                </a:solidFill>
                <a:ea typeface="Calibri"/>
                <a:sym typeface="Calibri"/>
              </a:rPr>
              <a:t>Background</a:t>
            </a:r>
            <a:endParaRPr lang="en-GB" sz="2800" dirty="0">
              <a:solidFill>
                <a:schemeClr val="dk1"/>
              </a:solidFill>
              <a:ea typeface="Calibri"/>
              <a:sym typeface="Calibri"/>
            </a:endParaRPr>
          </a:p>
        </p:txBody>
      </p:sp>
      <p:sp>
        <p:nvSpPr>
          <p:cNvPr id="225" name="Shape 225"/>
          <p:cNvSpPr txBox="1">
            <a:spLocks noGrp="1"/>
          </p:cNvSpPr>
          <p:nvPr>
            <p:ph type="body" idx="1"/>
          </p:nvPr>
        </p:nvSpPr>
        <p:spPr>
          <a:xfrm>
            <a:off x="-4029" y="548680"/>
            <a:ext cx="9148029"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2800" dirty="0" smtClean="0"/>
              <a:t>There </a:t>
            </a:r>
            <a:r>
              <a:rPr lang="en-GB" sz="2800" dirty="0"/>
              <a:t>are two main methods of studying attention: </a:t>
            </a:r>
          </a:p>
          <a:p>
            <a:pPr lvl="0"/>
            <a:r>
              <a:rPr lang="en-GB" sz="2800" b="1" dirty="0"/>
              <a:t>Selective attention </a:t>
            </a:r>
            <a:r>
              <a:rPr lang="en-GB" sz="2800" dirty="0"/>
              <a:t>– here people are presented with two or more simultaneous ‘messages’, and are instructed to process and respond to only one of them. The most popular way of doing this is to use shadowing in which one message is fed into the left ear and a different message into the right ear (through headphones). Participants have to repeat one of these messages aloud as they hear it. The shadowing technique is a form of dichotic listening which was first used by Cherry (1953) when he studied the cocktail party phenomenon. </a:t>
            </a:r>
            <a:endParaRPr lang="en-GB" dirty="0"/>
          </a:p>
        </p:txBody>
      </p:sp>
    </p:spTree>
    <p:extLst>
      <p:ext uri="{BB962C8B-B14F-4D97-AF65-F5344CB8AC3E}">
        <p14:creationId xmlns:p14="http://schemas.microsoft.com/office/powerpoint/2010/main" val="278650398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solidFill>
                  <a:schemeClr val="dk1"/>
                </a:solidFill>
                <a:ea typeface="Calibri"/>
                <a:sym typeface="Calibri"/>
              </a:rPr>
              <a:t>Background</a:t>
            </a:r>
            <a:endParaRPr lang="en-GB" sz="2800" dirty="0">
              <a:solidFill>
                <a:schemeClr val="dk1"/>
              </a:solidFill>
              <a:ea typeface="Calibri"/>
              <a:sym typeface="Calibri"/>
            </a:endParaRPr>
          </a:p>
        </p:txBody>
      </p:sp>
      <p:sp>
        <p:nvSpPr>
          <p:cNvPr id="225" name="Shape 225"/>
          <p:cNvSpPr txBox="1">
            <a:spLocks noGrp="1"/>
          </p:cNvSpPr>
          <p:nvPr>
            <p:ph type="body" idx="1"/>
          </p:nvPr>
        </p:nvSpPr>
        <p:spPr>
          <a:xfrm>
            <a:off x="-4029" y="548680"/>
            <a:ext cx="9148029"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3600" dirty="0" smtClean="0"/>
              <a:t>There </a:t>
            </a:r>
            <a:r>
              <a:rPr lang="en-GB" sz="3600" dirty="0"/>
              <a:t>are two main methods of studying attention: </a:t>
            </a:r>
          </a:p>
          <a:p>
            <a:pPr lvl="0"/>
            <a:r>
              <a:rPr lang="en-GB" sz="4000" b="1" dirty="0" smtClean="0"/>
              <a:t>Divided </a:t>
            </a:r>
            <a:r>
              <a:rPr lang="en-GB" sz="4000" b="1" dirty="0"/>
              <a:t>attention </a:t>
            </a:r>
            <a:r>
              <a:rPr lang="en-GB" sz="4000" dirty="0"/>
              <a:t>– this is a dual-task technique in which people are asked to attend and respond to both (or all) the messages. Whereas shadowing focuses attention on a particular message, the dual-task method deliberately divides people’s attention.</a:t>
            </a:r>
          </a:p>
        </p:txBody>
      </p:sp>
    </p:spTree>
    <p:extLst>
      <p:ext uri="{BB962C8B-B14F-4D97-AF65-F5344CB8AC3E}">
        <p14:creationId xmlns:p14="http://schemas.microsoft.com/office/powerpoint/2010/main" val="243281586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solidFill>
                  <a:schemeClr val="dk1"/>
                </a:solidFill>
                <a:ea typeface="Calibri"/>
                <a:sym typeface="Calibri"/>
              </a:rPr>
              <a:t>Research Methods Focus</a:t>
            </a:r>
            <a:endParaRPr lang="en-GB" sz="2800" dirty="0">
              <a:solidFill>
                <a:schemeClr val="dk1"/>
              </a:solidFill>
              <a:ea typeface="Calibri"/>
              <a:sym typeface="Calibri"/>
            </a:endParaRPr>
          </a:p>
        </p:txBody>
      </p:sp>
      <p:sp>
        <p:nvSpPr>
          <p:cNvPr id="225" name="Shape 225"/>
          <p:cNvSpPr txBox="1">
            <a:spLocks noGrp="1"/>
          </p:cNvSpPr>
          <p:nvPr>
            <p:ph type="body" idx="1"/>
          </p:nvPr>
        </p:nvSpPr>
        <p:spPr>
          <a:xfrm>
            <a:off x="-4029" y="548680"/>
            <a:ext cx="9148029"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3600" dirty="0" smtClean="0"/>
              <a:t>Selective attention / Divided Attention </a:t>
            </a:r>
            <a:endParaRPr lang="en-GB" sz="3600" dirty="0"/>
          </a:p>
          <a:p>
            <a:pPr lvl="0"/>
            <a:r>
              <a:rPr lang="en-GB" sz="4000" b="1" dirty="0" smtClean="0"/>
              <a:t>Divided </a:t>
            </a:r>
            <a:r>
              <a:rPr lang="en-GB" sz="4000" b="1" dirty="0"/>
              <a:t>attention </a:t>
            </a:r>
            <a:r>
              <a:rPr lang="en-GB" sz="4000" dirty="0"/>
              <a:t>– this is a dual-task technique in which people are asked to attend and respond to both (or all) the messages. Whereas shadowing focuses attention on a particular message, the dual-task method deliberately divides people’s attention.</a:t>
            </a:r>
          </a:p>
        </p:txBody>
      </p:sp>
    </p:spTree>
    <p:extLst>
      <p:ext uri="{BB962C8B-B14F-4D97-AF65-F5344CB8AC3E}">
        <p14:creationId xmlns:p14="http://schemas.microsoft.com/office/powerpoint/2010/main" val="2938822009"/>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23528"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solidFill>
                  <a:schemeClr val="dk1"/>
                </a:solidFill>
                <a:ea typeface="Calibri"/>
                <a:sym typeface="Calibri"/>
              </a:rPr>
              <a:t>Aim</a:t>
            </a:r>
          </a:p>
        </p:txBody>
      </p:sp>
      <p:sp>
        <p:nvSpPr>
          <p:cNvPr id="225" name="Shape 225"/>
          <p:cNvSpPr txBox="1">
            <a:spLocks noGrp="1"/>
          </p:cNvSpPr>
          <p:nvPr>
            <p:ph type="body" idx="1"/>
          </p:nvPr>
        </p:nvSpPr>
        <p:spPr>
          <a:xfrm>
            <a:off x="-4029" y="548680"/>
            <a:ext cx="5944181"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buClr>
                <a:schemeClr val="dk1"/>
              </a:buClr>
              <a:buSzPct val="100000"/>
            </a:pPr>
            <a:r>
              <a:rPr lang="en-GB" sz="4000" dirty="0">
                <a:solidFill>
                  <a:schemeClr val="dk1"/>
                </a:solidFill>
                <a:ea typeface="Calibri"/>
                <a:cs typeface="Arial" panose="020B0604020202020204" pitchFamily="34" charset="0"/>
                <a:sym typeface="Calibri"/>
              </a:rPr>
              <a:t>To test Cherry’s findings on attention ‘more rigorously’. </a:t>
            </a:r>
            <a:endParaRPr lang="en-GB" sz="4000" dirty="0" smtClean="0">
              <a:solidFill>
                <a:schemeClr val="dk1"/>
              </a:solidFill>
              <a:ea typeface="Calibri"/>
              <a:cs typeface="Arial" panose="020B0604020202020204" pitchFamily="34" charset="0"/>
              <a:sym typeface="Calibri"/>
            </a:endParaRPr>
          </a:p>
          <a:p>
            <a:pPr marL="457200" lvl="0" indent="-457200">
              <a:buClr>
                <a:schemeClr val="dk1"/>
              </a:buClr>
              <a:buSzPct val="100000"/>
              <a:buFont typeface="+mj-lt"/>
              <a:buAutoNum type="arabicPeriod"/>
            </a:pPr>
            <a:endParaRPr lang="en-GB" sz="4000" dirty="0">
              <a:solidFill>
                <a:schemeClr val="dk1"/>
              </a:solidFill>
              <a:ea typeface="Calibri"/>
              <a:cs typeface="Arial" panose="020B0604020202020204" pitchFamily="34" charset="0"/>
              <a:sym typeface="Calibri"/>
            </a:endParaRPr>
          </a:p>
          <a:p>
            <a:pPr marL="0" lvl="0" indent="0">
              <a:buClr>
                <a:schemeClr val="dk1"/>
              </a:buClr>
              <a:buSzPct val="100000"/>
              <a:buNone/>
            </a:pPr>
            <a:r>
              <a:rPr lang="en-GB" sz="4000" b="1" dirty="0">
                <a:solidFill>
                  <a:schemeClr val="dk1"/>
                </a:solidFill>
                <a:ea typeface="Calibri"/>
                <a:cs typeface="Arial" panose="020B0604020202020204" pitchFamily="34" charset="0"/>
                <a:sym typeface="Calibri"/>
              </a:rPr>
              <a:t>Sample</a:t>
            </a:r>
          </a:p>
          <a:p>
            <a:pPr marL="342900" lvl="0" indent="-342900">
              <a:buClr>
                <a:schemeClr val="dk1"/>
              </a:buClr>
              <a:buSzPct val="100000"/>
              <a:buFont typeface="Arial" panose="020B0604020202020204" pitchFamily="34" charset="0"/>
              <a:buChar char="•"/>
            </a:pPr>
            <a:r>
              <a:rPr lang="en-GB" sz="4000" dirty="0">
                <a:solidFill>
                  <a:schemeClr val="dk1"/>
                </a:solidFill>
                <a:ea typeface="Calibri"/>
                <a:cs typeface="Arial" panose="020B0604020202020204" pitchFamily="34" charset="0"/>
                <a:sym typeface="Calibri"/>
              </a:rPr>
              <a:t>Undergraduate students and research workers of both genders at Oxford University</a:t>
            </a:r>
            <a:r>
              <a:rPr lang="en-GB" sz="4000" dirty="0" smtClean="0">
                <a:solidFill>
                  <a:schemeClr val="dk1"/>
                </a:solidFill>
                <a:ea typeface="Calibri"/>
                <a:cs typeface="Arial" panose="020B0604020202020204" pitchFamily="34" charset="0"/>
                <a:sym typeface="Calibri"/>
              </a:rPr>
              <a:t>.</a:t>
            </a:r>
            <a:endParaRPr lang="en-GB" sz="4000" dirty="0">
              <a:solidFill>
                <a:schemeClr val="dk1"/>
              </a:solidFill>
              <a:ea typeface="Calibri"/>
              <a:cs typeface="Arial" panose="020B0604020202020204" pitchFamily="34" charset="0"/>
              <a:sym typeface="Calibri"/>
            </a:endParaRPr>
          </a:p>
        </p:txBody>
      </p:sp>
      <p:sp>
        <p:nvSpPr>
          <p:cNvPr id="4" name="object 6"/>
          <p:cNvSpPr/>
          <p:nvPr/>
        </p:nvSpPr>
        <p:spPr>
          <a:xfrm>
            <a:off x="5448994" y="548680"/>
            <a:ext cx="3707904" cy="3548550"/>
          </a:xfrm>
          <a:prstGeom prst="rect">
            <a:avLst/>
          </a:prstGeom>
          <a:blipFill>
            <a:blip r:embed="rId3" cstate="print"/>
            <a:stretch>
              <a:fillRect/>
            </a:stretch>
          </a:blipFill>
        </p:spPr>
        <p:txBody>
          <a:bodyPr wrap="square" lIns="0" tIns="0" rIns="0" bIns="0" rtlCol="0"/>
          <a:lstStyle/>
          <a:p>
            <a:endParaRPr/>
          </a:p>
        </p:txBody>
      </p:sp>
      <p:pic>
        <p:nvPicPr>
          <p:cNvPr id="8194" name="Picture 2" descr="C:\Users\vevagora\AppData\Local\Microsoft\Windows\Temporary Internet Files\Content.IE5\WY0JDCTE\Oxford_Universit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6196" y="4293096"/>
            <a:ext cx="1993404" cy="239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09769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a:solidFill>
                  <a:schemeClr val="dk1"/>
                </a:solidFill>
                <a:ea typeface="Calibri"/>
                <a:sym typeface="Calibri"/>
              </a:rPr>
              <a:t>Procedure</a:t>
            </a:r>
            <a:endParaRPr lang="en" sz="2800" dirty="0"/>
          </a:p>
        </p:txBody>
      </p:sp>
      <p:sp>
        <p:nvSpPr>
          <p:cNvPr id="225" name="Shape 225"/>
          <p:cNvSpPr txBox="1">
            <a:spLocks noGrp="1"/>
          </p:cNvSpPr>
          <p:nvPr>
            <p:ph type="body" idx="1"/>
          </p:nvPr>
        </p:nvSpPr>
        <p:spPr>
          <a:xfrm>
            <a:off x="0" y="548680"/>
            <a:ext cx="7740352"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In this study there were three experiments. </a:t>
            </a:r>
            <a:endParaRPr lang="en-GB" sz="2800" dirty="0" smtClean="0">
              <a:solidFill>
                <a:schemeClr val="dk1"/>
              </a:solidFill>
              <a:ea typeface="Calibri"/>
              <a:cs typeface="Arial" panose="020B0604020202020204" pitchFamily="34" charset="0"/>
              <a:sym typeface="Calibri"/>
            </a:endParaRPr>
          </a:p>
          <a:p>
            <a:pPr lvl="0">
              <a:lnSpc>
                <a:spcPct val="50000"/>
              </a:lnSpc>
              <a:buClr>
                <a:schemeClr val="dk1"/>
              </a:buClr>
              <a:buSzPct val="100000"/>
            </a:pPr>
            <a:endParaRPr lang="en-GB" sz="2800" dirty="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All of the experiments were dichotic listening tasks (participants listened to two different messages, one in their right ear and another in their left ear). </a:t>
            </a:r>
            <a:endParaRPr lang="en-GB" sz="2800" dirty="0" smtClean="0">
              <a:solidFill>
                <a:schemeClr val="dk1"/>
              </a:solidFill>
              <a:ea typeface="Calibri"/>
              <a:cs typeface="Arial" panose="020B0604020202020204" pitchFamily="34" charset="0"/>
              <a:sym typeface="Calibri"/>
            </a:endParaRPr>
          </a:p>
          <a:p>
            <a:pPr marL="342900" lvl="0" indent="-342900">
              <a:lnSpc>
                <a:spcPct val="50000"/>
              </a:lnSpc>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The messages were passages of prose that were read by the same voice (a male speaker). </a:t>
            </a:r>
            <a:endParaRPr lang="en-GB" sz="2800" dirty="0" smtClean="0">
              <a:solidFill>
                <a:schemeClr val="dk1"/>
              </a:solidFill>
              <a:ea typeface="Calibri"/>
              <a:cs typeface="Arial" panose="020B0604020202020204" pitchFamily="34" charset="0"/>
              <a:sym typeface="Calibri"/>
            </a:endParaRPr>
          </a:p>
          <a:p>
            <a:pPr marL="342900" lvl="0" indent="-342900">
              <a:lnSpc>
                <a:spcPct val="50000"/>
              </a:lnSpc>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To make participants </a:t>
            </a:r>
            <a:r>
              <a:rPr lang="en-GB" sz="2800" dirty="0" smtClean="0">
                <a:solidFill>
                  <a:schemeClr val="dk1"/>
                </a:solidFill>
                <a:ea typeface="Calibri"/>
                <a:cs typeface="Arial" panose="020B0604020202020204" pitchFamily="34" charset="0"/>
                <a:sym typeface="Calibri"/>
              </a:rPr>
              <a:t>pay </a:t>
            </a:r>
            <a:r>
              <a:rPr lang="en-GB" sz="2800" dirty="0">
                <a:solidFill>
                  <a:schemeClr val="dk1"/>
                </a:solidFill>
                <a:ea typeface="Calibri"/>
                <a:cs typeface="Arial" panose="020B0604020202020204" pitchFamily="34" charset="0"/>
                <a:sym typeface="Calibri"/>
              </a:rPr>
              <a:t>attention to only </a:t>
            </a:r>
            <a:r>
              <a:rPr lang="en-GB" sz="2800" dirty="0" smtClean="0">
                <a:solidFill>
                  <a:schemeClr val="dk1"/>
                </a:solidFill>
                <a:ea typeface="Calibri"/>
                <a:cs typeface="Arial" panose="020B0604020202020204" pitchFamily="34" charset="0"/>
                <a:sym typeface="Calibri"/>
              </a:rPr>
              <a:t>one </a:t>
            </a:r>
            <a:r>
              <a:rPr lang="en-GB" sz="2800" dirty="0">
                <a:solidFill>
                  <a:schemeClr val="dk1"/>
                </a:solidFill>
                <a:ea typeface="Calibri"/>
                <a:cs typeface="Arial" panose="020B0604020202020204" pitchFamily="34" charset="0"/>
                <a:sym typeface="Calibri"/>
              </a:rPr>
              <a:t>message, participants had to shadow (repeat out loud </a:t>
            </a:r>
            <a:r>
              <a:rPr lang="en-GB" sz="2800" dirty="0" smtClean="0">
                <a:solidFill>
                  <a:schemeClr val="dk1"/>
                </a:solidFill>
                <a:ea typeface="Calibri"/>
                <a:cs typeface="Arial" panose="020B0604020202020204" pitchFamily="34" charset="0"/>
                <a:sym typeface="Calibri"/>
              </a:rPr>
              <a:t>what </a:t>
            </a:r>
            <a:r>
              <a:rPr lang="en-GB" sz="2800" dirty="0">
                <a:solidFill>
                  <a:schemeClr val="dk1"/>
                </a:solidFill>
                <a:ea typeface="Calibri"/>
                <a:cs typeface="Arial" panose="020B0604020202020204" pitchFamily="34" charset="0"/>
                <a:sym typeface="Calibri"/>
              </a:rPr>
              <a:t>was being </a:t>
            </a:r>
            <a:r>
              <a:rPr lang="en-GB" sz="2800" dirty="0" smtClean="0">
                <a:solidFill>
                  <a:schemeClr val="dk1"/>
                </a:solidFill>
                <a:ea typeface="Calibri"/>
                <a:cs typeface="Arial" panose="020B0604020202020204" pitchFamily="34" charset="0"/>
                <a:sym typeface="Calibri"/>
              </a:rPr>
              <a:t>said) </a:t>
            </a:r>
            <a:r>
              <a:rPr lang="en-GB" sz="2800" dirty="0">
                <a:solidFill>
                  <a:schemeClr val="dk1"/>
                </a:solidFill>
                <a:ea typeface="Calibri"/>
                <a:cs typeface="Arial" panose="020B0604020202020204" pitchFamily="34" charset="0"/>
                <a:sym typeface="Calibri"/>
              </a:rPr>
              <a:t>one of the two passages that they could hear. </a:t>
            </a:r>
          </a:p>
          <a:p>
            <a:pPr lvl="0">
              <a:buClr>
                <a:schemeClr val="dk1"/>
              </a:buClr>
              <a:buSzPct val="25000"/>
            </a:pPr>
            <a:endParaRPr lang="en-GB" sz="2000" dirty="0">
              <a:solidFill>
                <a:schemeClr val="dk1"/>
              </a:solidFill>
              <a:ea typeface="Calibri"/>
              <a:cs typeface="Arial" panose="020B0604020202020204" pitchFamily="34" charset="0"/>
              <a:sym typeface="Calibri"/>
            </a:endParaRPr>
          </a:p>
        </p:txBody>
      </p:sp>
      <p:pic>
        <p:nvPicPr>
          <p:cNvPr id="9219" name="Picture 3" descr="C:\Users\vevagora\AppData\Local\Microsoft\Windows\Temporary Internet Files\Content.IE5\J41JHY6Q\ear[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065" y="2492896"/>
            <a:ext cx="1762935" cy="2594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49033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a:solidFill>
                  <a:schemeClr val="dk1"/>
                </a:solidFill>
                <a:ea typeface="Calibri"/>
                <a:sym typeface="Calibri"/>
              </a:rPr>
              <a:t>Experiment 1</a:t>
            </a:r>
          </a:p>
        </p:txBody>
      </p:sp>
      <p:sp>
        <p:nvSpPr>
          <p:cNvPr id="225" name="Shape 225"/>
          <p:cNvSpPr txBox="1">
            <a:spLocks noGrp="1"/>
          </p:cNvSpPr>
          <p:nvPr>
            <p:ph type="body" idx="1"/>
          </p:nvPr>
        </p:nvSpPr>
        <p:spPr>
          <a:xfrm>
            <a:off x="0" y="548680"/>
            <a:ext cx="615617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Participants had to shadow a piece of prose that they could hear in one ear. This </a:t>
            </a:r>
            <a:r>
              <a:rPr lang="en-GB" sz="2800" dirty="0" smtClean="0">
                <a:solidFill>
                  <a:schemeClr val="dk1"/>
                </a:solidFill>
                <a:ea typeface="Calibri"/>
                <a:cs typeface="Arial" panose="020B0604020202020204" pitchFamily="34" charset="0"/>
                <a:sym typeface="Calibri"/>
              </a:rPr>
              <a:t>was </a:t>
            </a:r>
            <a:r>
              <a:rPr lang="en-GB" sz="2800" dirty="0">
                <a:solidFill>
                  <a:schemeClr val="dk1"/>
                </a:solidFill>
                <a:ea typeface="Calibri"/>
                <a:cs typeface="Arial" panose="020B0604020202020204" pitchFamily="34" charset="0"/>
                <a:sym typeface="Calibri"/>
              </a:rPr>
              <a:t>the </a:t>
            </a:r>
            <a:r>
              <a:rPr lang="en-GB" sz="2800" b="1" dirty="0">
                <a:solidFill>
                  <a:schemeClr val="dk1"/>
                </a:solidFill>
                <a:ea typeface="Calibri"/>
                <a:cs typeface="Arial" panose="020B0604020202020204" pitchFamily="34" charset="0"/>
                <a:sym typeface="Calibri"/>
              </a:rPr>
              <a:t>attended message </a:t>
            </a:r>
            <a:r>
              <a:rPr lang="en-GB" sz="2800" dirty="0">
                <a:solidFill>
                  <a:schemeClr val="dk1"/>
                </a:solidFill>
                <a:ea typeface="Calibri"/>
                <a:cs typeface="Arial" panose="020B0604020202020204" pitchFamily="34" charset="0"/>
                <a:sym typeface="Calibri"/>
              </a:rPr>
              <a:t>because participants were focusing on it. </a:t>
            </a:r>
            <a:endParaRPr lang="en-GB" sz="2800" dirty="0" smtClean="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In the other ear (the message that they were </a:t>
            </a:r>
            <a:r>
              <a:rPr lang="en-GB" sz="2800" i="1" dirty="0" smtClean="0">
                <a:solidFill>
                  <a:schemeClr val="dk1"/>
                </a:solidFill>
                <a:ea typeface="Calibri"/>
                <a:cs typeface="Arial" panose="020B0604020202020204" pitchFamily="34" charset="0"/>
                <a:sym typeface="Calibri"/>
              </a:rPr>
              <a:t>not</a:t>
            </a:r>
            <a:r>
              <a:rPr lang="en-GB" sz="2800" dirty="0" smtClean="0">
                <a:solidFill>
                  <a:schemeClr val="dk1"/>
                </a:solidFill>
                <a:ea typeface="Calibri"/>
                <a:cs typeface="Arial" panose="020B0604020202020204" pitchFamily="34" charset="0"/>
                <a:sym typeface="Calibri"/>
              </a:rPr>
              <a:t> paying </a:t>
            </a:r>
            <a:r>
              <a:rPr lang="en-GB" sz="2800" dirty="0">
                <a:solidFill>
                  <a:schemeClr val="dk1"/>
                </a:solidFill>
                <a:ea typeface="Calibri"/>
                <a:cs typeface="Arial" panose="020B0604020202020204" pitchFamily="34" charset="0"/>
                <a:sym typeface="Calibri"/>
              </a:rPr>
              <a:t>attention to) a list of simple words was repeated 35 times. This </a:t>
            </a:r>
            <a:r>
              <a:rPr lang="en-GB" sz="2800" dirty="0" smtClean="0">
                <a:solidFill>
                  <a:schemeClr val="dk1"/>
                </a:solidFill>
                <a:ea typeface="Calibri"/>
                <a:cs typeface="Arial" panose="020B0604020202020204" pitchFamily="34" charset="0"/>
                <a:sym typeface="Calibri"/>
              </a:rPr>
              <a:t>was </a:t>
            </a:r>
            <a:r>
              <a:rPr lang="en-GB" sz="2800" dirty="0">
                <a:solidFill>
                  <a:schemeClr val="dk1"/>
                </a:solidFill>
                <a:ea typeface="Calibri"/>
                <a:cs typeface="Arial" panose="020B0604020202020204" pitchFamily="34" charset="0"/>
                <a:sym typeface="Calibri"/>
              </a:rPr>
              <a:t>the </a:t>
            </a:r>
            <a:r>
              <a:rPr lang="en-GB" sz="2800" b="1" dirty="0">
                <a:solidFill>
                  <a:schemeClr val="dk1"/>
                </a:solidFill>
                <a:ea typeface="Calibri"/>
                <a:cs typeface="Arial" panose="020B0604020202020204" pitchFamily="34" charset="0"/>
                <a:sym typeface="Calibri"/>
              </a:rPr>
              <a:t>rejected message</a:t>
            </a:r>
            <a:r>
              <a:rPr lang="en-GB" sz="2800" dirty="0" smtClean="0">
                <a:solidFill>
                  <a:schemeClr val="dk1"/>
                </a:solidFill>
                <a:ea typeface="Calibri"/>
                <a:cs typeface="Arial" panose="020B0604020202020204" pitchFamily="34" charset="0"/>
                <a:sym typeface="Calibri"/>
              </a:rPr>
              <a:t>.</a:t>
            </a:r>
          </a:p>
          <a:p>
            <a:pPr marL="342900" lvl="0" indent="-342900">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At the end of the task participants completed a </a:t>
            </a:r>
            <a:r>
              <a:rPr lang="en-GB" sz="2800" b="1" dirty="0">
                <a:solidFill>
                  <a:schemeClr val="dk1"/>
                </a:solidFill>
                <a:ea typeface="Calibri"/>
                <a:cs typeface="Arial" panose="020B0604020202020204" pitchFamily="34" charset="0"/>
                <a:sym typeface="Calibri"/>
              </a:rPr>
              <a:t>recognition task</a:t>
            </a:r>
            <a:r>
              <a:rPr lang="en-GB" sz="2800" dirty="0">
                <a:solidFill>
                  <a:schemeClr val="dk1"/>
                </a:solidFill>
                <a:ea typeface="Calibri"/>
                <a:cs typeface="Arial" panose="020B0604020202020204" pitchFamily="34" charset="0"/>
                <a:sym typeface="Calibri"/>
              </a:rPr>
              <a:t>.</a:t>
            </a:r>
          </a:p>
          <a:p>
            <a:pPr lvl="0">
              <a:buClr>
                <a:schemeClr val="dk1"/>
              </a:buClr>
              <a:buSzPct val="25000"/>
            </a:pPr>
            <a:endParaRPr lang="en-GB" sz="2000" dirty="0">
              <a:solidFill>
                <a:schemeClr val="dk1"/>
              </a:solidFill>
              <a:ea typeface="Calibri"/>
              <a:cs typeface="Arial" panose="020B0604020202020204" pitchFamily="34" charset="0"/>
              <a:sym typeface="Calibri"/>
            </a:endParaRPr>
          </a:p>
        </p:txBody>
      </p:sp>
      <p:pic>
        <p:nvPicPr>
          <p:cNvPr id="10242" name="Picture 2" descr="C:\Users\vevagora\AppData\Local\Microsoft\Windows\Temporary Internet Files\Content.IE5\J41JHY6Q\ea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650" y="1412776"/>
            <a:ext cx="2849656" cy="419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841319"/>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pic>
        <p:nvPicPr>
          <p:cNvPr id="2" name="Picture 1"/>
          <p:cNvPicPr>
            <a:picLocks noChangeAspect="1"/>
          </p:cNvPicPr>
          <p:nvPr/>
        </p:nvPicPr>
        <p:blipFill rotWithShape="1">
          <a:blip r:embed="rId3"/>
          <a:srcRect l="30805" t="24406" r="33019" b="25391"/>
          <a:stretch/>
        </p:blipFill>
        <p:spPr>
          <a:xfrm>
            <a:off x="1259632" y="57849"/>
            <a:ext cx="6336704" cy="6595345"/>
          </a:xfrm>
          <a:prstGeom prst="rect">
            <a:avLst/>
          </a:prstGeom>
        </p:spPr>
      </p:pic>
      <p:sp>
        <p:nvSpPr>
          <p:cNvPr id="3" name="Rectangle 2"/>
          <p:cNvSpPr/>
          <p:nvPr/>
        </p:nvSpPr>
        <p:spPr>
          <a:xfrm>
            <a:off x="-24439" y="4437112"/>
            <a:ext cx="1853952" cy="1754326"/>
          </a:xfrm>
          <a:prstGeom prst="rect">
            <a:avLst/>
          </a:prstGeom>
        </p:spPr>
        <p:txBody>
          <a:bodyPr wrap="square">
            <a:spAutoFit/>
          </a:bodyPr>
          <a:lstStyle/>
          <a:p>
            <a:r>
              <a:rPr lang="en-GB">
                <a:hlinkClick r:id="rId4"/>
              </a:rPr>
              <a:t>https://</a:t>
            </a:r>
            <a:r>
              <a:rPr lang="en-GB" smtClean="0">
                <a:hlinkClick r:id="rId4"/>
              </a:rPr>
              <a:t>www.playbuzz.com/yanazr10/this-test-will-reveal-if-you-re-attentive-to-details</a:t>
            </a:r>
            <a:r>
              <a:rPr lang="en-GB" smtClean="0"/>
              <a:t> </a:t>
            </a:r>
            <a:endParaRPr lang="en-GB"/>
          </a:p>
        </p:txBody>
      </p:sp>
    </p:spTree>
    <p:extLst>
      <p:ext uri="{BB962C8B-B14F-4D97-AF65-F5344CB8AC3E}">
        <p14:creationId xmlns:p14="http://schemas.microsoft.com/office/powerpoint/2010/main" val="384284830"/>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a:solidFill>
                  <a:schemeClr val="dk1"/>
                </a:solidFill>
                <a:ea typeface="Calibri"/>
                <a:sym typeface="Calibri"/>
              </a:rPr>
              <a:t>The </a:t>
            </a:r>
            <a:r>
              <a:rPr lang="en-US" sz="2800" dirty="0" smtClean="0">
                <a:solidFill>
                  <a:schemeClr val="dk1"/>
                </a:solidFill>
                <a:ea typeface="Calibri"/>
                <a:sym typeface="Calibri"/>
              </a:rPr>
              <a:t>recognition task</a:t>
            </a:r>
            <a:endParaRPr lang="en-US" sz="2800" dirty="0">
              <a:solidFill>
                <a:schemeClr val="dk1"/>
              </a:solidFill>
              <a:ea typeface="Calibri"/>
              <a:sym typeface="Calibri"/>
            </a:endParaRPr>
          </a:p>
        </p:txBody>
      </p:sp>
      <p:sp>
        <p:nvSpPr>
          <p:cNvPr id="225" name="Shape 225"/>
          <p:cNvSpPr txBox="1">
            <a:spLocks noGrp="1"/>
          </p:cNvSpPr>
          <p:nvPr>
            <p:ph type="body" idx="1"/>
          </p:nvPr>
        </p:nvSpPr>
        <p:spPr>
          <a:xfrm>
            <a:off x="0" y="548680"/>
            <a:ext cx="687625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lnSpc>
                <a:spcPct val="90000"/>
              </a:lnSpc>
              <a:buClr>
                <a:schemeClr val="dk1"/>
              </a:buClr>
              <a:buSzPct val="100000"/>
            </a:pPr>
            <a:r>
              <a:rPr lang="en-GB" sz="2800" dirty="0">
                <a:solidFill>
                  <a:schemeClr val="dk1"/>
                </a:solidFill>
                <a:ea typeface="Calibri"/>
                <a:cs typeface="Arial" panose="020B0604020202020204" pitchFamily="34" charset="0"/>
                <a:sym typeface="Calibri"/>
              </a:rPr>
              <a:t>Participants were shown 21 words. </a:t>
            </a:r>
            <a:r>
              <a:rPr lang="en-GB" sz="2800" dirty="0" smtClean="0">
                <a:solidFill>
                  <a:schemeClr val="dk1"/>
                </a:solidFill>
                <a:ea typeface="Calibri"/>
                <a:cs typeface="Arial" panose="020B0604020202020204" pitchFamily="34" charset="0"/>
                <a:sym typeface="Calibri"/>
              </a:rPr>
              <a:t>Unknown </a:t>
            </a:r>
            <a:r>
              <a:rPr lang="en-GB" sz="2800" dirty="0">
                <a:solidFill>
                  <a:schemeClr val="dk1"/>
                </a:solidFill>
                <a:ea typeface="Calibri"/>
                <a:cs typeface="Arial" panose="020B0604020202020204" pitchFamily="34" charset="0"/>
                <a:sym typeface="Calibri"/>
              </a:rPr>
              <a:t>to </a:t>
            </a:r>
            <a:r>
              <a:rPr lang="en-GB" sz="2800" dirty="0" smtClean="0">
                <a:solidFill>
                  <a:schemeClr val="dk1"/>
                </a:solidFill>
                <a:ea typeface="Calibri"/>
                <a:cs typeface="Arial" panose="020B0604020202020204" pitchFamily="34" charset="0"/>
                <a:sym typeface="Calibri"/>
              </a:rPr>
              <a:t>them, </a:t>
            </a:r>
            <a:r>
              <a:rPr lang="en-GB" sz="2800" dirty="0">
                <a:solidFill>
                  <a:schemeClr val="dk1"/>
                </a:solidFill>
                <a:ea typeface="Calibri"/>
                <a:cs typeface="Arial" panose="020B0604020202020204" pitchFamily="34" charset="0"/>
                <a:sym typeface="Calibri"/>
              </a:rPr>
              <a:t>the words were split into three </a:t>
            </a:r>
            <a:r>
              <a:rPr lang="en-GB" sz="2800" dirty="0" smtClean="0">
                <a:solidFill>
                  <a:schemeClr val="dk1"/>
                </a:solidFill>
                <a:ea typeface="Calibri"/>
                <a:cs typeface="Arial" panose="020B0604020202020204" pitchFamily="34" charset="0"/>
                <a:sym typeface="Calibri"/>
              </a:rPr>
              <a:t>categories</a:t>
            </a:r>
            <a:r>
              <a:rPr lang="en-GB" sz="2800" dirty="0">
                <a:solidFill>
                  <a:schemeClr val="dk1"/>
                </a:solidFill>
                <a:ea typeface="Calibri"/>
                <a:cs typeface="Arial" panose="020B0604020202020204" pitchFamily="34" charset="0"/>
                <a:sym typeface="Calibri"/>
              </a:rPr>
              <a:t>:</a:t>
            </a:r>
            <a:endParaRPr lang="en-GB" sz="2800" dirty="0" smtClean="0">
              <a:solidFill>
                <a:schemeClr val="dk1"/>
              </a:solidFill>
              <a:ea typeface="Calibri"/>
              <a:cs typeface="Arial" panose="020B0604020202020204" pitchFamily="34" charset="0"/>
              <a:sym typeface="Calibri"/>
            </a:endParaRPr>
          </a:p>
          <a:p>
            <a:pPr marL="342900" lvl="0" indent="-342900">
              <a:lnSpc>
                <a:spcPct val="90000"/>
              </a:lnSpc>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marL="342900" lvl="0" indent="-342900">
              <a:lnSpc>
                <a:spcPct val="90000"/>
              </a:lnSpc>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Seven were from the shadowed passage. </a:t>
            </a:r>
          </a:p>
          <a:p>
            <a:pPr marL="342900" lvl="0" indent="-342900">
              <a:lnSpc>
                <a:spcPct val="90000"/>
              </a:lnSpc>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Seven were from the rejected message. </a:t>
            </a:r>
          </a:p>
          <a:p>
            <a:pPr marL="342900" lvl="0" indent="-342900">
              <a:lnSpc>
                <a:spcPct val="90000"/>
              </a:lnSpc>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Seven were words not found in either passage. </a:t>
            </a:r>
            <a:endParaRPr lang="en-GB" sz="2800" dirty="0" smtClean="0">
              <a:solidFill>
                <a:schemeClr val="dk1"/>
              </a:solidFill>
              <a:ea typeface="Calibri"/>
              <a:cs typeface="Arial" panose="020B0604020202020204" pitchFamily="34" charset="0"/>
              <a:sym typeface="Calibri"/>
            </a:endParaRPr>
          </a:p>
          <a:p>
            <a:pPr marL="342900" lvl="0" indent="-342900">
              <a:lnSpc>
                <a:spcPct val="90000"/>
              </a:lnSpc>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lvl="0">
              <a:lnSpc>
                <a:spcPct val="90000"/>
              </a:lnSpc>
              <a:buClr>
                <a:schemeClr val="dk1"/>
              </a:buClr>
              <a:buSzPct val="100000"/>
            </a:pPr>
            <a:r>
              <a:rPr lang="en-GB" sz="2800" dirty="0">
                <a:solidFill>
                  <a:schemeClr val="dk1"/>
                </a:solidFill>
                <a:ea typeface="Calibri"/>
                <a:cs typeface="Arial" panose="020B0604020202020204" pitchFamily="34" charset="0"/>
                <a:sym typeface="Calibri"/>
              </a:rPr>
              <a:t>Participants looked at the list of 21 words and chose the words they recognised from the shadowed passage. </a:t>
            </a:r>
          </a:p>
        </p:txBody>
      </p:sp>
      <p:pic>
        <p:nvPicPr>
          <p:cNvPr id="11266" name="Picture 2" descr="C:\Users\vevagora\AppData\Local\Microsoft\Windows\Temporary Internet Files\Content.IE5\J41JHY6Q\ear[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219" y="1340768"/>
            <a:ext cx="2501193" cy="3681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26569"/>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640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a:solidFill>
                  <a:schemeClr val="dk1"/>
                </a:solidFill>
                <a:ea typeface="Calibri"/>
                <a:sym typeface="Calibri"/>
              </a:rPr>
              <a:t>Experiment </a:t>
            </a:r>
            <a:r>
              <a:rPr lang="en-US" sz="2800" dirty="0" smtClean="0">
                <a:solidFill>
                  <a:schemeClr val="dk1"/>
                </a:solidFill>
                <a:ea typeface="Calibri"/>
                <a:sym typeface="Calibri"/>
              </a:rPr>
              <a:t>1: Results</a:t>
            </a:r>
            <a:endParaRPr lang="en" sz="2800" dirty="0"/>
          </a:p>
        </p:txBody>
      </p:sp>
      <p:sp>
        <p:nvSpPr>
          <p:cNvPr id="225" name="Shape 225"/>
          <p:cNvSpPr txBox="1">
            <a:spLocks noGrp="1"/>
          </p:cNvSpPr>
          <p:nvPr>
            <p:ph type="body" idx="1"/>
          </p:nvPr>
        </p:nvSpPr>
        <p:spPr>
          <a:xfrm>
            <a:off x="0" y="2781326"/>
            <a:ext cx="9144000" cy="4076674"/>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3600" b="1" dirty="0">
                <a:cs typeface="Arial" panose="020B0604020202020204" pitchFamily="34" charset="0"/>
              </a:rPr>
              <a:t>Conclusion </a:t>
            </a:r>
          </a:p>
          <a:p>
            <a:r>
              <a:rPr lang="en-GB" sz="3600" dirty="0">
                <a:cs typeface="Arial" panose="020B0604020202020204" pitchFamily="34" charset="0"/>
              </a:rPr>
              <a:t>Participants are much more able to recognise words from the shadowed passage. </a:t>
            </a:r>
            <a:endParaRPr lang="en-GB" sz="3600" dirty="0" smtClean="0">
              <a:cs typeface="Arial" panose="020B0604020202020204" pitchFamily="34" charset="0"/>
            </a:endParaRPr>
          </a:p>
          <a:p>
            <a:r>
              <a:rPr lang="en-GB" sz="3600" dirty="0" smtClean="0">
                <a:cs typeface="Arial" panose="020B0604020202020204" pitchFamily="34" charset="0"/>
              </a:rPr>
              <a:t>Almost </a:t>
            </a:r>
            <a:r>
              <a:rPr lang="en-GB" sz="3600" dirty="0">
                <a:cs typeface="Arial" panose="020B0604020202020204" pitchFamily="34" charset="0"/>
              </a:rPr>
              <a:t>none of the words from the rejected message are able to break the ‘</a:t>
            </a:r>
            <a:r>
              <a:rPr lang="en-GB" sz="3600" dirty="0" err="1">
                <a:cs typeface="Arial" panose="020B0604020202020204" pitchFamily="34" charset="0"/>
              </a:rPr>
              <a:t>inattentional</a:t>
            </a:r>
            <a:r>
              <a:rPr lang="en-GB" sz="3600" dirty="0">
                <a:cs typeface="Arial" panose="020B0604020202020204" pitchFamily="34" charset="0"/>
              </a:rPr>
              <a:t> barrier’. </a:t>
            </a:r>
            <a:endParaRPr lang="en-GB" sz="3600" dirty="0">
              <a:solidFill>
                <a:schemeClr val="dk1"/>
              </a:solidFill>
              <a:ea typeface="Calibri"/>
              <a:cs typeface="Arial" panose="020B0604020202020204" pitchFamily="34" charset="0"/>
              <a:sym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043" y="692696"/>
            <a:ext cx="8056563" cy="20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85750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1073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a:solidFill>
                  <a:schemeClr val="dk1"/>
                </a:solidFill>
                <a:ea typeface="Calibri"/>
                <a:sym typeface="Calibri"/>
              </a:rPr>
              <a:t>Experiment 2 </a:t>
            </a:r>
          </a:p>
        </p:txBody>
      </p:sp>
      <p:sp>
        <p:nvSpPr>
          <p:cNvPr id="225" name="Shape 225"/>
          <p:cNvSpPr txBox="1">
            <a:spLocks noGrp="1"/>
          </p:cNvSpPr>
          <p:nvPr>
            <p:ph type="body" idx="1"/>
          </p:nvPr>
        </p:nvSpPr>
        <p:spPr>
          <a:xfrm>
            <a:off x="0" y="620688"/>
            <a:ext cx="6804248" cy="6237312"/>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457200" lvl="0" indent="-4572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Now that Moray had found out that little </a:t>
            </a:r>
            <a:r>
              <a:rPr lang="en-GB" sz="2800" dirty="0" smtClean="0">
                <a:solidFill>
                  <a:schemeClr val="dk1"/>
                </a:solidFill>
                <a:ea typeface="Calibri"/>
                <a:cs typeface="Arial" panose="020B0604020202020204" pitchFamily="34" charset="0"/>
                <a:sym typeface="Calibri"/>
              </a:rPr>
              <a:t>or no </a:t>
            </a:r>
            <a:r>
              <a:rPr lang="en-GB" sz="2800" dirty="0">
                <a:solidFill>
                  <a:schemeClr val="dk1"/>
                </a:solidFill>
                <a:ea typeface="Calibri"/>
                <a:cs typeface="Arial" panose="020B0604020202020204" pitchFamily="34" charset="0"/>
                <a:sym typeface="Calibri"/>
              </a:rPr>
              <a:t>information </a:t>
            </a:r>
            <a:r>
              <a:rPr lang="en-GB" sz="2800" dirty="0" smtClean="0">
                <a:solidFill>
                  <a:schemeClr val="dk1"/>
                </a:solidFill>
                <a:ea typeface="Calibri"/>
                <a:cs typeface="Arial" panose="020B0604020202020204" pitchFamily="34" charset="0"/>
                <a:sym typeface="Calibri"/>
              </a:rPr>
              <a:t>is able to pass </a:t>
            </a:r>
            <a:r>
              <a:rPr lang="en-GB" sz="2800" dirty="0">
                <a:solidFill>
                  <a:schemeClr val="dk1"/>
                </a:solidFill>
                <a:ea typeface="Calibri"/>
                <a:cs typeface="Arial" panose="020B0604020202020204" pitchFamily="34" charset="0"/>
                <a:sym typeface="Calibri"/>
              </a:rPr>
              <a:t>through the ‘</a:t>
            </a:r>
            <a:r>
              <a:rPr lang="en-GB" sz="2800" dirty="0" err="1">
                <a:solidFill>
                  <a:schemeClr val="dk1"/>
                </a:solidFill>
                <a:ea typeface="Calibri"/>
                <a:cs typeface="Arial" panose="020B0604020202020204" pitchFamily="34" charset="0"/>
                <a:sym typeface="Calibri"/>
              </a:rPr>
              <a:t>inattentional</a:t>
            </a:r>
            <a:r>
              <a:rPr lang="en-GB" sz="2800" dirty="0">
                <a:solidFill>
                  <a:schemeClr val="dk1"/>
                </a:solidFill>
                <a:ea typeface="Calibri"/>
                <a:cs typeface="Arial" panose="020B0604020202020204" pitchFamily="34" charset="0"/>
                <a:sym typeface="Calibri"/>
              </a:rPr>
              <a:t> barrier</a:t>
            </a:r>
            <a:r>
              <a:rPr lang="en-GB" sz="2800" dirty="0" smtClean="0">
                <a:solidFill>
                  <a:schemeClr val="dk1"/>
                </a:solidFill>
                <a:ea typeface="Calibri"/>
                <a:cs typeface="Arial" panose="020B0604020202020204" pitchFamily="34" charset="0"/>
                <a:sym typeface="Calibri"/>
              </a:rPr>
              <a:t>’, </a:t>
            </a:r>
            <a:r>
              <a:rPr lang="en-GB" sz="2800" dirty="0">
                <a:solidFill>
                  <a:schemeClr val="dk1"/>
                </a:solidFill>
                <a:ea typeface="Calibri"/>
                <a:cs typeface="Arial" panose="020B0604020202020204" pitchFamily="34" charset="0"/>
                <a:sym typeface="Calibri"/>
              </a:rPr>
              <a:t>he wanted to find out what could break it. </a:t>
            </a:r>
            <a:endParaRPr lang="en-GB" sz="2800" dirty="0" smtClean="0">
              <a:solidFill>
                <a:schemeClr val="dk1"/>
              </a:solidFill>
              <a:ea typeface="Calibri"/>
              <a:cs typeface="Arial" panose="020B0604020202020204" pitchFamily="34" charset="0"/>
              <a:sym typeface="Calibri"/>
            </a:endParaRPr>
          </a:p>
          <a:p>
            <a:pPr lvl="0">
              <a:buClr>
                <a:schemeClr val="dk1"/>
              </a:buClr>
              <a:buSzPct val="100000"/>
            </a:pPr>
            <a:endParaRPr lang="en-GB" sz="2800" dirty="0">
              <a:solidFill>
                <a:schemeClr val="dk1"/>
              </a:solidFill>
              <a:ea typeface="Calibri"/>
              <a:cs typeface="Arial" panose="020B0604020202020204" pitchFamily="34" charset="0"/>
              <a:sym typeface="Calibri"/>
            </a:endParaRPr>
          </a:p>
          <a:p>
            <a:pPr marL="457200" lvl="0" indent="-4572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Experiment 2 was designed to see if a message with a strong enough meaning to the participant (an affective cue) would make the participant pay attention to the rejected message. </a:t>
            </a:r>
            <a:endParaRPr lang="en-GB" sz="2800" dirty="0" smtClean="0">
              <a:solidFill>
                <a:schemeClr val="dk1"/>
              </a:solidFill>
              <a:ea typeface="Calibri"/>
              <a:cs typeface="Arial" panose="020B0604020202020204" pitchFamily="34" charset="0"/>
              <a:sym typeface="Calibri"/>
            </a:endParaRPr>
          </a:p>
          <a:p>
            <a:pPr marL="457200" lvl="0" indent="-457200">
              <a:buClr>
                <a:schemeClr val="dk1"/>
              </a:buClr>
              <a:buSzPct val="100000"/>
              <a:buFont typeface="Arial" panose="020B0604020202020204" pitchFamily="34" charset="0"/>
              <a:buChar char="•"/>
            </a:pPr>
            <a:endParaRPr lang="en-GB" sz="2800" dirty="0">
              <a:solidFill>
                <a:schemeClr val="dk1"/>
              </a:solidFill>
              <a:ea typeface="Calibri"/>
              <a:cs typeface="Arial" panose="020B0604020202020204" pitchFamily="34" charset="0"/>
              <a:sym typeface="Calibri"/>
            </a:endParaRPr>
          </a:p>
          <a:p>
            <a:pPr marL="457200" lvl="0" indent="-457200">
              <a:buClr>
                <a:schemeClr val="dk1"/>
              </a:buClr>
              <a:buSzPct val="100000"/>
              <a:buFont typeface="Arial" panose="020B0604020202020204" pitchFamily="34" charset="0"/>
              <a:buChar char="•"/>
            </a:pPr>
            <a:r>
              <a:rPr lang="en-GB" sz="2800" dirty="0">
                <a:solidFill>
                  <a:schemeClr val="dk1"/>
                </a:solidFill>
                <a:ea typeface="Calibri"/>
                <a:cs typeface="Arial" panose="020B0604020202020204" pitchFamily="34" charset="0"/>
                <a:sym typeface="Calibri"/>
              </a:rPr>
              <a:t>The affective cue used in this experiment was the participant’s own name. </a:t>
            </a:r>
          </a:p>
        </p:txBody>
      </p:sp>
      <p:pic>
        <p:nvPicPr>
          <p:cNvPr id="12290" name="Picture 2" descr="C:\Users\vevagora\AppData\Local\Microsoft\Windows\Temporary Internet Files\Content.IE5\RJXJF1R3\listen0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523" y="3933056"/>
            <a:ext cx="3038475"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23543"/>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t>Experiment 2: Procedure</a:t>
            </a:r>
            <a:endParaRPr lang="en-US" sz="2800" dirty="0"/>
          </a:p>
        </p:txBody>
      </p:sp>
      <p:sp>
        <p:nvSpPr>
          <p:cNvPr id="225" name="Shape 225"/>
          <p:cNvSpPr txBox="1">
            <a:spLocks noGrp="1"/>
          </p:cNvSpPr>
          <p:nvPr>
            <p:ph type="body" idx="1"/>
          </p:nvPr>
        </p:nvSpPr>
        <p:spPr>
          <a:xfrm>
            <a:off x="0" y="548680"/>
            <a:ext cx="8100392"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3600" dirty="0"/>
              <a:t>Participants shadowed ten passages of fiction in this experiment. </a:t>
            </a:r>
          </a:p>
          <a:p>
            <a:pPr marL="342900" indent="-342900">
              <a:buFont typeface="Arial" panose="020B0604020202020204" pitchFamily="34" charset="0"/>
              <a:buChar char="•"/>
            </a:pPr>
            <a:r>
              <a:rPr lang="en-GB" sz="3600" dirty="0"/>
              <a:t>They were told when shadowing to make as few mistakes as they could. </a:t>
            </a:r>
          </a:p>
          <a:p>
            <a:pPr indent="-342900">
              <a:lnSpc>
                <a:spcPct val="50000"/>
              </a:lnSpc>
              <a:buFont typeface="Arial" panose="020B0604020202020204" pitchFamily="34" charset="0"/>
              <a:buChar char="•"/>
            </a:pPr>
            <a:endParaRPr lang="en-GB" sz="3600" dirty="0" smtClean="0"/>
          </a:p>
          <a:p>
            <a:pPr indent="-342900">
              <a:buFont typeface="Arial" panose="020B0604020202020204" pitchFamily="34" charset="0"/>
              <a:buChar char="•"/>
            </a:pPr>
            <a:r>
              <a:rPr lang="en-GB" sz="3600" dirty="0"/>
              <a:t>All ten passages had instructions at the </a:t>
            </a:r>
            <a:r>
              <a:rPr lang="en-GB" sz="3600" b="1" dirty="0"/>
              <a:t>start</a:t>
            </a:r>
            <a:r>
              <a:rPr lang="en-GB" sz="3600" dirty="0"/>
              <a:t> of the rejected passage.</a:t>
            </a:r>
          </a:p>
          <a:p>
            <a:pPr marL="342000" indent="-342900">
              <a:buFont typeface="Arial" panose="020B0604020202020204" pitchFamily="34" charset="0"/>
              <a:buChar char="•"/>
            </a:pPr>
            <a:r>
              <a:rPr lang="en-GB" sz="3600" dirty="0"/>
              <a:t>Six of the ten passages also had instructions </a:t>
            </a:r>
            <a:r>
              <a:rPr lang="en-GB" sz="3600" b="1" dirty="0"/>
              <a:t>within</a:t>
            </a:r>
            <a:r>
              <a:rPr lang="en-GB" sz="3600" dirty="0"/>
              <a:t> the rejected </a:t>
            </a:r>
            <a:r>
              <a:rPr lang="en-GB" sz="3600" dirty="0" smtClean="0"/>
              <a:t>passage.</a:t>
            </a:r>
            <a:endParaRPr lang="en-GB" dirty="0"/>
          </a:p>
        </p:txBody>
      </p:sp>
      <p:pic>
        <p:nvPicPr>
          <p:cNvPr id="13314" name="Picture 2" descr="C:\Users\vevagora\AppData\Local\Microsoft\Windows\Temporary Internet Files\Content.IE5\0SC2H8C1\reading-is-k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4919">
            <a:off x="7065065" y="4464327"/>
            <a:ext cx="2204864"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7804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t>Experiment 2: Procedure</a:t>
            </a:r>
            <a:endParaRPr lang="en-US" sz="2800" dirty="0"/>
          </a:p>
        </p:txBody>
      </p:sp>
      <p:sp>
        <p:nvSpPr>
          <p:cNvPr id="225" name="Shape 225"/>
          <p:cNvSpPr txBox="1">
            <a:spLocks noGrp="1"/>
          </p:cNvSpPr>
          <p:nvPr>
            <p:ph type="body" idx="1"/>
          </p:nvPr>
        </p:nvSpPr>
        <p:spPr>
          <a:xfrm>
            <a:off x="0" y="548680"/>
            <a:ext cx="6537497" cy="511256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indent="-342900">
              <a:buFont typeface="Arial" panose="020B0604020202020204" pitchFamily="34" charset="0"/>
              <a:buChar char="•"/>
            </a:pPr>
            <a:r>
              <a:rPr lang="en-GB" sz="2800" dirty="0"/>
              <a:t>Participants shadowed ten passages of fiction in this experiment. </a:t>
            </a:r>
          </a:p>
          <a:p>
            <a:pPr marL="342900" indent="-342900">
              <a:buFont typeface="Arial" panose="020B0604020202020204" pitchFamily="34" charset="0"/>
              <a:buChar char="•"/>
            </a:pPr>
            <a:r>
              <a:rPr lang="en-GB" sz="2800" dirty="0"/>
              <a:t>They were told when shadowing to make as few mistakes as they could. </a:t>
            </a:r>
          </a:p>
          <a:p>
            <a:pPr indent="-342900">
              <a:lnSpc>
                <a:spcPct val="50000"/>
              </a:lnSpc>
              <a:buFont typeface="Arial" panose="020B0604020202020204" pitchFamily="34" charset="0"/>
              <a:buChar char="•"/>
            </a:pPr>
            <a:endParaRPr lang="en-GB" sz="2800" dirty="0" smtClean="0"/>
          </a:p>
          <a:p>
            <a:pPr indent="-342900">
              <a:buFont typeface="Arial" panose="020B0604020202020204" pitchFamily="34" charset="0"/>
              <a:buChar char="•"/>
            </a:pPr>
            <a:r>
              <a:rPr lang="en-GB" sz="2800" dirty="0"/>
              <a:t>All ten passages had instructions at the </a:t>
            </a:r>
            <a:r>
              <a:rPr lang="en-GB" sz="2800" b="1" dirty="0"/>
              <a:t>start</a:t>
            </a:r>
            <a:r>
              <a:rPr lang="en-GB" sz="2800" dirty="0"/>
              <a:t> of the rejected passage.</a:t>
            </a:r>
          </a:p>
          <a:p>
            <a:pPr marL="342000" indent="-342900">
              <a:buFont typeface="Arial" panose="020B0604020202020204" pitchFamily="34" charset="0"/>
              <a:buChar char="•"/>
            </a:pPr>
            <a:r>
              <a:rPr lang="en-GB" sz="2800" dirty="0"/>
              <a:t>Six of the ten passages also had instructions </a:t>
            </a:r>
            <a:r>
              <a:rPr lang="en-GB" sz="2800" b="1" dirty="0"/>
              <a:t>within</a:t>
            </a:r>
            <a:r>
              <a:rPr lang="en-GB" sz="2800" dirty="0"/>
              <a:t> the rejected </a:t>
            </a:r>
            <a:r>
              <a:rPr lang="en-GB" sz="2800" dirty="0" smtClean="0"/>
              <a:t>passage.</a:t>
            </a:r>
          </a:p>
          <a:p>
            <a:pPr marL="342000" indent="-342900">
              <a:lnSpc>
                <a:spcPct val="50000"/>
              </a:lnSpc>
              <a:buFont typeface="Arial" panose="020B0604020202020204" pitchFamily="34" charset="0"/>
              <a:buChar char="•"/>
            </a:pPr>
            <a:endParaRPr lang="en-GB" sz="2800" dirty="0"/>
          </a:p>
          <a:p>
            <a:r>
              <a:rPr lang="en-GB" sz="2800" dirty="0"/>
              <a:t>Three instructions had </a:t>
            </a:r>
            <a:r>
              <a:rPr lang="en-GB" sz="2800" b="1" dirty="0" smtClean="0"/>
              <a:t>non-affective</a:t>
            </a:r>
            <a:r>
              <a:rPr lang="en-GB" sz="2800" dirty="0" smtClean="0"/>
              <a:t> cues. For </a:t>
            </a:r>
            <a:r>
              <a:rPr lang="en-GB" sz="2800" dirty="0"/>
              <a:t>example:</a:t>
            </a:r>
          </a:p>
          <a:p>
            <a:pPr marL="342000" indent="-342900">
              <a:buFont typeface="Arial" panose="020B0604020202020204" pitchFamily="34" charset="0"/>
              <a:buChar char="•"/>
            </a:pPr>
            <a:r>
              <a:rPr lang="en-GB" sz="2800" dirty="0"/>
              <a:t>‘All right, you may stop now.’</a:t>
            </a:r>
          </a:p>
          <a:p>
            <a:pPr marL="342000" indent="-342900">
              <a:buFont typeface="Arial" panose="020B0604020202020204" pitchFamily="34" charset="0"/>
              <a:buChar char="•"/>
            </a:pPr>
            <a:r>
              <a:rPr lang="en-GB" sz="2800" dirty="0"/>
              <a:t>‘Change to your other ear</a:t>
            </a:r>
            <a:r>
              <a:rPr lang="en-GB" sz="2800" dirty="0" smtClean="0"/>
              <a:t>.’</a:t>
            </a:r>
            <a:endParaRPr lang="en-GB" sz="2400" dirty="0"/>
          </a:p>
        </p:txBody>
      </p:sp>
      <p:pic>
        <p:nvPicPr>
          <p:cNvPr id="13314" name="Picture 2" descr="C:\Users\vevagora\AppData\Local\Microsoft\Windows\Temporary Internet Files\Content.IE5\0SC2H8C1\reading-is-k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4919">
            <a:off x="6489001" y="2321666"/>
            <a:ext cx="2204864"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1901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t>Experiment 2: Procedure</a:t>
            </a:r>
            <a:endParaRPr lang="en-US" sz="2800" dirty="0"/>
          </a:p>
        </p:txBody>
      </p:sp>
      <p:sp>
        <p:nvSpPr>
          <p:cNvPr id="225" name="Shape 225"/>
          <p:cNvSpPr txBox="1">
            <a:spLocks noGrp="1"/>
          </p:cNvSpPr>
          <p:nvPr>
            <p:ph type="body" idx="1"/>
          </p:nvPr>
        </p:nvSpPr>
        <p:spPr>
          <a:xfrm>
            <a:off x="0" y="548680"/>
            <a:ext cx="6537497" cy="5112568"/>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3600" dirty="0" smtClean="0"/>
              <a:t>Three </a:t>
            </a:r>
            <a:r>
              <a:rPr lang="en-GB" sz="3600" dirty="0"/>
              <a:t>instructions had </a:t>
            </a:r>
            <a:r>
              <a:rPr lang="en-GB" sz="3600" b="1" dirty="0"/>
              <a:t>affective</a:t>
            </a:r>
            <a:r>
              <a:rPr lang="en-GB" sz="3600" dirty="0"/>
              <a:t> </a:t>
            </a:r>
            <a:r>
              <a:rPr lang="en-GB" sz="3600" dirty="0" smtClean="0"/>
              <a:t>cues. For </a:t>
            </a:r>
            <a:r>
              <a:rPr lang="en-GB" sz="3600" dirty="0"/>
              <a:t>example:</a:t>
            </a:r>
          </a:p>
          <a:p>
            <a:pPr marL="342000" indent="-342900">
              <a:buFont typeface="Arial" panose="020B0604020202020204" pitchFamily="34" charset="0"/>
              <a:buChar char="•"/>
            </a:pPr>
            <a:r>
              <a:rPr lang="en-GB" sz="3600" dirty="0"/>
              <a:t>‘John Smith, you may stop now.’</a:t>
            </a:r>
          </a:p>
          <a:p>
            <a:pPr marL="342000" indent="-342900">
              <a:buFont typeface="Arial" panose="020B0604020202020204" pitchFamily="34" charset="0"/>
              <a:buChar char="•"/>
            </a:pPr>
            <a:r>
              <a:rPr lang="en-GB" sz="3600" dirty="0"/>
              <a:t>‘John Smith, change to your other ear</a:t>
            </a:r>
            <a:r>
              <a:rPr lang="en-GB" sz="3600" dirty="0" smtClean="0"/>
              <a:t>.’</a:t>
            </a:r>
          </a:p>
          <a:p>
            <a:pPr marL="342000" indent="-342900">
              <a:lnSpc>
                <a:spcPct val="50000"/>
              </a:lnSpc>
              <a:buFont typeface="Arial" panose="020B0604020202020204" pitchFamily="34" charset="0"/>
              <a:buChar char="•"/>
            </a:pPr>
            <a:endParaRPr lang="en-GB" sz="3600" dirty="0"/>
          </a:p>
          <a:p>
            <a:r>
              <a:rPr lang="en-GB" sz="3600" dirty="0"/>
              <a:t>The remaining four out of ten passages had no instructions in the rejected message.</a:t>
            </a:r>
          </a:p>
          <a:p>
            <a:pPr marL="342000" indent="-342900">
              <a:buFont typeface="Arial" panose="020B0604020202020204" pitchFamily="34" charset="0"/>
              <a:buChar char="•"/>
            </a:pPr>
            <a:endParaRPr lang="en-GB" sz="2000" dirty="0"/>
          </a:p>
          <a:p>
            <a:pPr marL="342000" indent="-342900">
              <a:buFont typeface="Arial" panose="020B0604020202020204" pitchFamily="34" charset="0"/>
              <a:buChar char="•"/>
            </a:pPr>
            <a:endParaRPr lang="en-GB" sz="2000" dirty="0"/>
          </a:p>
          <a:p>
            <a:pPr marL="342000" indent="-342900">
              <a:buFont typeface="Arial" panose="020B0604020202020204" pitchFamily="34" charset="0"/>
              <a:buChar char="•"/>
            </a:pPr>
            <a:endParaRPr lang="en-GB" sz="2000" dirty="0"/>
          </a:p>
          <a:p>
            <a:pPr indent="-342900">
              <a:buFont typeface="Arial" panose="020B0604020202020204" pitchFamily="34" charset="0"/>
              <a:buChar char="•"/>
            </a:pPr>
            <a:endParaRPr lang="en-GB" sz="2000" dirty="0"/>
          </a:p>
        </p:txBody>
      </p:sp>
      <p:pic>
        <p:nvPicPr>
          <p:cNvPr id="13314" name="Picture 2" descr="C:\Users\vevagora\AppData\Local\Microsoft\Windows\Temporary Internet Files\Content.IE5\0SC2H8C1\reading-is-k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4919">
            <a:off x="6726307" y="809497"/>
            <a:ext cx="2204864"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8298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199325977"/>
              </p:ext>
            </p:extLst>
          </p:nvPr>
        </p:nvGraphicFramePr>
        <p:xfrm>
          <a:off x="251520" y="0"/>
          <a:ext cx="8785225" cy="3835400"/>
        </p:xfrm>
        <a:graphic>
          <a:graphicData uri="http://schemas.openxmlformats.org/presentationml/2006/ole">
            <mc:AlternateContent xmlns:mc="http://schemas.openxmlformats.org/markup-compatibility/2006">
              <mc:Choice xmlns:v="urn:schemas-microsoft-com:vml" Requires="v">
                <p:oleObj spid="_x0000_s1081" name="Document" r:id="rId4" imgW="5905283" imgH="2578005" progId="Word.Document.12">
                  <p:embed/>
                </p:oleObj>
              </mc:Choice>
              <mc:Fallback>
                <p:oleObj name="Document" r:id="rId4" imgW="5905283" imgH="257800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0"/>
                        <a:ext cx="8785225"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 name="Shape 225"/>
          <p:cNvSpPr txBox="1">
            <a:spLocks noGrp="1"/>
          </p:cNvSpPr>
          <p:nvPr>
            <p:ph type="body" idx="1"/>
          </p:nvPr>
        </p:nvSpPr>
        <p:spPr>
          <a:xfrm>
            <a:off x="0" y="3789040"/>
            <a:ext cx="9144000" cy="3068960"/>
          </a:xfrm>
          <a:prstGeom prst="rect">
            <a:avLst/>
          </a:prstGeom>
          <a:ln w="9525" cap="flat">
            <a:noFill/>
            <a:prstDash val="solid"/>
            <a:round/>
            <a:headEnd type="none" w="med" len="med"/>
            <a:tailEnd type="none" w="med" len="med"/>
          </a:ln>
        </p:spPr>
        <p:txBody>
          <a:bodyPr lIns="91425" tIns="91425" rIns="91425" bIns="91425" anchor="t" anchorCtr="0">
            <a:noAutofit/>
          </a:bodyPr>
          <a:lstStyle/>
          <a:p>
            <a:pPr>
              <a:buClr>
                <a:schemeClr val="dk1"/>
              </a:buClr>
              <a:buSzPct val="25000"/>
            </a:pPr>
            <a:r>
              <a:rPr lang="en-GB" sz="2800" dirty="0"/>
              <a:t>Twelve undergraduate students and research workers were used in Experiment 2. </a:t>
            </a:r>
          </a:p>
          <a:p>
            <a:pPr>
              <a:lnSpc>
                <a:spcPct val="50000"/>
              </a:lnSpc>
              <a:buClr>
                <a:schemeClr val="dk1"/>
              </a:buClr>
              <a:buSzPct val="25000"/>
            </a:pPr>
            <a:endParaRPr lang="en-GB" sz="2800" dirty="0"/>
          </a:p>
          <a:p>
            <a:pPr>
              <a:buClr>
                <a:schemeClr val="dk1"/>
              </a:buClr>
              <a:buSzPct val="25000"/>
            </a:pPr>
            <a:r>
              <a:rPr lang="en-GB" sz="2800" dirty="0"/>
              <a:t>Their performance on the shadowing tasks </a:t>
            </a:r>
            <a:r>
              <a:rPr lang="en-GB" sz="2800" dirty="0" smtClean="0"/>
              <a:t>was recorded</a:t>
            </a:r>
            <a:r>
              <a:rPr lang="en-GB" sz="2800" dirty="0"/>
              <a:t>. </a:t>
            </a:r>
          </a:p>
        </p:txBody>
      </p:sp>
    </p:spTree>
    <p:extLst>
      <p:ext uri="{BB962C8B-B14F-4D97-AF65-F5344CB8AC3E}">
        <p14:creationId xmlns:p14="http://schemas.microsoft.com/office/powerpoint/2010/main" val="1475281950"/>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87704"/>
            <a:ext cx="6299422" cy="2625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4" name="Shape 224"/>
          <p:cNvSpPr txBox="1">
            <a:spLocks noGrp="1"/>
          </p:cNvSpPr>
          <p:nvPr>
            <p:ph type="title"/>
          </p:nvPr>
        </p:nvSpPr>
        <p:spPr>
          <a:xfrm>
            <a:off x="438559"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t>Experiment 2: Results </a:t>
            </a:r>
            <a:endParaRPr lang="en" sz="2800" dirty="0"/>
          </a:p>
        </p:txBody>
      </p:sp>
      <p:sp>
        <p:nvSpPr>
          <p:cNvPr id="225" name="Shape 225"/>
          <p:cNvSpPr txBox="1">
            <a:spLocks noGrp="1"/>
          </p:cNvSpPr>
          <p:nvPr>
            <p:ph type="body" idx="1"/>
          </p:nvPr>
        </p:nvSpPr>
        <p:spPr>
          <a:xfrm>
            <a:off x="0" y="2996952"/>
            <a:ext cx="9144000" cy="386104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000" indent="-342900">
              <a:buFont typeface="Arial" panose="020B0604020202020204" pitchFamily="34" charset="0"/>
              <a:buChar char="•"/>
            </a:pPr>
            <a:r>
              <a:rPr lang="en-GB" sz="2800" dirty="0" smtClean="0"/>
              <a:t>Instructions ‘presented’ </a:t>
            </a:r>
            <a:r>
              <a:rPr lang="en-GB" sz="2800" dirty="0"/>
              <a:t>were all the instructions presented to the participants, even if they were not paying attention to them. </a:t>
            </a:r>
          </a:p>
          <a:p>
            <a:pPr marL="342000" indent="-342900">
              <a:buFont typeface="Arial" panose="020B0604020202020204" pitchFamily="34" charset="0"/>
              <a:buChar char="•"/>
            </a:pPr>
            <a:r>
              <a:rPr lang="en-GB" sz="2800" dirty="0" smtClean="0"/>
              <a:t>Instructions ‘heard’ </a:t>
            </a:r>
            <a:r>
              <a:rPr lang="en-GB" sz="2800" dirty="0"/>
              <a:t>were </a:t>
            </a:r>
            <a:r>
              <a:rPr lang="en-GB" sz="2800" dirty="0" smtClean="0"/>
              <a:t>instructions that participants </a:t>
            </a:r>
            <a:r>
              <a:rPr lang="en-GB" sz="2800" dirty="0"/>
              <a:t>actually followed </a:t>
            </a:r>
            <a:r>
              <a:rPr lang="en-GB" sz="2800" dirty="0" smtClean="0"/>
              <a:t>or that they asked </a:t>
            </a:r>
            <a:r>
              <a:rPr lang="en-GB" sz="2800" dirty="0"/>
              <a:t>about </a:t>
            </a:r>
            <a:r>
              <a:rPr lang="en-GB" sz="2800" dirty="0" smtClean="0"/>
              <a:t>after </a:t>
            </a:r>
            <a:r>
              <a:rPr lang="en-GB" sz="2800" dirty="0"/>
              <a:t>the task had finished. </a:t>
            </a:r>
          </a:p>
          <a:p>
            <a:pPr marL="342000" indent="-342900">
              <a:buFont typeface="Arial" panose="020B0604020202020204" pitchFamily="34" charset="0"/>
              <a:buChar char="•"/>
            </a:pPr>
            <a:r>
              <a:rPr lang="en-GB" sz="2800" dirty="0"/>
              <a:t>Participants were far more likely to hear instructions that were affective than </a:t>
            </a:r>
            <a:r>
              <a:rPr lang="en-GB" sz="2800" dirty="0" smtClean="0"/>
              <a:t>non-affective.</a:t>
            </a:r>
            <a:endParaRPr lang="en-GB" sz="2800" dirty="0"/>
          </a:p>
        </p:txBody>
      </p:sp>
    </p:spTree>
    <p:extLst>
      <p:ext uri="{BB962C8B-B14F-4D97-AF65-F5344CB8AC3E}">
        <p14:creationId xmlns:p14="http://schemas.microsoft.com/office/powerpoint/2010/main" val="17932685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Experiment 3 </a:t>
            </a:r>
            <a:endParaRPr lang="en" sz="2800" dirty="0"/>
          </a:p>
        </p:txBody>
      </p:sp>
      <p:sp>
        <p:nvSpPr>
          <p:cNvPr id="225" name="Shape 225"/>
          <p:cNvSpPr txBox="1">
            <a:spLocks noGrp="1"/>
          </p:cNvSpPr>
          <p:nvPr>
            <p:ph type="body" idx="1"/>
          </p:nvPr>
        </p:nvSpPr>
        <p:spPr>
          <a:xfrm>
            <a:off x="0" y="548680"/>
            <a:ext cx="6228184"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000" indent="-342900">
              <a:buFont typeface="Arial" panose="020B0604020202020204" pitchFamily="34" charset="0"/>
              <a:buChar char="•"/>
            </a:pPr>
            <a:r>
              <a:rPr lang="en-GB" sz="2400" dirty="0"/>
              <a:t>Moray now wanted to find out if other material could break the </a:t>
            </a:r>
            <a:r>
              <a:rPr lang="en-GB" sz="2400" dirty="0" err="1"/>
              <a:t>inattentional</a:t>
            </a:r>
            <a:r>
              <a:rPr lang="en-GB" sz="2400" dirty="0"/>
              <a:t> barrier. </a:t>
            </a:r>
          </a:p>
          <a:p>
            <a:pPr marL="342000" indent="-342900">
              <a:buFont typeface="Arial" panose="020B0604020202020204" pitchFamily="34" charset="0"/>
              <a:buChar char="•"/>
            </a:pPr>
            <a:r>
              <a:rPr lang="en-GB" sz="2400" dirty="0"/>
              <a:t>In this final experiment, two groups of 14 participants were used.</a:t>
            </a:r>
          </a:p>
          <a:p>
            <a:pPr marL="342000" indent="-342900">
              <a:buFont typeface="Arial" panose="020B0604020202020204" pitchFamily="34" charset="0"/>
              <a:buChar char="•"/>
            </a:pPr>
            <a:r>
              <a:rPr lang="en-GB" sz="2400" dirty="0"/>
              <a:t>Once </a:t>
            </a:r>
            <a:r>
              <a:rPr lang="en-GB" sz="2400" dirty="0" smtClean="0"/>
              <a:t>again, </a:t>
            </a:r>
            <a:r>
              <a:rPr lang="en-GB" sz="2400" dirty="0"/>
              <a:t>participants were presented with two simultaneous messages and had to shadow one of them. </a:t>
            </a:r>
          </a:p>
          <a:p>
            <a:pPr marL="342000" indent="-342900">
              <a:buFont typeface="Arial" panose="020B0604020202020204" pitchFamily="34" charset="0"/>
              <a:buChar char="•"/>
            </a:pPr>
            <a:r>
              <a:rPr lang="en-GB" sz="2400" dirty="0"/>
              <a:t>In these messages spoken numbers (digits) were said out loud towards the end of the message. </a:t>
            </a:r>
            <a:endParaRPr lang="en-US" sz="2400" dirty="0"/>
          </a:p>
          <a:p>
            <a:pPr marL="342000" indent="-342900">
              <a:buFont typeface="Arial" panose="020B0604020202020204" pitchFamily="34" charset="0"/>
              <a:buChar char="•"/>
            </a:pPr>
            <a:endParaRPr lang="en-US" sz="2400" dirty="0" smtClean="0"/>
          </a:p>
          <a:p>
            <a:pPr marL="342000" indent="-342900">
              <a:buFont typeface="Arial" panose="020B0604020202020204" pitchFamily="34" charset="0"/>
              <a:buChar char="•"/>
            </a:pPr>
            <a:r>
              <a:rPr lang="en-GB" sz="2400" b="1" dirty="0"/>
              <a:t>Group 1 </a:t>
            </a:r>
            <a:r>
              <a:rPr lang="en-GB" sz="2400" b="1" dirty="0" smtClean="0"/>
              <a:t> </a:t>
            </a:r>
            <a:r>
              <a:rPr lang="en-GB" sz="2400" dirty="0" smtClean="0"/>
              <a:t>was told </a:t>
            </a:r>
            <a:r>
              <a:rPr lang="en-GB" sz="2400" dirty="0"/>
              <a:t>they would be asked questions about the shadowed message</a:t>
            </a:r>
            <a:r>
              <a:rPr lang="en-GB" sz="2400" dirty="0" smtClean="0"/>
              <a:t>.</a:t>
            </a:r>
          </a:p>
          <a:p>
            <a:pPr marL="342000" indent="-342900">
              <a:buFont typeface="Arial" panose="020B0604020202020204" pitchFamily="34" charset="0"/>
              <a:buChar char="•"/>
            </a:pPr>
            <a:r>
              <a:rPr lang="en-GB" sz="2400" b="1" dirty="0"/>
              <a:t>Group 2</a:t>
            </a:r>
            <a:r>
              <a:rPr lang="en-GB" sz="2400" dirty="0"/>
              <a:t> </a:t>
            </a:r>
            <a:r>
              <a:rPr lang="en-GB" sz="2400" dirty="0" smtClean="0"/>
              <a:t>was told </a:t>
            </a:r>
            <a:r>
              <a:rPr lang="en-GB" sz="2400" dirty="0"/>
              <a:t>specifically </a:t>
            </a:r>
            <a:r>
              <a:rPr lang="en-GB" sz="2400" dirty="0" smtClean="0"/>
              <a:t>to remember </a:t>
            </a:r>
            <a:r>
              <a:rPr lang="en-GB" sz="2400" dirty="0"/>
              <a:t>as many digits as possible. </a:t>
            </a:r>
          </a:p>
          <a:p>
            <a:pPr indent="-342900">
              <a:buFont typeface="Arial" panose="020B0604020202020204" pitchFamily="34" charset="0"/>
              <a:buChar char="•"/>
            </a:pPr>
            <a:endParaRPr lang="en-GB" sz="2000" dirty="0"/>
          </a:p>
          <a:p>
            <a:pPr indent="-342900">
              <a:buFont typeface="Arial" panose="020B0604020202020204" pitchFamily="34" charset="0"/>
              <a:buChar char="•"/>
            </a:pPr>
            <a:endParaRPr lang="en-GB" sz="2000" dirty="0"/>
          </a:p>
        </p:txBody>
      </p:sp>
      <p:pic>
        <p:nvPicPr>
          <p:cNvPr id="14339" name="Picture 3" descr="C:\Users\vevagora\AppData\Local\Microsoft\Windows\Temporary Internet Files\Content.IE5\RJXJF1R3\450px-NumbersBookCover.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137" y="1692250"/>
            <a:ext cx="2744862" cy="2744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66913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Experiment 3 </a:t>
            </a:r>
            <a:endParaRPr lang="en" sz="2800" dirty="0"/>
          </a:p>
        </p:txBody>
      </p:sp>
      <p:sp>
        <p:nvSpPr>
          <p:cNvPr id="225" name="Shape 225"/>
          <p:cNvSpPr txBox="1">
            <a:spLocks noGrp="1"/>
          </p:cNvSpPr>
          <p:nvPr>
            <p:ph type="body" idx="1"/>
          </p:nvPr>
        </p:nvSpPr>
        <p:spPr>
          <a:xfrm>
            <a:off x="0" y="548680"/>
            <a:ext cx="9144000"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2400" dirty="0"/>
              <a:t>The digits were:</a:t>
            </a:r>
          </a:p>
          <a:p>
            <a:pPr indent="-342900">
              <a:buFont typeface="Arial" panose="020B0604020202020204" pitchFamily="34" charset="0"/>
              <a:buChar char="•"/>
            </a:pPr>
            <a:r>
              <a:rPr lang="en-GB" sz="2400" dirty="0"/>
              <a:t>sometimes present in both the shadowed and </a:t>
            </a:r>
            <a:r>
              <a:rPr lang="en-GB" sz="2400" dirty="0" smtClean="0"/>
              <a:t>the rejected </a:t>
            </a:r>
            <a:r>
              <a:rPr lang="en-GB" sz="2400" dirty="0"/>
              <a:t>message</a:t>
            </a:r>
          </a:p>
          <a:p>
            <a:pPr indent="-342900">
              <a:buFont typeface="Arial" panose="020B0604020202020204" pitchFamily="34" charset="0"/>
              <a:buChar char="•"/>
            </a:pPr>
            <a:r>
              <a:rPr lang="en-GB" sz="2400" dirty="0"/>
              <a:t>sometimes present </a:t>
            </a:r>
            <a:r>
              <a:rPr lang="en-GB" sz="2400" dirty="0" smtClean="0"/>
              <a:t>only </a:t>
            </a:r>
            <a:r>
              <a:rPr lang="en-GB" sz="2400" dirty="0"/>
              <a:t>in the shadowed message </a:t>
            </a:r>
          </a:p>
          <a:p>
            <a:pPr indent="-342900">
              <a:buFont typeface="Arial" panose="020B0604020202020204" pitchFamily="34" charset="0"/>
              <a:buChar char="•"/>
            </a:pPr>
            <a:r>
              <a:rPr lang="en-GB" sz="2400" dirty="0"/>
              <a:t>sometimes present </a:t>
            </a:r>
            <a:r>
              <a:rPr lang="en-GB" sz="2400" dirty="0" smtClean="0"/>
              <a:t>only </a:t>
            </a:r>
            <a:r>
              <a:rPr lang="en-GB" sz="2400" dirty="0"/>
              <a:t>in the rejected message</a:t>
            </a:r>
          </a:p>
          <a:p>
            <a:pPr indent="-342900">
              <a:buFont typeface="Arial" panose="020B0604020202020204" pitchFamily="34" charset="0"/>
              <a:buChar char="•"/>
            </a:pPr>
            <a:r>
              <a:rPr lang="en-GB" sz="2400" dirty="0"/>
              <a:t>sometimes </a:t>
            </a:r>
            <a:r>
              <a:rPr lang="en-GB" sz="2400" dirty="0" smtClean="0"/>
              <a:t>not </a:t>
            </a:r>
            <a:r>
              <a:rPr lang="en-GB" sz="2400" dirty="0"/>
              <a:t>present in either message (control</a:t>
            </a:r>
            <a:r>
              <a:rPr lang="en-GB" sz="2400" dirty="0" smtClean="0"/>
              <a:t>).</a:t>
            </a:r>
          </a:p>
          <a:p>
            <a:pPr indent="-342900">
              <a:lnSpc>
                <a:spcPct val="50000"/>
              </a:lnSpc>
              <a:buFont typeface="Arial" panose="020B0604020202020204" pitchFamily="34" charset="0"/>
              <a:buChar char="•"/>
            </a:pPr>
            <a:endParaRPr lang="en-GB" sz="2400" dirty="0"/>
          </a:p>
          <a:p>
            <a:pPr marL="0" indent="0">
              <a:buNone/>
            </a:pPr>
            <a:r>
              <a:rPr lang="en-GB" sz="2400" b="1" dirty="0" smtClean="0"/>
              <a:t>Experiment 3: Results </a:t>
            </a:r>
            <a:endParaRPr lang="en-GB" sz="2400" b="1" dirty="0"/>
          </a:p>
          <a:p>
            <a:r>
              <a:rPr lang="en-GB" sz="2400" dirty="0"/>
              <a:t>Showed that there was no significant difference between the number of digits recalled between Group 1 (told they would be asked general questions about the passage) and Group 2 (told specifically </a:t>
            </a:r>
            <a:r>
              <a:rPr lang="en-GB" sz="2400" dirty="0" smtClean="0"/>
              <a:t>to remember </a:t>
            </a:r>
            <a:r>
              <a:rPr lang="en-GB" sz="2400" dirty="0"/>
              <a:t>as many digits as possible). </a:t>
            </a:r>
            <a:endParaRPr lang="en-GB" sz="2400" dirty="0" smtClean="0"/>
          </a:p>
          <a:p>
            <a:pPr>
              <a:lnSpc>
                <a:spcPct val="50000"/>
              </a:lnSpc>
            </a:pPr>
            <a:endParaRPr lang="en-GB" sz="2400" dirty="0"/>
          </a:p>
          <a:p>
            <a:pPr marL="0" indent="0">
              <a:buNone/>
            </a:pPr>
            <a:r>
              <a:rPr lang="en-GB" sz="2400" b="1" dirty="0"/>
              <a:t>Conclusion </a:t>
            </a:r>
          </a:p>
          <a:p>
            <a:r>
              <a:rPr lang="en-GB" sz="2400" dirty="0"/>
              <a:t>Numbers are not able to break the </a:t>
            </a:r>
            <a:r>
              <a:rPr lang="en-GB" sz="2400" dirty="0" err="1"/>
              <a:t>inattentional</a:t>
            </a:r>
            <a:r>
              <a:rPr lang="en-GB" sz="2400" dirty="0"/>
              <a:t> barrier in the same way that the participant’s own name can</a:t>
            </a:r>
            <a:r>
              <a:rPr lang="en-GB" sz="2400" dirty="0" smtClean="0"/>
              <a:t>.</a:t>
            </a:r>
            <a:endParaRPr lang="en-GB" sz="2400" dirty="0"/>
          </a:p>
        </p:txBody>
      </p:sp>
    </p:spTree>
    <p:extLst>
      <p:ext uri="{BB962C8B-B14F-4D97-AF65-F5344CB8AC3E}">
        <p14:creationId xmlns:p14="http://schemas.microsoft.com/office/powerpoint/2010/main" val="357784243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solidFill>
                  <a:schemeClr val="dk1"/>
                </a:solidFill>
                <a:ea typeface="Calibri"/>
                <a:sym typeface="Calibri"/>
              </a:rPr>
              <a:t>Starter Task 1: How </a:t>
            </a:r>
            <a:r>
              <a:rPr lang="en-US" sz="2800" dirty="0">
                <a:solidFill>
                  <a:schemeClr val="dk1"/>
                </a:solidFill>
                <a:ea typeface="Calibri"/>
                <a:sym typeface="Calibri"/>
              </a:rPr>
              <a:t>attentive are you?</a:t>
            </a:r>
            <a:endParaRPr lang="en" sz="2800" dirty="0"/>
          </a:p>
        </p:txBody>
      </p:sp>
      <p:sp>
        <p:nvSpPr>
          <p:cNvPr id="204" name="Shape 204"/>
          <p:cNvSpPr txBox="1">
            <a:spLocks noGrp="1"/>
          </p:cNvSpPr>
          <p:nvPr>
            <p:ph type="body" idx="1"/>
          </p:nvPr>
        </p:nvSpPr>
        <p:spPr>
          <a:xfrm>
            <a:off x="-26025" y="548680"/>
            <a:ext cx="9170025"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Clr>
                <a:schemeClr val="dk1"/>
              </a:buClr>
              <a:buSzPct val="25000"/>
              <a:buNone/>
            </a:pPr>
            <a:r>
              <a:rPr lang="en-GB" dirty="0">
                <a:solidFill>
                  <a:schemeClr val="dk1"/>
                </a:solidFill>
                <a:ea typeface="Calibri"/>
                <a:cs typeface="Arial" panose="020B0604020202020204" pitchFamily="34" charset="0"/>
                <a:sym typeface="Calibri"/>
              </a:rPr>
              <a:t>Without looking, can you identify:</a:t>
            </a:r>
          </a:p>
          <a:p>
            <a:pPr marL="342900" lvl="0" indent="-342900">
              <a:buClr>
                <a:schemeClr val="dk1"/>
              </a:buClr>
              <a:buSzPct val="100000"/>
              <a:buFont typeface="Arial" panose="020B0604020202020204" pitchFamily="34" charset="0"/>
              <a:buChar char="•"/>
            </a:pPr>
            <a:r>
              <a:rPr lang="en-GB" dirty="0" smtClean="0">
                <a:solidFill>
                  <a:schemeClr val="dk1"/>
                </a:solidFill>
                <a:ea typeface="Calibri"/>
                <a:cs typeface="Arial" panose="020B0604020202020204" pitchFamily="34" charset="0"/>
                <a:sym typeface="Calibri"/>
              </a:rPr>
              <a:t>What </a:t>
            </a:r>
            <a:r>
              <a:rPr lang="en-GB" dirty="0">
                <a:solidFill>
                  <a:schemeClr val="dk1"/>
                </a:solidFill>
                <a:ea typeface="Calibri"/>
                <a:cs typeface="Arial" panose="020B0604020202020204" pitchFamily="34" charset="0"/>
                <a:sym typeface="Calibri"/>
              </a:rPr>
              <a:t>colour socks you have on?</a:t>
            </a:r>
          </a:p>
          <a:p>
            <a:pPr marL="342900" lvl="0" indent="-342900">
              <a:buClr>
                <a:schemeClr val="dk1"/>
              </a:buClr>
              <a:buSzPct val="100000"/>
              <a:buFont typeface="Arial" panose="020B0604020202020204" pitchFamily="34" charset="0"/>
              <a:buChar char="•"/>
            </a:pPr>
            <a:r>
              <a:rPr lang="en-GB" dirty="0">
                <a:solidFill>
                  <a:schemeClr val="dk1"/>
                </a:solidFill>
                <a:ea typeface="Calibri"/>
                <a:cs typeface="Arial" panose="020B0604020202020204" pitchFamily="34" charset="0"/>
                <a:sym typeface="Calibri"/>
              </a:rPr>
              <a:t>What </a:t>
            </a:r>
            <a:r>
              <a:rPr lang="en-GB" dirty="0" smtClean="0">
                <a:solidFill>
                  <a:schemeClr val="dk1"/>
                </a:solidFill>
                <a:ea typeface="Calibri"/>
                <a:cs typeface="Arial" panose="020B0604020202020204" pitchFamily="34" charset="0"/>
                <a:sym typeface="Calibri"/>
              </a:rPr>
              <a:t>app </a:t>
            </a:r>
            <a:r>
              <a:rPr lang="en-GB" dirty="0">
                <a:solidFill>
                  <a:schemeClr val="dk1"/>
                </a:solidFill>
                <a:ea typeface="Calibri"/>
                <a:cs typeface="Arial" panose="020B0604020202020204" pitchFamily="34" charset="0"/>
                <a:sym typeface="Calibri"/>
              </a:rPr>
              <a:t>is in the upper </a:t>
            </a:r>
            <a:r>
              <a:rPr lang="en-GB" dirty="0" smtClean="0">
                <a:solidFill>
                  <a:schemeClr val="dk1"/>
                </a:solidFill>
                <a:ea typeface="Calibri"/>
                <a:cs typeface="Arial" panose="020B0604020202020204" pitchFamily="34" charset="0"/>
                <a:sym typeface="Calibri"/>
              </a:rPr>
              <a:t>right-hand </a:t>
            </a:r>
            <a:r>
              <a:rPr lang="en-GB" dirty="0">
                <a:solidFill>
                  <a:schemeClr val="dk1"/>
                </a:solidFill>
                <a:ea typeface="Calibri"/>
                <a:cs typeface="Arial" panose="020B0604020202020204" pitchFamily="34" charset="0"/>
                <a:sym typeface="Calibri"/>
              </a:rPr>
              <a:t>corner </a:t>
            </a:r>
            <a:r>
              <a:rPr lang="en-GB" dirty="0" smtClean="0">
                <a:solidFill>
                  <a:schemeClr val="dk1"/>
                </a:solidFill>
                <a:ea typeface="Calibri"/>
                <a:cs typeface="Arial" panose="020B0604020202020204" pitchFamily="34" charset="0"/>
                <a:sym typeface="Calibri"/>
              </a:rPr>
              <a:t>on the 2</a:t>
            </a:r>
            <a:r>
              <a:rPr lang="en-GB" baseline="30000" dirty="0" smtClean="0">
                <a:solidFill>
                  <a:schemeClr val="dk1"/>
                </a:solidFill>
                <a:ea typeface="Calibri"/>
                <a:cs typeface="Arial" panose="020B0604020202020204" pitchFamily="34" charset="0"/>
                <a:sym typeface="Calibri"/>
              </a:rPr>
              <a:t>nd</a:t>
            </a:r>
            <a:r>
              <a:rPr lang="en-GB" dirty="0" smtClean="0">
                <a:solidFill>
                  <a:schemeClr val="dk1"/>
                </a:solidFill>
                <a:ea typeface="Calibri"/>
                <a:cs typeface="Arial" panose="020B0604020202020204" pitchFamily="34" charset="0"/>
                <a:sym typeface="Calibri"/>
              </a:rPr>
              <a:t> page on your phone</a:t>
            </a:r>
            <a:r>
              <a:rPr lang="en-GB" dirty="0">
                <a:solidFill>
                  <a:schemeClr val="dk1"/>
                </a:solidFill>
                <a:ea typeface="Calibri"/>
                <a:cs typeface="Arial" panose="020B0604020202020204" pitchFamily="34" charset="0"/>
                <a:sym typeface="Calibri"/>
              </a:rPr>
              <a:t>?</a:t>
            </a:r>
          </a:p>
          <a:p>
            <a:pPr marL="342900" lvl="0" indent="-342900">
              <a:buClr>
                <a:schemeClr val="dk1"/>
              </a:buClr>
              <a:buSzPct val="100000"/>
              <a:buFont typeface="Arial" panose="020B0604020202020204" pitchFamily="34" charset="0"/>
              <a:buChar char="•"/>
            </a:pPr>
            <a:r>
              <a:rPr lang="en-GB" dirty="0">
                <a:solidFill>
                  <a:schemeClr val="dk1"/>
                </a:solidFill>
                <a:ea typeface="Calibri"/>
                <a:cs typeface="Arial" panose="020B0604020202020204" pitchFamily="34" charset="0"/>
                <a:sym typeface="Calibri"/>
              </a:rPr>
              <a:t>What </a:t>
            </a:r>
            <a:r>
              <a:rPr lang="en-GB" dirty="0" smtClean="0">
                <a:solidFill>
                  <a:schemeClr val="dk1"/>
                </a:solidFill>
                <a:ea typeface="Calibri"/>
                <a:cs typeface="Arial" panose="020B0604020202020204" pitchFamily="34" charset="0"/>
                <a:sym typeface="Calibri"/>
              </a:rPr>
              <a:t>clothes your tutor was wearing today? </a:t>
            </a:r>
            <a:endParaRPr lang="en-GB" dirty="0">
              <a:solidFill>
                <a:schemeClr val="dk1"/>
              </a:solidFill>
              <a:ea typeface="Calibri"/>
              <a:cs typeface="Arial" panose="020B0604020202020204" pitchFamily="34" charset="0"/>
              <a:sym typeface="Calibri"/>
            </a:endParaRPr>
          </a:p>
          <a:p>
            <a:pPr marL="342900" lvl="0" indent="-342900">
              <a:buClr>
                <a:schemeClr val="dk1"/>
              </a:buClr>
              <a:buSzPct val="100000"/>
              <a:buFont typeface="Arial" panose="020B0604020202020204" pitchFamily="34" charset="0"/>
              <a:buChar char="•"/>
            </a:pPr>
            <a:r>
              <a:rPr lang="en-GB" dirty="0" smtClean="0">
                <a:solidFill>
                  <a:schemeClr val="dk1"/>
                </a:solidFill>
                <a:ea typeface="Calibri"/>
                <a:cs typeface="Arial" panose="020B0604020202020204" pitchFamily="34" charset="0"/>
                <a:sym typeface="Calibri"/>
              </a:rPr>
              <a:t>Which </a:t>
            </a:r>
            <a:r>
              <a:rPr lang="en-GB" dirty="0">
                <a:solidFill>
                  <a:schemeClr val="dk1"/>
                </a:solidFill>
                <a:ea typeface="Calibri"/>
                <a:cs typeface="Arial" panose="020B0604020202020204" pitchFamily="34" charset="0"/>
                <a:sym typeface="Calibri"/>
              </a:rPr>
              <a:t>direction your bag is facing right now</a:t>
            </a:r>
            <a:r>
              <a:rPr lang="en-GB" dirty="0" smtClean="0">
                <a:solidFill>
                  <a:schemeClr val="dk1"/>
                </a:solidFill>
                <a:ea typeface="Calibri"/>
                <a:cs typeface="Arial" panose="020B0604020202020204" pitchFamily="34" charset="0"/>
                <a:sym typeface="Calibri"/>
              </a:rPr>
              <a:t>?</a:t>
            </a:r>
          </a:p>
          <a:p>
            <a:pPr marL="342900" lvl="0" indent="-342900">
              <a:buClr>
                <a:schemeClr val="dk1"/>
              </a:buClr>
              <a:buSzPct val="100000"/>
              <a:buFont typeface="Arial" panose="020B0604020202020204" pitchFamily="34" charset="0"/>
              <a:buChar char="•"/>
            </a:pPr>
            <a:r>
              <a:rPr lang="en-GB" dirty="0" smtClean="0">
                <a:solidFill>
                  <a:schemeClr val="dk1"/>
                </a:solidFill>
                <a:ea typeface="Calibri"/>
                <a:sym typeface="Calibri"/>
              </a:rPr>
              <a:t>Which house’s flag is closest to the toaster?</a:t>
            </a:r>
            <a:endParaRPr lang="en-GB" dirty="0" smtClean="0">
              <a:solidFill>
                <a:schemeClr val="dk1"/>
              </a:solidFill>
              <a:ea typeface="Calibri"/>
              <a:cs typeface="Arial" panose="020B0604020202020204" pitchFamily="34" charset="0"/>
              <a:sym typeface="Calibri"/>
            </a:endParaRPr>
          </a:p>
          <a:p>
            <a:pPr lvl="0">
              <a:buClr>
                <a:schemeClr val="dk1"/>
              </a:buClr>
              <a:buSzPct val="100000"/>
            </a:pPr>
            <a:endParaRPr lang="en-GB" dirty="0">
              <a:solidFill>
                <a:schemeClr val="dk1"/>
              </a:solidFill>
              <a:ea typeface="Calibri"/>
              <a:cs typeface="Arial" panose="020B0604020202020204" pitchFamily="34" charset="0"/>
              <a:sym typeface="Calibri"/>
            </a:endParaRPr>
          </a:p>
          <a:p>
            <a:pPr lvl="0">
              <a:buClr>
                <a:schemeClr val="dk1"/>
              </a:buClr>
              <a:buSzPct val="25000"/>
            </a:pPr>
            <a:r>
              <a:rPr lang="en-GB" dirty="0">
                <a:solidFill>
                  <a:schemeClr val="dk1"/>
                </a:solidFill>
                <a:ea typeface="Calibri"/>
                <a:cs typeface="Arial" panose="020B0604020202020204" pitchFamily="34" charset="0"/>
                <a:sym typeface="Calibri"/>
              </a:rPr>
              <a:t>Although we are constantly flooded with </a:t>
            </a:r>
            <a:r>
              <a:rPr lang="en-GB" dirty="0" smtClean="0">
                <a:solidFill>
                  <a:schemeClr val="dk1"/>
                </a:solidFill>
                <a:ea typeface="Calibri"/>
                <a:cs typeface="Arial" panose="020B0604020202020204" pitchFamily="34" charset="0"/>
                <a:sym typeface="Calibri"/>
              </a:rPr>
              <a:t>information, </a:t>
            </a:r>
            <a:r>
              <a:rPr lang="en-GB" dirty="0">
                <a:solidFill>
                  <a:schemeClr val="dk1"/>
                </a:solidFill>
                <a:ea typeface="Calibri"/>
                <a:cs typeface="Arial" panose="020B0604020202020204" pitchFamily="34" charset="0"/>
                <a:sym typeface="Calibri"/>
              </a:rPr>
              <a:t>we don’t take everything in. There are some things that we pay attention to and others we don’t. </a:t>
            </a:r>
          </a:p>
          <a:p>
            <a:pPr lvl="0">
              <a:lnSpc>
                <a:spcPct val="80000"/>
              </a:lnSpc>
              <a:buClr>
                <a:schemeClr val="dk1"/>
              </a:buClr>
              <a:buSzPct val="25000"/>
            </a:pPr>
            <a:endParaRPr lang="en-GB" sz="2000" dirty="0" smtClean="0">
              <a:solidFill>
                <a:schemeClr val="dk1"/>
              </a:solidFill>
              <a:ea typeface="Calibri"/>
              <a:cs typeface="Arial" panose="020B0604020202020204" pitchFamily="34" charset="0"/>
              <a:sym typeface="Calibri"/>
            </a:endParaRPr>
          </a:p>
          <a:p>
            <a:pPr lvl="0">
              <a:lnSpc>
                <a:spcPct val="80000"/>
              </a:lnSpc>
              <a:buClr>
                <a:schemeClr val="dk1"/>
              </a:buClr>
              <a:buSzPct val="25000"/>
            </a:pPr>
            <a:endParaRPr lang="en-GB" sz="2000" dirty="0">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27573568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
                                            <p:txEl>
                                              <p:pRg st="1" end="1"/>
                                            </p:txEl>
                                          </p:spTgt>
                                        </p:tgtEl>
                                        <p:attrNameLst>
                                          <p:attrName>style.visibility</p:attrName>
                                        </p:attrNameLst>
                                      </p:cBhvr>
                                      <p:to>
                                        <p:strVal val="visible"/>
                                      </p:to>
                                    </p:set>
                                    <p:anim calcmode="lin" valueType="num">
                                      <p:cBhvr additive="base">
                                        <p:cTn id="7" dur="500" fill="hold"/>
                                        <p:tgtEl>
                                          <p:spTgt spid="20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
                                            <p:txEl>
                                              <p:pRg st="2" end="2"/>
                                            </p:txEl>
                                          </p:spTgt>
                                        </p:tgtEl>
                                        <p:attrNameLst>
                                          <p:attrName>style.visibility</p:attrName>
                                        </p:attrNameLst>
                                      </p:cBhvr>
                                      <p:to>
                                        <p:strVal val="visible"/>
                                      </p:to>
                                    </p:set>
                                    <p:anim calcmode="lin" valueType="num">
                                      <p:cBhvr additive="base">
                                        <p:cTn id="13" dur="500" fill="hold"/>
                                        <p:tgtEl>
                                          <p:spTgt spid="20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
                                            <p:txEl>
                                              <p:pRg st="3" end="3"/>
                                            </p:txEl>
                                          </p:spTgt>
                                        </p:tgtEl>
                                        <p:attrNameLst>
                                          <p:attrName>style.visibility</p:attrName>
                                        </p:attrNameLst>
                                      </p:cBhvr>
                                      <p:to>
                                        <p:strVal val="visible"/>
                                      </p:to>
                                    </p:set>
                                    <p:anim calcmode="lin" valueType="num">
                                      <p:cBhvr additive="base">
                                        <p:cTn id="19" dur="500" fill="hold"/>
                                        <p:tgtEl>
                                          <p:spTgt spid="20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
                                            <p:txEl>
                                              <p:pRg st="4" end="4"/>
                                            </p:txEl>
                                          </p:spTgt>
                                        </p:tgtEl>
                                        <p:attrNameLst>
                                          <p:attrName>style.visibility</p:attrName>
                                        </p:attrNameLst>
                                      </p:cBhvr>
                                      <p:to>
                                        <p:strVal val="visible"/>
                                      </p:to>
                                    </p:set>
                                    <p:anim calcmode="lin" valueType="num">
                                      <p:cBhvr additive="base">
                                        <p:cTn id="25" dur="500" fill="hold"/>
                                        <p:tgtEl>
                                          <p:spTgt spid="20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4">
                                            <p:txEl>
                                              <p:pRg st="5" end="5"/>
                                            </p:txEl>
                                          </p:spTgt>
                                        </p:tgtEl>
                                        <p:attrNameLst>
                                          <p:attrName>style.visibility</p:attrName>
                                        </p:attrNameLst>
                                      </p:cBhvr>
                                      <p:to>
                                        <p:strVal val="visible"/>
                                      </p:to>
                                    </p:set>
                                    <p:anim calcmode="lin" valueType="num">
                                      <p:cBhvr additive="base">
                                        <p:cTn id="31" dur="500" fill="hold"/>
                                        <p:tgtEl>
                                          <p:spTgt spid="20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4">
                                            <p:txEl>
                                              <p:pRg st="7" end="7"/>
                                            </p:txEl>
                                          </p:spTgt>
                                        </p:tgtEl>
                                        <p:attrNameLst>
                                          <p:attrName>style.visibility</p:attrName>
                                        </p:attrNameLst>
                                      </p:cBhvr>
                                      <p:to>
                                        <p:strVal val="visible"/>
                                      </p:to>
                                    </p:set>
                                    <p:anim calcmode="lin" valueType="num">
                                      <p:cBhvr additive="base">
                                        <p:cTn id="37" dur="500" fill="hold"/>
                                        <p:tgtEl>
                                          <p:spTgt spid="20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539552"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Overall </a:t>
            </a:r>
            <a:r>
              <a:rPr lang="en-GB" sz="2800" dirty="0" smtClean="0"/>
              <a:t>conclusion</a:t>
            </a:r>
            <a:endParaRPr lang="en" sz="2800" dirty="0"/>
          </a:p>
        </p:txBody>
      </p:sp>
      <p:sp>
        <p:nvSpPr>
          <p:cNvPr id="225" name="Shape 225"/>
          <p:cNvSpPr txBox="1">
            <a:spLocks noGrp="1"/>
          </p:cNvSpPr>
          <p:nvPr>
            <p:ph type="body" idx="1"/>
          </p:nvPr>
        </p:nvSpPr>
        <p:spPr>
          <a:xfrm>
            <a:off x="0" y="548680"/>
            <a:ext cx="9144000" cy="3168352"/>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2800" dirty="0"/>
              <a:t>Moray drew several conclusions from his three experiments</a:t>
            </a:r>
            <a:r>
              <a:rPr lang="en-GB" sz="2800" dirty="0" smtClean="0"/>
              <a:t>.</a:t>
            </a:r>
          </a:p>
          <a:p>
            <a:pPr marL="342000" indent="-342900">
              <a:buFont typeface="Arial" panose="020B0604020202020204" pitchFamily="34" charset="0"/>
              <a:buChar char="•"/>
            </a:pPr>
            <a:r>
              <a:rPr lang="en-GB" sz="2800" dirty="0" smtClean="0"/>
              <a:t>When </a:t>
            </a:r>
            <a:r>
              <a:rPr lang="en-GB" sz="2800" dirty="0"/>
              <a:t>asked to focus on one message, the rejected message is almost completely unable to break the attentional </a:t>
            </a:r>
            <a:r>
              <a:rPr lang="en-GB" sz="2800" dirty="0" smtClean="0"/>
              <a:t>barrier, </a:t>
            </a:r>
            <a:r>
              <a:rPr lang="en-GB" sz="2800" dirty="0"/>
              <a:t>even if it is presented multiple times</a:t>
            </a:r>
            <a:r>
              <a:rPr lang="en-GB" sz="2800" dirty="0" smtClean="0"/>
              <a:t>.</a:t>
            </a:r>
          </a:p>
          <a:p>
            <a:pPr marL="342000" indent="-342900">
              <a:buFont typeface="Arial" panose="020B0604020202020204" pitchFamily="34" charset="0"/>
              <a:buChar char="•"/>
            </a:pPr>
            <a:r>
              <a:rPr lang="en-GB" sz="2800" dirty="0" smtClean="0"/>
              <a:t>Some messages </a:t>
            </a:r>
            <a:r>
              <a:rPr lang="en-GB" sz="2800" dirty="0"/>
              <a:t>(like a person’s name</a:t>
            </a:r>
            <a:r>
              <a:rPr lang="en-GB" sz="2800" dirty="0" smtClean="0"/>
              <a:t>), </a:t>
            </a:r>
            <a:r>
              <a:rPr lang="en-GB" sz="2800" dirty="0"/>
              <a:t>however, </a:t>
            </a:r>
            <a:r>
              <a:rPr lang="en-GB" sz="2800" dirty="0" smtClean="0"/>
              <a:t>are </a:t>
            </a:r>
            <a:r>
              <a:rPr lang="en-GB" sz="2800" dirty="0"/>
              <a:t>able to break the attentional barrier if the message is important to that person. </a:t>
            </a:r>
            <a:endParaRPr lang="en-GB" sz="2800" dirty="0" smtClean="0"/>
          </a:p>
          <a:p>
            <a:pPr marL="342000" indent="-342900">
              <a:buFont typeface="Arial" panose="020B0604020202020204" pitchFamily="34" charset="0"/>
              <a:buChar char="•"/>
            </a:pPr>
            <a:r>
              <a:rPr lang="en-GB" sz="2800" dirty="0" smtClean="0"/>
              <a:t>It </a:t>
            </a:r>
            <a:r>
              <a:rPr lang="en-GB" sz="2800" dirty="0"/>
              <a:t>is difficult to make neutral material </a:t>
            </a:r>
            <a:r>
              <a:rPr lang="en-GB" sz="2800" dirty="0" smtClean="0"/>
              <a:t>(e.g. </a:t>
            </a:r>
            <a:r>
              <a:rPr lang="en-GB" sz="2800" dirty="0"/>
              <a:t>digits) important enough to break the attentional barrier. </a:t>
            </a:r>
          </a:p>
        </p:txBody>
      </p:sp>
      <p:pic>
        <p:nvPicPr>
          <p:cNvPr id="6146" name="Picture 2" descr="C:\Users\vevagora\AppData\Local\Microsoft\Windows\Temporary Internet Files\Content.IE5\WY0JDCTE\text_conclus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5467600"/>
            <a:ext cx="5371429" cy="13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604626"/>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Moray: </a:t>
            </a:r>
            <a:r>
              <a:rPr lang="en-GB" sz="2800" dirty="0" smtClean="0"/>
              <a:t>Quick Thinking</a:t>
            </a:r>
            <a:endParaRPr lang="en" sz="2800" dirty="0"/>
          </a:p>
        </p:txBody>
      </p:sp>
      <p:sp>
        <p:nvSpPr>
          <p:cNvPr id="225" name="Shape 225"/>
          <p:cNvSpPr txBox="1">
            <a:spLocks noGrp="1"/>
          </p:cNvSpPr>
          <p:nvPr>
            <p:ph type="body" idx="1"/>
          </p:nvPr>
        </p:nvSpPr>
        <p:spPr>
          <a:xfrm>
            <a:off x="0" y="548680"/>
            <a:ext cx="9144000"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sz="3600" dirty="0" smtClean="0"/>
              <a:t>On the whiteboard, write</a:t>
            </a:r>
          </a:p>
          <a:p>
            <a:pPr lvl="0">
              <a:buFont typeface="Arial" charset="0"/>
              <a:buChar char="•"/>
            </a:pPr>
            <a:r>
              <a:rPr lang="en-GB" sz="3600" dirty="0" smtClean="0"/>
              <a:t>3 key terms for the study as a whole</a:t>
            </a:r>
          </a:p>
          <a:p>
            <a:pPr lvl="0">
              <a:buFont typeface="Arial" charset="0"/>
              <a:buChar char="•"/>
            </a:pPr>
            <a:r>
              <a:rPr lang="en-GB" sz="3600" dirty="0" smtClean="0"/>
              <a:t>3 </a:t>
            </a:r>
            <a:r>
              <a:rPr lang="en-GB" sz="3600" dirty="0"/>
              <a:t>key terms for </a:t>
            </a:r>
            <a:r>
              <a:rPr lang="en-GB" sz="3600" dirty="0" smtClean="0"/>
              <a:t>experiment 1</a:t>
            </a:r>
          </a:p>
          <a:p>
            <a:pPr>
              <a:buFont typeface="Arial" charset="0"/>
              <a:buChar char="•"/>
            </a:pPr>
            <a:r>
              <a:rPr lang="en-GB" sz="3600" dirty="0"/>
              <a:t>3 key terms for experiment </a:t>
            </a:r>
            <a:r>
              <a:rPr lang="en-GB" sz="3600" dirty="0" smtClean="0"/>
              <a:t>2</a:t>
            </a:r>
          </a:p>
          <a:p>
            <a:pPr lvl="0">
              <a:buFont typeface="Arial" charset="0"/>
              <a:buChar char="•"/>
            </a:pPr>
            <a:r>
              <a:rPr lang="en-GB" sz="3600" dirty="0"/>
              <a:t>3 key terms for experiment </a:t>
            </a:r>
            <a:r>
              <a:rPr lang="en-GB" sz="3600" dirty="0" smtClean="0"/>
              <a:t>3</a:t>
            </a:r>
          </a:p>
          <a:p>
            <a:pPr lvl="0">
              <a:buFont typeface="Arial" charset="0"/>
              <a:buChar char="•"/>
            </a:pPr>
            <a:r>
              <a:rPr lang="en-GB" sz="3600" dirty="0" smtClean="0"/>
              <a:t>3 reasons why the study has / lacks reliability</a:t>
            </a:r>
          </a:p>
          <a:p>
            <a:pPr>
              <a:buFont typeface="Arial" charset="0"/>
              <a:buChar char="•"/>
            </a:pPr>
            <a:r>
              <a:rPr lang="en-GB" sz="3600" dirty="0" smtClean="0"/>
              <a:t>3 </a:t>
            </a:r>
            <a:r>
              <a:rPr lang="en-GB" sz="3600" dirty="0"/>
              <a:t>reasons why the study has / lacks </a:t>
            </a:r>
            <a:r>
              <a:rPr lang="en-GB" sz="3600" dirty="0" smtClean="0"/>
              <a:t>validity</a:t>
            </a:r>
          </a:p>
          <a:p>
            <a:pPr>
              <a:buFont typeface="Arial" charset="0"/>
              <a:buChar char="•"/>
            </a:pPr>
            <a:r>
              <a:rPr lang="en-GB" sz="3600" dirty="0" smtClean="0"/>
              <a:t>3 # for the cognitive area</a:t>
            </a:r>
            <a:endParaRPr lang="en-GB" sz="3600" dirty="0"/>
          </a:p>
        </p:txBody>
      </p:sp>
      <p:pic>
        <p:nvPicPr>
          <p:cNvPr id="4" name="Picture 3" descr="A stop watc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1772816"/>
            <a:ext cx="1979712" cy="1628800"/>
          </a:xfrm>
          <a:prstGeom prst="rect">
            <a:avLst/>
          </a:prstGeom>
          <a:noFill/>
          <a:ln>
            <a:noFill/>
          </a:ln>
        </p:spPr>
      </p:pic>
    </p:spTree>
    <p:extLst>
      <p:ext uri="{BB962C8B-B14F-4D97-AF65-F5344CB8AC3E}">
        <p14:creationId xmlns:p14="http://schemas.microsoft.com/office/powerpoint/2010/main" val="36149821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
                                            <p:txEl>
                                              <p:pRg st="1" end="1"/>
                                            </p:txEl>
                                          </p:spTgt>
                                        </p:tgtEl>
                                        <p:attrNameLst>
                                          <p:attrName>style.visibility</p:attrName>
                                        </p:attrNameLst>
                                      </p:cBhvr>
                                      <p:to>
                                        <p:strVal val="visible"/>
                                      </p:to>
                                    </p:set>
                                    <p:anim calcmode="lin" valueType="num">
                                      <p:cBhvr additive="base">
                                        <p:cTn id="7" dur="500" fill="hold"/>
                                        <p:tgtEl>
                                          <p:spTgt spid="2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
                                            <p:txEl>
                                              <p:pRg st="2" end="2"/>
                                            </p:txEl>
                                          </p:spTgt>
                                        </p:tgtEl>
                                        <p:attrNameLst>
                                          <p:attrName>style.visibility</p:attrName>
                                        </p:attrNameLst>
                                      </p:cBhvr>
                                      <p:to>
                                        <p:strVal val="visible"/>
                                      </p:to>
                                    </p:set>
                                    <p:anim calcmode="lin" valueType="num">
                                      <p:cBhvr additive="base">
                                        <p:cTn id="13" dur="500" fill="hold"/>
                                        <p:tgtEl>
                                          <p:spTgt spid="2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
                                            <p:txEl>
                                              <p:pRg st="3" end="3"/>
                                            </p:txEl>
                                          </p:spTgt>
                                        </p:tgtEl>
                                        <p:attrNameLst>
                                          <p:attrName>style.visibility</p:attrName>
                                        </p:attrNameLst>
                                      </p:cBhvr>
                                      <p:to>
                                        <p:strVal val="visible"/>
                                      </p:to>
                                    </p:set>
                                    <p:anim calcmode="lin" valueType="num">
                                      <p:cBhvr additive="base">
                                        <p:cTn id="19" dur="500" fill="hold"/>
                                        <p:tgtEl>
                                          <p:spTgt spid="22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
                                            <p:txEl>
                                              <p:pRg st="4" end="4"/>
                                            </p:txEl>
                                          </p:spTgt>
                                        </p:tgtEl>
                                        <p:attrNameLst>
                                          <p:attrName>style.visibility</p:attrName>
                                        </p:attrNameLst>
                                      </p:cBhvr>
                                      <p:to>
                                        <p:strVal val="visible"/>
                                      </p:to>
                                    </p:set>
                                    <p:anim calcmode="lin" valueType="num">
                                      <p:cBhvr additive="base">
                                        <p:cTn id="25" dur="500" fill="hold"/>
                                        <p:tgtEl>
                                          <p:spTgt spid="22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
                                            <p:txEl>
                                              <p:pRg st="5" end="5"/>
                                            </p:txEl>
                                          </p:spTgt>
                                        </p:tgtEl>
                                        <p:attrNameLst>
                                          <p:attrName>style.visibility</p:attrName>
                                        </p:attrNameLst>
                                      </p:cBhvr>
                                      <p:to>
                                        <p:strVal val="visible"/>
                                      </p:to>
                                    </p:set>
                                    <p:anim calcmode="lin" valueType="num">
                                      <p:cBhvr additive="base">
                                        <p:cTn id="31" dur="500" fill="hold"/>
                                        <p:tgtEl>
                                          <p:spTgt spid="22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
                                            <p:txEl>
                                              <p:pRg st="6" end="6"/>
                                            </p:txEl>
                                          </p:spTgt>
                                        </p:tgtEl>
                                        <p:attrNameLst>
                                          <p:attrName>style.visibility</p:attrName>
                                        </p:attrNameLst>
                                      </p:cBhvr>
                                      <p:to>
                                        <p:strVal val="visible"/>
                                      </p:to>
                                    </p:set>
                                    <p:anim calcmode="lin" valueType="num">
                                      <p:cBhvr additive="base">
                                        <p:cTn id="37" dur="500" fill="hold"/>
                                        <p:tgtEl>
                                          <p:spTgt spid="22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
                                            <p:txEl>
                                              <p:pRg st="7" end="7"/>
                                            </p:txEl>
                                          </p:spTgt>
                                        </p:tgtEl>
                                        <p:attrNameLst>
                                          <p:attrName>style.visibility</p:attrName>
                                        </p:attrNameLst>
                                      </p:cBhvr>
                                      <p:to>
                                        <p:strVal val="visible"/>
                                      </p:to>
                                    </p:set>
                                    <p:anim calcmode="lin" valueType="num">
                                      <p:cBhvr additive="base">
                                        <p:cTn id="43" dur="500" fill="hold"/>
                                        <p:tgtEl>
                                          <p:spTgt spid="22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Research Method</a:t>
            </a:r>
            <a:endParaRPr lang="en" sz="2800" dirty="0"/>
          </a:p>
        </p:txBody>
      </p:sp>
      <p:sp>
        <p:nvSpPr>
          <p:cNvPr id="225" name="Shape 225"/>
          <p:cNvSpPr txBox="1">
            <a:spLocks noGrp="1"/>
          </p:cNvSpPr>
          <p:nvPr>
            <p:ph type="body" idx="1"/>
          </p:nvPr>
        </p:nvSpPr>
        <p:spPr>
          <a:xfrm>
            <a:off x="0" y="548680"/>
            <a:ext cx="9144000" cy="324036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2400" b="1" dirty="0" smtClean="0"/>
              <a:t>Research </a:t>
            </a:r>
            <a:r>
              <a:rPr lang="en-GB" sz="2400" b="1" dirty="0"/>
              <a:t>method:</a:t>
            </a:r>
            <a:r>
              <a:rPr lang="en-GB" sz="2400" dirty="0"/>
              <a:t> The experimental conditions and the procedures that Moray created were highly controlled in a laboratory, therefore showing high internal validity. </a:t>
            </a:r>
            <a:endParaRPr lang="en-GB" sz="2400" dirty="0" smtClean="0"/>
          </a:p>
          <a:p>
            <a:pPr marL="0" indent="0">
              <a:buNone/>
            </a:pPr>
            <a:r>
              <a:rPr lang="en-GB" sz="2400" dirty="0" smtClean="0"/>
              <a:t>However</a:t>
            </a:r>
            <a:r>
              <a:rPr lang="en-GB" sz="2400" dirty="0"/>
              <a:t>, due to the nature of the study and the sample, responses may have been a result of demand characteristics. </a:t>
            </a:r>
            <a:endParaRPr lang="en-GB" sz="2400" dirty="0" smtClean="0"/>
          </a:p>
          <a:p>
            <a:pPr marL="0" indent="0">
              <a:buNone/>
            </a:pPr>
            <a:r>
              <a:rPr lang="en-GB" sz="2400" dirty="0" smtClean="0"/>
              <a:t>Furthermore</a:t>
            </a:r>
            <a:r>
              <a:rPr lang="en-GB" sz="2400" dirty="0"/>
              <a:t>, listening to sounds through headphones and being asked to block out or shadow the noises is extremely artificial and not true to real life; therefore, the study lacks ecological validity</a:t>
            </a:r>
            <a:r>
              <a:rPr lang="en-GB" sz="2400" dirty="0" smtClean="0"/>
              <a:t>.</a:t>
            </a:r>
            <a:endParaRPr lang="en-US" sz="2400" dirty="0" smtClean="0"/>
          </a:p>
        </p:txBody>
      </p:sp>
      <p:pic>
        <p:nvPicPr>
          <p:cNvPr id="2050" name="Picture 2" descr="http://www.andrewpatrick.ca/wp-content/uploads/external-valid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840978"/>
            <a:ext cx="4249981" cy="307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140386"/>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Reliability</a:t>
            </a:r>
            <a:endParaRPr lang="en" sz="2800" dirty="0"/>
          </a:p>
        </p:txBody>
      </p:sp>
      <p:pic>
        <p:nvPicPr>
          <p:cNvPr id="4100" name="Picture 4" descr="C:\Users\vevagora\AppData\Local\Microsoft\Windows\Temporary Internet Files\Content.IE5\WY0JDCTE\2423068295_f123c0756e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338" y="4568007"/>
            <a:ext cx="3053324" cy="2289993"/>
          </a:xfrm>
          <a:prstGeom prst="rect">
            <a:avLst/>
          </a:prstGeom>
          <a:noFill/>
          <a:extLst>
            <a:ext uri="{909E8E84-426E-40DD-AFC4-6F175D3DCCD1}">
              <a14:hiddenFill xmlns:a14="http://schemas.microsoft.com/office/drawing/2010/main">
                <a:solidFill>
                  <a:srgbClr val="FFFFFF"/>
                </a:solidFill>
              </a14:hiddenFill>
            </a:ext>
          </a:extLst>
        </p:spPr>
      </p:pic>
      <p:sp>
        <p:nvSpPr>
          <p:cNvPr id="225" name="Shape 225"/>
          <p:cNvSpPr txBox="1">
            <a:spLocks noGrp="1"/>
          </p:cNvSpPr>
          <p:nvPr>
            <p:ph type="body" idx="1"/>
          </p:nvPr>
        </p:nvSpPr>
        <p:spPr>
          <a:xfrm>
            <a:off x="0" y="548680"/>
            <a:ext cx="9144000"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4000" b="1" dirty="0" smtClean="0"/>
              <a:t>Reliability</a:t>
            </a:r>
            <a:r>
              <a:rPr lang="en-GB" sz="4000" b="1" dirty="0"/>
              <a:t>: </a:t>
            </a:r>
            <a:r>
              <a:rPr lang="en-GB" sz="4000" dirty="0"/>
              <a:t>The procedures of the study, including instructions given to participants, are highly standardised which allows the study to be easily replicated and to check for the reliability of the findings</a:t>
            </a:r>
            <a:r>
              <a:rPr lang="en-GB" sz="4000" dirty="0" smtClean="0"/>
              <a:t>.</a:t>
            </a:r>
            <a:endParaRPr lang="en-US" dirty="0" smtClean="0"/>
          </a:p>
        </p:txBody>
      </p:sp>
    </p:spTree>
    <p:extLst>
      <p:ext uri="{BB962C8B-B14F-4D97-AF65-F5344CB8AC3E}">
        <p14:creationId xmlns:p14="http://schemas.microsoft.com/office/powerpoint/2010/main" val="3001493932"/>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Evaluation: Sampling Bias</a:t>
            </a:r>
            <a:endParaRPr lang="en" sz="2800" dirty="0"/>
          </a:p>
        </p:txBody>
      </p:sp>
      <p:sp>
        <p:nvSpPr>
          <p:cNvPr id="225" name="Shape 225"/>
          <p:cNvSpPr txBox="1">
            <a:spLocks noGrp="1"/>
          </p:cNvSpPr>
          <p:nvPr>
            <p:ph type="body" idx="1"/>
          </p:nvPr>
        </p:nvSpPr>
        <p:spPr>
          <a:xfrm>
            <a:off x="0" y="548680"/>
            <a:ext cx="9144000"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r>
              <a:rPr lang="en-GB" sz="2800" b="1" dirty="0" smtClean="0"/>
              <a:t>Sampling </a:t>
            </a:r>
            <a:r>
              <a:rPr lang="en-GB" sz="2800" b="1" dirty="0"/>
              <a:t>bias:</a:t>
            </a:r>
            <a:r>
              <a:rPr lang="en-GB" sz="2800" dirty="0"/>
              <a:t> As with many psychology studies, University students took part (as well as research workers). </a:t>
            </a:r>
            <a:endParaRPr lang="en-GB" sz="2800" dirty="0" smtClean="0"/>
          </a:p>
          <a:p>
            <a:r>
              <a:rPr lang="en-GB" sz="2800" dirty="0" smtClean="0"/>
              <a:t>This </a:t>
            </a:r>
            <a:r>
              <a:rPr lang="en-GB" sz="2800" dirty="0"/>
              <a:t>sample is easily accessible, so saves time and money on obtaining participants. </a:t>
            </a:r>
            <a:endParaRPr lang="en-GB" sz="2800" dirty="0" smtClean="0"/>
          </a:p>
          <a:p>
            <a:r>
              <a:rPr lang="en-GB" sz="2800" dirty="0" smtClean="0"/>
              <a:t>However</a:t>
            </a:r>
            <a:r>
              <a:rPr lang="en-GB" sz="2800" dirty="0"/>
              <a:t>, the sample is not representative of everyone, as students and research workers are likely to have higher cognitive abilities and may perform better on attention tasks. Therefore the study lacks population validity.</a:t>
            </a:r>
          </a:p>
          <a:p>
            <a:pPr indent="-342900"/>
            <a:endParaRPr lang="en-US" sz="2000" dirty="0" smtClean="0"/>
          </a:p>
        </p:txBody>
      </p:sp>
      <p:pic>
        <p:nvPicPr>
          <p:cNvPr id="5125" name="Picture 5" descr="C:\Users\vevagora\AppData\Local\Microsoft\Windows\Temporary Internet Files\Content.IE5\0KNE98FX\target-popula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502217"/>
            <a:ext cx="5024387" cy="2146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98937"/>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 to </a:t>
            </a:r>
            <a:r>
              <a:rPr lang="en-GB" sz="2800" dirty="0" smtClean="0"/>
              <a:t>debates</a:t>
            </a:r>
            <a:endParaRPr lang="en" sz="2800" dirty="0"/>
          </a:p>
        </p:txBody>
      </p:sp>
      <p:sp>
        <p:nvSpPr>
          <p:cNvPr id="225" name="Shape 225"/>
          <p:cNvSpPr txBox="1">
            <a:spLocks noGrp="1"/>
          </p:cNvSpPr>
          <p:nvPr>
            <p:ph type="body" idx="1"/>
          </p:nvPr>
        </p:nvSpPr>
        <p:spPr>
          <a:xfrm>
            <a:off x="0" y="548680"/>
            <a:ext cx="6660232"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000" indent="-342900">
              <a:buFont typeface="Arial" panose="020B0604020202020204" pitchFamily="34" charset="0"/>
              <a:buChar char="•"/>
            </a:pPr>
            <a:r>
              <a:rPr lang="en-GB" sz="3600" dirty="0"/>
              <a:t>Psychology as a science – Moray was very careful to ensure that his study was carried out in controlled laboratory settings. </a:t>
            </a:r>
            <a:endParaRPr lang="en-GB" sz="3600" dirty="0" smtClean="0"/>
          </a:p>
          <a:p>
            <a:pPr marL="342000" indent="-342900">
              <a:buFont typeface="Arial" panose="020B0604020202020204" pitchFamily="34" charset="0"/>
              <a:buChar char="•"/>
            </a:pPr>
            <a:r>
              <a:rPr lang="en-GB" sz="3600" dirty="0" smtClean="0"/>
              <a:t>By </a:t>
            </a:r>
            <a:r>
              <a:rPr lang="en-GB" sz="3600" dirty="0"/>
              <a:t>doing this he ensured that this study was replicable, which is one of the standards required to consider psychology as a science. </a:t>
            </a:r>
          </a:p>
          <a:p>
            <a:pPr indent="-342900"/>
            <a:endParaRPr lang="en-US" sz="2000" dirty="0" smtClean="0"/>
          </a:p>
        </p:txBody>
      </p:sp>
      <p:pic>
        <p:nvPicPr>
          <p:cNvPr id="4" name="Picture 3" descr="C:\Users\vevagora\AppData\Local\Microsoft\Windows\Temporary Internet Files\Content.IE5\WY0JDCTE\WebSearch_link_Buil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7048" y="0"/>
            <a:ext cx="2996952"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498809"/>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1457"/>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 to </a:t>
            </a:r>
            <a:r>
              <a:rPr lang="en-GB" sz="2800" dirty="0" smtClean="0"/>
              <a:t>areas/perspectives</a:t>
            </a:r>
            <a:endParaRPr lang="en" sz="2800" dirty="0"/>
          </a:p>
        </p:txBody>
      </p:sp>
      <p:sp>
        <p:nvSpPr>
          <p:cNvPr id="225" name="Shape 225"/>
          <p:cNvSpPr txBox="1">
            <a:spLocks noGrp="1"/>
          </p:cNvSpPr>
          <p:nvPr>
            <p:ph type="body" idx="1"/>
          </p:nvPr>
        </p:nvSpPr>
        <p:spPr>
          <a:xfrm>
            <a:off x="0" y="548680"/>
            <a:ext cx="5940152"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indent="-342900">
              <a:buFont typeface="Arial" panose="020B0604020202020204" pitchFamily="34" charset="0"/>
              <a:buChar char="•"/>
            </a:pPr>
            <a:r>
              <a:rPr lang="en-GB" sz="3600" dirty="0"/>
              <a:t>Moray’s study belongs to the cognitive area. </a:t>
            </a:r>
            <a:endParaRPr lang="en-GB" sz="3600" dirty="0" smtClean="0"/>
          </a:p>
          <a:p>
            <a:pPr indent="-342900">
              <a:buFont typeface="Arial" panose="020B0604020202020204" pitchFamily="34" charset="0"/>
              <a:buChar char="•"/>
            </a:pPr>
            <a:endParaRPr lang="en-GB" sz="3600" dirty="0"/>
          </a:p>
          <a:p>
            <a:pPr indent="-342900">
              <a:buFont typeface="Arial" panose="020B0604020202020204" pitchFamily="34" charset="0"/>
              <a:buChar char="•"/>
            </a:pPr>
            <a:r>
              <a:rPr lang="en-GB" sz="3600" dirty="0"/>
              <a:t>This is because the process of attention is a mental process. </a:t>
            </a:r>
            <a:endParaRPr lang="en-GB" sz="3600" dirty="0" smtClean="0"/>
          </a:p>
          <a:p>
            <a:pPr indent="-342900">
              <a:buFont typeface="Arial" panose="020B0604020202020204" pitchFamily="34" charset="0"/>
              <a:buChar char="•"/>
            </a:pPr>
            <a:endParaRPr lang="en-GB" sz="3600" dirty="0"/>
          </a:p>
          <a:p>
            <a:pPr marL="342000" indent="-342900">
              <a:buFont typeface="Arial" panose="020B0604020202020204" pitchFamily="34" charset="0"/>
              <a:buChar char="•"/>
            </a:pPr>
            <a:r>
              <a:rPr lang="en-GB" sz="3600" dirty="0"/>
              <a:t>The study investigates what material is required to ‘break’ the </a:t>
            </a:r>
            <a:r>
              <a:rPr lang="en-GB" sz="3600" dirty="0" err="1"/>
              <a:t>inattentional</a:t>
            </a:r>
            <a:r>
              <a:rPr lang="en-GB" sz="3600" dirty="0"/>
              <a:t> barrier. </a:t>
            </a:r>
          </a:p>
          <a:p>
            <a:pPr indent="-342900"/>
            <a:endParaRPr lang="en-US" sz="2000" dirty="0" smtClean="0"/>
          </a:p>
        </p:txBody>
      </p:sp>
      <p:pic>
        <p:nvPicPr>
          <p:cNvPr id="4" name="Picture 3" descr="C:\Users\vevagora\AppData\Local\Microsoft\Windows\Temporary Internet Files\Content.IE5\WY0JDCTE\WebSearch_link_Buil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0396" y="1844824"/>
            <a:ext cx="3159224" cy="315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441650"/>
      </p:ext>
    </p:extLst>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Links to </a:t>
            </a:r>
            <a:r>
              <a:rPr lang="en-GB" sz="2800" dirty="0" smtClean="0"/>
              <a:t>key </a:t>
            </a:r>
            <a:r>
              <a:rPr lang="en-GB" sz="2800" dirty="0"/>
              <a:t>t</a:t>
            </a:r>
            <a:r>
              <a:rPr lang="en-GB" sz="2800" dirty="0" smtClean="0"/>
              <a:t>hemes</a:t>
            </a:r>
            <a:endParaRPr lang="en" sz="2800" dirty="0"/>
          </a:p>
        </p:txBody>
      </p:sp>
      <p:sp>
        <p:nvSpPr>
          <p:cNvPr id="225" name="Shape 225"/>
          <p:cNvSpPr txBox="1">
            <a:spLocks noGrp="1"/>
          </p:cNvSpPr>
          <p:nvPr>
            <p:ph type="body" idx="1"/>
          </p:nvPr>
        </p:nvSpPr>
        <p:spPr>
          <a:xfrm>
            <a:off x="-1" y="548680"/>
            <a:ext cx="7568719"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indent="0">
              <a:buNone/>
            </a:pPr>
            <a:r>
              <a:rPr lang="en-GB" sz="2800" dirty="0"/>
              <a:t>This study is related to the key theme of ‘attention’. </a:t>
            </a:r>
            <a:endParaRPr lang="en-GB" sz="2800" dirty="0" smtClean="0"/>
          </a:p>
          <a:p>
            <a:pPr indent="-342900">
              <a:buFont typeface="Arial" panose="020B0604020202020204" pitchFamily="34" charset="0"/>
              <a:buChar char="•"/>
            </a:pPr>
            <a:endParaRPr lang="en-GB" sz="2800" dirty="0"/>
          </a:p>
          <a:p>
            <a:pPr marL="342000" indent="-342900">
              <a:buFont typeface="Arial" panose="020B0604020202020204" pitchFamily="34" charset="0"/>
              <a:buChar char="•"/>
            </a:pPr>
            <a:r>
              <a:rPr lang="en-GB" sz="2800" dirty="0"/>
              <a:t>It investigated Cherry’s ‘cocktail </a:t>
            </a:r>
            <a:r>
              <a:rPr lang="en-GB" sz="2800" dirty="0" smtClean="0"/>
              <a:t>party effect’ </a:t>
            </a:r>
            <a:r>
              <a:rPr lang="en-GB" sz="2800" dirty="0"/>
              <a:t>and found that information that is considered important to an individual (i.e. their name) will be significant enough to allow a participant to pay attention to it, even if they were paying attention to something else. </a:t>
            </a:r>
            <a:endParaRPr lang="en-GB" sz="2800" dirty="0" smtClean="0"/>
          </a:p>
          <a:p>
            <a:pPr marL="342000" indent="-342900">
              <a:buFont typeface="Arial" panose="020B0604020202020204" pitchFamily="34" charset="0"/>
              <a:buChar char="•"/>
            </a:pPr>
            <a:endParaRPr lang="en-GB" sz="2800" dirty="0"/>
          </a:p>
          <a:p>
            <a:pPr marL="342000" indent="-342900">
              <a:buFont typeface="Arial" panose="020B0604020202020204" pitchFamily="34" charset="0"/>
              <a:buChar char="•"/>
            </a:pPr>
            <a:r>
              <a:rPr lang="en-GB" sz="2800" dirty="0"/>
              <a:t>Do you think the findings from this study are </a:t>
            </a:r>
            <a:r>
              <a:rPr lang="en-GB" sz="2800" dirty="0" err="1" smtClean="0"/>
              <a:t>generalisable</a:t>
            </a:r>
            <a:r>
              <a:rPr lang="en-GB" sz="2800" dirty="0" smtClean="0"/>
              <a:t> </a:t>
            </a:r>
            <a:r>
              <a:rPr lang="en-GB" sz="2800" dirty="0"/>
              <a:t>only </a:t>
            </a:r>
            <a:r>
              <a:rPr lang="en-GB" sz="2800" dirty="0" smtClean="0"/>
              <a:t>to </a:t>
            </a:r>
            <a:r>
              <a:rPr lang="en-GB" sz="2800" dirty="0"/>
              <a:t>auditory </a:t>
            </a:r>
            <a:r>
              <a:rPr lang="en-GB" sz="2800" dirty="0" smtClean="0"/>
              <a:t>attention, </a:t>
            </a:r>
            <a:r>
              <a:rPr lang="en-GB" sz="2800" dirty="0"/>
              <a:t>or can </a:t>
            </a:r>
            <a:r>
              <a:rPr lang="en-GB" sz="2800" dirty="0" smtClean="0"/>
              <a:t>the </a:t>
            </a:r>
            <a:r>
              <a:rPr lang="en-GB" sz="2800" dirty="0"/>
              <a:t>results </a:t>
            </a:r>
            <a:r>
              <a:rPr lang="en-GB" sz="2800" dirty="0" smtClean="0"/>
              <a:t>be generalised to </a:t>
            </a:r>
            <a:r>
              <a:rPr lang="en-GB" sz="2800" dirty="0"/>
              <a:t>other types </a:t>
            </a:r>
            <a:r>
              <a:rPr lang="en-GB" sz="2800" dirty="0" smtClean="0"/>
              <a:t>of attention </a:t>
            </a:r>
            <a:r>
              <a:rPr lang="en-GB" sz="2800" dirty="0"/>
              <a:t>(e.g. visual</a:t>
            </a:r>
            <a:r>
              <a:rPr lang="en-GB" sz="2800" dirty="0" smtClean="0"/>
              <a:t>)?</a:t>
            </a:r>
            <a:endParaRPr lang="en-GB" sz="2800" dirty="0"/>
          </a:p>
        </p:txBody>
      </p:sp>
      <p:pic>
        <p:nvPicPr>
          <p:cNvPr id="3075" name="Picture 3" descr="C:\Users\vevagora\AppData\Local\Microsoft\Windows\Temporary Internet Files\Content.IE5\WY0JDCTE\WebSearch_link_Buil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0"/>
            <a:ext cx="1691680" cy="16916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evagora\AppData\Local\Microsoft\Windows\Temporary Internet Files\Content.IE5\RJXJF1R3\hand-cursor-clicking-a-link-249j44u[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719" y="5157192"/>
            <a:ext cx="1458881" cy="107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478109"/>
      </p:ext>
    </p:extLst>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Moray Evaluation</a:t>
            </a:r>
            <a:endParaRPr lang="en" sz="2800" dirty="0"/>
          </a:p>
        </p:txBody>
      </p:sp>
      <p:sp>
        <p:nvSpPr>
          <p:cNvPr id="2" name="Text Placeholder 1"/>
          <p:cNvSpPr>
            <a:spLocks noGrp="1"/>
          </p:cNvSpPr>
          <p:nvPr>
            <p:ph type="body" idx="1"/>
          </p:nvPr>
        </p:nvSpPr>
        <p:spPr/>
        <p:txBody>
          <a:bodyPr/>
          <a:lstStyle/>
          <a:p>
            <a:endParaRPr lang="en-GB"/>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03" t="22917" r="16193" b="17992"/>
          <a:stretch/>
        </p:blipFill>
        <p:spPr bwMode="auto">
          <a:xfrm>
            <a:off x="467544" y="692695"/>
            <a:ext cx="8208912" cy="5437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193" t="23012" r="15483" b="18276"/>
          <a:stretch/>
        </p:blipFill>
        <p:spPr bwMode="auto">
          <a:xfrm rot="20844171">
            <a:off x="6038470" y="4878374"/>
            <a:ext cx="2934607" cy="189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73808"/>
      </p:ext>
    </p:extLst>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Moray Evaluation</a:t>
            </a:r>
            <a:endParaRPr lang="en" sz="2800" dirty="0"/>
          </a:p>
        </p:txBody>
      </p:sp>
      <p:sp>
        <p:nvSpPr>
          <p:cNvPr id="2" name="Text Placeholder 1"/>
          <p:cNvSpPr>
            <a:spLocks noGrp="1"/>
          </p:cNvSpPr>
          <p:nvPr>
            <p:ph type="body" idx="1"/>
          </p:nvPr>
        </p:nvSpPr>
        <p:spPr/>
        <p:txBody>
          <a:bodyPr/>
          <a:lstStyle/>
          <a:p>
            <a:endParaRPr lang="en-GB"/>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193" t="23012" r="15483" b="18276"/>
          <a:stretch/>
        </p:blipFill>
        <p:spPr bwMode="auto">
          <a:xfrm rot="20844171">
            <a:off x="6038470" y="4878374"/>
            <a:ext cx="2934607" cy="1891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534" t="41477" r="28693" b="15152"/>
          <a:stretch/>
        </p:blipFill>
        <p:spPr bwMode="auto">
          <a:xfrm>
            <a:off x="653026" y="1052736"/>
            <a:ext cx="6301957" cy="515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9347" y="2204864"/>
            <a:ext cx="3044653" cy="2179930"/>
          </a:xfrm>
          <a:prstGeom prst="rect">
            <a:avLst/>
          </a:prstGeom>
          <a:noFill/>
        </p:spPr>
      </p:pic>
    </p:spTree>
    <p:extLst>
      <p:ext uri="{BB962C8B-B14F-4D97-AF65-F5344CB8AC3E}">
        <p14:creationId xmlns:p14="http://schemas.microsoft.com/office/powerpoint/2010/main" val="1164378077"/>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solidFill>
                  <a:schemeClr val="dk1"/>
                </a:solidFill>
                <a:ea typeface="Calibri"/>
                <a:sym typeface="Calibri"/>
              </a:rPr>
              <a:t>Starter Task 2: How </a:t>
            </a:r>
            <a:r>
              <a:rPr lang="en-US" sz="2800" dirty="0">
                <a:solidFill>
                  <a:schemeClr val="dk1"/>
                </a:solidFill>
                <a:ea typeface="Calibri"/>
                <a:sym typeface="Calibri"/>
              </a:rPr>
              <a:t>attentive are you?</a:t>
            </a:r>
            <a:endParaRPr lang="en" sz="2800" dirty="0"/>
          </a:p>
        </p:txBody>
      </p:sp>
      <p:sp>
        <p:nvSpPr>
          <p:cNvPr id="204" name="Shape 204"/>
          <p:cNvSpPr txBox="1">
            <a:spLocks noGrp="1"/>
          </p:cNvSpPr>
          <p:nvPr>
            <p:ph type="body" idx="1"/>
          </p:nvPr>
        </p:nvSpPr>
        <p:spPr>
          <a:xfrm>
            <a:off x="-26025" y="6381328"/>
            <a:ext cx="9170025" cy="476672"/>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Clr>
                <a:schemeClr val="dk1"/>
              </a:buClr>
              <a:buSzPct val="25000"/>
              <a:buNone/>
            </a:pPr>
            <a:r>
              <a:rPr lang="en-GB" sz="2000" dirty="0">
                <a:solidFill>
                  <a:schemeClr val="dk1"/>
                </a:solidFill>
                <a:ea typeface="Calibri"/>
                <a:sym typeface="Calibri"/>
                <a:hlinkClick r:id="rId3"/>
              </a:rPr>
              <a:t>https://</a:t>
            </a:r>
            <a:r>
              <a:rPr lang="en-GB" sz="2000" dirty="0" smtClean="0">
                <a:solidFill>
                  <a:schemeClr val="dk1"/>
                </a:solidFill>
                <a:ea typeface="Calibri"/>
                <a:sym typeface="Calibri"/>
                <a:hlinkClick r:id="rId3"/>
              </a:rPr>
              <a:t>www.youtube.com/watch?v=OsTTacH0jx0</a:t>
            </a:r>
            <a:r>
              <a:rPr lang="en-GB" sz="2000" dirty="0" smtClean="0">
                <a:solidFill>
                  <a:schemeClr val="dk1"/>
                </a:solidFill>
                <a:ea typeface="Calibri"/>
                <a:sym typeface="Calibri"/>
              </a:rPr>
              <a:t> </a:t>
            </a:r>
            <a:endParaRPr lang="en-GB" sz="2000" dirty="0">
              <a:solidFill>
                <a:schemeClr val="dk1"/>
              </a:solidFill>
              <a:ea typeface="Calibri"/>
              <a:cs typeface="Arial" panose="020B0604020202020204" pitchFamily="34" charset="0"/>
              <a:sym typeface="Calibri"/>
            </a:endParaRPr>
          </a:p>
        </p:txBody>
      </p:sp>
      <p:pic>
        <p:nvPicPr>
          <p:cNvPr id="2050" name="Picture 2" descr="Image result for blah blah blah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35260"/>
            <a:ext cx="6102424" cy="2855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580925"/>
            <a:ext cx="9144000" cy="3600986"/>
          </a:xfrm>
          <a:prstGeom prst="rect">
            <a:avLst/>
          </a:prstGeom>
        </p:spPr>
        <p:txBody>
          <a:bodyPr wrap="square">
            <a:spAutoFit/>
          </a:bodyPr>
          <a:lstStyle/>
          <a:p>
            <a:pPr lvl="0">
              <a:buClr>
                <a:schemeClr val="dk1"/>
              </a:buClr>
              <a:buSzPct val="25000"/>
            </a:pPr>
            <a:r>
              <a:rPr lang="en-GB" sz="5400" dirty="0" smtClean="0">
                <a:solidFill>
                  <a:schemeClr val="dk1"/>
                </a:solidFill>
                <a:latin typeface="Arial" panose="020B0604020202020204" pitchFamily="34" charset="0"/>
                <a:ea typeface="Calibri"/>
                <a:cs typeface="Arial" panose="020B0604020202020204" pitchFamily="34" charset="0"/>
                <a:sym typeface="Calibri"/>
              </a:rPr>
              <a:t>Whose voice can you ignore?</a:t>
            </a:r>
          </a:p>
          <a:p>
            <a:pPr lvl="0">
              <a:buClr>
                <a:schemeClr val="dk1"/>
              </a:buClr>
              <a:buSzPct val="25000"/>
            </a:pPr>
            <a:r>
              <a:rPr lang="en-GB" sz="5400" dirty="0" smtClean="0">
                <a:solidFill>
                  <a:schemeClr val="dk1"/>
                </a:solidFill>
                <a:latin typeface="Arial" panose="020B0604020202020204" pitchFamily="34" charset="0"/>
                <a:ea typeface="Calibri"/>
                <a:cs typeface="Arial" panose="020B0604020202020204" pitchFamily="34" charset="0"/>
                <a:sym typeface="Calibri"/>
              </a:rPr>
              <a:t>Whose voice can you not ignore?</a:t>
            </a:r>
          </a:p>
          <a:p>
            <a:pPr lvl="0">
              <a:buClr>
                <a:schemeClr val="dk1"/>
              </a:buClr>
              <a:buSzPct val="25000"/>
            </a:pPr>
            <a:endParaRPr lang="en-GB" sz="1200" dirty="0">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135158810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2 Section C style Questions</a:t>
            </a:r>
            <a:endParaRPr lang="en" sz="2800" dirty="0"/>
          </a:p>
        </p:txBody>
      </p:sp>
      <p:sp>
        <p:nvSpPr>
          <p:cNvPr id="225" name="Shape 225"/>
          <p:cNvSpPr txBox="1">
            <a:spLocks noGrp="1"/>
          </p:cNvSpPr>
          <p:nvPr>
            <p:ph type="body" idx="1"/>
          </p:nvPr>
        </p:nvSpPr>
        <p:spPr>
          <a:xfrm>
            <a:off x="0" y="548680"/>
            <a:ext cx="5868144"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2400" dirty="0"/>
              <a:t>Explain why this article can be viewed as being relevant to cognitive psychology. (4)</a:t>
            </a:r>
          </a:p>
          <a:p>
            <a:pPr lvl="0"/>
            <a:r>
              <a:rPr lang="en-GB" sz="2400" dirty="0"/>
              <a:t>Briefly outline one core study and explain how it could relate to this article. (5)</a:t>
            </a:r>
          </a:p>
          <a:p>
            <a:pPr lvl="0"/>
            <a:r>
              <a:rPr lang="en-GB" sz="2400" dirty="0"/>
              <a:t>Identify one psychological issue/problem or content raised by the above article. Support your answer with evidence from the article. (4)</a:t>
            </a:r>
          </a:p>
          <a:p>
            <a:pPr lvl="0"/>
            <a:r>
              <a:rPr lang="en-GB" sz="2400" dirty="0"/>
              <a:t>Use your psychological knowledge to suggest a way to manage the issue you have identified in the question above. (6)</a:t>
            </a:r>
          </a:p>
          <a:p>
            <a:pPr lvl="0"/>
            <a:r>
              <a:rPr lang="en-GB" sz="2400" dirty="0"/>
              <a:t>Evaluate your suggestion for how to manage the issue in this article. (6)</a:t>
            </a:r>
          </a:p>
        </p:txBody>
      </p:sp>
      <p:pic>
        <p:nvPicPr>
          <p:cNvPr id="4" name="Picture 3" descr="A stop watch"/>
          <p:cNvPicPr/>
          <p:nvPr/>
        </p:nvPicPr>
        <p:blipFill>
          <a:blip r:embed="rId3">
            <a:extLst>
              <a:ext uri="{28A0092B-C50C-407E-A947-70E740481C1C}">
                <a14:useLocalDpi xmlns:a14="http://schemas.microsoft.com/office/drawing/2010/main" val="0"/>
              </a:ext>
            </a:extLst>
          </a:blip>
          <a:srcRect/>
          <a:stretch>
            <a:fillRect/>
          </a:stretch>
        </p:blipFill>
        <p:spPr bwMode="auto">
          <a:xfrm>
            <a:off x="6228184" y="764703"/>
            <a:ext cx="2915816" cy="2448273"/>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23611" r="52083" b="9723"/>
          <a:stretch/>
        </p:blipFill>
        <p:spPr bwMode="auto">
          <a:xfrm>
            <a:off x="6516216" y="3429000"/>
            <a:ext cx="2135566"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692724"/>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2 Section C style Questions</a:t>
            </a:r>
            <a:endParaRPr lang="en" sz="2800" dirty="0"/>
          </a:p>
        </p:txBody>
      </p:sp>
      <p:sp>
        <p:nvSpPr>
          <p:cNvPr id="225" name="Shape 225"/>
          <p:cNvSpPr txBox="1">
            <a:spLocks noGrp="1"/>
          </p:cNvSpPr>
          <p:nvPr>
            <p:ph type="body" idx="1"/>
          </p:nvPr>
        </p:nvSpPr>
        <p:spPr>
          <a:xfrm>
            <a:off x="0" y="548680"/>
            <a:ext cx="5868144"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dirty="0"/>
              <a:t>Explain why this article can be viewed as being relevant to cognitive psychology. (4</a:t>
            </a:r>
            <a:r>
              <a:rPr lang="en-GB" dirty="0" smtClean="0"/>
              <a:t>)</a:t>
            </a:r>
          </a:p>
          <a:p>
            <a:pPr marL="0" lvl="0" indent="0">
              <a:buNone/>
            </a:pPr>
            <a:endParaRPr lang="en-GB" sz="2800" dirty="0"/>
          </a:p>
          <a:p>
            <a:r>
              <a:rPr lang="en-GB" sz="2800" dirty="0" smtClean="0"/>
              <a:t>Learn </a:t>
            </a:r>
            <a:r>
              <a:rPr lang="en-GB" sz="2800" dirty="0"/>
              <a:t>the # for each area / perspective</a:t>
            </a:r>
          </a:p>
          <a:p>
            <a:r>
              <a:rPr lang="en-GB" sz="2800" dirty="0" smtClean="0"/>
              <a:t>Highlight </a:t>
            </a:r>
            <a:r>
              <a:rPr lang="en-GB" sz="2800" dirty="0"/>
              <a:t>the key words and phrases that could be evidence of a particular </a:t>
            </a:r>
            <a:r>
              <a:rPr lang="en-GB" sz="2800" dirty="0" smtClean="0"/>
              <a:t>area or perspective. </a:t>
            </a:r>
          </a:p>
          <a:p>
            <a:r>
              <a:rPr lang="en-GB" sz="2800" dirty="0" smtClean="0"/>
              <a:t>Explain what the area / perspective believes CAUSES behaviour</a:t>
            </a:r>
          </a:p>
          <a:p>
            <a:r>
              <a:rPr lang="en-GB" sz="2800" dirty="0" smtClean="0"/>
              <a:t>Link this to the article</a:t>
            </a:r>
          </a:p>
          <a:p>
            <a:r>
              <a:rPr lang="en-GB" sz="2800" dirty="0" smtClean="0"/>
              <a:t>Use quotes.</a:t>
            </a:r>
          </a:p>
        </p:txBody>
      </p:sp>
      <p:pic>
        <p:nvPicPr>
          <p:cNvPr id="4" name="Picture 3" descr="A stop watch"/>
          <p:cNvPicPr/>
          <p:nvPr/>
        </p:nvPicPr>
        <p:blipFill>
          <a:blip r:embed="rId3">
            <a:extLst>
              <a:ext uri="{28A0092B-C50C-407E-A947-70E740481C1C}">
                <a14:useLocalDpi xmlns:a14="http://schemas.microsoft.com/office/drawing/2010/main" val="0"/>
              </a:ext>
            </a:extLst>
          </a:blip>
          <a:srcRect/>
          <a:stretch>
            <a:fillRect/>
          </a:stretch>
        </p:blipFill>
        <p:spPr bwMode="auto">
          <a:xfrm>
            <a:off x="6228184" y="764703"/>
            <a:ext cx="2915816" cy="2448273"/>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23611" r="52083" b="9723"/>
          <a:stretch/>
        </p:blipFill>
        <p:spPr bwMode="auto">
          <a:xfrm>
            <a:off x="6516216" y="3429000"/>
            <a:ext cx="2135566"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8677791"/>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2 Section C style Questions</a:t>
            </a:r>
            <a:endParaRPr lang="en" sz="2800" dirty="0"/>
          </a:p>
        </p:txBody>
      </p:sp>
      <p:sp>
        <p:nvSpPr>
          <p:cNvPr id="225" name="Shape 225"/>
          <p:cNvSpPr txBox="1">
            <a:spLocks noGrp="1"/>
          </p:cNvSpPr>
          <p:nvPr>
            <p:ph type="body" idx="1"/>
          </p:nvPr>
        </p:nvSpPr>
        <p:spPr>
          <a:xfrm>
            <a:off x="0" y="548680"/>
            <a:ext cx="5868144"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sz="2400" dirty="0" smtClean="0"/>
              <a:t>Briefly </a:t>
            </a:r>
            <a:r>
              <a:rPr lang="en-GB" sz="2400" dirty="0"/>
              <a:t>outline one core study and explain how it could relate to this article. </a:t>
            </a:r>
            <a:r>
              <a:rPr lang="en-GB" sz="2400" dirty="0" smtClean="0"/>
              <a:t>(6)</a:t>
            </a:r>
            <a:endParaRPr lang="en-GB" sz="2400" dirty="0"/>
          </a:p>
          <a:p>
            <a:pPr marL="0" lvl="0" indent="0">
              <a:buNone/>
            </a:pPr>
            <a:endParaRPr lang="en-GB" sz="2400" dirty="0" smtClean="0"/>
          </a:p>
          <a:p>
            <a:r>
              <a:rPr lang="en-GB" sz="2400" dirty="0"/>
              <a:t>Learn the </a:t>
            </a:r>
            <a:r>
              <a:rPr lang="en-GB" sz="2400" dirty="0" smtClean="0"/>
              <a:t>taglines for the 10 pairs of studies</a:t>
            </a:r>
          </a:p>
          <a:p>
            <a:r>
              <a:rPr lang="en-GB" sz="2400" dirty="0" smtClean="0"/>
              <a:t>Highlight </a:t>
            </a:r>
            <a:r>
              <a:rPr lang="en-GB" sz="2400" dirty="0"/>
              <a:t>the key words and phrases that could be evidence of a </a:t>
            </a:r>
            <a:r>
              <a:rPr lang="en-GB" sz="2400" dirty="0" smtClean="0"/>
              <a:t>key word from the tagline. </a:t>
            </a:r>
            <a:endParaRPr lang="en-GB" sz="2400" dirty="0"/>
          </a:p>
          <a:p>
            <a:r>
              <a:rPr lang="en-GB" sz="2400" dirty="0" smtClean="0"/>
              <a:t>Detail from the Core Study:</a:t>
            </a:r>
          </a:p>
          <a:p>
            <a:pPr lvl="1"/>
            <a:r>
              <a:rPr lang="en-GB" sz="2000" dirty="0" smtClean="0"/>
              <a:t>Aim</a:t>
            </a:r>
          </a:p>
          <a:p>
            <a:pPr lvl="1"/>
            <a:r>
              <a:rPr lang="en-GB" sz="2000" dirty="0" smtClean="0"/>
              <a:t>Ps/sample</a:t>
            </a:r>
          </a:p>
          <a:p>
            <a:pPr lvl="1"/>
            <a:r>
              <a:rPr lang="en-GB" sz="2000" dirty="0" smtClean="0"/>
              <a:t>Method</a:t>
            </a:r>
          </a:p>
          <a:p>
            <a:pPr lvl="1"/>
            <a:r>
              <a:rPr lang="en-GB" sz="2000" dirty="0" smtClean="0"/>
              <a:t>Results</a:t>
            </a:r>
          </a:p>
          <a:p>
            <a:pPr lvl="1"/>
            <a:r>
              <a:rPr lang="en-GB" sz="2000" dirty="0" smtClean="0"/>
              <a:t>Conclusion </a:t>
            </a:r>
          </a:p>
          <a:p>
            <a:r>
              <a:rPr lang="en-GB" sz="2400" dirty="0" smtClean="0"/>
              <a:t>Link </a:t>
            </a:r>
            <a:r>
              <a:rPr lang="en-GB" sz="2400" dirty="0"/>
              <a:t>this to the article</a:t>
            </a:r>
          </a:p>
          <a:p>
            <a:r>
              <a:rPr lang="en-GB" sz="2400" dirty="0"/>
              <a:t>Use quotes</a:t>
            </a:r>
            <a:r>
              <a:rPr lang="en-GB" sz="2400" dirty="0" smtClean="0"/>
              <a:t>.</a:t>
            </a:r>
            <a:endParaRPr lang="en-GB" sz="2400" dirty="0"/>
          </a:p>
        </p:txBody>
      </p:sp>
      <p:pic>
        <p:nvPicPr>
          <p:cNvPr id="4" name="Picture 3" descr="A stop watch"/>
          <p:cNvPicPr/>
          <p:nvPr/>
        </p:nvPicPr>
        <p:blipFill>
          <a:blip r:embed="rId3">
            <a:extLst>
              <a:ext uri="{28A0092B-C50C-407E-A947-70E740481C1C}">
                <a14:useLocalDpi xmlns:a14="http://schemas.microsoft.com/office/drawing/2010/main" val="0"/>
              </a:ext>
            </a:extLst>
          </a:blip>
          <a:srcRect/>
          <a:stretch>
            <a:fillRect/>
          </a:stretch>
        </p:blipFill>
        <p:spPr bwMode="auto">
          <a:xfrm>
            <a:off x="6228184" y="764703"/>
            <a:ext cx="2915816" cy="2448273"/>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23611" r="52083" b="9723"/>
          <a:stretch/>
        </p:blipFill>
        <p:spPr bwMode="auto">
          <a:xfrm>
            <a:off x="6516216" y="3429000"/>
            <a:ext cx="2135566"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021515"/>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2 Section C style Questions</a:t>
            </a:r>
            <a:endParaRPr lang="en" sz="2800" dirty="0"/>
          </a:p>
        </p:txBody>
      </p:sp>
      <p:sp>
        <p:nvSpPr>
          <p:cNvPr id="225" name="Shape 225"/>
          <p:cNvSpPr txBox="1">
            <a:spLocks noGrp="1"/>
          </p:cNvSpPr>
          <p:nvPr>
            <p:ph type="body" idx="1"/>
          </p:nvPr>
        </p:nvSpPr>
        <p:spPr>
          <a:xfrm>
            <a:off x="0" y="548680"/>
            <a:ext cx="6516216"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sz="2400" dirty="0" smtClean="0"/>
              <a:t>Identify </a:t>
            </a:r>
            <a:r>
              <a:rPr lang="en-GB" sz="2400" dirty="0"/>
              <a:t>one psychological issue/problem or content raised by the above article. Support your answer with evidence from the article. (4</a:t>
            </a:r>
            <a:r>
              <a:rPr lang="en-GB" sz="2400" dirty="0" smtClean="0"/>
              <a:t>)</a:t>
            </a:r>
          </a:p>
          <a:p>
            <a:pPr marL="0" lvl="0" indent="0">
              <a:buNone/>
            </a:pPr>
            <a:endParaRPr lang="en-GB" sz="2400" dirty="0"/>
          </a:p>
          <a:p>
            <a:pPr lvl="0"/>
            <a:r>
              <a:rPr lang="en-GB" sz="2400" dirty="0" smtClean="0"/>
              <a:t>Issues can be good or bad or neither</a:t>
            </a:r>
          </a:p>
          <a:p>
            <a:pPr lvl="0"/>
            <a:r>
              <a:rPr lang="en-GB" sz="2400" dirty="0" smtClean="0"/>
              <a:t>These are just areas where psychologists might want to </a:t>
            </a:r>
            <a:r>
              <a:rPr lang="en-GB" sz="2400" u="sng" dirty="0" smtClean="0"/>
              <a:t>change</a:t>
            </a:r>
            <a:r>
              <a:rPr lang="en-GB" sz="2400" dirty="0" smtClean="0"/>
              <a:t> behaviour or are </a:t>
            </a:r>
            <a:r>
              <a:rPr lang="en-GB" sz="2400" u="sng" dirty="0" smtClean="0"/>
              <a:t>interested</a:t>
            </a:r>
            <a:r>
              <a:rPr lang="en-GB" sz="2400" dirty="0" smtClean="0"/>
              <a:t> in the ideas.</a:t>
            </a:r>
          </a:p>
          <a:p>
            <a:r>
              <a:rPr lang="en-GB" sz="2400" dirty="0"/>
              <a:t>Learn the taglines for the 10 pairs of studies</a:t>
            </a:r>
          </a:p>
          <a:p>
            <a:r>
              <a:rPr lang="en-GB" sz="2400" dirty="0"/>
              <a:t>Highlight the key words and phrases that could be evidence of a key word from the tagline. </a:t>
            </a:r>
            <a:endParaRPr lang="en-GB" sz="2400" dirty="0" smtClean="0"/>
          </a:p>
          <a:p>
            <a:r>
              <a:rPr lang="en-GB" sz="2400" u="sng" dirty="0" smtClean="0"/>
              <a:t>State the issue clearly </a:t>
            </a:r>
            <a:r>
              <a:rPr lang="en-GB" sz="2400" dirty="0" smtClean="0"/>
              <a:t>– the issue is …</a:t>
            </a:r>
          </a:p>
          <a:p>
            <a:r>
              <a:rPr lang="en-GB" sz="2400" dirty="0" smtClean="0"/>
              <a:t>Explain why psychologists would be interested in this</a:t>
            </a:r>
          </a:p>
          <a:p>
            <a:r>
              <a:rPr lang="en-GB" sz="2400" dirty="0" smtClean="0"/>
              <a:t>Use quotes to link this to the article.</a:t>
            </a:r>
            <a:endParaRPr lang="en-GB" sz="2400" dirty="0"/>
          </a:p>
          <a:p>
            <a:pPr lvl="0"/>
            <a:endParaRPr lang="en-GB" sz="2400" dirty="0" smtClean="0"/>
          </a:p>
        </p:txBody>
      </p:sp>
      <p:pic>
        <p:nvPicPr>
          <p:cNvPr id="4" name="Picture 3" descr="A stop watch"/>
          <p:cNvPicPr/>
          <p:nvPr/>
        </p:nvPicPr>
        <p:blipFill>
          <a:blip r:embed="rId3">
            <a:extLst>
              <a:ext uri="{28A0092B-C50C-407E-A947-70E740481C1C}">
                <a14:useLocalDpi xmlns:a14="http://schemas.microsoft.com/office/drawing/2010/main" val="0"/>
              </a:ext>
            </a:extLst>
          </a:blip>
          <a:srcRect/>
          <a:stretch>
            <a:fillRect/>
          </a:stretch>
        </p:blipFill>
        <p:spPr bwMode="auto">
          <a:xfrm>
            <a:off x="6732240" y="764703"/>
            <a:ext cx="2411760" cy="2232249"/>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23611" r="52083" b="9723"/>
          <a:stretch/>
        </p:blipFill>
        <p:spPr bwMode="auto">
          <a:xfrm>
            <a:off x="6516216" y="3429000"/>
            <a:ext cx="2135566"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090566"/>
      </p:ext>
    </p:extLst>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2 Section C style Questions</a:t>
            </a:r>
            <a:endParaRPr lang="en" sz="2800" dirty="0"/>
          </a:p>
        </p:txBody>
      </p:sp>
      <p:sp>
        <p:nvSpPr>
          <p:cNvPr id="225" name="Shape 225"/>
          <p:cNvSpPr txBox="1">
            <a:spLocks noGrp="1"/>
          </p:cNvSpPr>
          <p:nvPr>
            <p:ph type="body" idx="1"/>
          </p:nvPr>
        </p:nvSpPr>
        <p:spPr>
          <a:xfrm>
            <a:off x="0" y="548680"/>
            <a:ext cx="6228184"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r>
              <a:rPr lang="en-GB" sz="2400" dirty="0" smtClean="0"/>
              <a:t>Use </a:t>
            </a:r>
            <a:r>
              <a:rPr lang="en-GB" sz="2400" dirty="0"/>
              <a:t>your psychological knowledge to suggest a way to manage the issue you have identified in the question above. (6</a:t>
            </a:r>
            <a:r>
              <a:rPr lang="en-GB" sz="2400" dirty="0" smtClean="0"/>
              <a:t>)</a:t>
            </a:r>
          </a:p>
          <a:p>
            <a:pPr lvl="0"/>
            <a:endParaRPr lang="en-GB" sz="2400" dirty="0"/>
          </a:p>
          <a:p>
            <a:r>
              <a:rPr lang="en-GB" sz="2400" u="sng" dirty="0" smtClean="0"/>
              <a:t>Explain WHAT you want to change and HOW you will change it</a:t>
            </a:r>
          </a:p>
          <a:p>
            <a:r>
              <a:rPr lang="en-GB" sz="2400" dirty="0"/>
              <a:t>Know the types of application (prevention, intervention, treatment, therapy) </a:t>
            </a:r>
          </a:p>
          <a:p>
            <a:r>
              <a:rPr lang="en-GB" sz="2400" dirty="0" smtClean="0"/>
              <a:t>State which type of application it will be.</a:t>
            </a:r>
          </a:p>
          <a:p>
            <a:endParaRPr lang="en-GB" sz="2400" dirty="0" smtClean="0"/>
          </a:p>
          <a:p>
            <a:r>
              <a:rPr lang="en-GB" sz="2400" dirty="0" smtClean="0"/>
              <a:t>The majority of the marks are for HOW you would do it. For example: </a:t>
            </a:r>
            <a:r>
              <a:rPr lang="en-GB" sz="2400" b="1" dirty="0" smtClean="0"/>
              <a:t>Social learning (grab their attention, repeat it to keep it in LTM, give them opportunity to reproduce it, with a motivation (vicarious or not).</a:t>
            </a:r>
            <a:endParaRPr lang="en-GB" sz="2400" b="1" dirty="0"/>
          </a:p>
        </p:txBody>
      </p:sp>
      <p:pic>
        <p:nvPicPr>
          <p:cNvPr id="4" name="Picture 3" descr="A stop watch"/>
          <p:cNvPicPr/>
          <p:nvPr/>
        </p:nvPicPr>
        <p:blipFill>
          <a:blip r:embed="rId3">
            <a:extLst>
              <a:ext uri="{28A0092B-C50C-407E-A947-70E740481C1C}">
                <a14:useLocalDpi xmlns:a14="http://schemas.microsoft.com/office/drawing/2010/main" val="0"/>
              </a:ext>
            </a:extLst>
          </a:blip>
          <a:srcRect/>
          <a:stretch>
            <a:fillRect/>
          </a:stretch>
        </p:blipFill>
        <p:spPr bwMode="auto">
          <a:xfrm>
            <a:off x="6228184" y="764703"/>
            <a:ext cx="2915816" cy="2448273"/>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23611" r="52083" b="9723"/>
          <a:stretch/>
        </p:blipFill>
        <p:spPr bwMode="auto">
          <a:xfrm>
            <a:off x="6516216" y="3429000"/>
            <a:ext cx="2135566"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630342"/>
      </p:ext>
    </p:extLst>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95536"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smtClean="0"/>
              <a:t>Paper 2 Section C style Questions</a:t>
            </a:r>
            <a:endParaRPr lang="en" sz="2800" dirty="0"/>
          </a:p>
        </p:txBody>
      </p:sp>
      <p:sp>
        <p:nvSpPr>
          <p:cNvPr id="225" name="Shape 225"/>
          <p:cNvSpPr txBox="1">
            <a:spLocks noGrp="1"/>
          </p:cNvSpPr>
          <p:nvPr>
            <p:ph type="body" idx="1"/>
          </p:nvPr>
        </p:nvSpPr>
        <p:spPr>
          <a:xfrm>
            <a:off x="0" y="548680"/>
            <a:ext cx="6732240" cy="5832648"/>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0" lvl="0" indent="0">
              <a:buNone/>
            </a:pPr>
            <a:r>
              <a:rPr lang="en-GB" dirty="0" smtClean="0"/>
              <a:t>Evaluate </a:t>
            </a:r>
            <a:r>
              <a:rPr lang="en-GB" dirty="0"/>
              <a:t>your suggestion for how to manage the issue in this article. (6</a:t>
            </a:r>
            <a:r>
              <a:rPr lang="en-GB" dirty="0" smtClean="0"/>
              <a:t>)</a:t>
            </a:r>
          </a:p>
          <a:p>
            <a:pPr lvl="0"/>
            <a:r>
              <a:rPr lang="en-GB" dirty="0" smtClean="0"/>
              <a:t>It is OK to give weaknesses as well as strengths.</a:t>
            </a:r>
          </a:p>
          <a:p>
            <a:pPr lvl="0"/>
            <a:r>
              <a:rPr lang="en-GB" dirty="0" smtClean="0"/>
              <a:t>Can it be generalised </a:t>
            </a:r>
            <a:r>
              <a:rPr lang="en-GB" dirty="0"/>
              <a:t>to a variety of </a:t>
            </a:r>
            <a:r>
              <a:rPr lang="en-GB" dirty="0" smtClean="0"/>
              <a:t>behaviours?</a:t>
            </a:r>
          </a:p>
          <a:p>
            <a:pPr lvl="0"/>
            <a:r>
              <a:rPr lang="en-GB" dirty="0" smtClean="0"/>
              <a:t>Practical </a:t>
            </a:r>
            <a:r>
              <a:rPr lang="en-GB" dirty="0"/>
              <a:t>issues </a:t>
            </a:r>
            <a:r>
              <a:rPr lang="en-GB" dirty="0" smtClean="0"/>
              <a:t>especially time </a:t>
            </a:r>
            <a:r>
              <a:rPr lang="en-GB" dirty="0"/>
              <a:t>and cost </a:t>
            </a:r>
            <a:endParaRPr lang="en-GB" dirty="0" smtClean="0"/>
          </a:p>
          <a:p>
            <a:pPr lvl="0"/>
            <a:r>
              <a:rPr lang="en-GB" dirty="0" smtClean="0"/>
              <a:t>Which side of the debates will the suggestion be on - such </a:t>
            </a:r>
            <a:r>
              <a:rPr lang="en-GB" dirty="0"/>
              <a:t>as reductionism/holism, nature/ nurture and individual/situational.</a:t>
            </a:r>
          </a:p>
        </p:txBody>
      </p:sp>
      <p:pic>
        <p:nvPicPr>
          <p:cNvPr id="4" name="Picture 3" descr="A stop watch"/>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764703"/>
            <a:ext cx="1835696" cy="1584177"/>
          </a:xfrm>
          <a:prstGeom prst="rect">
            <a:avLst/>
          </a:prstGeom>
          <a:noFill/>
          <a:ln>
            <a:noFill/>
          </a:ln>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286" t="23611" r="52083" b="9723"/>
          <a:stretch/>
        </p:blipFill>
        <p:spPr bwMode="auto">
          <a:xfrm>
            <a:off x="6516216" y="3429000"/>
            <a:ext cx="2135566"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000640"/>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0" y="0"/>
            <a:ext cx="91440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US" sz="2800" dirty="0" smtClean="0">
                <a:solidFill>
                  <a:schemeClr val="dk1"/>
                </a:solidFill>
                <a:ea typeface="Calibri"/>
                <a:sym typeface="Calibri"/>
              </a:rPr>
              <a:t>Starter Task 3: Cognitive Area Principles</a:t>
            </a:r>
            <a:endParaRPr lang="en" sz="2800" dirty="0"/>
          </a:p>
        </p:txBody>
      </p:sp>
      <p:sp>
        <p:nvSpPr>
          <p:cNvPr id="204" name="Shape 204"/>
          <p:cNvSpPr txBox="1">
            <a:spLocks noGrp="1"/>
          </p:cNvSpPr>
          <p:nvPr>
            <p:ph type="body" idx="1"/>
          </p:nvPr>
        </p:nvSpPr>
        <p:spPr>
          <a:xfrm>
            <a:off x="-26025" y="548680"/>
            <a:ext cx="9170025"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lvl="0" algn="r">
              <a:lnSpc>
                <a:spcPct val="80000"/>
              </a:lnSpc>
              <a:buClr>
                <a:schemeClr val="dk1"/>
              </a:buClr>
              <a:buSzPct val="25000"/>
            </a:pPr>
            <a:r>
              <a:rPr lang="en-GB" sz="4800" dirty="0" smtClean="0">
                <a:solidFill>
                  <a:schemeClr val="dk1"/>
                </a:solidFill>
                <a:ea typeface="Calibri"/>
                <a:cs typeface="Arial" panose="020B0604020202020204" pitchFamily="34" charset="0"/>
                <a:sym typeface="Calibri"/>
              </a:rPr>
              <a:t>Recap from last year</a:t>
            </a:r>
            <a:endParaRPr lang="en-GB" sz="4800" dirty="0">
              <a:solidFill>
                <a:schemeClr val="dk1"/>
              </a:solidFill>
              <a:ea typeface="Calibri"/>
              <a:cs typeface="Arial" panose="020B0604020202020204" pitchFamily="34" charset="0"/>
              <a:sym typeface="Calibri"/>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174" t="16649" r="37699" b="22539"/>
          <a:stretch/>
        </p:blipFill>
        <p:spPr bwMode="auto">
          <a:xfrm rot="1149179">
            <a:off x="3345430" y="1997403"/>
            <a:ext cx="3150974" cy="446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68" t="16649" r="68770" b="18025"/>
          <a:stretch/>
        </p:blipFill>
        <p:spPr bwMode="auto">
          <a:xfrm>
            <a:off x="395536" y="620688"/>
            <a:ext cx="2879231"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143" t="16649" r="8413" b="18025"/>
          <a:stretch/>
        </p:blipFill>
        <p:spPr bwMode="auto">
          <a:xfrm rot="20127841">
            <a:off x="5932776" y="1942157"/>
            <a:ext cx="2418531" cy="363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68358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extBox 1"/>
          <p:cNvSpPr txBox="1"/>
          <p:nvPr/>
        </p:nvSpPr>
        <p:spPr>
          <a:xfrm>
            <a:off x="0" y="709536"/>
            <a:ext cx="9144000" cy="523220"/>
          </a:xfrm>
          <a:prstGeom prst="rect">
            <a:avLst/>
          </a:prstGeom>
          <a:noFill/>
        </p:spPr>
        <p:txBody>
          <a:bodyPr wrap="square" rtlCol="0">
            <a:spAutoFit/>
          </a:bodyPr>
          <a:lstStyle/>
          <a:p>
            <a:r>
              <a:rPr lang="en-GB" sz="2800" b="1" dirty="0">
                <a:latin typeface="Arial" panose="020B0604020202020204" pitchFamily="34" charset="0"/>
                <a:cs typeface="Arial" pitchFamily="34" charset="0"/>
                <a:hlinkClick r:id="rId3"/>
              </a:rPr>
              <a:t>https://</a:t>
            </a:r>
            <a:r>
              <a:rPr lang="en-GB" sz="2800" b="1" dirty="0" smtClean="0">
                <a:latin typeface="Arial" panose="020B0604020202020204" pitchFamily="34" charset="0"/>
                <a:cs typeface="Arial" pitchFamily="34" charset="0"/>
                <a:hlinkClick r:id="rId3"/>
              </a:rPr>
              <a:t>www.youtube.com/watch?v=zGKADgFCoeU</a:t>
            </a:r>
            <a:r>
              <a:rPr lang="en-GB" sz="2800" b="1" dirty="0" smtClean="0">
                <a:latin typeface="Arial" panose="020B0604020202020204" pitchFamily="34" charset="0"/>
                <a:cs typeface="Arial" pitchFamily="34" charset="0"/>
              </a:rPr>
              <a:t> </a:t>
            </a:r>
            <a:endParaRPr lang="en-GB" sz="2000" dirty="0">
              <a:latin typeface="Arial" pitchFamily="34" charset="0"/>
              <a:cs typeface="Arial" pitchFamily="34" charset="0"/>
            </a:endParaRPr>
          </a:p>
        </p:txBody>
      </p:sp>
      <p:sp>
        <p:nvSpPr>
          <p:cNvPr id="3" name="Title 2"/>
          <p:cNvSpPr>
            <a:spLocks noGrp="1"/>
          </p:cNvSpPr>
          <p:nvPr>
            <p:ph type="ctrTitle"/>
          </p:nvPr>
        </p:nvSpPr>
        <p:spPr>
          <a:xfrm>
            <a:off x="0" y="1"/>
            <a:ext cx="9144000" cy="836711"/>
          </a:xfrm>
        </p:spPr>
        <p:txBody>
          <a:bodyPr/>
          <a:lstStyle/>
          <a:p>
            <a:endParaRPr lang="en-GB" dirty="0"/>
          </a:p>
        </p:txBody>
      </p:sp>
      <p:sp>
        <p:nvSpPr>
          <p:cNvPr id="7" name="Shape 203"/>
          <p:cNvSpPr txBox="1">
            <a:spLocks/>
          </p:cNvSpPr>
          <p:nvPr/>
        </p:nvSpPr>
        <p:spPr>
          <a:xfrm>
            <a:off x="0" y="0"/>
            <a:ext cx="9144000" cy="836712"/>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b" anchorCtr="0">
            <a:no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US" sz="4400" dirty="0" smtClean="0">
                <a:solidFill>
                  <a:schemeClr val="dk1"/>
                </a:solidFill>
                <a:ea typeface="Calibri"/>
                <a:sym typeface="Calibri"/>
              </a:rPr>
              <a:t>Starter Task 3: Auditory Attention</a:t>
            </a:r>
            <a:endParaRPr lang="en" sz="4400" dirty="0"/>
          </a:p>
        </p:txBody>
      </p:sp>
      <p:sp>
        <p:nvSpPr>
          <p:cNvPr id="4" name="TextBox 3"/>
          <p:cNvSpPr txBox="1"/>
          <p:nvPr/>
        </p:nvSpPr>
        <p:spPr>
          <a:xfrm>
            <a:off x="0" y="1232756"/>
            <a:ext cx="4317798" cy="5016758"/>
          </a:xfrm>
          <a:prstGeom prst="rect">
            <a:avLst/>
          </a:prstGeom>
          <a:noFill/>
        </p:spPr>
        <p:txBody>
          <a:bodyPr wrap="square" rtlCol="0">
            <a:spAutoFit/>
          </a:bodyPr>
          <a:lstStyle/>
          <a:p>
            <a:pPr marL="571500" indent="-5715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Got headphones?</a:t>
            </a:r>
          </a:p>
          <a:p>
            <a:pPr marL="571500" indent="-5715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Go to </a:t>
            </a:r>
            <a:r>
              <a:rPr lang="en-GB" sz="4000" dirty="0" err="1" smtClean="0">
                <a:latin typeface="Arial" panose="020B0604020202020204" pitchFamily="34" charset="0"/>
                <a:cs typeface="Arial" panose="020B0604020202020204" pitchFamily="34" charset="0"/>
              </a:rPr>
              <a:t>Youtube</a:t>
            </a:r>
            <a:endParaRPr lang="en-GB"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000" dirty="0">
                <a:latin typeface="Arial" panose="020B0604020202020204" pitchFamily="34" charset="0"/>
                <a:cs typeface="Arial" panose="020B0604020202020204" pitchFamily="34" charset="0"/>
              </a:rPr>
              <a:t>Search for </a:t>
            </a:r>
            <a:r>
              <a:rPr lang="en-GB" sz="4000" dirty="0" err="1">
                <a:latin typeface="Arial" panose="020B0604020202020204" pitchFamily="34" charset="0"/>
                <a:cs typeface="Arial" panose="020B0604020202020204" pitchFamily="34" charset="0"/>
              </a:rPr>
              <a:t>attentionlab</a:t>
            </a:r>
            <a:r>
              <a:rPr lang="en-GB" sz="4000" dirty="0">
                <a:latin typeface="Arial" panose="020B0604020202020204" pitchFamily="34" charset="0"/>
                <a:cs typeface="Arial" panose="020B0604020202020204" pitchFamily="34" charset="0"/>
              </a:rPr>
              <a:t> </a:t>
            </a:r>
            <a:endParaRPr lang="en-GB" sz="40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GB" sz="4000" dirty="0" smtClean="0">
                <a:latin typeface="Arial" panose="020B0604020202020204" pitchFamily="34" charset="0"/>
                <a:cs typeface="Arial" panose="020B0604020202020204" pitchFamily="34" charset="0"/>
              </a:rPr>
              <a:t>Then test </a:t>
            </a:r>
            <a:r>
              <a:rPr lang="en-GB" sz="4000" dirty="0">
                <a:latin typeface="Arial" panose="020B0604020202020204" pitchFamily="34" charset="0"/>
                <a:cs typeface="Arial" panose="020B0604020202020204" pitchFamily="34" charset="0"/>
              </a:rPr>
              <a:t>of auditory awareness</a:t>
            </a:r>
          </a:p>
        </p:txBody>
      </p:sp>
      <p:pic>
        <p:nvPicPr>
          <p:cNvPr id="5" name="Picture 4"/>
          <p:cNvPicPr>
            <a:picLocks noChangeAspect="1"/>
          </p:cNvPicPr>
          <p:nvPr/>
        </p:nvPicPr>
        <p:blipFill rotWithShape="1">
          <a:blip r:embed="rId4"/>
          <a:srcRect l="3489" t="19485" r="47046" b="28344"/>
          <a:stretch/>
        </p:blipFill>
        <p:spPr>
          <a:xfrm>
            <a:off x="4308167" y="1832923"/>
            <a:ext cx="4824536" cy="3816424"/>
          </a:xfrm>
          <a:prstGeom prst="rect">
            <a:avLst/>
          </a:prstGeom>
        </p:spPr>
      </p:pic>
    </p:spTree>
    <p:extLst>
      <p:ext uri="{BB962C8B-B14F-4D97-AF65-F5344CB8AC3E}">
        <p14:creationId xmlns:p14="http://schemas.microsoft.com/office/powerpoint/2010/main" val="383559569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ctrTitle"/>
          </p:nvPr>
        </p:nvSpPr>
        <p:spPr>
          <a:xfrm>
            <a:off x="0" y="-27384"/>
            <a:ext cx="9144000" cy="1296144"/>
          </a:xfrm>
          <a:prstGeom prst="rect">
            <a:avLst/>
          </a:prstGeom>
          <a:ln w="9525" cap="flat">
            <a:noFill/>
            <a:prstDash val="solid"/>
            <a:round/>
            <a:headEnd type="none" w="med" len="med"/>
            <a:tailEnd type="none" w="med" len="med"/>
          </a:ln>
        </p:spPr>
        <p:txBody>
          <a:bodyPr lIns="91425" tIns="91425" rIns="91425" bIns="91425" anchor="ctr" anchorCtr="0">
            <a:noAutofit/>
          </a:bodyPr>
          <a:lstStyle/>
          <a:p>
            <a:pPr lvl="0"/>
            <a:r>
              <a:rPr lang="en-GB" sz="2400" b="1" dirty="0">
                <a:solidFill>
                  <a:schemeClr val="dk1"/>
                </a:solidFill>
                <a:ea typeface="Calibri"/>
                <a:sym typeface="Calibri"/>
              </a:rPr>
              <a:t>Moray (1959</a:t>
            </a:r>
            <a:r>
              <a:rPr lang="en-GB" sz="2400" b="1" dirty="0" smtClean="0">
                <a:solidFill>
                  <a:schemeClr val="dk1"/>
                </a:solidFill>
                <a:ea typeface="Calibri"/>
                <a:sym typeface="Calibri"/>
              </a:rPr>
              <a:t>)</a:t>
            </a:r>
            <a:br>
              <a:rPr lang="en-GB" sz="2400" b="1" dirty="0" smtClean="0">
                <a:solidFill>
                  <a:schemeClr val="dk1"/>
                </a:solidFill>
                <a:ea typeface="Calibri"/>
                <a:sym typeface="Calibri"/>
              </a:rPr>
            </a:br>
            <a:r>
              <a:rPr lang="en-GB" sz="2400" dirty="0" smtClean="0">
                <a:solidFill>
                  <a:schemeClr val="tx1"/>
                </a:solidFill>
                <a:ea typeface="Calibri"/>
                <a:sym typeface="Calibri"/>
              </a:rPr>
              <a:t>Attention </a:t>
            </a:r>
            <a:r>
              <a:rPr lang="en-GB" sz="2400" dirty="0">
                <a:solidFill>
                  <a:schemeClr val="tx1"/>
                </a:solidFill>
                <a:ea typeface="Calibri"/>
                <a:sym typeface="Calibri"/>
              </a:rPr>
              <a:t>in dichotic listening: </a:t>
            </a:r>
            <a:r>
              <a:rPr lang="en-GB" sz="2400" dirty="0" smtClean="0">
                <a:solidFill>
                  <a:schemeClr val="tx1"/>
                </a:solidFill>
                <a:ea typeface="Calibri"/>
                <a:sym typeface="Calibri"/>
              </a:rPr>
              <a:t>affective </a:t>
            </a:r>
            <a:r>
              <a:rPr lang="en-GB" sz="2400" dirty="0">
                <a:solidFill>
                  <a:schemeClr val="tx1"/>
                </a:solidFill>
                <a:ea typeface="Calibri"/>
                <a:sym typeface="Calibri"/>
              </a:rPr>
              <a:t>cues and the influence </a:t>
            </a:r>
            <a:r>
              <a:rPr lang="en-GB" sz="2400" dirty="0" smtClean="0">
                <a:solidFill>
                  <a:schemeClr val="tx1"/>
                </a:solidFill>
                <a:ea typeface="Calibri"/>
                <a:sym typeface="Calibri"/>
              </a:rPr>
              <a:t/>
            </a:r>
            <a:br>
              <a:rPr lang="en-GB" sz="2400" dirty="0" smtClean="0">
                <a:solidFill>
                  <a:schemeClr val="tx1"/>
                </a:solidFill>
                <a:ea typeface="Calibri"/>
                <a:sym typeface="Calibri"/>
              </a:rPr>
            </a:br>
            <a:r>
              <a:rPr lang="en-GB" sz="2400" dirty="0" smtClean="0">
                <a:solidFill>
                  <a:schemeClr val="tx1"/>
                </a:solidFill>
                <a:ea typeface="Calibri"/>
                <a:sym typeface="Calibri"/>
              </a:rPr>
              <a:t>of </a:t>
            </a:r>
            <a:r>
              <a:rPr lang="en-GB" sz="2400" dirty="0">
                <a:solidFill>
                  <a:schemeClr val="tx1"/>
                </a:solidFill>
                <a:ea typeface="Calibri"/>
                <a:sym typeface="Calibri"/>
              </a:rPr>
              <a:t>instructions </a:t>
            </a:r>
            <a:endParaRPr lang="en" sz="2400" dirty="0">
              <a:solidFill>
                <a:schemeClr val="tx1"/>
              </a:solidFill>
            </a:endParaRPr>
          </a:p>
        </p:txBody>
      </p:sp>
      <p:sp>
        <p:nvSpPr>
          <p:cNvPr id="2" name="TextBox 1"/>
          <p:cNvSpPr txBox="1"/>
          <p:nvPr/>
        </p:nvSpPr>
        <p:spPr>
          <a:xfrm>
            <a:off x="5436096" y="1557738"/>
            <a:ext cx="3528392" cy="4154984"/>
          </a:xfrm>
          <a:prstGeom prst="rect">
            <a:avLst/>
          </a:prstGeom>
          <a:noFill/>
        </p:spPr>
        <p:txBody>
          <a:bodyPr wrap="square" rtlCol="0">
            <a:spAutoFit/>
          </a:bodyPr>
          <a:lstStyle/>
          <a:p>
            <a:pPr algn="ctr"/>
            <a:r>
              <a:rPr lang="en-GB" sz="6600" dirty="0" smtClean="0">
                <a:latin typeface="Arial" panose="020B0604020202020204" pitchFamily="34" charset="0"/>
                <a:cs typeface="Arial" panose="020B0604020202020204" pitchFamily="34" charset="0"/>
              </a:rPr>
              <a:t>Prep due Tuesday 12/2/19</a:t>
            </a:r>
            <a:endParaRPr lang="en-GB" sz="6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33758" t="23422" r="32282" b="14563"/>
          <a:stretch/>
        </p:blipFill>
        <p:spPr>
          <a:xfrm>
            <a:off x="1043608" y="1576141"/>
            <a:ext cx="3312368" cy="4536504"/>
          </a:xfrm>
          <a:prstGeom prst="rect">
            <a:avLst/>
          </a:prstGeom>
        </p:spPr>
      </p:pic>
    </p:spTree>
    <p:extLst>
      <p:ext uri="{BB962C8B-B14F-4D97-AF65-F5344CB8AC3E}">
        <p14:creationId xmlns:p14="http://schemas.microsoft.com/office/powerpoint/2010/main" val="2994588039"/>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92362" y="764704"/>
            <a:ext cx="8759275" cy="991041"/>
          </a:xfrm>
          <a:prstGeom prst="rect">
            <a:avLst/>
          </a:prstGeom>
        </p:spPr>
        <p:txBody>
          <a:bodyPr vert="horz" wrap="square" lIns="0" tIns="0" rIns="0" bIns="0" rtlCol="0">
            <a:spAutoFit/>
          </a:bodyPr>
          <a:lstStyle/>
          <a:p>
            <a:pPr marL="12700" marR="5080">
              <a:lnSpc>
                <a:spcPct val="114599"/>
              </a:lnSpc>
            </a:pPr>
            <a:r>
              <a:rPr sz="2800" spc="-5" dirty="0">
                <a:latin typeface="Arial"/>
                <a:cs typeface="Arial"/>
              </a:rPr>
              <a:t>Cognitive overload. Attention is the process that lets us select some of it =  selective or focused</a:t>
            </a:r>
            <a:r>
              <a:rPr sz="2800" spc="20" dirty="0">
                <a:latin typeface="Arial"/>
                <a:cs typeface="Arial"/>
              </a:rPr>
              <a:t> </a:t>
            </a:r>
            <a:r>
              <a:rPr sz="2800" spc="-5" dirty="0">
                <a:latin typeface="Arial"/>
                <a:cs typeface="Arial"/>
              </a:rPr>
              <a:t>attention.</a:t>
            </a:r>
            <a:endParaRPr sz="2800" dirty="0">
              <a:latin typeface="Arial"/>
              <a:cs typeface="Arial"/>
            </a:endParaRPr>
          </a:p>
        </p:txBody>
      </p:sp>
      <p:sp>
        <p:nvSpPr>
          <p:cNvPr id="5" name="object 5"/>
          <p:cNvSpPr/>
          <p:nvPr/>
        </p:nvSpPr>
        <p:spPr>
          <a:xfrm>
            <a:off x="1" y="2076401"/>
            <a:ext cx="9143999" cy="4781599"/>
          </a:xfrm>
          <a:prstGeom prst="rect">
            <a:avLst/>
          </a:prstGeom>
          <a:blipFill>
            <a:blip r:embed="rId2" cstate="print"/>
            <a:stretch>
              <a:fillRect/>
            </a:stretch>
          </a:blipFill>
        </p:spPr>
        <p:txBody>
          <a:bodyPr wrap="square" lIns="0" tIns="0" rIns="0" bIns="0" rtlCol="0"/>
          <a:lstStyle/>
          <a:p>
            <a:endParaRPr/>
          </a:p>
        </p:txBody>
      </p:sp>
      <p:sp>
        <p:nvSpPr>
          <p:cNvPr id="6" name="Shape 224"/>
          <p:cNvSpPr txBox="1">
            <a:spLocks/>
          </p:cNvSpPr>
          <p:nvPr/>
        </p:nvSpPr>
        <p:spPr>
          <a:xfrm>
            <a:off x="467544" y="0"/>
            <a:ext cx="8229600" cy="580925"/>
          </a:xfrm>
          <a:prstGeom prst="rect">
            <a:avLst/>
          </a:prstGeom>
          <a:solidFill>
            <a:srgbClr val="FFFF00"/>
          </a:solidFill>
          <a:ln w="9525" cap="flat">
            <a:noFill/>
            <a:prstDash val="solid"/>
            <a:round/>
            <a:headEnd type="none" w="med" len="med"/>
            <a:tailEnd type="none" w="med" len="med"/>
          </a:ln>
        </p:spPr>
        <p:txBody>
          <a:bodyPr vert="horz" lIns="91425" tIns="91425" rIns="91425" bIns="91425" rtlCol="0" anchor="b" anchorCtr="0">
            <a:no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en-GB" sz="2800" smtClean="0"/>
              <a:t>What is attention?</a:t>
            </a:r>
            <a:endParaRPr lang="en" sz="2800" dirty="0"/>
          </a:p>
        </p:txBody>
      </p:sp>
    </p:spTree>
    <p:extLst>
      <p:ext uri="{BB962C8B-B14F-4D97-AF65-F5344CB8AC3E}">
        <p14:creationId xmlns:p14="http://schemas.microsoft.com/office/powerpoint/2010/main" val="298020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67544" y="0"/>
            <a:ext cx="8229600" cy="580925"/>
          </a:xfrm>
          <a:prstGeom prst="rect">
            <a:avLst/>
          </a:prstGeom>
          <a:ln w="9525" cap="flat">
            <a:noFill/>
            <a:prstDash val="solid"/>
            <a:round/>
            <a:headEnd type="none" w="med" len="med"/>
            <a:tailEnd type="none" w="med" len="med"/>
          </a:ln>
        </p:spPr>
        <p:txBody>
          <a:bodyPr lIns="91425" tIns="91425" rIns="91425" bIns="91425" anchor="b" anchorCtr="0">
            <a:noAutofit/>
          </a:bodyPr>
          <a:lstStyle/>
          <a:p>
            <a:pPr algn="ctr"/>
            <a:r>
              <a:rPr lang="en-GB" sz="2800" dirty="0"/>
              <a:t>What is attention?</a:t>
            </a:r>
            <a:endParaRPr lang="en" sz="2800" dirty="0"/>
          </a:p>
        </p:txBody>
      </p:sp>
      <p:sp>
        <p:nvSpPr>
          <p:cNvPr id="225" name="Shape 225"/>
          <p:cNvSpPr txBox="1">
            <a:spLocks noGrp="1"/>
          </p:cNvSpPr>
          <p:nvPr>
            <p:ph type="body" idx="1"/>
          </p:nvPr>
        </p:nvSpPr>
        <p:spPr>
          <a:xfrm>
            <a:off x="0" y="548680"/>
            <a:ext cx="9036496" cy="6309320"/>
          </a:xfrm>
          <a:prstGeom prst="rect">
            <a:avLst/>
          </a:prstGeom>
          <a:ln w="9525" cap="flat">
            <a:noFill/>
            <a:prstDash val="solid"/>
            <a:round/>
            <a:headEnd type="none" w="med" len="med"/>
            <a:tailEnd type="none" w="med" len="med"/>
          </a:ln>
        </p:spPr>
        <p:txBody>
          <a:bodyPr lIns="91425" tIns="91425" rIns="91425" bIns="91425" anchor="t" anchorCtr="0">
            <a:noAutofit/>
          </a:bodyPr>
          <a:lstStyle/>
          <a:p>
            <a:pPr marL="342900" lvl="0" indent="-342900">
              <a:buClr>
                <a:schemeClr val="dk1"/>
              </a:buClr>
              <a:buSzPct val="100000"/>
              <a:buFont typeface="Arial" panose="020B0604020202020204" pitchFamily="34" charset="0"/>
              <a:buChar char="•"/>
            </a:pPr>
            <a:r>
              <a:rPr lang="en-GB" dirty="0">
                <a:solidFill>
                  <a:schemeClr val="dk1"/>
                </a:solidFill>
                <a:ea typeface="Calibri"/>
                <a:cs typeface="Arial" panose="020B0604020202020204" pitchFamily="34" charset="0"/>
                <a:sym typeface="Calibri"/>
              </a:rPr>
              <a:t>Attention is a </a:t>
            </a:r>
            <a:r>
              <a:rPr lang="en-GB" b="1" u="sng" dirty="0">
                <a:solidFill>
                  <a:schemeClr val="dk1"/>
                </a:solidFill>
                <a:ea typeface="Calibri"/>
                <a:cs typeface="Arial" panose="020B0604020202020204" pitchFamily="34" charset="0"/>
                <a:sym typeface="Calibri"/>
              </a:rPr>
              <a:t>cognitive</a:t>
            </a:r>
            <a:r>
              <a:rPr lang="en-GB" dirty="0">
                <a:solidFill>
                  <a:schemeClr val="dk1"/>
                </a:solidFill>
                <a:ea typeface="Calibri"/>
                <a:cs typeface="Arial" panose="020B0604020202020204" pitchFamily="34" charset="0"/>
                <a:sym typeface="Calibri"/>
              </a:rPr>
              <a:t> process. It allows us to select what information in the world we want to focus on and </a:t>
            </a:r>
            <a:r>
              <a:rPr lang="en-GB" dirty="0" smtClean="0">
                <a:solidFill>
                  <a:schemeClr val="dk1"/>
                </a:solidFill>
                <a:ea typeface="Calibri"/>
                <a:cs typeface="Arial" panose="020B0604020202020204" pitchFamily="34" charset="0"/>
                <a:sym typeface="Calibri"/>
              </a:rPr>
              <a:t>to reject </a:t>
            </a:r>
            <a:r>
              <a:rPr lang="en-GB" dirty="0">
                <a:solidFill>
                  <a:schemeClr val="dk1"/>
                </a:solidFill>
                <a:ea typeface="Calibri"/>
                <a:cs typeface="Arial" panose="020B0604020202020204" pitchFamily="34" charset="0"/>
                <a:sym typeface="Calibri"/>
              </a:rPr>
              <a:t>all the other information we don’t want. </a:t>
            </a:r>
          </a:p>
          <a:p>
            <a:pPr marL="342900" lvl="0" indent="-342900">
              <a:buClr>
                <a:schemeClr val="dk1"/>
              </a:buClr>
              <a:buSzPct val="100000"/>
              <a:buFont typeface="Arial" panose="020B0604020202020204" pitchFamily="34" charset="0"/>
              <a:buChar char="•"/>
            </a:pPr>
            <a:r>
              <a:rPr lang="en-GB" dirty="0">
                <a:solidFill>
                  <a:schemeClr val="dk1"/>
                </a:solidFill>
                <a:ea typeface="Calibri"/>
                <a:cs typeface="Arial" panose="020B0604020202020204" pitchFamily="34" charset="0"/>
                <a:sym typeface="Calibri"/>
              </a:rPr>
              <a:t>Attention can be focused on visual </a:t>
            </a:r>
            <a:r>
              <a:rPr lang="en-GB" dirty="0" smtClean="0">
                <a:solidFill>
                  <a:schemeClr val="dk1"/>
                </a:solidFill>
                <a:ea typeface="Calibri"/>
                <a:cs typeface="Arial" panose="020B0604020202020204" pitchFamily="34" charset="0"/>
                <a:sym typeface="Calibri"/>
              </a:rPr>
              <a:t>as </a:t>
            </a:r>
            <a:r>
              <a:rPr lang="en-GB" dirty="0">
                <a:solidFill>
                  <a:schemeClr val="dk1"/>
                </a:solidFill>
                <a:ea typeface="Calibri"/>
                <a:cs typeface="Arial" panose="020B0604020202020204" pitchFamily="34" charset="0"/>
                <a:sym typeface="Calibri"/>
              </a:rPr>
              <a:t>well as </a:t>
            </a:r>
            <a:r>
              <a:rPr lang="en-GB" dirty="0" smtClean="0">
                <a:solidFill>
                  <a:schemeClr val="dk1"/>
                </a:solidFill>
                <a:ea typeface="Calibri"/>
                <a:cs typeface="Arial" panose="020B0604020202020204" pitchFamily="34" charset="0"/>
                <a:sym typeface="Calibri"/>
              </a:rPr>
              <a:t>on auditory </a:t>
            </a:r>
            <a:r>
              <a:rPr lang="en-GB" dirty="0">
                <a:solidFill>
                  <a:schemeClr val="dk1"/>
                </a:solidFill>
                <a:ea typeface="Calibri"/>
                <a:cs typeface="Arial" panose="020B0604020202020204" pitchFamily="34" charset="0"/>
                <a:sym typeface="Calibri"/>
              </a:rPr>
              <a:t>information.</a:t>
            </a:r>
          </a:p>
          <a:p>
            <a:pPr marL="342900" lvl="0" indent="-342900">
              <a:buClr>
                <a:schemeClr val="dk1"/>
              </a:buClr>
              <a:buSzPct val="100000"/>
              <a:buFont typeface="Arial" panose="020B0604020202020204" pitchFamily="34" charset="0"/>
              <a:buChar char="•"/>
            </a:pPr>
            <a:r>
              <a:rPr lang="en-GB" dirty="0">
                <a:solidFill>
                  <a:schemeClr val="dk1"/>
                </a:solidFill>
                <a:ea typeface="Calibri"/>
                <a:cs typeface="Arial" panose="020B0604020202020204" pitchFamily="34" charset="0"/>
                <a:sym typeface="Calibri"/>
              </a:rPr>
              <a:t>It is very difficult to pay attention to everything around you. </a:t>
            </a:r>
          </a:p>
          <a:p>
            <a:pPr marL="342900" lvl="0" indent="-342900">
              <a:buClr>
                <a:schemeClr val="dk1"/>
              </a:buClr>
              <a:buSzPct val="100000"/>
              <a:buFont typeface="Arial" panose="020B0604020202020204" pitchFamily="34" charset="0"/>
              <a:buChar char="•"/>
            </a:pPr>
            <a:r>
              <a:rPr lang="en-GB" dirty="0">
                <a:solidFill>
                  <a:schemeClr val="dk1"/>
                </a:solidFill>
                <a:ea typeface="Calibri"/>
                <a:cs typeface="Arial" panose="020B0604020202020204" pitchFamily="34" charset="0"/>
                <a:sym typeface="Calibri"/>
              </a:rPr>
              <a:t>T</a:t>
            </a:r>
            <a:r>
              <a:rPr lang="en-GB" dirty="0" smtClean="0">
                <a:solidFill>
                  <a:schemeClr val="dk1"/>
                </a:solidFill>
                <a:ea typeface="Calibri"/>
                <a:cs typeface="Arial" panose="020B0604020202020204" pitchFamily="34" charset="0"/>
                <a:sym typeface="Calibri"/>
              </a:rPr>
              <a:t>here </a:t>
            </a:r>
            <a:r>
              <a:rPr lang="en-GB" dirty="0">
                <a:solidFill>
                  <a:schemeClr val="dk1"/>
                </a:solidFill>
                <a:ea typeface="Calibri"/>
                <a:cs typeface="Arial" panose="020B0604020202020204" pitchFamily="34" charset="0"/>
                <a:sym typeface="Calibri"/>
              </a:rPr>
              <a:t>are certain </a:t>
            </a:r>
            <a:r>
              <a:rPr lang="en-GB" dirty="0" smtClean="0">
                <a:solidFill>
                  <a:schemeClr val="dk1"/>
                </a:solidFill>
                <a:ea typeface="Calibri"/>
                <a:cs typeface="Arial" panose="020B0604020202020204" pitchFamily="34" charset="0"/>
                <a:sym typeface="Calibri"/>
              </a:rPr>
              <a:t>cues, however</a:t>
            </a:r>
            <a:r>
              <a:rPr lang="en-GB" dirty="0">
                <a:solidFill>
                  <a:schemeClr val="dk1"/>
                </a:solidFill>
                <a:ea typeface="Calibri"/>
                <a:cs typeface="Arial" panose="020B0604020202020204" pitchFamily="34" charset="0"/>
                <a:sym typeface="Calibri"/>
              </a:rPr>
              <a:t>, </a:t>
            </a:r>
            <a:r>
              <a:rPr lang="en-GB" dirty="0" smtClean="0">
                <a:solidFill>
                  <a:schemeClr val="dk1"/>
                </a:solidFill>
                <a:ea typeface="Calibri"/>
                <a:cs typeface="Arial" panose="020B0604020202020204" pitchFamily="34" charset="0"/>
                <a:sym typeface="Calibri"/>
              </a:rPr>
              <a:t>that </a:t>
            </a:r>
            <a:r>
              <a:rPr lang="en-GB" dirty="0">
                <a:solidFill>
                  <a:schemeClr val="dk1"/>
                </a:solidFill>
                <a:ea typeface="Calibri"/>
                <a:cs typeface="Arial" panose="020B0604020202020204" pitchFamily="34" charset="0"/>
                <a:sym typeface="Calibri"/>
              </a:rPr>
              <a:t>make us automatically focus and pay attention to certain information. </a:t>
            </a:r>
          </a:p>
        </p:txBody>
      </p:sp>
      <p:pic>
        <p:nvPicPr>
          <p:cNvPr id="7173" name="Picture 5" descr="C:\Users\vevagora\AppData\Local\Microsoft\Windows\Temporary Internet Files\Content.IE5\ERF2KPJQ\51pui-4zp29_attention_lmflpl[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221088"/>
            <a:ext cx="5238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17469"/>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1568</TotalTime>
  <Words>2365</Words>
  <Application>Microsoft Office PowerPoint</Application>
  <PresentationFormat>On-screen Show (4:3)</PresentationFormat>
  <Paragraphs>234</Paragraphs>
  <Slides>45</Slides>
  <Notes>41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9" baseType="lpstr">
      <vt:lpstr>Arial</vt:lpstr>
      <vt:lpstr>Calibri</vt:lpstr>
      <vt:lpstr>Presentation1</vt:lpstr>
      <vt:lpstr>Document</vt:lpstr>
      <vt:lpstr>PowerPoint Presentation</vt:lpstr>
      <vt:lpstr>PowerPoint Presentation</vt:lpstr>
      <vt:lpstr>Starter Task 1: How attentive are you?</vt:lpstr>
      <vt:lpstr>Starter Task 2: How attentive are you?</vt:lpstr>
      <vt:lpstr>Starter Task 3: Cognitive Area Principles</vt:lpstr>
      <vt:lpstr>PowerPoint Presentation</vt:lpstr>
      <vt:lpstr>Moray (1959) Attention in dichotic listening: affective cues and the influence  of instructions </vt:lpstr>
      <vt:lpstr>PowerPoint Presentation</vt:lpstr>
      <vt:lpstr>What is attention?</vt:lpstr>
      <vt:lpstr>What is attention?</vt:lpstr>
      <vt:lpstr>Cherry: cocktail party phenomenon</vt:lpstr>
      <vt:lpstr>Cherry.</vt:lpstr>
      <vt:lpstr>Broadbent. Filter model of selective attention</vt:lpstr>
      <vt:lpstr>Background</vt:lpstr>
      <vt:lpstr>Background</vt:lpstr>
      <vt:lpstr>Research Methods Focus</vt:lpstr>
      <vt:lpstr>Aim</vt:lpstr>
      <vt:lpstr>Procedure</vt:lpstr>
      <vt:lpstr>Experiment 1</vt:lpstr>
      <vt:lpstr>The recognition task</vt:lpstr>
      <vt:lpstr>Experiment 1: Results</vt:lpstr>
      <vt:lpstr>Experiment 2 </vt:lpstr>
      <vt:lpstr>Experiment 2: Procedure</vt:lpstr>
      <vt:lpstr>Experiment 2: Procedure</vt:lpstr>
      <vt:lpstr>Experiment 2: Procedure</vt:lpstr>
      <vt:lpstr>PowerPoint Presentation</vt:lpstr>
      <vt:lpstr>Experiment 2: Results </vt:lpstr>
      <vt:lpstr>Experiment 3 </vt:lpstr>
      <vt:lpstr>Experiment 3 </vt:lpstr>
      <vt:lpstr>Overall conclusion</vt:lpstr>
      <vt:lpstr>Moray: Quick Thinking</vt:lpstr>
      <vt:lpstr>Evaluation: Research Method</vt:lpstr>
      <vt:lpstr>Evaluation: Reliability</vt:lpstr>
      <vt:lpstr>Evaluation: Sampling Bias</vt:lpstr>
      <vt:lpstr>Link to debates</vt:lpstr>
      <vt:lpstr>Link to areas/perspectives</vt:lpstr>
      <vt:lpstr>Links to key themes</vt:lpstr>
      <vt:lpstr>Moray Evaluation</vt:lpstr>
      <vt:lpstr>Moray Evaluation</vt:lpstr>
      <vt:lpstr>Paper 2 Section C style Questions</vt:lpstr>
      <vt:lpstr>Paper 2 Section C style Questions</vt:lpstr>
      <vt:lpstr>Paper 2 Section C style Questions</vt:lpstr>
      <vt:lpstr>Paper 2 Section C style Questions</vt:lpstr>
      <vt:lpstr>Paper 2 Section C style Questions</vt:lpstr>
      <vt:lpstr>Paper 2 Section C style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Moray (1959) Attention in dichotic listening:  affective cues and the influence  of instructions</dc:title>
  <dc:creator>Evagora</dc:creator>
  <cp:lastModifiedBy>Evagora V (Staff)</cp:lastModifiedBy>
  <cp:revision>40</cp:revision>
  <cp:lastPrinted>2017-03-07T08:03:47Z</cp:lastPrinted>
  <dcterms:created xsi:type="dcterms:W3CDTF">2017-03-07T04:52:20Z</dcterms:created>
  <dcterms:modified xsi:type="dcterms:W3CDTF">2019-03-07T14:15:26Z</dcterms:modified>
</cp:coreProperties>
</file>