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59" r:id="rId3"/>
    <p:sldId id="258" r:id="rId4"/>
    <p:sldId id="261" r:id="rId5"/>
    <p:sldId id="262" r:id="rId6"/>
    <p:sldId id="260" r:id="rId7"/>
    <p:sldId id="264" r:id="rId8"/>
    <p:sldId id="265" r:id="rId9"/>
    <p:sldId id="267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06" autoAdjust="0"/>
    <p:restoredTop sz="94660"/>
  </p:normalViewPr>
  <p:slideViewPr>
    <p:cSldViewPr snapToGrid="0">
      <p:cViewPr>
        <p:scale>
          <a:sx n="33" d="100"/>
          <a:sy n="33" d="100"/>
        </p:scale>
        <p:origin x="1404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AE898-0B25-41B8-9A32-BAA81CC30328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B3A8B-9121-4A56-9C7F-12C490CDE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16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49884" y="9377602"/>
            <a:ext cx="2946192" cy="49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2" tIns="46355" rIns="92712" bIns="46355"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F4F83-E82D-4CFA-8466-C115D445DE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18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49884" y="9377602"/>
            <a:ext cx="2946192" cy="49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2" tIns="46355" rIns="92712" bIns="46355"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F4F83-E82D-4CFA-8466-C115D445DE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1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49884" y="9377602"/>
            <a:ext cx="2946192" cy="49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2" tIns="46355" rIns="92712" bIns="46355"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F4F83-E82D-4CFA-8466-C115D445DE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70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49884" y="9377602"/>
            <a:ext cx="2946192" cy="49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2" tIns="46355" rIns="92712" bIns="46355"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F4F83-E82D-4CFA-8466-C115D445DE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53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49884" y="9377602"/>
            <a:ext cx="2946192" cy="49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2" tIns="46355" rIns="92712" bIns="46355"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F4F83-E82D-4CFA-8466-C115D445DE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83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49884" y="9377602"/>
            <a:ext cx="2946192" cy="49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2" tIns="46355" rIns="92712" bIns="46355"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F4F83-E82D-4CFA-8466-C115D445DE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954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49884" y="9377602"/>
            <a:ext cx="2946192" cy="49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2" tIns="46355" rIns="92712" bIns="46355"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F4F83-E82D-4CFA-8466-C115D445DE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53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49884" y="9377602"/>
            <a:ext cx="2946192" cy="49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2" tIns="46355" rIns="92712" bIns="46355"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F4F83-E82D-4CFA-8466-C115D445DE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87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49884" y="9377602"/>
            <a:ext cx="2946192" cy="49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2" tIns="46355" rIns="92712" bIns="46355"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F4F83-E82D-4CFA-8466-C115D445DE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88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49884" y="9377602"/>
            <a:ext cx="2946192" cy="49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2" tIns="46355" rIns="92712" bIns="46355"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F4F83-E82D-4CFA-8466-C115D445DE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442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49884" y="9377602"/>
            <a:ext cx="2946192" cy="49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2" tIns="46355" rIns="92712" bIns="46355"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F4F83-E82D-4CFA-8466-C115D445DE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0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D.Bott – Aldenham – Dec 2007</a:t>
            </a:r>
          </a:p>
        </p:txBody>
      </p:sp>
    </p:spTree>
    <p:extLst>
      <p:ext uri="{BB962C8B-B14F-4D97-AF65-F5344CB8AC3E}">
        <p14:creationId xmlns:p14="http://schemas.microsoft.com/office/powerpoint/2010/main" val="3879662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D.Bott – Haileybury – Jan 2006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E3B40-EA9F-480F-92F8-D4C6953369A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AU">
                <a:solidFill>
                  <a:srgbClr val="000000"/>
                </a:solidFill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200545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D.Bott – Haileybury – Jan 2006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C0FB2-2024-4BE5-96FD-ADB887030FA4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AU">
                <a:solidFill>
                  <a:srgbClr val="000000"/>
                </a:solidFill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3894945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D.Bott – Haileybury – Jan 2006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08237-69A8-47CD-A5F3-BAFBA8DA3D20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AU">
                <a:solidFill>
                  <a:srgbClr val="000000"/>
                </a:solidFill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1600033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2725-E039-465F-B4EA-5F5A9EFAF4D4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D744-A2F8-440E-A9E5-ABCD820DAB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686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D.Bott – Haileybury – Jan 2006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A0F90-CFFB-4116-B80D-7045ED03FF86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AU">
                <a:solidFill>
                  <a:srgbClr val="000000"/>
                </a:solidFill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1760981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D.Bott – Haileybury – Jan 2006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64798-30AF-4C2F-A27B-B3C929439D96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AU">
                <a:solidFill>
                  <a:srgbClr val="000000"/>
                </a:solidFill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1727122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D.Bott – Haileybury – Jan 2006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56D54-69D8-4A65-93D2-996BE88931F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AU">
                <a:solidFill>
                  <a:srgbClr val="000000"/>
                </a:solidFill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3764909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D.Bott – Haileybury – Jan 2006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CE840-719F-404C-BF1B-6271FD087396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AU">
                <a:solidFill>
                  <a:srgbClr val="000000"/>
                </a:solidFill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2282357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D.Bott – Haileybury – Jan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D92E1-2FE4-43DE-9523-34A4B3002BAC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AU">
                <a:solidFill>
                  <a:srgbClr val="000000"/>
                </a:solidFill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3422126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D.Bott – Haileybury – Jan 2006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E1DF5-DE5A-4339-9942-153FC364275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AU">
                <a:solidFill>
                  <a:srgbClr val="000000"/>
                </a:solidFill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2642122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D.Bott – Haileybury – Jan 2006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4A80-E040-492C-8702-36976A46E2D9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AU">
                <a:solidFill>
                  <a:srgbClr val="000000"/>
                </a:solidFill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2436423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D.Bott – Haileybury – Jan 2006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D0691-FC8D-4493-A082-08E45B4615E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AU">
                <a:solidFill>
                  <a:srgbClr val="000000"/>
                </a:solidFill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3679054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55514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D.Bott – Haileybury – Jan 2006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D262F3-F6DD-4A8A-8F28-118BFD7AFD16}" type="slidenum">
              <a:rPr lang="en-A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AU">
                <a:solidFill>
                  <a:srgbClr val="000000"/>
                </a:solidFill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111672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102"/>
            <a:ext cx="9144000" cy="100583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AU" altLang="en-US" dirty="0" smtClean="0">
                <a:solidFill>
                  <a:schemeClr val="tx1"/>
                </a:solidFill>
              </a:rPr>
              <a:t>Methodological Issues</a:t>
            </a:r>
            <a:endParaRPr lang="en-AU" altLang="en-US" i="1" dirty="0" smtClean="0">
              <a:solidFill>
                <a:schemeClr val="tx1"/>
              </a:solidFill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9144000" cy="48752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On Paper 3, you can be asked about the topic and the methodological issues with it.</a:t>
            </a:r>
            <a:endParaRPr lang="en-US" altLang="en-US" dirty="0" smtClean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71" y="2209363"/>
            <a:ext cx="6844009" cy="466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734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102"/>
            <a:ext cx="9144000" cy="100583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AU" altLang="en-US" dirty="0" smtClean="0">
                <a:solidFill>
                  <a:schemeClr val="tx1"/>
                </a:solidFill>
              </a:rPr>
              <a:t>General not specific</a:t>
            </a:r>
            <a:endParaRPr lang="en-AU" altLang="en-US" i="1" dirty="0" smtClean="0">
              <a:solidFill>
                <a:schemeClr val="tx1"/>
              </a:solidFill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0729"/>
            <a:ext cx="9144000" cy="214592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You can bring use studies from Paper 2, the background to the topic and the topic’s strategy, the key study and studies from other topics as EVIDENCE.</a:t>
            </a:r>
            <a:endParaRPr lang="en-GB" sz="2800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638" t="27319" r="12197" b="17843"/>
          <a:stretch/>
        </p:blipFill>
        <p:spPr>
          <a:xfrm>
            <a:off x="516193" y="2625213"/>
            <a:ext cx="8111613" cy="401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43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102"/>
            <a:ext cx="9144000" cy="100583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AU" altLang="en-US" dirty="0" smtClean="0">
                <a:solidFill>
                  <a:schemeClr val="tx1"/>
                </a:solidFill>
              </a:rPr>
              <a:t>What are Methodological Issues?</a:t>
            </a:r>
            <a:endParaRPr lang="en-AU" altLang="en-US" i="1" dirty="0" smtClean="0">
              <a:solidFill>
                <a:schemeClr val="tx1"/>
              </a:solidFill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0729"/>
            <a:ext cx="9144000" cy="1379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These are any positive or negatives about HOW research into the topic is done</a:t>
            </a:r>
            <a:endParaRPr lang="en-US" altLang="en-US" dirty="0" smtClean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55" y="2814734"/>
            <a:ext cx="4159045" cy="28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2094271"/>
            <a:ext cx="54569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method </a:t>
            </a:r>
            <a:endParaRPr lang="en-GB" sz="2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Procedures / Tasks / Equipment used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 used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length </a:t>
            </a:r>
            <a:endParaRPr lang="en-GB" sz="2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Experimental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</a:t>
            </a:r>
            <a:endParaRPr lang="en-GB" sz="2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Collection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data </a:t>
            </a:r>
            <a:endParaRPr lang="en-GB" sz="2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Sampling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 </a:t>
            </a:r>
            <a:endParaRPr lang="en-GB" sz="2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size and features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Reliability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Validity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Ethics</a:t>
            </a:r>
            <a:endParaRPr lang="en-GB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7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102"/>
            <a:ext cx="9144000" cy="100583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AU" altLang="en-US" dirty="0" smtClean="0">
                <a:solidFill>
                  <a:schemeClr val="tx1"/>
                </a:solidFill>
              </a:rPr>
              <a:t>Methodological Issues</a:t>
            </a:r>
            <a:endParaRPr lang="en-AU" altLang="en-US" i="1" dirty="0" smtClean="0">
              <a:solidFill>
                <a:schemeClr val="tx1"/>
              </a:solidFill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0729"/>
            <a:ext cx="9144000" cy="1379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For each section / topic in Paper, you could have a 15 mark question on methodological issues: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49" y="2292625"/>
            <a:ext cx="6700170" cy="45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169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509146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 smtClean="0"/>
              <a:t>The question will usually have this beginning….</a:t>
            </a:r>
          </a:p>
          <a:p>
            <a:pPr algn="ctr" eaLnBrk="1" hangingPunct="1">
              <a:buFontTx/>
              <a:buNone/>
            </a:pPr>
            <a:r>
              <a:rPr lang="en-US" altLang="en-US" sz="4400" dirty="0" smtClean="0"/>
              <a:t>Assess the methodological issues of researching:</a:t>
            </a:r>
          </a:p>
          <a:p>
            <a:pPr algn="ctr" eaLnBrk="1" hangingPunct="1">
              <a:buFontTx/>
              <a:buNone/>
            </a:pPr>
            <a:r>
              <a:rPr lang="en-US" altLang="en-US" sz="3600" dirty="0" smtClean="0"/>
              <a:t>Plus the name of the topic / section title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37478" y="3383300"/>
            <a:ext cx="5069043" cy="3416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Issues of Mental Health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Historical views about mental illness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Medical Model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Alternatives to the Medical Model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51171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509146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 smtClean="0"/>
              <a:t>Assess the methodological issues of researching</a:t>
            </a:r>
            <a:endParaRPr lang="en-US" altLang="en-US" sz="3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14597" y="1652303"/>
            <a:ext cx="7959777" cy="452431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Child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Intelligence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Pre-adult </a:t>
            </a:r>
            <a:r>
              <a:rPr lang="en-GB" sz="3600" dirty="0"/>
              <a:t>brain development </a:t>
            </a:r>
            <a:endParaRPr lang="en-GB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Perceptual </a:t>
            </a:r>
            <a:r>
              <a:rPr lang="en-GB" sz="3600" dirty="0"/>
              <a:t>development </a:t>
            </a:r>
            <a:endParaRPr lang="en-GB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Cognitive </a:t>
            </a:r>
            <a:r>
              <a:rPr lang="en-GB" sz="3600" dirty="0"/>
              <a:t>development &amp; education </a:t>
            </a:r>
            <a:endParaRPr lang="en-GB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Development </a:t>
            </a:r>
            <a:r>
              <a:rPr lang="en-GB" sz="3600" dirty="0"/>
              <a:t>of Attachment </a:t>
            </a:r>
            <a:endParaRPr lang="en-GB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Impact </a:t>
            </a:r>
            <a:r>
              <a:rPr lang="en-GB" sz="3600" dirty="0"/>
              <a:t>of advertising on children </a:t>
            </a:r>
          </a:p>
        </p:txBody>
      </p:sp>
    </p:spTree>
    <p:extLst>
      <p:ext uri="{BB962C8B-B14F-4D97-AF65-F5344CB8AC3E}">
        <p14:creationId xmlns:p14="http://schemas.microsoft.com/office/powerpoint/2010/main" val="1342688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509146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 smtClean="0"/>
              <a:t>Assess the methodological issues of researching</a:t>
            </a:r>
            <a:endParaRPr lang="en-US" altLang="en-US" sz="3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14597" y="1652303"/>
            <a:ext cx="7959777" cy="452431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Crime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/>
              <a:t>What makes a criminal? </a:t>
            </a:r>
            <a:endParaRPr lang="en-GB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The </a:t>
            </a:r>
            <a:r>
              <a:rPr lang="en-GB" sz="3600" dirty="0"/>
              <a:t>collection and processing of forensic evidence </a:t>
            </a:r>
            <a:endParaRPr lang="en-GB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Collection </a:t>
            </a:r>
            <a:r>
              <a:rPr lang="en-GB" sz="3600" dirty="0"/>
              <a:t>of evidence </a:t>
            </a:r>
            <a:endParaRPr lang="en-GB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Psychology </a:t>
            </a:r>
            <a:r>
              <a:rPr lang="en-GB" sz="3600" dirty="0"/>
              <a:t>and the courtroom </a:t>
            </a:r>
            <a:endParaRPr lang="en-GB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Crime </a:t>
            </a:r>
            <a:r>
              <a:rPr lang="en-GB" sz="3600" dirty="0"/>
              <a:t>prevention </a:t>
            </a:r>
            <a:endParaRPr lang="en-GB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Effect </a:t>
            </a:r>
            <a:r>
              <a:rPr lang="en-GB" sz="3600" dirty="0"/>
              <a:t>of imprisonment </a:t>
            </a:r>
            <a:r>
              <a:rPr lang="en-GB" sz="3600" dirty="0" smtClean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57311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102"/>
            <a:ext cx="9144000" cy="100583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AU" altLang="en-US" dirty="0" smtClean="0">
                <a:solidFill>
                  <a:schemeClr val="tx1"/>
                </a:solidFill>
              </a:rPr>
              <a:t>General not specific</a:t>
            </a:r>
            <a:endParaRPr lang="en-AU" altLang="en-US" i="1" dirty="0" smtClean="0">
              <a:solidFill>
                <a:schemeClr val="tx1"/>
              </a:solidFill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0729"/>
            <a:ext cx="9144000" cy="3051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You will be thinking about HOW the topic in general has been researched, not just the Key Study.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You can bring use studies from Paper 2, the background to the topic and the topic’s strategy, as well as the key study as EVIDENCE.</a:t>
            </a:r>
          </a:p>
        </p:txBody>
      </p:sp>
      <p:pic>
        <p:nvPicPr>
          <p:cNvPr id="5122" name="Picture 2" descr="Image result for key stu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421062" y="2105233"/>
            <a:ext cx="2301875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145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102"/>
            <a:ext cx="9144000" cy="100583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AU" altLang="en-US" dirty="0" smtClean="0">
                <a:solidFill>
                  <a:schemeClr val="tx1"/>
                </a:solidFill>
              </a:rPr>
              <a:t>General not specific</a:t>
            </a:r>
            <a:endParaRPr lang="en-AU" altLang="en-US" i="1" dirty="0" smtClean="0">
              <a:solidFill>
                <a:schemeClr val="tx1"/>
              </a:solidFill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0729"/>
            <a:ext cx="9144000" cy="3051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dirty="0" smtClean="0"/>
              <a:t>If you evaluate the methodological issues </a:t>
            </a:r>
            <a:r>
              <a:rPr lang="en-US" altLang="en-US" sz="4000" dirty="0" smtClean="0"/>
              <a:t>of just the </a:t>
            </a:r>
            <a:r>
              <a:rPr lang="en-US" altLang="en-US" sz="4000" dirty="0" smtClean="0"/>
              <a:t>Key Study, you are NOT answering the question.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8194" name="Picture 2" descr="Image result for answer the question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46" y="2867333"/>
            <a:ext cx="6431560" cy="39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914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102"/>
            <a:ext cx="9144000" cy="100583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AU" altLang="en-US" dirty="0" smtClean="0">
                <a:solidFill>
                  <a:schemeClr val="tx1"/>
                </a:solidFill>
              </a:rPr>
              <a:t>General not specific</a:t>
            </a:r>
            <a:endParaRPr lang="en-AU" altLang="en-US" i="1" dirty="0" smtClean="0">
              <a:solidFill>
                <a:schemeClr val="tx1"/>
              </a:solidFill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0729"/>
            <a:ext cx="9144000" cy="3051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dirty="0" smtClean="0"/>
              <a:t>If you evaluate the methodological issues </a:t>
            </a:r>
            <a:r>
              <a:rPr lang="en-US" altLang="en-US" sz="4000" dirty="0" smtClean="0"/>
              <a:t>of just the </a:t>
            </a:r>
            <a:r>
              <a:rPr lang="en-US" altLang="en-US" sz="4000" dirty="0" smtClean="0"/>
              <a:t>Key Study, you are NOT answering the question.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21" t="27722" r="6148" b="28327"/>
          <a:stretch/>
        </p:blipFill>
        <p:spPr>
          <a:xfrm>
            <a:off x="235974" y="3126658"/>
            <a:ext cx="8908026" cy="32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84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102"/>
            <a:ext cx="9144000" cy="100583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AU" altLang="en-US" dirty="0" smtClean="0">
                <a:solidFill>
                  <a:schemeClr val="tx1"/>
                </a:solidFill>
              </a:rPr>
              <a:t>General not specific</a:t>
            </a:r>
            <a:endParaRPr lang="en-AU" altLang="en-US" i="1" dirty="0" smtClean="0">
              <a:solidFill>
                <a:schemeClr val="tx1"/>
              </a:solidFill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0729"/>
            <a:ext cx="9144000" cy="3051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dirty="0" smtClean="0"/>
              <a:t>If you evaluate the methodological issues </a:t>
            </a:r>
            <a:r>
              <a:rPr lang="en-US" altLang="en-US" sz="4000" dirty="0" smtClean="0"/>
              <a:t>of just the </a:t>
            </a:r>
            <a:r>
              <a:rPr lang="en-US" altLang="en-US" sz="4000" dirty="0" smtClean="0"/>
              <a:t>Key Study, you are NOT answering the question.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21" t="27722" r="6148" b="28327"/>
          <a:stretch/>
        </p:blipFill>
        <p:spPr>
          <a:xfrm>
            <a:off x="235974" y="3126658"/>
            <a:ext cx="8908026" cy="3215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107187">
            <a:off x="5240882" y="4010958"/>
            <a:ext cx="3771130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/>
              <a:t>NAQ</a:t>
            </a:r>
            <a:endParaRPr lang="en-GB" sz="8800" dirty="0"/>
          </a:p>
        </p:txBody>
      </p:sp>
      <p:pic>
        <p:nvPicPr>
          <p:cNvPr id="9218" name="Picture 2" descr="Image result for SMILEY F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3109"/>
            <a:ext cx="1401097" cy="14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20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344</Words>
  <Application>Microsoft Office PowerPoint</Application>
  <PresentationFormat>On-screen Show (4:3)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Default Design</vt:lpstr>
      <vt:lpstr>Methodological Issues</vt:lpstr>
      <vt:lpstr>Methodological Issues</vt:lpstr>
      <vt:lpstr>PowerPoint Presentation</vt:lpstr>
      <vt:lpstr>PowerPoint Presentation</vt:lpstr>
      <vt:lpstr>PowerPoint Presentation</vt:lpstr>
      <vt:lpstr>General not specific</vt:lpstr>
      <vt:lpstr>General not specific</vt:lpstr>
      <vt:lpstr>General not specific</vt:lpstr>
      <vt:lpstr>General not specific</vt:lpstr>
      <vt:lpstr>General not specific</vt:lpstr>
      <vt:lpstr>What are Methodological Issues?</vt:lpstr>
    </vt:vector>
  </TitlesOfParts>
  <Company>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Methodological Issues</dc:title>
  <dc:creator>Evagora V (Staff)</dc:creator>
  <cp:lastModifiedBy>Evagora V (Staff)</cp:lastModifiedBy>
  <cp:revision>7</cp:revision>
  <dcterms:created xsi:type="dcterms:W3CDTF">2019-01-23T09:39:15Z</dcterms:created>
  <dcterms:modified xsi:type="dcterms:W3CDTF">2019-01-23T14:01:21Z</dcterms:modified>
</cp:coreProperties>
</file>