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rts/chart1.xml" ContentType="application/vnd.openxmlformats-officedocument.drawingml.chart+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6" r:id="rId1"/>
    <p:sldMasterId id="2147483677" r:id="rId2"/>
    <p:sldMasterId id="2147483690" r:id="rId3"/>
    <p:sldMasterId id="2147483707" r:id="rId4"/>
    <p:sldMasterId id="2147483720" r:id="rId5"/>
  </p:sldMasterIdLst>
  <p:notesMasterIdLst>
    <p:notesMasterId r:id="rId147"/>
  </p:notesMasterIdLst>
  <p:handoutMasterIdLst>
    <p:handoutMasterId r:id="rId148"/>
  </p:handoutMasterIdLst>
  <p:sldIdLst>
    <p:sldId id="303" r:id="rId6"/>
    <p:sldId id="315" r:id="rId7"/>
    <p:sldId id="335" r:id="rId8"/>
    <p:sldId id="336" r:id="rId9"/>
    <p:sldId id="337" r:id="rId10"/>
    <p:sldId id="338" r:id="rId11"/>
    <p:sldId id="339" r:id="rId12"/>
    <p:sldId id="340" r:id="rId13"/>
    <p:sldId id="341" r:id="rId14"/>
    <p:sldId id="342" r:id="rId15"/>
    <p:sldId id="304" r:id="rId16"/>
    <p:sldId id="260" r:id="rId17"/>
    <p:sldId id="345" r:id="rId18"/>
    <p:sldId id="307" r:id="rId19"/>
    <p:sldId id="308" r:id="rId20"/>
    <p:sldId id="309" r:id="rId21"/>
    <p:sldId id="316" r:id="rId22"/>
    <p:sldId id="346" r:id="rId23"/>
    <p:sldId id="319" r:id="rId24"/>
    <p:sldId id="321" r:id="rId25"/>
    <p:sldId id="324" r:id="rId26"/>
    <p:sldId id="325" r:id="rId27"/>
    <p:sldId id="326" r:id="rId28"/>
    <p:sldId id="327" r:id="rId29"/>
    <p:sldId id="328" r:id="rId30"/>
    <p:sldId id="329" r:id="rId31"/>
    <p:sldId id="330" r:id="rId32"/>
    <p:sldId id="343" r:id="rId33"/>
    <p:sldId id="344" r:id="rId34"/>
    <p:sldId id="322" r:id="rId35"/>
    <p:sldId id="369" r:id="rId36"/>
    <p:sldId id="347" r:id="rId37"/>
    <p:sldId id="306" r:id="rId38"/>
    <p:sldId id="298" r:id="rId39"/>
    <p:sldId id="301" r:id="rId40"/>
    <p:sldId id="302" r:id="rId41"/>
    <p:sldId id="317" r:id="rId42"/>
    <p:sldId id="370" r:id="rId43"/>
    <p:sldId id="349" r:id="rId44"/>
    <p:sldId id="299" r:id="rId45"/>
    <p:sldId id="350" r:id="rId46"/>
    <p:sldId id="318" r:id="rId47"/>
    <p:sldId id="429" r:id="rId48"/>
    <p:sldId id="332" r:id="rId49"/>
    <p:sldId id="431" r:id="rId50"/>
    <p:sldId id="430" r:id="rId51"/>
    <p:sldId id="331" r:id="rId52"/>
    <p:sldId id="333" r:id="rId53"/>
    <p:sldId id="432" r:id="rId54"/>
    <p:sldId id="433" r:id="rId55"/>
    <p:sldId id="434" r:id="rId56"/>
    <p:sldId id="435" r:id="rId57"/>
    <p:sldId id="352" r:id="rId58"/>
    <p:sldId id="436" r:id="rId59"/>
    <p:sldId id="437" r:id="rId60"/>
    <p:sldId id="439" r:id="rId61"/>
    <p:sldId id="441" r:id="rId62"/>
    <p:sldId id="353" r:id="rId63"/>
    <p:sldId id="355" r:id="rId64"/>
    <p:sldId id="267" r:id="rId65"/>
    <p:sldId id="354" r:id="rId66"/>
    <p:sldId id="356" r:id="rId67"/>
    <p:sldId id="358" r:id="rId68"/>
    <p:sldId id="446" r:id="rId69"/>
    <p:sldId id="357" r:id="rId70"/>
    <p:sldId id="442" r:id="rId71"/>
    <p:sldId id="359" r:id="rId72"/>
    <p:sldId id="360" r:id="rId73"/>
    <p:sldId id="361" r:id="rId74"/>
    <p:sldId id="443" r:id="rId75"/>
    <p:sldId id="444" r:id="rId76"/>
    <p:sldId id="445" r:id="rId77"/>
    <p:sldId id="362" r:id="rId78"/>
    <p:sldId id="380" r:id="rId79"/>
    <p:sldId id="447" r:id="rId80"/>
    <p:sldId id="381" r:id="rId81"/>
    <p:sldId id="363" r:id="rId82"/>
    <p:sldId id="364" r:id="rId83"/>
    <p:sldId id="365" r:id="rId84"/>
    <p:sldId id="366" r:id="rId85"/>
    <p:sldId id="367" r:id="rId86"/>
    <p:sldId id="283" r:id="rId87"/>
    <p:sldId id="382" r:id="rId88"/>
    <p:sldId id="383" r:id="rId89"/>
    <p:sldId id="384" r:id="rId90"/>
    <p:sldId id="385" r:id="rId91"/>
    <p:sldId id="386" r:id="rId92"/>
    <p:sldId id="387" r:id="rId93"/>
    <p:sldId id="388" r:id="rId94"/>
    <p:sldId id="389" r:id="rId95"/>
    <p:sldId id="390" r:id="rId96"/>
    <p:sldId id="391" r:id="rId97"/>
    <p:sldId id="392" r:id="rId98"/>
    <p:sldId id="393" r:id="rId99"/>
    <p:sldId id="394" r:id="rId100"/>
    <p:sldId id="395" r:id="rId101"/>
    <p:sldId id="396" r:id="rId102"/>
    <p:sldId id="397" r:id="rId103"/>
    <p:sldId id="398" r:id="rId104"/>
    <p:sldId id="399" r:id="rId105"/>
    <p:sldId id="448" r:id="rId106"/>
    <p:sldId id="449" r:id="rId107"/>
    <p:sldId id="450" r:id="rId108"/>
    <p:sldId id="452" r:id="rId109"/>
    <p:sldId id="453" r:id="rId110"/>
    <p:sldId id="400" r:id="rId111"/>
    <p:sldId id="401" r:id="rId112"/>
    <p:sldId id="402" r:id="rId113"/>
    <p:sldId id="403" r:id="rId114"/>
    <p:sldId id="404" r:id="rId115"/>
    <p:sldId id="405" r:id="rId116"/>
    <p:sldId id="406" r:id="rId117"/>
    <p:sldId id="407" r:id="rId118"/>
    <p:sldId id="408" r:id="rId119"/>
    <p:sldId id="409" r:id="rId120"/>
    <p:sldId id="410" r:id="rId121"/>
    <p:sldId id="411" r:id="rId122"/>
    <p:sldId id="412" r:id="rId123"/>
    <p:sldId id="413" r:id="rId124"/>
    <p:sldId id="414" r:id="rId125"/>
    <p:sldId id="415" r:id="rId126"/>
    <p:sldId id="416" r:id="rId127"/>
    <p:sldId id="417" r:id="rId128"/>
    <p:sldId id="418" r:id="rId129"/>
    <p:sldId id="419" r:id="rId130"/>
    <p:sldId id="420" r:id="rId131"/>
    <p:sldId id="421" r:id="rId132"/>
    <p:sldId id="422" r:id="rId133"/>
    <p:sldId id="423" r:id="rId134"/>
    <p:sldId id="424" r:id="rId135"/>
    <p:sldId id="425" r:id="rId136"/>
    <p:sldId id="426" r:id="rId137"/>
    <p:sldId id="427" r:id="rId138"/>
    <p:sldId id="428" r:id="rId139"/>
    <p:sldId id="292" r:id="rId140"/>
    <p:sldId id="374" r:id="rId141"/>
    <p:sldId id="375" r:id="rId142"/>
    <p:sldId id="376" r:id="rId143"/>
    <p:sldId id="377" r:id="rId144"/>
    <p:sldId id="378" r:id="rId145"/>
    <p:sldId id="379" r:id="rId146"/>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itlin.Seymour" initials="W" lastIdx="13" clrIdx="0"/>
  <p:cmAuthor id="1" name="Mark Furnish" initials="MF"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C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AE42D48-2980-45AE-A55B-A52ABCF4FC59}">
  <a:tblStyle styleId="{DAE42D48-2980-45AE-A55B-A52ABCF4FC59}" styleName="Table_0">
    <a:wholeTbl>
      <a:tcTxStyle b="off" i="off">
        <a:font>
          <a:latin typeface="Calibri"/>
          <a:ea typeface="Calibri"/>
          <a:cs typeface="Calibri"/>
        </a:font>
        <a:schemeClr val="dk1"/>
      </a:tcTxStyle>
      <a:tcStyle>
        <a:tcBdr>
          <a:left>
            <a:ln w="12700" cap="flat">
              <a:solidFill>
                <a:schemeClr val="lt1"/>
              </a:solidFill>
              <a:prstDash val="solid"/>
              <a:round/>
              <a:headEnd type="none" w="med" len="med"/>
              <a:tailEnd type="none" w="med" len="med"/>
            </a:ln>
          </a:left>
          <a:right>
            <a:ln w="12700" cap="flat">
              <a:solidFill>
                <a:schemeClr val="lt1"/>
              </a:solidFill>
              <a:prstDash val="solid"/>
              <a:round/>
              <a:headEnd type="none" w="med" len="med"/>
              <a:tailEnd type="none" w="med" len="med"/>
            </a:ln>
          </a:right>
          <a:top>
            <a:ln w="12700" cap="flat">
              <a:solidFill>
                <a:schemeClr val="lt1"/>
              </a:solidFill>
              <a:prstDash val="solid"/>
              <a:round/>
              <a:headEnd type="none" w="med" len="med"/>
              <a:tailEnd type="none" w="med" len="med"/>
            </a:ln>
          </a:top>
          <a:bottom>
            <a:ln w="12700" cap="flat">
              <a:solidFill>
                <a:schemeClr val="lt1"/>
              </a:solidFill>
              <a:prstDash val="solid"/>
              <a:round/>
              <a:headEnd type="none" w="med" len="med"/>
              <a:tailEnd type="none" w="med" len="med"/>
            </a:ln>
          </a:bottom>
          <a:insideH>
            <a:ln w="12700" cap="flat">
              <a:solidFill>
                <a:schemeClr val="lt1"/>
              </a:solidFill>
              <a:prstDash val="solid"/>
              <a:round/>
              <a:headEnd type="none" w="med" len="med"/>
              <a:tailEnd type="none" w="med" len="med"/>
            </a:ln>
          </a:insideH>
          <a:insideV>
            <a:ln w="12700" cap="flat">
              <a:solidFill>
                <a:schemeClr val="lt1"/>
              </a:solidFill>
              <a:prstDash val="solid"/>
              <a:round/>
              <a:headEnd type="none" w="med" len="med"/>
              <a:tailEnd type="none" w="med" len="med"/>
            </a:ln>
          </a:insideV>
        </a:tcBdr>
        <a:fill>
          <a:solidFill>
            <a:srgbClr val="EFF3F9"/>
          </a:solidFill>
        </a:fill>
      </a:tcStyle>
    </a:wholeTbl>
    <a:band1H>
      <a:tcStyle>
        <a:tcBdr/>
        <a:fill>
          <a:solidFill>
            <a:srgbClr val="DBE5F1"/>
          </a:solidFill>
        </a:fill>
      </a:tcStyle>
    </a:band1H>
    <a:band1V>
      <a:tcStyle>
        <a:tcBdr/>
        <a:fill>
          <a:solidFill>
            <a:srgbClr val="DBE5F1"/>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a:solidFill>
                <a:schemeClr val="lt1"/>
              </a:solidFill>
              <a:prstDash val="solid"/>
              <a:round/>
              <a:headEnd type="none" w="med" len="med"/>
              <a:tailEnd type="none" w="med" len="med"/>
            </a:ln>
          </a:bottom>
        </a:tcBdr>
        <a:fill>
          <a:solidFill>
            <a:schemeClr val="accent1"/>
          </a:solidFill>
        </a:fill>
      </a:tcStyle>
    </a:firstRow>
  </a:tblStyle>
  <a:tblStyle styleId="{723A54B3-DD4B-4ADB-BF5D-F16CA6823C6B}" styleName="Table_1">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 styleId="{CC1BF5B7-CE0E-4DE5-9EBC-80FD84E60B8C}" styleName="Table_2">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 styleId="{6C67B780-D68F-4D38-B894-A52A500621CB}" styleName="Table_3">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 styleId="{35665C37-2B1D-4C24-B98D-B39FB23DB5F6}" styleName="Table_4">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04" autoAdjust="0"/>
    <p:restoredTop sz="94705" autoAdjust="0"/>
  </p:normalViewPr>
  <p:slideViewPr>
    <p:cSldViewPr>
      <p:cViewPr varScale="1">
        <p:scale>
          <a:sx n="86" d="100"/>
          <a:sy n="86" d="100"/>
        </p:scale>
        <p:origin x="1530" y="90"/>
      </p:cViewPr>
      <p:guideLst>
        <p:guide orient="horz" pos="2160"/>
        <p:guide pos="2880"/>
      </p:guideLst>
    </p:cSldViewPr>
  </p:slideViewPr>
  <p:notesTextViewPr>
    <p:cViewPr>
      <p:scale>
        <a:sx n="1" d="1"/>
        <a:sy n="1" d="1"/>
      </p:scale>
      <p:origin x="0" y="0"/>
    </p:cViewPr>
  </p:notesTextViewPr>
  <p:sorterViewPr>
    <p:cViewPr varScale="1">
      <p:scale>
        <a:sx n="1" d="1"/>
        <a:sy n="1" d="1"/>
      </p:scale>
      <p:origin x="0" y="-31788"/>
    </p:cViewPr>
  </p:sorterViewPr>
  <p:notesViewPr>
    <p:cSldViewPr>
      <p:cViewPr varScale="1">
        <p:scale>
          <a:sx n="88" d="100"/>
          <a:sy n="88" d="100"/>
        </p:scale>
        <p:origin x="-382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commentAuthors" Target="commentAuthors.xml"/><Relationship Id="rId5" Type="http://schemas.openxmlformats.org/officeDocument/2006/relationships/slideMaster" Target="slideMasters/slideMaster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presProps" Target="presProp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viewProps" Target="viewProp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tableStyles" Target="tableStyle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s>
</file>

<file path=ppt/charts/_rels/chart1.xml.rels><?xml version="1.0" encoding="UTF-8" standalone="yes"?>
<Relationships xmlns="http://schemas.openxmlformats.org/package/2006/relationships"><Relationship Id="rId1" Type="http://schemas.openxmlformats.org/officeDocument/2006/relationships/oleObject" Target="file:///\\duff\teachershomedrives$\vevagora\OCR\Issues%20in%20Mental%20Health\Gottesman%20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Sheet1!$A$7</c:f>
              <c:strCache>
                <c:ptCount val="1"/>
                <c:pt idx="0">
                  <c:v>Sz </c:v>
                </c:pt>
              </c:strCache>
            </c:strRef>
          </c:tx>
          <c:invertIfNegative val="0"/>
          <c:cat>
            <c:strRef>
              <c:f>Sheet1!$B$6:$D$6</c:f>
              <c:strCache>
                <c:ptCount val="3"/>
                <c:pt idx="0">
                  <c:v>Both Parents with Sz</c:v>
                </c:pt>
                <c:pt idx="1">
                  <c:v>One Parent with Sz</c:v>
                </c:pt>
                <c:pt idx="2">
                  <c:v>Neither parent ever admitted</c:v>
                </c:pt>
              </c:strCache>
            </c:strRef>
          </c:cat>
          <c:val>
            <c:numRef>
              <c:f>Sheet1!$B$7:$D$7</c:f>
              <c:numCache>
                <c:formatCode>0%</c:formatCode>
                <c:ptCount val="3"/>
                <c:pt idx="0" formatCode="0.00%">
                  <c:v>0.27300000000000002</c:v>
                </c:pt>
                <c:pt idx="1">
                  <c:v>7.0000000000000007E-2</c:v>
                </c:pt>
                <c:pt idx="2" formatCode="0.00%">
                  <c:v>8.6E-3</c:v>
                </c:pt>
              </c:numCache>
            </c:numRef>
          </c:val>
          <c:extLst>
            <c:ext xmlns:c16="http://schemas.microsoft.com/office/drawing/2014/chart" uri="{C3380CC4-5D6E-409C-BE32-E72D297353CC}">
              <c16:uniqueId val="{00000000-0CFA-4B62-8D42-66B1718A3AD4}"/>
            </c:ext>
          </c:extLst>
        </c:ser>
        <c:ser>
          <c:idx val="1"/>
          <c:order val="1"/>
          <c:tx>
            <c:strRef>
              <c:f>Sheet1!$A$8</c:f>
              <c:strCache>
                <c:ptCount val="1"/>
                <c:pt idx="0">
                  <c:v>Bipolar</c:v>
                </c:pt>
              </c:strCache>
            </c:strRef>
          </c:tx>
          <c:invertIfNegative val="0"/>
          <c:cat>
            <c:strRef>
              <c:f>Sheet1!$B$6:$D$6</c:f>
              <c:strCache>
                <c:ptCount val="3"/>
                <c:pt idx="0">
                  <c:v>Both Parents with Sz</c:v>
                </c:pt>
                <c:pt idx="1">
                  <c:v>One Parent with Sz</c:v>
                </c:pt>
                <c:pt idx="2">
                  <c:v>Neither parent ever admitted</c:v>
                </c:pt>
              </c:strCache>
            </c:strRef>
          </c:cat>
          <c:val>
            <c:numRef>
              <c:f>Sheet1!$B$8:$D$8</c:f>
              <c:numCache>
                <c:formatCode>0.00%</c:formatCode>
                <c:ptCount val="3"/>
                <c:pt idx="0">
                  <c:v>0.2495</c:v>
                </c:pt>
                <c:pt idx="1">
                  <c:v>4.3999999999999997E-2</c:v>
                </c:pt>
                <c:pt idx="2">
                  <c:v>4.7999999999999996E-3</c:v>
                </c:pt>
              </c:numCache>
            </c:numRef>
          </c:val>
          <c:extLst>
            <c:ext xmlns:c16="http://schemas.microsoft.com/office/drawing/2014/chart" uri="{C3380CC4-5D6E-409C-BE32-E72D297353CC}">
              <c16:uniqueId val="{00000001-0CFA-4B62-8D42-66B1718A3AD4}"/>
            </c:ext>
          </c:extLst>
        </c:ser>
        <c:dLbls>
          <c:showLegendKey val="0"/>
          <c:showVal val="0"/>
          <c:showCatName val="0"/>
          <c:showSerName val="0"/>
          <c:showPercent val="0"/>
          <c:showBubbleSize val="0"/>
        </c:dLbls>
        <c:gapWidth val="150"/>
        <c:axId val="90691840"/>
        <c:axId val="90750976"/>
      </c:barChart>
      <c:catAx>
        <c:axId val="90691840"/>
        <c:scaling>
          <c:orientation val="minMax"/>
        </c:scaling>
        <c:delete val="0"/>
        <c:axPos val="b"/>
        <c:numFmt formatCode="General" sourceLinked="0"/>
        <c:majorTickMark val="out"/>
        <c:minorTickMark val="none"/>
        <c:tickLblPos val="nextTo"/>
        <c:txPr>
          <a:bodyPr/>
          <a:lstStyle/>
          <a:p>
            <a:pPr>
              <a:defRPr sz="2800"/>
            </a:pPr>
            <a:endParaRPr lang="en-US"/>
          </a:p>
        </c:txPr>
        <c:crossAx val="90750976"/>
        <c:crosses val="autoZero"/>
        <c:auto val="1"/>
        <c:lblAlgn val="ctr"/>
        <c:lblOffset val="100"/>
        <c:noMultiLvlLbl val="0"/>
      </c:catAx>
      <c:valAx>
        <c:axId val="90750976"/>
        <c:scaling>
          <c:orientation val="minMax"/>
        </c:scaling>
        <c:delete val="0"/>
        <c:axPos val="l"/>
        <c:majorGridlines/>
        <c:numFmt formatCode="0.00%" sourceLinked="1"/>
        <c:majorTickMark val="out"/>
        <c:minorTickMark val="none"/>
        <c:tickLblPos val="nextTo"/>
        <c:crossAx val="90691840"/>
        <c:crosses val="autoZero"/>
        <c:crossBetween val="between"/>
      </c:valAx>
    </c:plotArea>
    <c:legend>
      <c:legendPos val="r"/>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0" y="0"/>
            <a:ext cx="6856413" cy="611560"/>
          </a:xfrm>
          <a:prstGeom prst="rect">
            <a:avLst/>
          </a:prstGeom>
        </p:spPr>
        <p:txBody>
          <a:bodyPr vert="horz" lIns="91440" tIns="45720" rIns="91440" bIns="45720" rtlCol="0"/>
          <a:lstStyle>
            <a:lvl1pPr algn="r">
              <a:defRPr sz="1200"/>
            </a:lvl1pPr>
          </a:lstStyle>
          <a:p>
            <a:pPr algn="ctr"/>
            <a:r>
              <a:rPr lang="en-GB" sz="4000" dirty="0" smtClean="0"/>
              <a:t>The Medical Model</a:t>
            </a:r>
            <a:endParaRPr lang="en-GB" sz="4000"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Tree>
    <p:extLst>
      <p:ext uri="{BB962C8B-B14F-4D97-AF65-F5344CB8AC3E}">
        <p14:creationId xmlns:p14="http://schemas.microsoft.com/office/powerpoint/2010/main" val="41002963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8050841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3" name="Shape 1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613892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2053234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2112868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2112868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2112868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2053234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3847820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2053234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2053234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2053234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2053234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3" name="Shape 1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613892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294926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2053234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2053234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2053234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2053234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1168674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21128689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11024579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2345725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95122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3" name="Shape 1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7672058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18835938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20532343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2949261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2949261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12949261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12949261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26577944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37924357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12949261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40983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20532343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37256449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22929797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42548142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40792741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17781933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3353478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26244357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40339535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37710358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2865283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20532343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11736823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29686594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9486653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smtClean="0"/>
              <a:t>The aim of this session will be to introduce correlations to students.  Teacher to deliver information about positive and negative correlations (most students should be familiar from GCSE Maths, so teacher should encourage students to give information rather than passively receive it)</a:t>
            </a:r>
          </a:p>
        </p:txBody>
      </p:sp>
      <p:sp>
        <p:nvSpPr>
          <p:cNvPr id="317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09" indent="-285734">
              <a:defRPr>
                <a:solidFill>
                  <a:schemeClr val="tx1"/>
                </a:solidFill>
                <a:latin typeface="Calibri" pitchFamily="34" charset="0"/>
              </a:defRPr>
            </a:lvl2pPr>
            <a:lvl3pPr marL="1142937" indent="-228587">
              <a:defRPr>
                <a:solidFill>
                  <a:schemeClr val="tx1"/>
                </a:solidFill>
                <a:latin typeface="Calibri" pitchFamily="34" charset="0"/>
              </a:defRPr>
            </a:lvl3pPr>
            <a:lvl4pPr marL="1600112" indent="-228587">
              <a:defRPr>
                <a:solidFill>
                  <a:schemeClr val="tx1"/>
                </a:solidFill>
                <a:latin typeface="Calibri" pitchFamily="34" charset="0"/>
              </a:defRPr>
            </a:lvl4pPr>
            <a:lvl5pPr marL="2057287" indent="-228587">
              <a:defRPr>
                <a:solidFill>
                  <a:schemeClr val="tx1"/>
                </a:solidFill>
                <a:latin typeface="Calibri" pitchFamily="34" charset="0"/>
              </a:defRPr>
            </a:lvl5pPr>
            <a:lvl6pPr marL="2514461" indent="-228587" fontAlgn="base">
              <a:spcBef>
                <a:spcPct val="0"/>
              </a:spcBef>
              <a:spcAft>
                <a:spcPct val="0"/>
              </a:spcAft>
              <a:defRPr>
                <a:solidFill>
                  <a:schemeClr val="tx1"/>
                </a:solidFill>
                <a:latin typeface="Calibri" pitchFamily="34" charset="0"/>
              </a:defRPr>
            </a:lvl6pPr>
            <a:lvl7pPr marL="2971635" indent="-228587" fontAlgn="base">
              <a:spcBef>
                <a:spcPct val="0"/>
              </a:spcBef>
              <a:spcAft>
                <a:spcPct val="0"/>
              </a:spcAft>
              <a:defRPr>
                <a:solidFill>
                  <a:schemeClr val="tx1"/>
                </a:solidFill>
                <a:latin typeface="Calibri" pitchFamily="34" charset="0"/>
              </a:defRPr>
            </a:lvl7pPr>
            <a:lvl8pPr marL="3428810" indent="-228587" fontAlgn="base">
              <a:spcBef>
                <a:spcPct val="0"/>
              </a:spcBef>
              <a:spcAft>
                <a:spcPct val="0"/>
              </a:spcAft>
              <a:defRPr>
                <a:solidFill>
                  <a:schemeClr val="tx1"/>
                </a:solidFill>
                <a:latin typeface="Calibri" pitchFamily="34" charset="0"/>
              </a:defRPr>
            </a:lvl8pPr>
            <a:lvl9pPr marL="3885985" indent="-228587"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DEF9A4-E1AA-4BBB-8AB9-36DF2211C17E}"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GB"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53814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Teacher to stress the correct use of terminology: co-variables rather than IV and DV.</a:t>
            </a:r>
          </a:p>
        </p:txBody>
      </p:sp>
      <p:sp>
        <p:nvSpPr>
          <p:cNvPr id="327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09" indent="-285734">
              <a:defRPr>
                <a:solidFill>
                  <a:schemeClr val="tx1"/>
                </a:solidFill>
                <a:latin typeface="Calibri" pitchFamily="34" charset="0"/>
              </a:defRPr>
            </a:lvl2pPr>
            <a:lvl3pPr marL="1142937" indent="-228587">
              <a:defRPr>
                <a:solidFill>
                  <a:schemeClr val="tx1"/>
                </a:solidFill>
                <a:latin typeface="Calibri" pitchFamily="34" charset="0"/>
              </a:defRPr>
            </a:lvl3pPr>
            <a:lvl4pPr marL="1600112" indent="-228587">
              <a:defRPr>
                <a:solidFill>
                  <a:schemeClr val="tx1"/>
                </a:solidFill>
                <a:latin typeface="Calibri" pitchFamily="34" charset="0"/>
              </a:defRPr>
            </a:lvl4pPr>
            <a:lvl5pPr marL="2057287" indent="-228587">
              <a:defRPr>
                <a:solidFill>
                  <a:schemeClr val="tx1"/>
                </a:solidFill>
                <a:latin typeface="Calibri" pitchFamily="34" charset="0"/>
              </a:defRPr>
            </a:lvl5pPr>
            <a:lvl6pPr marL="2514461" indent="-228587" fontAlgn="base">
              <a:spcBef>
                <a:spcPct val="0"/>
              </a:spcBef>
              <a:spcAft>
                <a:spcPct val="0"/>
              </a:spcAft>
              <a:defRPr>
                <a:solidFill>
                  <a:schemeClr val="tx1"/>
                </a:solidFill>
                <a:latin typeface="Calibri" pitchFamily="34" charset="0"/>
              </a:defRPr>
            </a:lvl6pPr>
            <a:lvl7pPr marL="2971635" indent="-228587" fontAlgn="base">
              <a:spcBef>
                <a:spcPct val="0"/>
              </a:spcBef>
              <a:spcAft>
                <a:spcPct val="0"/>
              </a:spcAft>
              <a:defRPr>
                <a:solidFill>
                  <a:schemeClr val="tx1"/>
                </a:solidFill>
                <a:latin typeface="Calibri" pitchFamily="34" charset="0"/>
              </a:defRPr>
            </a:lvl7pPr>
            <a:lvl8pPr marL="3428810" indent="-228587" fontAlgn="base">
              <a:spcBef>
                <a:spcPct val="0"/>
              </a:spcBef>
              <a:spcAft>
                <a:spcPct val="0"/>
              </a:spcAft>
              <a:defRPr>
                <a:solidFill>
                  <a:schemeClr val="tx1"/>
                </a:solidFill>
                <a:latin typeface="Calibri" pitchFamily="34" charset="0"/>
              </a:defRPr>
            </a:lvl8pPr>
            <a:lvl9pPr marL="3885985" indent="-228587"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2A8F48-CD31-46D5-A6FE-E3B1A305A1E7}"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GB"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466207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Encourage students to recall how each of the sampling techniques would be used in addition to the ethical guidelines.  Learners should be given a few minutes to recall independently, use a random name generator, or similar, to target students to share information </a:t>
            </a:r>
          </a:p>
        </p:txBody>
      </p:sp>
      <p:sp>
        <p:nvSpPr>
          <p:cNvPr id="337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09" indent="-285734">
              <a:defRPr>
                <a:solidFill>
                  <a:schemeClr val="tx1"/>
                </a:solidFill>
                <a:latin typeface="Calibri" pitchFamily="34" charset="0"/>
              </a:defRPr>
            </a:lvl2pPr>
            <a:lvl3pPr marL="1142937" indent="-228587">
              <a:defRPr>
                <a:solidFill>
                  <a:schemeClr val="tx1"/>
                </a:solidFill>
                <a:latin typeface="Calibri" pitchFamily="34" charset="0"/>
              </a:defRPr>
            </a:lvl3pPr>
            <a:lvl4pPr marL="1600112" indent="-228587">
              <a:defRPr>
                <a:solidFill>
                  <a:schemeClr val="tx1"/>
                </a:solidFill>
                <a:latin typeface="Calibri" pitchFamily="34" charset="0"/>
              </a:defRPr>
            </a:lvl4pPr>
            <a:lvl5pPr marL="2057287" indent="-228587">
              <a:defRPr>
                <a:solidFill>
                  <a:schemeClr val="tx1"/>
                </a:solidFill>
                <a:latin typeface="Calibri" pitchFamily="34" charset="0"/>
              </a:defRPr>
            </a:lvl5pPr>
            <a:lvl6pPr marL="2514461" indent="-228587" fontAlgn="base">
              <a:spcBef>
                <a:spcPct val="0"/>
              </a:spcBef>
              <a:spcAft>
                <a:spcPct val="0"/>
              </a:spcAft>
              <a:defRPr>
                <a:solidFill>
                  <a:schemeClr val="tx1"/>
                </a:solidFill>
                <a:latin typeface="Calibri" pitchFamily="34" charset="0"/>
              </a:defRPr>
            </a:lvl6pPr>
            <a:lvl7pPr marL="2971635" indent="-228587" fontAlgn="base">
              <a:spcBef>
                <a:spcPct val="0"/>
              </a:spcBef>
              <a:spcAft>
                <a:spcPct val="0"/>
              </a:spcAft>
              <a:defRPr>
                <a:solidFill>
                  <a:schemeClr val="tx1"/>
                </a:solidFill>
                <a:latin typeface="Calibri" pitchFamily="34" charset="0"/>
              </a:defRPr>
            </a:lvl7pPr>
            <a:lvl8pPr marL="3428810" indent="-228587" fontAlgn="base">
              <a:spcBef>
                <a:spcPct val="0"/>
              </a:spcBef>
              <a:spcAft>
                <a:spcPct val="0"/>
              </a:spcAft>
              <a:defRPr>
                <a:solidFill>
                  <a:schemeClr val="tx1"/>
                </a:solidFill>
                <a:latin typeface="Calibri" pitchFamily="34" charset="0"/>
              </a:defRPr>
            </a:lvl8pPr>
            <a:lvl9pPr marL="3885985" indent="-228587"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3C9C13-CF60-42A1-B358-A6ACD3D38759}"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GB"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59751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337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09" indent="-285734">
              <a:defRPr>
                <a:solidFill>
                  <a:schemeClr val="tx1"/>
                </a:solidFill>
                <a:latin typeface="Calibri" pitchFamily="34" charset="0"/>
              </a:defRPr>
            </a:lvl2pPr>
            <a:lvl3pPr marL="1142937" indent="-228587">
              <a:defRPr>
                <a:solidFill>
                  <a:schemeClr val="tx1"/>
                </a:solidFill>
                <a:latin typeface="Calibri" pitchFamily="34" charset="0"/>
              </a:defRPr>
            </a:lvl3pPr>
            <a:lvl4pPr marL="1600112" indent="-228587">
              <a:defRPr>
                <a:solidFill>
                  <a:schemeClr val="tx1"/>
                </a:solidFill>
                <a:latin typeface="Calibri" pitchFamily="34" charset="0"/>
              </a:defRPr>
            </a:lvl4pPr>
            <a:lvl5pPr marL="2057287" indent="-228587">
              <a:defRPr>
                <a:solidFill>
                  <a:schemeClr val="tx1"/>
                </a:solidFill>
                <a:latin typeface="Calibri" pitchFamily="34" charset="0"/>
              </a:defRPr>
            </a:lvl5pPr>
            <a:lvl6pPr marL="2514461" indent="-228587" fontAlgn="base">
              <a:spcBef>
                <a:spcPct val="0"/>
              </a:spcBef>
              <a:spcAft>
                <a:spcPct val="0"/>
              </a:spcAft>
              <a:defRPr>
                <a:solidFill>
                  <a:schemeClr val="tx1"/>
                </a:solidFill>
                <a:latin typeface="Calibri" pitchFamily="34" charset="0"/>
              </a:defRPr>
            </a:lvl6pPr>
            <a:lvl7pPr marL="2971635" indent="-228587" fontAlgn="base">
              <a:spcBef>
                <a:spcPct val="0"/>
              </a:spcBef>
              <a:spcAft>
                <a:spcPct val="0"/>
              </a:spcAft>
              <a:defRPr>
                <a:solidFill>
                  <a:schemeClr val="tx1"/>
                </a:solidFill>
                <a:latin typeface="Calibri" pitchFamily="34" charset="0"/>
              </a:defRPr>
            </a:lvl7pPr>
            <a:lvl8pPr marL="3428810" indent="-228587" fontAlgn="base">
              <a:spcBef>
                <a:spcPct val="0"/>
              </a:spcBef>
              <a:spcAft>
                <a:spcPct val="0"/>
              </a:spcAft>
              <a:defRPr>
                <a:solidFill>
                  <a:schemeClr val="tx1"/>
                </a:solidFill>
                <a:latin typeface="Calibri" pitchFamily="34" charset="0"/>
              </a:defRPr>
            </a:lvl8pPr>
            <a:lvl9pPr marL="3885985" indent="-228587"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647BE9-6E81-422B-AE93-91D0532A4C17}"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GB"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69903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337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09" indent="-285734">
              <a:defRPr>
                <a:solidFill>
                  <a:schemeClr val="tx1"/>
                </a:solidFill>
                <a:latin typeface="Calibri" pitchFamily="34" charset="0"/>
              </a:defRPr>
            </a:lvl2pPr>
            <a:lvl3pPr marL="1142937" indent="-228587">
              <a:defRPr>
                <a:solidFill>
                  <a:schemeClr val="tx1"/>
                </a:solidFill>
                <a:latin typeface="Calibri" pitchFamily="34" charset="0"/>
              </a:defRPr>
            </a:lvl3pPr>
            <a:lvl4pPr marL="1600112" indent="-228587">
              <a:defRPr>
                <a:solidFill>
                  <a:schemeClr val="tx1"/>
                </a:solidFill>
                <a:latin typeface="Calibri" pitchFamily="34" charset="0"/>
              </a:defRPr>
            </a:lvl4pPr>
            <a:lvl5pPr marL="2057287" indent="-228587">
              <a:defRPr>
                <a:solidFill>
                  <a:schemeClr val="tx1"/>
                </a:solidFill>
                <a:latin typeface="Calibri" pitchFamily="34" charset="0"/>
              </a:defRPr>
            </a:lvl5pPr>
            <a:lvl6pPr marL="2514461" indent="-228587" fontAlgn="base">
              <a:spcBef>
                <a:spcPct val="0"/>
              </a:spcBef>
              <a:spcAft>
                <a:spcPct val="0"/>
              </a:spcAft>
              <a:defRPr>
                <a:solidFill>
                  <a:schemeClr val="tx1"/>
                </a:solidFill>
                <a:latin typeface="Calibri" pitchFamily="34" charset="0"/>
              </a:defRPr>
            </a:lvl6pPr>
            <a:lvl7pPr marL="2971635" indent="-228587" fontAlgn="base">
              <a:spcBef>
                <a:spcPct val="0"/>
              </a:spcBef>
              <a:spcAft>
                <a:spcPct val="0"/>
              </a:spcAft>
              <a:defRPr>
                <a:solidFill>
                  <a:schemeClr val="tx1"/>
                </a:solidFill>
                <a:latin typeface="Calibri" pitchFamily="34" charset="0"/>
              </a:defRPr>
            </a:lvl7pPr>
            <a:lvl8pPr marL="3428810" indent="-228587" fontAlgn="base">
              <a:spcBef>
                <a:spcPct val="0"/>
              </a:spcBef>
              <a:spcAft>
                <a:spcPct val="0"/>
              </a:spcAft>
              <a:defRPr>
                <a:solidFill>
                  <a:schemeClr val="tx1"/>
                </a:solidFill>
                <a:latin typeface="Calibri" pitchFamily="34" charset="0"/>
              </a:defRPr>
            </a:lvl8pPr>
            <a:lvl9pPr marL="3885985" indent="-228587"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25C61C-C580-4119-A74D-7ADF62B6DCF6}"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GB"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911622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smtClean="0"/>
              <a:t>Students should be aware of the difference between correlation as a method and as a technique.  Encourage students to think of examples of core studies that use correlation.</a:t>
            </a:r>
          </a:p>
          <a:p>
            <a:endParaRPr lang="en-GB" altLang="en-US" dirty="0" smtClean="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5F3A1-79D6-4933-96F9-9B9D542DE5D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27576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318246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32637971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ACTIVITY - Give examples of variables, cut up key words and variables and have students sort into the correct order (or line up each with a different word from the hypothesis)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1C3F6D-F1A0-402C-A040-D16A2139122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68826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3761673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205491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2725913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5995119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4767341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30746941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3917033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40767231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1273940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36169216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19106879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Students will be given the opportunity to plot their own scattergraph, identifying the need to include titles and label axes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584F4-B186-4540-AE2B-F4B934AB80A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12733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Students could be asked how correlations are represented graphically and what positive, negative and no correlations look like on a graph. This can then be presented after activity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1F7A96-968E-4C1B-8983-DDA50DEFDC1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43189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Students could be asked how correlations are represented graphically and what positive, negative and no correlations look like on a graph. This can then be presented after activity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1F7A96-968E-4C1B-8983-DDA50DEFDC1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2585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smtClean="0"/>
              <a:t>Encourage students to explain the difference between inferential and descriptive statistics and the reasons for using each.  They must also be able to demonstrate why a particular inferential test would be used (ordinal / interval level data, correlational design = Spearman’s Rho)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87FC9-2EC7-4867-BC37-86B1CC445E1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64711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smtClean="0"/>
              <a:t>Encourage students to explain the difference between inferential and descriptive statistics and the reasons for using each.  They must also be able to demonstrate why a particular inferential test would be used (ordinal / interval level data, correlational design = Spearman’s Rho)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87FC9-2EC7-4867-BC37-86B1CC445E1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72556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cs typeface="Arial" charset="0"/>
              </a:defRPr>
            </a:lvl1pPr>
            <a:lvl2pPr marL="729057" indent="-280406">
              <a:spcBef>
                <a:spcPct val="30000"/>
              </a:spcBef>
              <a:defRPr sz="1200">
                <a:solidFill>
                  <a:schemeClr val="tx1"/>
                </a:solidFill>
                <a:latin typeface="Arial" charset="0"/>
                <a:cs typeface="Arial" charset="0"/>
              </a:defRPr>
            </a:lvl2pPr>
            <a:lvl3pPr marL="1121626" indent="-224325">
              <a:spcBef>
                <a:spcPct val="30000"/>
              </a:spcBef>
              <a:defRPr sz="1200">
                <a:solidFill>
                  <a:schemeClr val="tx1"/>
                </a:solidFill>
                <a:latin typeface="Arial" charset="0"/>
                <a:cs typeface="Arial" charset="0"/>
              </a:defRPr>
            </a:lvl3pPr>
            <a:lvl4pPr marL="1570276" indent="-224325">
              <a:spcBef>
                <a:spcPct val="30000"/>
              </a:spcBef>
              <a:defRPr sz="1200">
                <a:solidFill>
                  <a:schemeClr val="tx1"/>
                </a:solidFill>
                <a:latin typeface="Arial" charset="0"/>
                <a:cs typeface="Arial" charset="0"/>
              </a:defRPr>
            </a:lvl4pPr>
            <a:lvl5pPr marL="2018927" indent="-224325">
              <a:spcBef>
                <a:spcPct val="30000"/>
              </a:spcBef>
              <a:defRPr sz="1200">
                <a:solidFill>
                  <a:schemeClr val="tx1"/>
                </a:solidFill>
                <a:latin typeface="Arial" charset="0"/>
                <a:cs typeface="Arial" charset="0"/>
              </a:defRPr>
            </a:lvl5pPr>
            <a:lvl6pPr marL="2467577" indent="-224325" eaLnBrk="0" fontAlgn="base" hangingPunct="0">
              <a:spcBef>
                <a:spcPct val="30000"/>
              </a:spcBef>
              <a:spcAft>
                <a:spcPct val="0"/>
              </a:spcAft>
              <a:defRPr sz="1200">
                <a:solidFill>
                  <a:schemeClr val="tx1"/>
                </a:solidFill>
                <a:latin typeface="Arial" charset="0"/>
                <a:cs typeface="Arial" charset="0"/>
              </a:defRPr>
            </a:lvl6pPr>
            <a:lvl7pPr marL="2916227" indent="-224325" eaLnBrk="0" fontAlgn="base" hangingPunct="0">
              <a:spcBef>
                <a:spcPct val="30000"/>
              </a:spcBef>
              <a:spcAft>
                <a:spcPct val="0"/>
              </a:spcAft>
              <a:defRPr sz="1200">
                <a:solidFill>
                  <a:schemeClr val="tx1"/>
                </a:solidFill>
                <a:latin typeface="Arial" charset="0"/>
                <a:cs typeface="Arial" charset="0"/>
              </a:defRPr>
            </a:lvl7pPr>
            <a:lvl8pPr marL="3364878" indent="-224325" eaLnBrk="0" fontAlgn="base" hangingPunct="0">
              <a:spcBef>
                <a:spcPct val="30000"/>
              </a:spcBef>
              <a:spcAft>
                <a:spcPct val="0"/>
              </a:spcAft>
              <a:defRPr sz="1200">
                <a:solidFill>
                  <a:schemeClr val="tx1"/>
                </a:solidFill>
                <a:latin typeface="Arial" charset="0"/>
                <a:cs typeface="Arial" charset="0"/>
              </a:defRPr>
            </a:lvl8pPr>
            <a:lvl9pPr marL="3813528" indent="-224325"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7D02906-9BA5-4843-88F0-F48739C854A4}" type="slidenum">
              <a:rPr kumimoji="0" lang="en-GB"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134</a:t>
            </a:fld>
            <a:endParaRPr kumimoji="0" lang="en-GB" altLang="en-US" sz="12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
        <p:nvSpPr>
          <p:cNvPr id="210947" name="Rectangle 2"/>
          <p:cNvSpPr txBox="1">
            <a:spLocks noGrp="1" noChangeArrowheads="1"/>
          </p:cNvSpPr>
          <p:nvPr/>
        </p:nvSpPr>
        <p:spPr bwMode="auto">
          <a:xfrm>
            <a:off x="0" y="0"/>
            <a:ext cx="2970869" cy="45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694" tIns="0" rIns="18694" bIns="0"/>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en-US" sz="1000" b="0" i="1" u="none" strike="noStrike" kern="1200" cap="none" spc="0" normalizeH="0" baseline="0" noProof="0">
                <a:ln>
                  <a:noFill/>
                </a:ln>
                <a:solidFill>
                  <a:prstClr val="black"/>
                </a:solidFill>
                <a:effectLst/>
                <a:uLnTx/>
                <a:uFillTx/>
                <a:latin typeface="Arial" charset="0"/>
                <a:ea typeface="+mn-ea"/>
                <a:cs typeface="Arial" charset="0"/>
              </a:rPr>
              <a:t>*</a:t>
            </a:r>
            <a:endParaRPr kumimoji="1"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10948" name="Rectangle 3"/>
          <p:cNvSpPr txBox="1">
            <a:spLocks noGrp="1" noChangeArrowheads="1"/>
          </p:cNvSpPr>
          <p:nvPr/>
        </p:nvSpPr>
        <p:spPr bwMode="auto">
          <a:xfrm>
            <a:off x="3887133" y="0"/>
            <a:ext cx="2970868" cy="45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694" tIns="0" rIns="18694" bIns="0"/>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1" lang="en-US" altLang="en-US" sz="1000" b="0" i="1" u="none" strike="noStrike" kern="1200" cap="none" spc="0" normalizeH="0" baseline="0" noProof="0">
                <a:ln>
                  <a:noFill/>
                </a:ln>
                <a:solidFill>
                  <a:prstClr val="black"/>
                </a:solidFill>
                <a:effectLst/>
                <a:uLnTx/>
                <a:uFillTx/>
                <a:latin typeface="Arial" charset="0"/>
                <a:ea typeface="+mn-ea"/>
                <a:cs typeface="Arial" charset="0"/>
              </a:rPr>
              <a:t>07/16/96</a:t>
            </a:r>
            <a:endParaRPr kumimoji="1"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10949" name="Rectangle 6"/>
          <p:cNvSpPr txBox="1">
            <a:spLocks noGrp="1" noChangeArrowheads="1"/>
          </p:cNvSpPr>
          <p:nvPr/>
        </p:nvSpPr>
        <p:spPr bwMode="auto">
          <a:xfrm>
            <a:off x="0" y="8686489"/>
            <a:ext cx="2970869" cy="45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694" tIns="0" rIns="18694" bIns="0" anchor="b"/>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en-US" sz="1000" b="0" i="1" u="none" strike="noStrike" kern="1200" cap="none" spc="0" normalizeH="0" baseline="0" noProof="0">
                <a:ln>
                  <a:noFill/>
                </a:ln>
                <a:solidFill>
                  <a:prstClr val="black"/>
                </a:solidFill>
                <a:effectLst/>
                <a:uLnTx/>
                <a:uFillTx/>
                <a:latin typeface="Arial" charset="0"/>
                <a:ea typeface="+mn-ea"/>
                <a:cs typeface="Arial" charset="0"/>
              </a:rPr>
              <a:t>*</a:t>
            </a:r>
            <a:endParaRPr kumimoji="1"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10950" name="Rectangle 7"/>
          <p:cNvSpPr txBox="1">
            <a:spLocks noGrp="1" noChangeArrowheads="1"/>
          </p:cNvSpPr>
          <p:nvPr/>
        </p:nvSpPr>
        <p:spPr bwMode="auto">
          <a:xfrm>
            <a:off x="3887133" y="8686489"/>
            <a:ext cx="2970868" cy="45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694" tIns="0" rIns="18694" bIns="0" anchor="b"/>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1" lang="en-US" altLang="en-US" sz="1000" b="0" i="1" u="none" strike="noStrike" kern="1200" cap="none" spc="0" normalizeH="0" baseline="0" noProof="0">
                <a:ln>
                  <a:noFill/>
                </a:ln>
                <a:solidFill>
                  <a:prstClr val="black"/>
                </a:solidFill>
                <a:effectLst/>
                <a:uLnTx/>
                <a:uFillTx/>
                <a:latin typeface="Arial" charset="0"/>
                <a:ea typeface="+mn-ea"/>
                <a:cs typeface="Arial" charset="0"/>
              </a:rPr>
              <a:t>##</a:t>
            </a:r>
            <a:endParaRPr kumimoji="1"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10951" name="Rectangle 2"/>
          <p:cNvSpPr>
            <a:spLocks noGrp="1" noRot="1" noChangeAspect="1" noChangeArrowheads="1" noTextEdit="1"/>
          </p:cNvSpPr>
          <p:nvPr>
            <p:ph type="sldImg"/>
          </p:nvPr>
        </p:nvSpPr>
        <p:spPr>
          <a:ln/>
        </p:spPr>
      </p:sp>
      <p:sp>
        <p:nvSpPr>
          <p:cNvPr id="210952" name="Rectangle 3"/>
          <p:cNvSpPr>
            <a:spLocks noGrp="1" noChangeArrowheads="1"/>
          </p:cNvSpPr>
          <p:nvPr>
            <p:ph type="body" idx="1"/>
          </p:nvPr>
        </p:nvSpPr>
        <p:spPr>
          <a:xfrm>
            <a:off x="914711" y="4344025"/>
            <a:ext cx="5028579" cy="4114488"/>
          </a:xfrm>
          <a:noFill/>
        </p:spPr>
        <p:txBody>
          <a:bodyPr lIns="90353" tIns="45177" rIns="90353" bIns="45177"/>
          <a:lstStyle/>
          <a:p>
            <a:pPr eaLnBrk="1" hangingPunct="1"/>
            <a:endParaRPr lang="en-US" altLang="en-US" smtClean="0"/>
          </a:p>
        </p:txBody>
      </p:sp>
    </p:spTree>
    <p:extLst>
      <p:ext uri="{BB962C8B-B14F-4D97-AF65-F5344CB8AC3E}">
        <p14:creationId xmlns:p14="http://schemas.microsoft.com/office/powerpoint/2010/main" val="42048082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2953238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29532382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295323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21128689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29532382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2953238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2953238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295323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2112868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685800" y="2111123"/>
            <a:ext cx="7772400" cy="1546500"/>
          </a:xfrm>
          <a:prstGeom prst="rect">
            <a:avLst/>
          </a:prstGeom>
        </p:spPr>
        <p:txBody>
          <a:bodyPr lIns="91425" tIns="91425" rIns="91425" bIns="91425" anchor="b" anchorCtr="0"/>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a:endParaRPr/>
          </a:p>
        </p:txBody>
      </p:sp>
      <p:sp>
        <p:nvSpPr>
          <p:cNvPr id="10" name="Shape 10"/>
          <p:cNvSpPr txBox="1">
            <a:spLocks noGrp="1"/>
          </p:cNvSpPr>
          <p:nvPr>
            <p:ph type="subTitle" idx="1"/>
          </p:nvPr>
        </p:nvSpPr>
        <p:spPr>
          <a:xfrm>
            <a:off x="685800" y="3786737"/>
            <a:ext cx="7772400" cy="1046400"/>
          </a:xfrm>
          <a:prstGeom prst="rect">
            <a:avLst/>
          </a:prstGeom>
        </p:spPr>
        <p:txBody>
          <a:bodyPr lIns="91425" tIns="91425" rIns="91425" bIns="91425" anchor="t" anchorCtr="0"/>
          <a:lstStyle>
            <a:lvl1pPr algn="ctr">
              <a:spcBef>
                <a:spcPts val="0"/>
              </a:spcBef>
              <a:buClr>
                <a:schemeClr val="dk2"/>
              </a:buClr>
              <a:buNone/>
              <a:defRPr>
                <a:solidFill>
                  <a:schemeClr val="dk2"/>
                </a:solidFill>
              </a:defRPr>
            </a:lvl1pPr>
            <a:lvl2pPr algn="ctr">
              <a:spcBef>
                <a:spcPts val="0"/>
              </a:spcBef>
              <a:buClr>
                <a:schemeClr val="dk2"/>
              </a:buClr>
              <a:buSzPct val="100000"/>
              <a:buNone/>
              <a:defRPr sz="3000">
                <a:solidFill>
                  <a:schemeClr val="dk2"/>
                </a:solidFill>
              </a:defRPr>
            </a:lvl2pPr>
            <a:lvl3pPr algn="ctr">
              <a:spcBef>
                <a:spcPts val="0"/>
              </a:spcBef>
              <a:buClr>
                <a:schemeClr val="dk2"/>
              </a:buClr>
              <a:buSzPct val="100000"/>
              <a:buNone/>
              <a:defRPr sz="3000">
                <a:solidFill>
                  <a:schemeClr val="dk2"/>
                </a:solidFill>
              </a:defRPr>
            </a:lvl3pPr>
            <a:lvl4pPr algn="ctr">
              <a:spcBef>
                <a:spcPts val="0"/>
              </a:spcBef>
              <a:buClr>
                <a:schemeClr val="dk2"/>
              </a:buClr>
              <a:buSzPct val="100000"/>
              <a:buNone/>
              <a:defRPr sz="3000">
                <a:solidFill>
                  <a:schemeClr val="dk2"/>
                </a:solidFill>
              </a:defRPr>
            </a:lvl4pPr>
            <a:lvl5pPr algn="ctr">
              <a:spcBef>
                <a:spcPts val="0"/>
              </a:spcBef>
              <a:buClr>
                <a:schemeClr val="dk2"/>
              </a:buClr>
              <a:buSzPct val="100000"/>
              <a:buNone/>
              <a:defRPr sz="3000">
                <a:solidFill>
                  <a:schemeClr val="dk2"/>
                </a:solidFill>
              </a:defRPr>
            </a:lvl5pPr>
            <a:lvl6pPr algn="ctr">
              <a:spcBef>
                <a:spcPts val="0"/>
              </a:spcBef>
              <a:buClr>
                <a:schemeClr val="dk2"/>
              </a:buClr>
              <a:buSzPct val="100000"/>
              <a:buNone/>
              <a:defRPr sz="3000">
                <a:solidFill>
                  <a:schemeClr val="dk2"/>
                </a:solidFill>
              </a:defRPr>
            </a:lvl6pPr>
            <a:lvl7pPr algn="ctr">
              <a:spcBef>
                <a:spcPts val="0"/>
              </a:spcBef>
              <a:buClr>
                <a:schemeClr val="dk2"/>
              </a:buClr>
              <a:buSzPct val="100000"/>
              <a:buNone/>
              <a:defRPr sz="3000">
                <a:solidFill>
                  <a:schemeClr val="dk2"/>
                </a:solidFill>
              </a:defRPr>
            </a:lvl7pPr>
            <a:lvl8pPr algn="ctr">
              <a:spcBef>
                <a:spcPts val="0"/>
              </a:spcBef>
              <a:buClr>
                <a:schemeClr val="dk2"/>
              </a:buClr>
              <a:buSzPct val="100000"/>
              <a:buNone/>
              <a:defRPr sz="3000">
                <a:solidFill>
                  <a:schemeClr val="dk2"/>
                </a:solidFill>
              </a:defRPr>
            </a:lvl8pPr>
            <a:lvl9pPr algn="ctr">
              <a:spcBef>
                <a:spcPts val="0"/>
              </a:spcBef>
              <a:buClr>
                <a:schemeClr val="dk2"/>
              </a:buClr>
              <a:buSzPct val="100000"/>
              <a:buNone/>
              <a:defRPr sz="3000">
                <a:solidFill>
                  <a:schemeClr val="dk2"/>
                </a:solidFill>
              </a:defRPr>
            </a:lvl9pPr>
          </a:lstStyle>
          <a:p>
            <a:endParaRPr/>
          </a:p>
        </p:txBody>
      </p:sp>
      <p:sp>
        <p:nvSpPr>
          <p:cNvPr id="11" name="Shape 11"/>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pPr>
                <a:spcBef>
                  <a:spcPts val="0"/>
                </a:spcBef>
                <a:buNone/>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7894CDE-C32C-4069-8DAB-209A05CF62C8}" type="datetimeFigureOut">
              <a:rPr lang="en-GB" smtClean="0">
                <a:solidFill>
                  <a:prstClr val="black">
                    <a:tint val="75000"/>
                  </a:prstClr>
                </a:solidFill>
              </a:rPr>
              <a:pPr/>
              <a:t>05/09/2019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atin typeface="Arial" panose="020B0604020202020204" pitchFamily="34" charset="0"/>
              </a:defRPr>
            </a:lvl1pPr>
          </a:lstStyle>
          <a:p>
            <a:fld id="{CD837980-363D-4143-8A78-D4F9BFD02DB3}"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33982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7894CDE-C32C-4069-8DAB-209A05CF62C8}" type="datetimeFigureOut">
              <a:rPr lang="en-GB" smtClean="0">
                <a:solidFill>
                  <a:prstClr val="black">
                    <a:tint val="75000"/>
                  </a:prstClr>
                </a:solidFill>
              </a:rPr>
              <a:pPr/>
              <a:t>05/09/2019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a:latin typeface="Arial" panose="020B0604020202020204" pitchFamily="34" charset="0"/>
              </a:defRPr>
            </a:lvl1pPr>
          </a:lstStyle>
          <a:p>
            <a:fld id="{CD837980-363D-4143-8A78-D4F9BFD02DB3}"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22799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7894CDE-C32C-4069-8DAB-209A05CF62C8}" type="datetimeFigureOut">
              <a:rPr lang="en-GB" smtClean="0">
                <a:solidFill>
                  <a:prstClr val="black">
                    <a:tint val="75000"/>
                  </a:prstClr>
                </a:solidFill>
              </a:rPr>
              <a:pPr/>
              <a:t>05/09/2019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latin typeface="Arial" panose="020B0604020202020204" pitchFamily="34" charset="0"/>
              </a:defRPr>
            </a:lvl1pPr>
          </a:lstStyle>
          <a:p>
            <a:fld id="{CD837980-363D-4143-8A78-D4F9BFD02DB3}"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16997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894CDE-C32C-4069-8DAB-209A05CF62C8}" type="datetimeFigureOut">
              <a:rPr lang="en-GB" smtClean="0">
                <a:solidFill>
                  <a:prstClr val="black">
                    <a:tint val="75000"/>
                  </a:prstClr>
                </a:solidFill>
              </a:rPr>
              <a:pPr/>
              <a:t>05/09/2019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atin typeface="Arial" panose="020B0604020202020204" pitchFamily="34" charset="0"/>
              </a:defRPr>
            </a:lvl1pPr>
          </a:lstStyle>
          <a:p>
            <a:fld id="{CD837980-363D-4143-8A78-D4F9BFD02DB3}"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04286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894CDE-C32C-4069-8DAB-209A05CF62C8}" type="datetimeFigureOut">
              <a:rPr lang="en-GB" smtClean="0">
                <a:solidFill>
                  <a:prstClr val="black">
                    <a:tint val="75000"/>
                  </a:prstClr>
                </a:solidFill>
              </a:rPr>
              <a:pPr/>
              <a:t>05/09/2019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atin typeface="Arial" panose="020B0604020202020204" pitchFamily="34" charset="0"/>
              </a:defRPr>
            </a:lvl1pPr>
          </a:lstStyle>
          <a:p>
            <a:fld id="{CD837980-363D-4143-8A78-D4F9BFD02DB3}"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45376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894CDE-C32C-4069-8DAB-209A05CF62C8}" type="datetimeFigureOut">
              <a:rPr lang="en-GB" smtClean="0">
                <a:solidFill>
                  <a:prstClr val="black">
                    <a:tint val="75000"/>
                  </a:prstClr>
                </a:solidFill>
              </a:rPr>
              <a:pPr/>
              <a:t>05/09/2019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atin typeface="Arial" panose="020B0604020202020204" pitchFamily="34" charset="0"/>
              </a:defRPr>
            </a:lvl1pPr>
          </a:lstStyle>
          <a:p>
            <a:fld id="{CD837980-363D-4143-8A78-D4F9BFD02DB3}"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75854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7894CDE-C32C-4069-8DAB-209A05CF62C8}" type="datetimeFigureOut">
              <a:rPr lang="en-GB" smtClean="0">
                <a:solidFill>
                  <a:prstClr val="black">
                    <a:tint val="75000"/>
                  </a:prstClr>
                </a:solidFill>
              </a:rPr>
              <a:pPr/>
              <a:t>05/09/2019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panose="020B0604020202020204" pitchFamily="34" charset="0"/>
              </a:defRPr>
            </a:lvl1pPr>
          </a:lstStyle>
          <a:p>
            <a:fld id="{CD837980-363D-4143-8A78-D4F9BFD02DB3}"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30319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7894CDE-C32C-4069-8DAB-209A05CF62C8}" type="datetimeFigureOut">
              <a:rPr lang="en-GB" smtClean="0">
                <a:solidFill>
                  <a:prstClr val="black">
                    <a:tint val="75000"/>
                  </a:prstClr>
                </a:solidFill>
              </a:rPr>
              <a:pPr/>
              <a:t>05/09/2019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panose="020B0604020202020204" pitchFamily="34" charset="0"/>
              </a:defRPr>
            </a:lvl1pPr>
          </a:lstStyle>
          <a:p>
            <a:fld id="{CD837980-363D-4143-8A78-D4F9BFD02DB3}"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310621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457200" y="1600200"/>
            <a:ext cx="82296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a:spcBef>
                <a:spcPts val="0"/>
              </a:spcBef>
              <a:buNone/>
              <a:defRPr>
                <a:latin typeface="Arial" panose="020B0604020202020204" pitchFamily="34" charset="0"/>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2647814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61201C1-C6AF-5148-AE48-3B16DB56CA11}" type="datetimeFigureOut">
              <a:rPr lang="en-US" smtClean="0"/>
              <a:pPr/>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a:t>‹#›</a:t>
            </a:fld>
            <a:endParaRPr kumimoji="0" lang="en-US"/>
          </a:p>
        </p:txBody>
      </p:sp>
    </p:spTree>
    <p:extLst>
      <p:ext uri="{BB962C8B-B14F-4D97-AF65-F5344CB8AC3E}">
        <p14:creationId xmlns:p14="http://schemas.microsoft.com/office/powerpoint/2010/main" val="1836556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457200" y="1600200"/>
            <a:ext cx="82296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pPr>
                <a:spcBef>
                  <a:spcPts val="0"/>
                </a:spcBef>
                <a:buNone/>
              </a:pPr>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61201C1-C6AF-5148-AE48-3B16DB56CA11}" type="datetimeFigureOut">
              <a:rPr lang="en-US" smtClean="0"/>
              <a:pPr/>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738A6B-AC3F-D741-A18B-7FEEC9C17557}" type="slidenum">
              <a:rPr lang="en-US" smtClean="0"/>
              <a:pPr/>
              <a:t>‹#›</a:t>
            </a:fld>
            <a:endParaRPr lang="en-US"/>
          </a:p>
        </p:txBody>
      </p:sp>
    </p:spTree>
    <p:extLst>
      <p:ext uri="{BB962C8B-B14F-4D97-AF65-F5344CB8AC3E}">
        <p14:creationId xmlns:p14="http://schemas.microsoft.com/office/powerpoint/2010/main" val="4159175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1201C1-C6AF-5148-AE48-3B16DB56CA11}" type="datetimeFigureOut">
              <a:rPr lang="en-US" smtClean="0"/>
              <a:pPr/>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738A6B-AC3F-D741-A18B-7FEEC9C17557}" type="slidenum">
              <a:rPr lang="en-US" smtClean="0"/>
              <a:pPr/>
              <a:t>‹#›</a:t>
            </a:fld>
            <a:endParaRPr lang="en-US"/>
          </a:p>
        </p:txBody>
      </p:sp>
    </p:spTree>
    <p:extLst>
      <p:ext uri="{BB962C8B-B14F-4D97-AF65-F5344CB8AC3E}">
        <p14:creationId xmlns:p14="http://schemas.microsoft.com/office/powerpoint/2010/main" val="35912246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61201C1-C6AF-5148-AE48-3B16DB56CA11}" type="datetimeFigureOut">
              <a:rPr lang="en-US" smtClean="0"/>
              <a:pPr/>
              <a:t>9/5/2019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738A6B-AC3F-D741-A18B-7FEEC9C17557}" type="slidenum">
              <a:rPr lang="en-US" smtClean="0"/>
              <a:pPr/>
              <a:t>‹#›</a:t>
            </a:fld>
            <a:endParaRPr lang="en-US"/>
          </a:p>
        </p:txBody>
      </p:sp>
    </p:spTree>
    <p:extLst>
      <p:ext uri="{BB962C8B-B14F-4D97-AF65-F5344CB8AC3E}">
        <p14:creationId xmlns:p14="http://schemas.microsoft.com/office/powerpoint/2010/main" val="23696900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61201C1-C6AF-5148-AE48-3B16DB56CA11}" type="datetimeFigureOut">
              <a:rPr lang="en-US" smtClean="0"/>
              <a:pPr/>
              <a:t>9/5/2019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738A6B-AC3F-D741-A18B-7FEEC9C17557}" type="slidenum">
              <a:rPr lang="en-US" smtClean="0"/>
              <a:pPr/>
              <a:t>‹#›</a:t>
            </a:fld>
            <a:endParaRPr lang="en-US"/>
          </a:p>
        </p:txBody>
      </p:sp>
    </p:spTree>
    <p:extLst>
      <p:ext uri="{BB962C8B-B14F-4D97-AF65-F5344CB8AC3E}">
        <p14:creationId xmlns:p14="http://schemas.microsoft.com/office/powerpoint/2010/main" val="36118229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61201C1-C6AF-5148-AE48-3B16DB56CA11}" type="datetimeFigureOut">
              <a:rPr lang="en-US" smtClean="0"/>
              <a:pPr/>
              <a:t>9/5/2019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738A6B-AC3F-D741-A18B-7FEEC9C17557}" type="slidenum">
              <a:rPr lang="en-US" smtClean="0"/>
              <a:pPr/>
              <a:t>‹#›</a:t>
            </a:fld>
            <a:endParaRPr lang="en-US"/>
          </a:p>
        </p:txBody>
      </p:sp>
    </p:spTree>
    <p:extLst>
      <p:ext uri="{BB962C8B-B14F-4D97-AF65-F5344CB8AC3E}">
        <p14:creationId xmlns:p14="http://schemas.microsoft.com/office/powerpoint/2010/main" val="24511108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201C1-C6AF-5148-AE48-3B16DB56CA11}" type="datetimeFigureOut">
              <a:rPr lang="en-US" smtClean="0"/>
              <a:pPr/>
              <a:t>9/5/2019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738A6B-AC3F-D741-A18B-7FEEC9C17557}" type="slidenum">
              <a:rPr lang="en-US" smtClean="0"/>
              <a:pPr/>
              <a:t>‹#›</a:t>
            </a:fld>
            <a:endParaRPr lang="en-US"/>
          </a:p>
        </p:txBody>
      </p:sp>
    </p:spTree>
    <p:extLst>
      <p:ext uri="{BB962C8B-B14F-4D97-AF65-F5344CB8AC3E}">
        <p14:creationId xmlns:p14="http://schemas.microsoft.com/office/powerpoint/2010/main" val="4100112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1201C1-C6AF-5148-AE48-3B16DB56CA11}" type="datetimeFigureOut">
              <a:rPr lang="en-US" smtClean="0"/>
              <a:pPr/>
              <a:t>9/5/2019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974DF9-AD47-4691-BA21-BBFCE3637A9A}" type="slidenum">
              <a:rPr kumimoji="0" lang="en-US" smtClean="0"/>
              <a:pPr/>
              <a:t>‹#›</a:t>
            </a:fld>
            <a:endParaRPr kumimoji="0" lang="en-US"/>
          </a:p>
        </p:txBody>
      </p:sp>
    </p:spTree>
    <p:extLst>
      <p:ext uri="{BB962C8B-B14F-4D97-AF65-F5344CB8AC3E}">
        <p14:creationId xmlns:p14="http://schemas.microsoft.com/office/powerpoint/2010/main" val="452577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1201C1-C6AF-5148-AE48-3B16DB56CA11}" type="datetimeFigureOut">
              <a:rPr lang="en-US" smtClean="0"/>
              <a:pPr/>
              <a:t>9/5/2019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738A6B-AC3F-D741-A18B-7FEEC9C17557}" type="slidenum">
              <a:rPr lang="en-US" smtClean="0"/>
              <a:pPr/>
              <a:t>‹#›</a:t>
            </a:fld>
            <a:endParaRPr lang="en-US"/>
          </a:p>
        </p:txBody>
      </p:sp>
    </p:spTree>
    <p:extLst>
      <p:ext uri="{BB962C8B-B14F-4D97-AF65-F5344CB8AC3E}">
        <p14:creationId xmlns:p14="http://schemas.microsoft.com/office/powerpoint/2010/main" val="4102867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1201C1-C6AF-5148-AE48-3B16DB56CA11}" type="datetimeFigureOut">
              <a:rPr lang="en-US" smtClean="0"/>
              <a:pPr/>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738A6B-AC3F-D741-A18B-7FEEC9C17557}" type="slidenum">
              <a:rPr lang="en-US" smtClean="0"/>
              <a:pPr/>
              <a:t>‹#›</a:t>
            </a:fld>
            <a:endParaRPr lang="en-US"/>
          </a:p>
        </p:txBody>
      </p:sp>
    </p:spTree>
    <p:extLst>
      <p:ext uri="{BB962C8B-B14F-4D97-AF65-F5344CB8AC3E}">
        <p14:creationId xmlns:p14="http://schemas.microsoft.com/office/powerpoint/2010/main" val="32130066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1201C1-C6AF-5148-AE48-3B16DB56CA11}" type="datetimeFigureOut">
              <a:rPr lang="en-US" smtClean="0"/>
              <a:pPr/>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738A6B-AC3F-D741-A18B-7FEEC9C17557}"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58077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ColTx">
  <p:cSld name="Title and Two Columns">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body" idx="1"/>
          </p:nvPr>
        </p:nvSpPr>
        <p:spPr>
          <a:xfrm>
            <a:off x="457200" y="1600200"/>
            <a:ext cx="39945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9" name="Shape 19"/>
          <p:cNvSpPr txBox="1">
            <a:spLocks noGrp="1"/>
          </p:cNvSpPr>
          <p:nvPr>
            <p:ph type="body" idx="2"/>
          </p:nvPr>
        </p:nvSpPr>
        <p:spPr>
          <a:xfrm>
            <a:off x="4692273" y="1600200"/>
            <a:ext cx="39945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0" name="Shape 20"/>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pPr>
                <a:spcBef>
                  <a:spcPts val="0"/>
                </a:spcBef>
                <a:buNone/>
              </a:pPr>
              <a:t>‹#›</a:t>
            </a:fld>
            <a:endParaRPr lang="e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1201C1-C6AF-5148-AE48-3B16DB56CA11}" type="datetimeFigureOut">
              <a:rPr lang="en-US" smtClean="0"/>
              <a:pPr/>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738A6B-AC3F-D741-A18B-7FEEC9C17557}" type="slidenum">
              <a:rPr lang="en-US" smtClean="0"/>
              <a:pPr/>
              <a:t>‹#›</a:t>
            </a:fld>
            <a:endParaRPr lang="en-US"/>
          </a:p>
        </p:txBody>
      </p:sp>
    </p:spTree>
    <p:extLst>
      <p:ext uri="{BB962C8B-B14F-4D97-AF65-F5344CB8AC3E}">
        <p14:creationId xmlns:p14="http://schemas.microsoft.com/office/powerpoint/2010/main" val="23109725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1201C1-C6AF-5148-AE48-3B16DB56CA11}" type="datetimeFigureOut">
              <a:rPr lang="en-US" smtClean="0"/>
              <a:pPr/>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738A6B-AC3F-D741-A18B-7FEEC9C17557}"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007853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1201C1-C6AF-5148-AE48-3B16DB56CA11}" type="datetimeFigureOut">
              <a:rPr lang="en-US" smtClean="0"/>
              <a:pPr/>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738A6B-AC3F-D741-A18B-7FEEC9C17557}" type="slidenum">
              <a:rPr lang="en-US" smtClean="0"/>
              <a:pPr/>
              <a:t>‹#›</a:t>
            </a:fld>
            <a:endParaRPr lang="en-US"/>
          </a:p>
        </p:txBody>
      </p:sp>
    </p:spTree>
    <p:extLst>
      <p:ext uri="{BB962C8B-B14F-4D97-AF65-F5344CB8AC3E}">
        <p14:creationId xmlns:p14="http://schemas.microsoft.com/office/powerpoint/2010/main" val="3506095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61201C1-C6AF-5148-AE48-3B16DB56CA11}" type="datetimeFigureOut">
              <a:rPr lang="en-US" smtClean="0"/>
              <a:pPr/>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738A6B-AC3F-D741-A18B-7FEEC9C17557}" type="slidenum">
              <a:rPr lang="en-US" smtClean="0"/>
              <a:pPr/>
              <a:t>‹#›</a:t>
            </a:fld>
            <a:endParaRPr lang="en-US"/>
          </a:p>
        </p:txBody>
      </p:sp>
    </p:spTree>
    <p:extLst>
      <p:ext uri="{BB962C8B-B14F-4D97-AF65-F5344CB8AC3E}">
        <p14:creationId xmlns:p14="http://schemas.microsoft.com/office/powerpoint/2010/main" val="1148774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61201C1-C6AF-5148-AE48-3B16DB56CA11}" type="datetimeFigureOut">
              <a:rPr lang="en-US" smtClean="0"/>
              <a:pPr/>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738A6B-AC3F-D741-A18B-7FEEC9C17557}" type="slidenum">
              <a:rPr lang="en-US" smtClean="0"/>
              <a:pPr/>
              <a:t>‹#›</a:t>
            </a:fld>
            <a:endParaRPr lang="en-US"/>
          </a:p>
        </p:txBody>
      </p:sp>
    </p:spTree>
    <p:extLst>
      <p:ext uri="{BB962C8B-B14F-4D97-AF65-F5344CB8AC3E}">
        <p14:creationId xmlns:p14="http://schemas.microsoft.com/office/powerpoint/2010/main" val="30837158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7894CDE-C32C-4069-8DAB-209A05CF62C8}" type="datetimeFigureOut">
              <a:rPr lang="en-GB" smtClean="0">
                <a:solidFill>
                  <a:prstClr val="black">
                    <a:tint val="75000"/>
                  </a:prstClr>
                </a:solidFill>
              </a:rPr>
              <a:pPr/>
              <a:t>05/09/2019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panose="020B0604020202020204" pitchFamily="34" charset="0"/>
              </a:defRPr>
            </a:lvl1pPr>
          </a:lstStyle>
          <a:p>
            <a:fld id="{CD837980-363D-4143-8A78-D4F9BFD02DB3}"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056312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96752"/>
          </a:xfrm>
          <a:solidFill>
            <a:srgbClr val="FFFF00"/>
          </a:solidFill>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6298" y="1196752"/>
            <a:ext cx="9150298" cy="4929411"/>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27894CDE-C32C-4069-8DAB-209A05CF62C8}" type="datetimeFigureOut">
              <a:rPr lang="en-GB" smtClean="0">
                <a:solidFill>
                  <a:prstClr val="black">
                    <a:tint val="75000"/>
                  </a:prstClr>
                </a:solidFill>
              </a:rPr>
              <a:pPr/>
              <a:t>05/09/2019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Tree>
    <p:extLst>
      <p:ext uri="{BB962C8B-B14F-4D97-AF65-F5344CB8AC3E}">
        <p14:creationId xmlns:p14="http://schemas.microsoft.com/office/powerpoint/2010/main" val="12719234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894CDE-C32C-4069-8DAB-209A05CF62C8}" type="datetimeFigureOut">
              <a:rPr lang="en-GB" smtClean="0">
                <a:solidFill>
                  <a:prstClr val="black">
                    <a:tint val="75000"/>
                  </a:prstClr>
                </a:solidFill>
              </a:rPr>
              <a:pPr/>
              <a:t>05/09/2019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panose="020B0604020202020204" pitchFamily="34" charset="0"/>
              </a:defRPr>
            </a:lvl1pPr>
          </a:lstStyle>
          <a:p>
            <a:fld id="{CD837980-363D-4143-8A78-D4F9BFD02DB3}"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782490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7894CDE-C32C-4069-8DAB-209A05CF62C8}" type="datetimeFigureOut">
              <a:rPr lang="en-GB" smtClean="0">
                <a:solidFill>
                  <a:prstClr val="black">
                    <a:tint val="75000"/>
                  </a:prstClr>
                </a:solidFill>
              </a:rPr>
              <a:pPr/>
              <a:t>05/09/2019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atin typeface="Arial" panose="020B0604020202020204" pitchFamily="34" charset="0"/>
              </a:defRPr>
            </a:lvl1pPr>
          </a:lstStyle>
          <a:p>
            <a:fld id="{CD837980-363D-4143-8A78-D4F9BFD02DB3}"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39780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7894CDE-C32C-4069-8DAB-209A05CF62C8}" type="datetimeFigureOut">
              <a:rPr lang="en-GB" smtClean="0">
                <a:solidFill>
                  <a:prstClr val="black">
                    <a:tint val="75000"/>
                  </a:prstClr>
                </a:solidFill>
              </a:rPr>
              <a:pPr/>
              <a:t>05/09/2019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a:latin typeface="Arial" panose="020B0604020202020204" pitchFamily="34" charset="0"/>
              </a:defRPr>
            </a:lvl1pPr>
          </a:lstStyle>
          <a:p>
            <a:fld id="{CD837980-363D-4143-8A78-D4F9BFD02DB3}"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44958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3" name="Shape 23"/>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pPr>
                <a:spcBef>
                  <a:spcPts val="0"/>
                </a:spcBef>
                <a:buNone/>
              </a:pPr>
              <a:t>‹#›</a:t>
            </a:fld>
            <a:endParaRPr lang="e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7894CDE-C32C-4069-8DAB-209A05CF62C8}" type="datetimeFigureOut">
              <a:rPr lang="en-GB" smtClean="0">
                <a:solidFill>
                  <a:prstClr val="black">
                    <a:tint val="75000"/>
                  </a:prstClr>
                </a:solidFill>
              </a:rPr>
              <a:pPr/>
              <a:t>05/09/2019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latin typeface="Arial" panose="020B0604020202020204" pitchFamily="34" charset="0"/>
              </a:defRPr>
            </a:lvl1pPr>
          </a:lstStyle>
          <a:p>
            <a:fld id="{CD837980-363D-4143-8A78-D4F9BFD02DB3}"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553304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894CDE-C32C-4069-8DAB-209A05CF62C8}" type="datetimeFigureOut">
              <a:rPr lang="en-GB" smtClean="0">
                <a:solidFill>
                  <a:prstClr val="black">
                    <a:tint val="75000"/>
                  </a:prstClr>
                </a:solidFill>
              </a:rPr>
              <a:pPr/>
              <a:t>05/09/2019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atin typeface="Arial" panose="020B0604020202020204" pitchFamily="34" charset="0"/>
              </a:defRPr>
            </a:lvl1pPr>
          </a:lstStyle>
          <a:p>
            <a:fld id="{CD837980-363D-4143-8A78-D4F9BFD02DB3}"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031330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894CDE-C32C-4069-8DAB-209A05CF62C8}" type="datetimeFigureOut">
              <a:rPr lang="en-GB" smtClean="0">
                <a:solidFill>
                  <a:prstClr val="black">
                    <a:tint val="75000"/>
                  </a:prstClr>
                </a:solidFill>
              </a:rPr>
              <a:pPr/>
              <a:t>05/09/2019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atin typeface="Arial" panose="020B0604020202020204" pitchFamily="34" charset="0"/>
              </a:defRPr>
            </a:lvl1pPr>
          </a:lstStyle>
          <a:p>
            <a:fld id="{CD837980-363D-4143-8A78-D4F9BFD02DB3}"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245086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894CDE-C32C-4069-8DAB-209A05CF62C8}" type="datetimeFigureOut">
              <a:rPr lang="en-GB" smtClean="0">
                <a:solidFill>
                  <a:prstClr val="black">
                    <a:tint val="75000"/>
                  </a:prstClr>
                </a:solidFill>
              </a:rPr>
              <a:pPr/>
              <a:t>05/09/2019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atin typeface="Arial" panose="020B0604020202020204" pitchFamily="34" charset="0"/>
              </a:defRPr>
            </a:lvl1pPr>
          </a:lstStyle>
          <a:p>
            <a:fld id="{CD837980-363D-4143-8A78-D4F9BFD02DB3}"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788577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7894CDE-C32C-4069-8DAB-209A05CF62C8}" type="datetimeFigureOut">
              <a:rPr lang="en-GB" smtClean="0">
                <a:solidFill>
                  <a:prstClr val="black">
                    <a:tint val="75000"/>
                  </a:prstClr>
                </a:solidFill>
              </a:rPr>
              <a:pPr/>
              <a:t>05/09/2019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panose="020B0604020202020204" pitchFamily="34" charset="0"/>
              </a:defRPr>
            </a:lvl1pPr>
          </a:lstStyle>
          <a:p>
            <a:fld id="{CD837980-363D-4143-8A78-D4F9BFD02DB3}"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14415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7894CDE-C32C-4069-8DAB-209A05CF62C8}" type="datetimeFigureOut">
              <a:rPr lang="en-GB" smtClean="0">
                <a:solidFill>
                  <a:prstClr val="black">
                    <a:tint val="75000"/>
                  </a:prstClr>
                </a:solidFill>
              </a:rPr>
              <a:pPr/>
              <a:t>05/09/2019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panose="020B0604020202020204" pitchFamily="34" charset="0"/>
              </a:defRPr>
            </a:lvl1pPr>
          </a:lstStyle>
          <a:p>
            <a:fld id="{CD837980-363D-4143-8A78-D4F9BFD02DB3}"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962823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457200" y="1600200"/>
            <a:ext cx="82296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a:spcBef>
                <a:spcPts val="0"/>
              </a:spcBef>
              <a:buNone/>
              <a:defRPr>
                <a:latin typeface="Arial" panose="020B0604020202020204" pitchFamily="34" charset="0"/>
              </a:defRPr>
            </a:lvl1pPr>
          </a:lstStyle>
          <a:p>
            <a:fld id="{00000000-1234-1234-1234-123412341234}" type="slidenum">
              <a:rPr lang="en" smtClean="0">
                <a:solidFill>
                  <a:prstClr val="black"/>
                </a:solidFill>
              </a:rPr>
              <a:pPr/>
              <a:t>‹#›</a:t>
            </a:fld>
            <a:endParaRPr lang="en" dirty="0">
              <a:solidFill>
                <a:prstClr val="black"/>
              </a:solidFill>
            </a:endParaRPr>
          </a:p>
        </p:txBody>
      </p:sp>
    </p:spTree>
    <p:extLst>
      <p:ext uri="{BB962C8B-B14F-4D97-AF65-F5344CB8AC3E}">
        <p14:creationId xmlns:p14="http://schemas.microsoft.com/office/powerpoint/2010/main" val="3117031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685800" y="2111123"/>
            <a:ext cx="7772400" cy="1546500"/>
          </a:xfrm>
          <a:prstGeom prst="rect">
            <a:avLst/>
          </a:prstGeom>
        </p:spPr>
        <p:txBody>
          <a:bodyPr lIns="91425" tIns="91425" rIns="91425" bIns="91425" anchor="b" anchorCtr="0"/>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a:endParaRPr/>
          </a:p>
        </p:txBody>
      </p:sp>
      <p:sp>
        <p:nvSpPr>
          <p:cNvPr id="10" name="Shape 10"/>
          <p:cNvSpPr txBox="1">
            <a:spLocks noGrp="1"/>
          </p:cNvSpPr>
          <p:nvPr>
            <p:ph type="subTitle" idx="1"/>
          </p:nvPr>
        </p:nvSpPr>
        <p:spPr>
          <a:xfrm>
            <a:off x="685800" y="3786737"/>
            <a:ext cx="7772400" cy="1046400"/>
          </a:xfrm>
          <a:prstGeom prst="rect">
            <a:avLst/>
          </a:prstGeom>
        </p:spPr>
        <p:txBody>
          <a:bodyPr lIns="91425" tIns="91425" rIns="91425" bIns="91425" anchor="t" anchorCtr="0"/>
          <a:lstStyle>
            <a:lvl1pPr algn="ctr">
              <a:spcBef>
                <a:spcPts val="0"/>
              </a:spcBef>
              <a:buClr>
                <a:schemeClr val="dk2"/>
              </a:buClr>
              <a:buNone/>
              <a:defRPr>
                <a:solidFill>
                  <a:schemeClr val="dk2"/>
                </a:solidFill>
              </a:defRPr>
            </a:lvl1pPr>
            <a:lvl2pPr algn="ctr">
              <a:spcBef>
                <a:spcPts val="0"/>
              </a:spcBef>
              <a:buClr>
                <a:schemeClr val="dk2"/>
              </a:buClr>
              <a:buSzPct val="100000"/>
              <a:buNone/>
              <a:defRPr sz="3000">
                <a:solidFill>
                  <a:schemeClr val="dk2"/>
                </a:solidFill>
              </a:defRPr>
            </a:lvl2pPr>
            <a:lvl3pPr algn="ctr">
              <a:spcBef>
                <a:spcPts val="0"/>
              </a:spcBef>
              <a:buClr>
                <a:schemeClr val="dk2"/>
              </a:buClr>
              <a:buSzPct val="100000"/>
              <a:buNone/>
              <a:defRPr sz="3000">
                <a:solidFill>
                  <a:schemeClr val="dk2"/>
                </a:solidFill>
              </a:defRPr>
            </a:lvl3pPr>
            <a:lvl4pPr algn="ctr">
              <a:spcBef>
                <a:spcPts val="0"/>
              </a:spcBef>
              <a:buClr>
                <a:schemeClr val="dk2"/>
              </a:buClr>
              <a:buSzPct val="100000"/>
              <a:buNone/>
              <a:defRPr sz="3000">
                <a:solidFill>
                  <a:schemeClr val="dk2"/>
                </a:solidFill>
              </a:defRPr>
            </a:lvl4pPr>
            <a:lvl5pPr algn="ctr">
              <a:spcBef>
                <a:spcPts val="0"/>
              </a:spcBef>
              <a:buClr>
                <a:schemeClr val="dk2"/>
              </a:buClr>
              <a:buSzPct val="100000"/>
              <a:buNone/>
              <a:defRPr sz="3000">
                <a:solidFill>
                  <a:schemeClr val="dk2"/>
                </a:solidFill>
              </a:defRPr>
            </a:lvl5pPr>
            <a:lvl6pPr algn="ctr">
              <a:spcBef>
                <a:spcPts val="0"/>
              </a:spcBef>
              <a:buClr>
                <a:schemeClr val="dk2"/>
              </a:buClr>
              <a:buSzPct val="100000"/>
              <a:buNone/>
              <a:defRPr sz="3000">
                <a:solidFill>
                  <a:schemeClr val="dk2"/>
                </a:solidFill>
              </a:defRPr>
            </a:lvl6pPr>
            <a:lvl7pPr algn="ctr">
              <a:spcBef>
                <a:spcPts val="0"/>
              </a:spcBef>
              <a:buClr>
                <a:schemeClr val="dk2"/>
              </a:buClr>
              <a:buSzPct val="100000"/>
              <a:buNone/>
              <a:defRPr sz="3000">
                <a:solidFill>
                  <a:schemeClr val="dk2"/>
                </a:solidFill>
              </a:defRPr>
            </a:lvl7pPr>
            <a:lvl8pPr algn="ctr">
              <a:spcBef>
                <a:spcPts val="0"/>
              </a:spcBef>
              <a:buClr>
                <a:schemeClr val="dk2"/>
              </a:buClr>
              <a:buSzPct val="100000"/>
              <a:buNone/>
              <a:defRPr sz="3000">
                <a:solidFill>
                  <a:schemeClr val="dk2"/>
                </a:solidFill>
              </a:defRPr>
            </a:lvl8pPr>
            <a:lvl9pPr algn="ctr">
              <a:spcBef>
                <a:spcPts val="0"/>
              </a:spcBef>
              <a:buClr>
                <a:schemeClr val="dk2"/>
              </a:buClr>
              <a:buSzPct val="100000"/>
              <a:buNone/>
              <a:defRPr sz="3000">
                <a:solidFill>
                  <a:schemeClr val="dk2"/>
                </a:solidFill>
              </a:defRPr>
            </a:lvl9pPr>
          </a:lstStyle>
          <a:p>
            <a:endParaRPr/>
          </a:p>
        </p:txBody>
      </p:sp>
      <p:sp>
        <p:nvSpPr>
          <p:cNvPr id="11" name="Shape 11"/>
          <p:cNvSpPr txBox="1">
            <a:spLocks noGrp="1"/>
          </p:cNvSpPr>
          <p:nvPr>
            <p:ph type="sldNum" idx="12"/>
          </p:nvPr>
        </p:nvSpPr>
        <p:spPr>
          <a:xfrm>
            <a:off x="8556793" y="6333139"/>
            <a:ext cx="548699" cy="524699"/>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sz="1400" kern="0">
                <a:solidFill>
                  <a:srgbClr val="000000"/>
                </a:solidFill>
                <a:cs typeface="Arial"/>
                <a:sym typeface="Arial"/>
              </a:rPr>
              <a:pPr/>
              <a:t>‹#›</a:t>
            </a:fld>
            <a:endParaRPr lang="en" sz="1400" kern="0">
              <a:solidFill>
                <a:srgbClr val="000000"/>
              </a:solidFill>
              <a:cs typeface="Arial"/>
              <a:sym typeface="Arial"/>
            </a:endParaRPr>
          </a:p>
        </p:txBody>
      </p:sp>
    </p:spTree>
    <p:extLst>
      <p:ext uri="{BB962C8B-B14F-4D97-AF65-F5344CB8AC3E}">
        <p14:creationId xmlns:p14="http://schemas.microsoft.com/office/powerpoint/2010/main" val="12848620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457200" y="1600200"/>
            <a:ext cx="82296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8556793" y="6333139"/>
            <a:ext cx="548699" cy="524699"/>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sz="1400" kern="0">
                <a:solidFill>
                  <a:srgbClr val="000000"/>
                </a:solidFill>
                <a:cs typeface="Arial"/>
                <a:sym typeface="Arial"/>
              </a:rPr>
              <a:pPr/>
              <a:t>‹#›</a:t>
            </a:fld>
            <a:endParaRPr lang="en" sz="1400" kern="0">
              <a:solidFill>
                <a:srgbClr val="000000"/>
              </a:solidFill>
              <a:cs typeface="Arial"/>
              <a:sym typeface="Arial"/>
            </a:endParaRPr>
          </a:p>
        </p:txBody>
      </p:sp>
    </p:spTree>
    <p:extLst>
      <p:ext uri="{BB962C8B-B14F-4D97-AF65-F5344CB8AC3E}">
        <p14:creationId xmlns:p14="http://schemas.microsoft.com/office/powerpoint/2010/main" val="38736758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ColTx">
  <p:cSld name="Title and Two Columns">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body" idx="1"/>
          </p:nvPr>
        </p:nvSpPr>
        <p:spPr>
          <a:xfrm>
            <a:off x="457201" y="1600200"/>
            <a:ext cx="39945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9" name="Shape 19"/>
          <p:cNvSpPr txBox="1">
            <a:spLocks noGrp="1"/>
          </p:cNvSpPr>
          <p:nvPr>
            <p:ph type="body" idx="2"/>
          </p:nvPr>
        </p:nvSpPr>
        <p:spPr>
          <a:xfrm>
            <a:off x="4692275" y="1600200"/>
            <a:ext cx="39945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0" name="Shape 20"/>
          <p:cNvSpPr txBox="1">
            <a:spLocks noGrp="1"/>
          </p:cNvSpPr>
          <p:nvPr>
            <p:ph type="sldNum" idx="12"/>
          </p:nvPr>
        </p:nvSpPr>
        <p:spPr>
          <a:xfrm>
            <a:off x="8556793" y="6333139"/>
            <a:ext cx="548699" cy="524699"/>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sz="1400" kern="0">
                <a:solidFill>
                  <a:srgbClr val="000000"/>
                </a:solidFill>
                <a:cs typeface="Arial"/>
                <a:sym typeface="Arial"/>
              </a:rPr>
              <a:pPr/>
              <a:t>‹#›</a:t>
            </a:fld>
            <a:endParaRPr lang="en" sz="1400" kern="0">
              <a:solidFill>
                <a:srgbClr val="000000"/>
              </a:solidFill>
              <a:cs typeface="Arial"/>
              <a:sym typeface="Arial"/>
            </a:endParaRPr>
          </a:p>
        </p:txBody>
      </p:sp>
    </p:spTree>
    <p:extLst>
      <p:ext uri="{BB962C8B-B14F-4D97-AF65-F5344CB8AC3E}">
        <p14:creationId xmlns:p14="http://schemas.microsoft.com/office/powerpoint/2010/main" val="2658531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cSld name="Caption">
    <p:spTree>
      <p:nvGrpSpPr>
        <p:cNvPr id="1" name="Shape 24"/>
        <p:cNvGrpSpPr/>
        <p:nvPr/>
      </p:nvGrpSpPr>
      <p:grpSpPr>
        <a:xfrm>
          <a:off x="0" y="0"/>
          <a:ext cx="0" cy="0"/>
          <a:chOff x="0" y="0"/>
          <a:chExt cx="0" cy="0"/>
        </a:xfrm>
      </p:grpSpPr>
      <p:sp>
        <p:nvSpPr>
          <p:cNvPr id="25" name="Shape 25"/>
          <p:cNvSpPr txBox="1">
            <a:spLocks noGrp="1"/>
          </p:cNvSpPr>
          <p:nvPr>
            <p:ph type="body" idx="1"/>
          </p:nvPr>
        </p:nvSpPr>
        <p:spPr>
          <a:xfrm>
            <a:off x="457200" y="5875078"/>
            <a:ext cx="8229600" cy="692700"/>
          </a:xfrm>
          <a:prstGeom prst="rect">
            <a:avLst/>
          </a:prstGeom>
        </p:spPr>
        <p:txBody>
          <a:bodyPr lIns="91425" tIns="91425" rIns="91425" bIns="91425" anchor="t" anchorCtr="0"/>
          <a:lstStyle>
            <a:lvl1pPr algn="ctr">
              <a:spcBef>
                <a:spcPts val="360"/>
              </a:spcBef>
              <a:buSzPct val="100000"/>
              <a:buNone/>
              <a:defRPr sz="1800"/>
            </a:lvl1pPr>
          </a:lstStyle>
          <a:p>
            <a:endParaRPr/>
          </a:p>
        </p:txBody>
      </p:sp>
      <p:sp>
        <p:nvSpPr>
          <p:cNvPr id="26" name="Shape 26"/>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pPr>
                <a:spcBef>
                  <a:spcPts val="0"/>
                </a:spcBef>
                <a:buNone/>
              </a:pPr>
              <a:t>‹#›</a:t>
            </a:fld>
            <a:endParaRPr lang="e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3" name="Shape 23"/>
          <p:cNvSpPr txBox="1">
            <a:spLocks noGrp="1"/>
          </p:cNvSpPr>
          <p:nvPr>
            <p:ph type="sldNum" idx="12"/>
          </p:nvPr>
        </p:nvSpPr>
        <p:spPr>
          <a:xfrm>
            <a:off x="8556793" y="6333139"/>
            <a:ext cx="548699" cy="524699"/>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sz="1400" kern="0">
                <a:solidFill>
                  <a:srgbClr val="000000"/>
                </a:solidFill>
                <a:cs typeface="Arial"/>
                <a:sym typeface="Arial"/>
              </a:rPr>
              <a:pPr/>
              <a:t>‹#›</a:t>
            </a:fld>
            <a:endParaRPr lang="en" sz="1400" kern="0">
              <a:solidFill>
                <a:srgbClr val="000000"/>
              </a:solidFill>
              <a:cs typeface="Arial"/>
              <a:sym typeface="Arial"/>
            </a:endParaRPr>
          </a:p>
        </p:txBody>
      </p:sp>
    </p:spTree>
    <p:extLst>
      <p:ext uri="{BB962C8B-B14F-4D97-AF65-F5344CB8AC3E}">
        <p14:creationId xmlns:p14="http://schemas.microsoft.com/office/powerpoint/2010/main" val="7409726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cSld name="Caption">
    <p:spTree>
      <p:nvGrpSpPr>
        <p:cNvPr id="1" name="Shape 24"/>
        <p:cNvGrpSpPr/>
        <p:nvPr/>
      </p:nvGrpSpPr>
      <p:grpSpPr>
        <a:xfrm>
          <a:off x="0" y="0"/>
          <a:ext cx="0" cy="0"/>
          <a:chOff x="0" y="0"/>
          <a:chExt cx="0" cy="0"/>
        </a:xfrm>
      </p:grpSpPr>
      <p:sp>
        <p:nvSpPr>
          <p:cNvPr id="25" name="Shape 25"/>
          <p:cNvSpPr txBox="1">
            <a:spLocks noGrp="1"/>
          </p:cNvSpPr>
          <p:nvPr>
            <p:ph type="body" idx="1"/>
          </p:nvPr>
        </p:nvSpPr>
        <p:spPr>
          <a:xfrm>
            <a:off x="457200" y="5875078"/>
            <a:ext cx="8229600" cy="692700"/>
          </a:xfrm>
          <a:prstGeom prst="rect">
            <a:avLst/>
          </a:prstGeom>
        </p:spPr>
        <p:txBody>
          <a:bodyPr lIns="91425" tIns="91425" rIns="91425" bIns="91425" anchor="t" anchorCtr="0"/>
          <a:lstStyle>
            <a:lvl1pPr algn="ctr">
              <a:spcBef>
                <a:spcPts val="360"/>
              </a:spcBef>
              <a:buSzPct val="100000"/>
              <a:buNone/>
              <a:defRPr sz="1800"/>
            </a:lvl1pPr>
          </a:lstStyle>
          <a:p>
            <a:endParaRPr/>
          </a:p>
        </p:txBody>
      </p:sp>
      <p:sp>
        <p:nvSpPr>
          <p:cNvPr id="26" name="Shape 26"/>
          <p:cNvSpPr txBox="1">
            <a:spLocks noGrp="1"/>
          </p:cNvSpPr>
          <p:nvPr>
            <p:ph type="sldNum" idx="12"/>
          </p:nvPr>
        </p:nvSpPr>
        <p:spPr>
          <a:xfrm>
            <a:off x="8556793" y="6333139"/>
            <a:ext cx="548699" cy="524699"/>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sz="1400" kern="0">
                <a:solidFill>
                  <a:srgbClr val="000000"/>
                </a:solidFill>
                <a:cs typeface="Arial"/>
                <a:sym typeface="Arial"/>
              </a:rPr>
              <a:pPr/>
              <a:t>‹#›</a:t>
            </a:fld>
            <a:endParaRPr lang="en" sz="1400" kern="0">
              <a:solidFill>
                <a:srgbClr val="000000"/>
              </a:solidFill>
              <a:cs typeface="Arial"/>
              <a:sym typeface="Arial"/>
            </a:endParaRPr>
          </a:p>
        </p:txBody>
      </p:sp>
    </p:spTree>
    <p:extLst>
      <p:ext uri="{BB962C8B-B14F-4D97-AF65-F5344CB8AC3E}">
        <p14:creationId xmlns:p14="http://schemas.microsoft.com/office/powerpoint/2010/main" val="528277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Shape 27"/>
        <p:cNvGrpSpPr/>
        <p:nvPr/>
      </p:nvGrpSpPr>
      <p:grpSpPr>
        <a:xfrm>
          <a:off x="0" y="0"/>
          <a:ext cx="0" cy="0"/>
          <a:chOff x="0" y="0"/>
          <a:chExt cx="0" cy="0"/>
        </a:xfrm>
      </p:grpSpPr>
      <p:sp>
        <p:nvSpPr>
          <p:cNvPr id="28" name="Shape 28"/>
          <p:cNvSpPr txBox="1">
            <a:spLocks noGrp="1"/>
          </p:cNvSpPr>
          <p:nvPr>
            <p:ph type="sldNum" idx="12"/>
          </p:nvPr>
        </p:nvSpPr>
        <p:spPr>
          <a:xfrm>
            <a:off x="8556793" y="6333139"/>
            <a:ext cx="548699" cy="524699"/>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sz="1400" kern="0">
                <a:solidFill>
                  <a:srgbClr val="000000"/>
                </a:solidFill>
                <a:cs typeface="Arial"/>
                <a:sym typeface="Arial"/>
              </a:rPr>
              <a:pPr/>
              <a:t>‹#›</a:t>
            </a:fld>
            <a:endParaRPr lang="en" sz="1400" kern="0">
              <a:solidFill>
                <a:srgbClr val="000000"/>
              </a:solidFill>
              <a:cs typeface="Arial"/>
              <a:sym typeface="Arial"/>
            </a:endParaRPr>
          </a:p>
        </p:txBody>
      </p:sp>
    </p:spTree>
    <p:extLst>
      <p:ext uri="{BB962C8B-B14F-4D97-AF65-F5344CB8AC3E}">
        <p14:creationId xmlns:p14="http://schemas.microsoft.com/office/powerpoint/2010/main" val="501758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Shape 27"/>
        <p:cNvGrpSpPr/>
        <p:nvPr/>
      </p:nvGrpSpPr>
      <p:grpSpPr>
        <a:xfrm>
          <a:off x="0" y="0"/>
          <a:ext cx="0" cy="0"/>
          <a:chOff x="0" y="0"/>
          <a:chExt cx="0" cy="0"/>
        </a:xfrm>
      </p:grpSpPr>
      <p:sp>
        <p:nvSpPr>
          <p:cNvPr id="28" name="Shape 28"/>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pPr>
                <a:spcBef>
                  <a:spcPts val="0"/>
                </a:spcBef>
                <a:buNone/>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7894CDE-C32C-4069-8DAB-209A05CF62C8}" type="datetimeFigureOut">
              <a:rPr lang="en-GB" smtClean="0">
                <a:solidFill>
                  <a:prstClr val="black">
                    <a:tint val="75000"/>
                  </a:prstClr>
                </a:solidFill>
              </a:rPr>
              <a:pPr/>
              <a:t>05/09/2019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panose="020B0604020202020204" pitchFamily="34" charset="0"/>
              </a:defRPr>
            </a:lvl1pPr>
          </a:lstStyle>
          <a:p>
            <a:fld id="{CD837980-363D-4143-8A78-D4F9BFD02DB3}"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81251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96752"/>
          </a:xfrm>
          <a:solidFill>
            <a:srgbClr val="FFFF00"/>
          </a:solidFill>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6298" y="1196752"/>
            <a:ext cx="9150298" cy="4929411"/>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27894CDE-C32C-4069-8DAB-209A05CF62C8}" type="datetimeFigureOut">
              <a:rPr lang="en-GB" smtClean="0">
                <a:solidFill>
                  <a:prstClr val="black">
                    <a:tint val="75000"/>
                  </a:prstClr>
                </a:solidFill>
              </a:rPr>
              <a:pPr/>
              <a:t>05/09/2019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Tree>
    <p:extLst>
      <p:ext uri="{BB962C8B-B14F-4D97-AF65-F5344CB8AC3E}">
        <p14:creationId xmlns:p14="http://schemas.microsoft.com/office/powerpoint/2010/main" val="382072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894CDE-C32C-4069-8DAB-209A05CF62C8}" type="datetimeFigureOut">
              <a:rPr lang="en-GB" smtClean="0">
                <a:solidFill>
                  <a:prstClr val="black">
                    <a:tint val="75000"/>
                  </a:prstClr>
                </a:solidFill>
              </a:rPr>
              <a:pPr/>
              <a:t>05/09/2019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panose="020B0604020202020204" pitchFamily="34" charset="0"/>
              </a:defRPr>
            </a:lvl1pPr>
          </a:lstStyle>
          <a:p>
            <a:fld id="{CD837980-363D-4143-8A78-D4F9BFD02DB3}"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29600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49.xml"/><Relationship Id="rId7"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3399"/>
            </a:gs>
            <a:gs pos="25000">
              <a:srgbClr val="FF6633"/>
            </a:gs>
            <a:gs pos="50000">
              <a:srgbClr val="FFFF00"/>
            </a:gs>
            <a:gs pos="75000">
              <a:srgbClr val="01A78F"/>
            </a:gs>
            <a:gs pos="100000">
              <a:srgbClr val="3366FF"/>
            </a:gs>
          </a:gsLst>
          <a:lin ang="2700000" scaled="1"/>
          <a:tileRect/>
        </a:gradFill>
        <a:effectLst/>
      </p:bgPr>
    </p:bg>
    <p:spTree>
      <p:nvGrpSpPr>
        <p:cNvPr id="1" name="Shape 4"/>
        <p:cNvGrpSpPr/>
        <p:nvPr/>
      </p:nvGrpSpPr>
      <p:grpSpPr>
        <a:xfrm>
          <a:off x="0" y="0"/>
          <a:ext cx="0" cy="0"/>
          <a:chOff x="0" y="0"/>
          <a:chExt cx="0" cy="0"/>
        </a:xfrm>
      </p:grpSpPr>
      <p:pic>
        <p:nvPicPr>
          <p:cNvPr id="4" name="Picture 3" descr="BANNER_CH01.jp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1195311"/>
          </a:xfrm>
          <a:prstGeom prst="rect">
            <a:avLst/>
          </a:prstGeom>
        </p:spPr>
      </p:pic>
      <p:sp>
        <p:nvSpPr>
          <p:cNvPr id="8" name="Footer Placeholder 4"/>
          <p:cNvSpPr txBox="1">
            <a:spLocks/>
          </p:cNvSpPr>
          <p:nvPr/>
        </p:nvSpPr>
        <p:spPr>
          <a:xfrm>
            <a:off x="539552" y="6237312"/>
            <a:ext cx="2798440" cy="365125"/>
          </a:xfrm>
          <a:prstGeom prst="rect">
            <a:avLst/>
          </a:prstGeom>
        </p:spPr>
        <p:txBody>
          <a:bodyPr vert="horz" lIns="91440" tIns="45720" rIns="91440" bIns="45720" rtlCol="0" anchor="ctr"/>
          <a:lstStyle/>
          <a:p>
            <a:r>
              <a:rPr lang="en-US" sz="1000" kern="1200" dirty="0" smtClean="0"/>
              <a:t>OCR Psychology for A level Year 2</a:t>
            </a:r>
            <a:endParaRPr lang="en-US" sz="1000" kern="1200" dirty="0"/>
          </a:p>
        </p:txBody>
      </p:sp>
      <p:sp>
        <p:nvSpPr>
          <p:cNvPr id="9" name="Footer Placeholder 4"/>
          <p:cNvSpPr txBox="1">
            <a:spLocks/>
          </p:cNvSpPr>
          <p:nvPr/>
        </p:nvSpPr>
        <p:spPr>
          <a:xfrm>
            <a:off x="6084168" y="6237312"/>
            <a:ext cx="2438400" cy="365125"/>
          </a:xfrm>
          <a:prstGeom prst="rect">
            <a:avLst/>
          </a:prstGeom>
        </p:spPr>
        <p:txBody>
          <a:bodyPr vert="horz" lIns="91440" tIns="45720" rIns="91440" bIns="45720" rtlCol="0" anchor="ctr"/>
          <a:lstStyle/>
          <a:p>
            <a:pPr algn="r"/>
            <a:r>
              <a:rPr lang="en-US" sz="1000" kern="1200" dirty="0" smtClean="0">
                <a:solidFill>
                  <a:schemeClr val="tx1"/>
                </a:solidFill>
                <a:effectLst/>
                <a:latin typeface="Arial"/>
                <a:ea typeface="+mn-ea"/>
                <a:cs typeface="Arial"/>
              </a:rPr>
              <a:t>2016 © Hodder &amp; Stoughton Limited</a:t>
            </a:r>
            <a:r>
              <a:rPr lang="en-GB" kern="1200" dirty="0" smtClean="0">
                <a:effectLst/>
              </a:rPr>
              <a:t> </a:t>
            </a:r>
            <a:endParaRPr lang="en-US" kern="1200" dirty="0"/>
          </a:p>
        </p:txBody>
      </p:sp>
      <p:sp>
        <p:nvSpPr>
          <p:cNvPr id="10" name="TextBox 9"/>
          <p:cNvSpPr txBox="1"/>
          <p:nvPr/>
        </p:nvSpPr>
        <p:spPr>
          <a:xfrm>
            <a:off x="1486251" y="260648"/>
            <a:ext cx="7632848" cy="553998"/>
          </a:xfrm>
          <a:prstGeom prst="rect">
            <a:avLst/>
          </a:prstGeom>
          <a:noFill/>
        </p:spPr>
        <p:txBody>
          <a:bodyPr wrap="square" rtlCol="0">
            <a:spAutoFit/>
          </a:bodyPr>
          <a:lstStyle/>
          <a:p>
            <a:r>
              <a:rPr lang="en-US" sz="3000" kern="1200" dirty="0" smtClean="0">
                <a:solidFill>
                  <a:schemeClr val="bg1"/>
                </a:solidFill>
                <a:latin typeface="Arial" panose="020B0604020202020204" pitchFamily="34" charset="0"/>
                <a:cs typeface="Arial" panose="020B0604020202020204" pitchFamily="34" charset="0"/>
              </a:rPr>
              <a:t>Issues</a:t>
            </a:r>
            <a:r>
              <a:rPr lang="en-US" sz="3000" kern="1200" baseline="0" dirty="0" smtClean="0">
                <a:solidFill>
                  <a:schemeClr val="bg1"/>
                </a:solidFill>
                <a:latin typeface="Arial" panose="020B0604020202020204" pitchFamily="34" charset="0"/>
                <a:cs typeface="Arial" panose="020B0604020202020204" pitchFamily="34" charset="0"/>
              </a:rPr>
              <a:t> in mental health</a:t>
            </a:r>
            <a:endParaRPr lang="en-US" sz="3000" kern="1200" dirty="0">
              <a:solidFill>
                <a:schemeClr val="bg1"/>
              </a:solidFill>
              <a:latin typeface="Arial" panose="020B0604020202020204" pitchFamily="34" charset="0"/>
              <a:cs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3399"/>
            </a:gs>
            <a:gs pos="25000">
              <a:srgbClr val="FF6633"/>
            </a:gs>
            <a:gs pos="50000">
              <a:srgbClr val="FFFF00"/>
            </a:gs>
            <a:gs pos="75000">
              <a:srgbClr val="01A78F"/>
            </a:gs>
            <a:gs pos="100000">
              <a:srgbClr val="3366FF"/>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79538" cy="850106"/>
          </a:xfrm>
          <a:prstGeom prst="rect">
            <a:avLst/>
          </a:prstGeom>
          <a:solidFill>
            <a:srgbClr val="FFFF00"/>
          </a:solidFill>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27894CDE-C32C-4069-8DAB-209A05CF62C8}" type="datetimeFigureOut">
              <a:rPr lang="en-GB" smtClean="0">
                <a:solidFill>
                  <a:prstClr val="black">
                    <a:tint val="75000"/>
                  </a:prstClr>
                </a:solidFill>
              </a:rPr>
              <a:pPr/>
              <a:t>05/09/2019</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GB" dirty="0">
              <a:solidFill>
                <a:prstClr val="black">
                  <a:tint val="75000"/>
                </a:prstClr>
              </a:solidFill>
            </a:endParaRPr>
          </a:p>
        </p:txBody>
      </p:sp>
    </p:spTree>
    <p:extLst>
      <p:ext uri="{BB962C8B-B14F-4D97-AF65-F5344CB8AC3E}">
        <p14:creationId xmlns:p14="http://schemas.microsoft.com/office/powerpoint/2010/main" val="21327599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3399"/>
            </a:gs>
            <a:gs pos="25000">
              <a:srgbClr val="FF6633"/>
            </a:gs>
            <a:gs pos="50000">
              <a:srgbClr val="FFFF00"/>
            </a:gs>
            <a:gs pos="75000">
              <a:srgbClr val="01A78F"/>
            </a:gs>
            <a:gs pos="100000">
              <a:srgbClr val="3366FF"/>
            </a:gs>
          </a:gsLst>
          <a:lin ang="2700000" scaled="1"/>
          <a:tileRect/>
        </a:gradFill>
        <a:effectLst/>
      </p:bgPr>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cxnSp>
          <p:nvCxnSpPr>
            <p:cNvPr id="7" name="Straight Connector 6"/>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61201C1-C6AF-5148-AE48-3B16DB56CA11}" type="datetimeFigureOut">
              <a:rPr lang="en-US" smtClean="0"/>
              <a:pPr/>
              <a:t>9/5/2019</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15738A6B-AC3F-D741-A18B-7FEEC9C17557}" type="slidenum">
              <a:rPr lang="en-US" smtClean="0"/>
              <a:pPr/>
              <a:t>‹#›</a:t>
            </a:fld>
            <a:endParaRPr lang="en-US"/>
          </a:p>
        </p:txBody>
      </p:sp>
    </p:spTree>
    <p:extLst>
      <p:ext uri="{BB962C8B-B14F-4D97-AF65-F5344CB8AC3E}">
        <p14:creationId xmlns:p14="http://schemas.microsoft.com/office/powerpoint/2010/main" val="275923625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txStyles>
    <p:titleStyle>
      <a:lvl1pPr algn="l" defTabSz="457200" rtl="0" eaLnBrk="1" latinLnBrk="0" hangingPunct="1">
        <a:spcBef>
          <a:spcPct val="0"/>
        </a:spcBef>
        <a:buNone/>
        <a:defRPr sz="3600" kern="1200">
          <a:solidFill>
            <a:schemeClr val="accent1">
              <a:lumMod val="75000"/>
            </a:schemeClr>
          </a:solidFill>
          <a:latin typeface="Arial" panose="020B0604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Arial" panose="020B0604020202020204" pitchFamily="34" charset="0"/>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Arial" panose="020B0604020202020204" pitchFamily="34" charset="0"/>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Arial" panose="020B0604020202020204" pitchFamily="34" charset="0"/>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Arial" panose="020B0604020202020204" pitchFamily="34" charset="0"/>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Arial" panose="020B0604020202020204" pitchFamily="34" charset="0"/>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3399"/>
            </a:gs>
            <a:gs pos="25000">
              <a:srgbClr val="FF6633"/>
            </a:gs>
            <a:gs pos="50000">
              <a:srgbClr val="FFFF00"/>
            </a:gs>
            <a:gs pos="75000">
              <a:srgbClr val="01A78F"/>
            </a:gs>
            <a:gs pos="100000">
              <a:srgbClr val="3366FF"/>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79538" cy="850106"/>
          </a:xfrm>
          <a:prstGeom prst="rect">
            <a:avLst/>
          </a:prstGeom>
          <a:solidFill>
            <a:srgbClr val="FFFF00"/>
          </a:solidFill>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27894CDE-C32C-4069-8DAB-209A05CF62C8}" type="datetimeFigureOut">
              <a:rPr lang="en-GB" smtClean="0">
                <a:solidFill>
                  <a:prstClr val="black">
                    <a:tint val="75000"/>
                  </a:prstClr>
                </a:solidFill>
              </a:rPr>
              <a:pPr/>
              <a:t>05/09/2019</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GB" dirty="0">
              <a:solidFill>
                <a:prstClr val="black">
                  <a:tint val="75000"/>
                </a:prstClr>
              </a:solidFill>
            </a:endParaRPr>
          </a:p>
        </p:txBody>
      </p:sp>
    </p:spTree>
    <p:extLst>
      <p:ext uri="{BB962C8B-B14F-4D97-AF65-F5344CB8AC3E}">
        <p14:creationId xmlns:p14="http://schemas.microsoft.com/office/powerpoint/2010/main" val="279951035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3399"/>
            </a:gs>
            <a:gs pos="25000">
              <a:srgbClr val="FF6633"/>
            </a:gs>
            <a:gs pos="50000">
              <a:srgbClr val="FFFF00"/>
            </a:gs>
            <a:gs pos="75000">
              <a:srgbClr val="01A78F"/>
            </a:gs>
            <a:gs pos="100000">
              <a:srgbClr val="3366FF"/>
            </a:gs>
          </a:gsLst>
          <a:lin ang="16200000" scaled="1"/>
          <a:tileRect/>
        </a:gradFill>
        <a:effectLst/>
      </p:bgPr>
    </p:bg>
    <p:spTree>
      <p:nvGrpSpPr>
        <p:cNvPr id="1" name="Shape 4"/>
        <p:cNvGrpSpPr/>
        <p:nvPr/>
      </p:nvGrpSpPr>
      <p:grpSpPr>
        <a:xfrm>
          <a:off x="0" y="0"/>
          <a:ext cx="0" cy="0"/>
          <a:chOff x="0" y="0"/>
          <a:chExt cx="0" cy="0"/>
        </a:xfrm>
      </p:grpSpPr>
      <p:pic>
        <p:nvPicPr>
          <p:cNvPr id="2" name="Picture 1" descr="BANNER_CH02.jp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5"/>
            <a:ext cx="9144000" cy="1195311"/>
          </a:xfrm>
          <a:prstGeom prst="rect">
            <a:avLst/>
          </a:prstGeom>
        </p:spPr>
      </p:pic>
      <p:sp>
        <p:nvSpPr>
          <p:cNvPr id="8" name="Footer Placeholder 4"/>
          <p:cNvSpPr txBox="1">
            <a:spLocks/>
          </p:cNvSpPr>
          <p:nvPr/>
        </p:nvSpPr>
        <p:spPr>
          <a:xfrm>
            <a:off x="539554" y="6237317"/>
            <a:ext cx="2798440" cy="365125"/>
          </a:xfrm>
          <a:prstGeom prst="rect">
            <a:avLst/>
          </a:prstGeom>
        </p:spPr>
        <p:txBody>
          <a:bodyPr vert="horz" lIns="91440" tIns="45720" rIns="91440" bIns="45720" rtlCol="0" anchor="ctr"/>
          <a:lstStyle/>
          <a:p>
            <a:r>
              <a:rPr lang="en-US" sz="1000" dirty="0">
                <a:solidFill>
                  <a:srgbClr val="000000"/>
                </a:solidFill>
                <a:cs typeface="Arial"/>
                <a:sym typeface="Arial"/>
              </a:rPr>
              <a:t>OCR Psychology for A level Year 1</a:t>
            </a:r>
          </a:p>
        </p:txBody>
      </p:sp>
      <p:sp>
        <p:nvSpPr>
          <p:cNvPr id="9" name="Footer Placeholder 4"/>
          <p:cNvSpPr txBox="1">
            <a:spLocks/>
          </p:cNvSpPr>
          <p:nvPr/>
        </p:nvSpPr>
        <p:spPr>
          <a:xfrm>
            <a:off x="6084168" y="6237317"/>
            <a:ext cx="2438400" cy="365125"/>
          </a:xfrm>
          <a:prstGeom prst="rect">
            <a:avLst/>
          </a:prstGeom>
        </p:spPr>
        <p:txBody>
          <a:bodyPr vert="horz" lIns="91440" tIns="45720" rIns="91440" bIns="45720" rtlCol="0" anchor="ctr"/>
          <a:lstStyle/>
          <a:p>
            <a:pPr algn="r"/>
            <a:r>
              <a:rPr lang="en-US" sz="1000" dirty="0">
                <a:solidFill>
                  <a:srgbClr val="000000"/>
                </a:solidFill>
                <a:cs typeface="Arial"/>
                <a:sym typeface="Arial"/>
              </a:rPr>
              <a:t>2015 © Hodder &amp; Stoughton Limited</a:t>
            </a:r>
            <a:r>
              <a:rPr lang="en-GB" sz="1400" dirty="0">
                <a:solidFill>
                  <a:srgbClr val="000000"/>
                </a:solidFill>
                <a:cs typeface="Arial"/>
                <a:sym typeface="Arial"/>
              </a:rPr>
              <a:t> </a:t>
            </a:r>
            <a:endParaRPr lang="en-US" sz="1400" dirty="0">
              <a:solidFill>
                <a:srgbClr val="000000"/>
              </a:solidFill>
              <a:cs typeface="Arial"/>
              <a:sym typeface="Arial"/>
            </a:endParaRPr>
          </a:p>
        </p:txBody>
      </p:sp>
      <p:sp>
        <p:nvSpPr>
          <p:cNvPr id="10" name="TextBox 9"/>
          <p:cNvSpPr txBox="1"/>
          <p:nvPr/>
        </p:nvSpPr>
        <p:spPr>
          <a:xfrm>
            <a:off x="1486253" y="260648"/>
            <a:ext cx="7632848" cy="553998"/>
          </a:xfrm>
          <a:prstGeom prst="rect">
            <a:avLst/>
          </a:prstGeom>
          <a:noFill/>
        </p:spPr>
        <p:txBody>
          <a:bodyPr wrap="square" rtlCol="0">
            <a:spAutoFit/>
          </a:bodyPr>
          <a:lstStyle/>
          <a:p>
            <a:r>
              <a:rPr lang="en-US" sz="3000" dirty="0">
                <a:solidFill>
                  <a:srgbClr val="FFFFFF"/>
                </a:solidFill>
                <a:cs typeface="Arial" panose="020B0604020202020204" pitchFamily="34" charset="0"/>
                <a:sym typeface="Arial"/>
              </a:rPr>
              <a:t>The cognitive area</a:t>
            </a:r>
          </a:p>
        </p:txBody>
      </p:sp>
    </p:spTree>
    <p:extLst>
      <p:ext uri="{BB962C8B-B14F-4D97-AF65-F5344CB8AC3E}">
        <p14:creationId xmlns:p14="http://schemas.microsoft.com/office/powerpoint/2010/main" val="428652731"/>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5.xml"/><Relationship Id="rId1" Type="http://schemas.openxmlformats.org/officeDocument/2006/relationships/slideLayout" Target="../slideLayouts/slideLayout4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6.xml"/></Relationships>
</file>

<file path=ppt/slides/_rels/slide10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2.xml"/><Relationship Id="rId1" Type="http://schemas.openxmlformats.org/officeDocument/2006/relationships/slideLayout" Target="../slideLayouts/slideLayout3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0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3.xml"/><Relationship Id="rId1" Type="http://schemas.openxmlformats.org/officeDocument/2006/relationships/slideLayout" Target="../slideLayouts/slideLayout36.xml"/><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4.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6.xml"/></Relationships>
</file>

<file path=ppt/slides/_rels/slide1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5.xml"/><Relationship Id="rId1" Type="http://schemas.openxmlformats.org/officeDocument/2006/relationships/slideLayout" Target="../slideLayouts/slideLayout3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5.xml.rels><?xml version="1.0" encoding="UTF-8" standalone="yes"?>
<Relationships xmlns="http://schemas.openxmlformats.org/package/2006/relationships"><Relationship Id="rId2" Type="http://schemas.openxmlformats.org/officeDocument/2006/relationships/hyperlink" Target="https://www.youtube.com/watch?v=ahftOcYUR9E" TargetMode="External"/><Relationship Id="rId1" Type="http://schemas.openxmlformats.org/officeDocument/2006/relationships/slideLayout" Target="../slideLayouts/slideLayout36.xml"/></Relationships>
</file>

<file path=ppt/slides/_rels/slide116.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png"/><Relationship Id="rId1" Type="http://schemas.openxmlformats.org/officeDocument/2006/relationships/slideLayout" Target="../slideLayouts/slideLayout36.xml"/><Relationship Id="rId5" Type="http://schemas.openxmlformats.org/officeDocument/2006/relationships/image" Target="../media/image57.jpeg"/><Relationship Id="rId4" Type="http://schemas.openxmlformats.org/officeDocument/2006/relationships/image" Target="../media/image56.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6.xml"/></Relationships>
</file>

<file path=ppt/slides/_rels/slide1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6.xml"/></Relationships>
</file>

<file path=ppt/slides/_rels/slide1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6.xml"/></Relationships>
</file>

<file path=ppt/slides/_rels/slide1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6.xml"/></Relationships>
</file>

<file path=ppt/slides/_rels/slide1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36.xml"/><Relationship Id="rId4" Type="http://schemas.openxmlformats.org/officeDocument/2006/relationships/image" Target="../media/image61.jpeg"/></Relationships>
</file>

<file path=ppt/slides/_rels/slide1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6.xml"/></Relationships>
</file>

<file path=ppt/slides/_rels/slide1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6.xml"/></Relationships>
</file>

<file path=ppt/slides/_rels/slide1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6.xml"/></Relationships>
</file>

<file path=ppt/slides/_rels/slide1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6.xml"/></Relationships>
</file>

<file path=ppt/slides/_rels/slide1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6.xml"/></Relationships>
</file>

<file path=ppt/slides/_rels/slide1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6.xml"/></Relationships>
</file>

<file path=ppt/slides/_rels/slide1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6.xml"/><Relationship Id="rId1" Type="http://schemas.openxmlformats.org/officeDocument/2006/relationships/slideLayout" Target="../slideLayouts/slideLayout41.xml"/></Relationships>
</file>

<file path=ppt/slides/_rels/slide1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file:///\\duff\teachershomedrives$\vevagora\Psych%20Dept%20Admin\Displays\Phobias%20List%202018.pptx" TargetMode="External"/><Relationship Id="rId1" Type="http://schemas.openxmlformats.org/officeDocument/2006/relationships/slideLayout" Target="../slideLayouts/slideLayout20.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1.jpeg"/><Relationship Id="rId7" Type="http://schemas.openxmlformats.org/officeDocument/2006/relationships/image" Target="../media/image15.gif"/><Relationship Id="rId2" Type="http://schemas.openxmlformats.org/officeDocument/2006/relationships/hyperlink" Target="http://www.lifespan.org/adam/graphics/images/en/9344.jpg" TargetMode="External"/><Relationship Id="rId1" Type="http://schemas.openxmlformats.org/officeDocument/2006/relationships/slideLayout" Target="../slideLayouts/slideLayout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gif"/></Relationships>
</file>

<file path=ppt/slides/_rels/slide3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8.xml"/><Relationship Id="rId5" Type="http://schemas.openxmlformats.org/officeDocument/2006/relationships/image" Target="../media/image21.gif"/><Relationship Id="rId4" Type="http://schemas.openxmlformats.org/officeDocument/2006/relationships/image" Target="../media/image20.gi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p5zFgT4aofA"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Teaching%20and%20Learning/Lesson%20Activities/Countdown.pptx" TargetMode="External"/><Relationship Id="rId4" Type="http://schemas.openxmlformats.org/officeDocument/2006/relationships/image" Target="../media/image23.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5.gif"/></Relationships>
</file>

<file path=ppt/slides/_rels/slide6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65.xml.rels><?xml version="1.0" encoding="UTF-8" standalone="yes"?>
<Relationships xmlns="http://schemas.openxmlformats.org/package/2006/relationships"><Relationship Id="rId3" Type="http://schemas.openxmlformats.org/officeDocument/2006/relationships/hyperlink" Target="https://www.youtube.com/watch?v=lk-VzATcv4M"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3" Type="http://schemas.openxmlformats.org/officeDocument/2006/relationships/hyperlink" Target="../../Psych%20Dept%20Admin/Displays/Pareidolia%202018.pptx"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quizlet.com/413122984/the-medical-model-of-mental-illness-flash-cards/"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create.kahoot.it/create#/edit/e7429eb1-3155-4a98-b03a-dcb3a0d33b75/done"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learn.genetics.utah.edu/content/epigenetics/rats/" TargetMode="External"/><Relationship Id="rId1" Type="http://schemas.openxmlformats.org/officeDocument/2006/relationships/slideLayout" Target="../slideLayouts/slideLayout36.xml"/></Relationships>
</file>

<file path=ppt/slides/_rels/slide84.xml.rels><?xml version="1.0" encoding="UTF-8" standalone="yes"?>
<Relationships xmlns="http://schemas.openxmlformats.org/package/2006/relationships"><Relationship Id="rId2" Type="http://schemas.openxmlformats.org/officeDocument/2006/relationships/hyperlink" Target="https://www.youtube.com/watch?v=ahftOcYUR9E" TargetMode="External"/><Relationship Id="rId1" Type="http://schemas.openxmlformats.org/officeDocument/2006/relationships/slideLayout" Target="../slideLayouts/slideLayout3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6.xml"/></Relationships>
</file>

<file path=ppt/slides/_rels/slide8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6.xml"/></Relationships>
</file>

<file path=ppt/slides/_rels/slide9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1.xml"/><Relationship Id="rId1" Type="http://schemas.openxmlformats.org/officeDocument/2006/relationships/slideLayout" Target="../slideLayouts/slideLayout48.xml"/></Relationships>
</file>

<file path=ppt/slides/_rels/slide9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2.xml"/><Relationship Id="rId1" Type="http://schemas.openxmlformats.org/officeDocument/2006/relationships/slideLayout" Target="../slideLayouts/slideLayout48.xml"/></Relationships>
</file>

<file path=ppt/slides/_rels/slide9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48.xml"/></Relationships>
</file>

<file path=ppt/slides/_rels/slide9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4.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79"/>
        <p:cNvGrpSpPr/>
        <p:nvPr/>
      </p:nvGrpSpPr>
      <p:grpSpPr>
        <a:xfrm>
          <a:off x="0" y="0"/>
          <a:ext cx="0" cy="0"/>
          <a:chOff x="0" y="0"/>
          <a:chExt cx="0" cy="0"/>
        </a:xfrm>
      </p:grpSpPr>
      <p:sp>
        <p:nvSpPr>
          <p:cNvPr id="2" name="TextBox 1"/>
          <p:cNvSpPr txBox="1"/>
          <p:nvPr/>
        </p:nvSpPr>
        <p:spPr>
          <a:xfrm>
            <a:off x="-1" y="4710623"/>
            <a:ext cx="6726274" cy="2246769"/>
          </a:xfrm>
          <a:prstGeom prst="rect">
            <a:avLst/>
          </a:prstGeom>
          <a:solidFill>
            <a:srgbClr val="FFFF00"/>
          </a:solidFill>
        </p:spPr>
        <p:txBody>
          <a:bodyPr wrap="square" rtlCol="0">
            <a:spAutoFit/>
          </a:bodyPr>
          <a:lstStyle/>
          <a:p>
            <a:r>
              <a:rPr lang="en-GB" sz="2800" dirty="0">
                <a:cs typeface="Arial" panose="020B0604020202020204" pitchFamily="34" charset="0"/>
              </a:rPr>
              <a:t>3 explanations from the medical model of mental </a:t>
            </a:r>
            <a:r>
              <a:rPr lang="en-GB" sz="2800" dirty="0" smtClean="0">
                <a:cs typeface="Arial" panose="020B0604020202020204" pitchFamily="34" charset="0"/>
              </a:rPr>
              <a:t>illness:</a:t>
            </a:r>
          </a:p>
          <a:p>
            <a:pPr marL="342900" indent="-342900">
              <a:buFont typeface="+mj-lt"/>
              <a:buAutoNum type="arabicPeriod"/>
            </a:pPr>
            <a:r>
              <a:rPr lang="en-GB" sz="2800" dirty="0" smtClean="0">
                <a:cs typeface="Arial" panose="020B0604020202020204" pitchFamily="34" charset="0"/>
              </a:rPr>
              <a:t>biochemical</a:t>
            </a:r>
          </a:p>
          <a:p>
            <a:pPr marL="342900" indent="-342900">
              <a:buFont typeface="+mj-lt"/>
              <a:buAutoNum type="arabicPeriod"/>
            </a:pPr>
            <a:r>
              <a:rPr lang="en-GB" sz="2800" dirty="0" smtClean="0">
                <a:cs typeface="Arial" panose="020B0604020202020204" pitchFamily="34" charset="0"/>
              </a:rPr>
              <a:t>brain abnormality</a:t>
            </a:r>
          </a:p>
          <a:p>
            <a:pPr marL="342900" indent="-342900">
              <a:buFont typeface="+mj-lt"/>
              <a:buAutoNum type="arabicPeriod"/>
            </a:pPr>
            <a:r>
              <a:rPr lang="en-GB" sz="2800" dirty="0" smtClean="0">
                <a:cs typeface="Arial" panose="020B0604020202020204" pitchFamily="34" charset="0"/>
              </a:rPr>
              <a:t>genes</a:t>
            </a:r>
            <a:endParaRPr lang="en-GB" sz="2800" dirty="0"/>
          </a:p>
        </p:txBody>
      </p:sp>
      <p:pic>
        <p:nvPicPr>
          <p:cNvPr id="2050" name="Picture 2" descr="Image result for causes of mental illn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6273" y="4725144"/>
            <a:ext cx="2441391" cy="21645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everything psychological is biological"/>
          <p:cNvPicPr>
            <a:picLocks noChangeAspect="1" noChangeArrowheads="1"/>
          </p:cNvPicPr>
          <p:nvPr/>
        </p:nvPicPr>
        <p:blipFill rotWithShape="1">
          <a:blip r:embed="rId4">
            <a:extLst>
              <a:ext uri="{28A0092B-C50C-407E-A947-70E740481C1C}">
                <a14:useLocalDpi xmlns:a14="http://schemas.microsoft.com/office/drawing/2010/main" val="0"/>
              </a:ext>
            </a:extLst>
          </a:blip>
          <a:srcRect l="5509" t="1" b="48549"/>
          <a:stretch/>
        </p:blipFill>
        <p:spPr bwMode="auto">
          <a:xfrm>
            <a:off x="5589216" y="0"/>
            <a:ext cx="3559099" cy="145345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 y="1556792"/>
            <a:ext cx="8999711" cy="3108543"/>
          </a:xfrm>
          <a:prstGeom prst="rect">
            <a:avLst/>
          </a:prstGeom>
        </p:spPr>
        <p:txBody>
          <a:bodyPr wrap="square">
            <a:spAutoFit/>
          </a:bodyPr>
          <a:lstStyle/>
          <a:p>
            <a:pPr lvl="0">
              <a:defRPr/>
            </a:pPr>
            <a:r>
              <a:rPr lang="en-US" sz="2800" b="1" dirty="0" smtClean="0"/>
              <a:t>Learning Objectives</a:t>
            </a:r>
          </a:p>
          <a:p>
            <a:pPr marL="457200" lvl="0" indent="-457200">
              <a:buFont typeface="Arial" pitchFamily="34" charset="0"/>
              <a:buChar char="•"/>
              <a:defRPr/>
            </a:pPr>
            <a:r>
              <a:rPr lang="en-US" sz="2800" dirty="0" smtClean="0"/>
              <a:t>AO1 – to explain the 3 medical model explanations of mental illness</a:t>
            </a:r>
          </a:p>
          <a:p>
            <a:pPr marL="457200" lvl="0" indent="-457200">
              <a:buFont typeface="Arial" pitchFamily="34" charset="0"/>
              <a:buChar char="•"/>
              <a:defRPr/>
            </a:pPr>
            <a:r>
              <a:rPr lang="en-GB" sz="2800" dirty="0" smtClean="0"/>
              <a:t>AO2 – to apply these explanations to specific phobias </a:t>
            </a:r>
          </a:p>
          <a:p>
            <a:pPr marL="457200" lvl="0" indent="-457200">
              <a:buFont typeface="Arial" pitchFamily="34" charset="0"/>
              <a:buChar char="•"/>
              <a:defRPr/>
            </a:pPr>
            <a:r>
              <a:rPr lang="en-GB" sz="2800" dirty="0" smtClean="0"/>
              <a:t>AO3 – to evaluate the strengths and weaknesses of these explanations, and their research methodology</a:t>
            </a:r>
            <a:endParaRPr lang="en-US" sz="2800" dirty="0" smtClean="0"/>
          </a:p>
        </p:txBody>
      </p:sp>
      <p:sp>
        <p:nvSpPr>
          <p:cNvPr id="4" name="TextBox 3"/>
          <p:cNvSpPr txBox="1"/>
          <p:nvPr/>
        </p:nvSpPr>
        <p:spPr>
          <a:xfrm>
            <a:off x="-1" y="0"/>
            <a:ext cx="5589217" cy="1569660"/>
          </a:xfrm>
          <a:prstGeom prst="rect">
            <a:avLst/>
          </a:prstGeom>
          <a:solidFill>
            <a:srgbClr val="FFFF00"/>
          </a:solidFill>
        </p:spPr>
        <p:txBody>
          <a:bodyPr wrap="square" rtlCol="0">
            <a:spAutoFit/>
          </a:bodyPr>
          <a:lstStyle/>
          <a:p>
            <a:pPr algn="ctr"/>
            <a:r>
              <a:rPr lang="en-GB" sz="4800" u="sng" dirty="0" smtClean="0"/>
              <a:t>Is Mental Illness a Medical Matter?</a:t>
            </a:r>
            <a:endParaRPr lang="en-GB" sz="4800" u="sng" dirty="0"/>
          </a:p>
        </p:txBody>
      </p:sp>
    </p:spTree>
    <p:extLst>
      <p:ext uri="{BB962C8B-B14F-4D97-AF65-F5344CB8AC3E}">
        <p14:creationId xmlns:p14="http://schemas.microsoft.com/office/powerpoint/2010/main" val="1809907548"/>
      </p:ext>
    </p:extLst>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6712"/>
            <a:ext cx="9144000" cy="6021288"/>
          </a:xfrm>
        </p:spPr>
        <p:txBody>
          <a:bodyPr>
            <a:normAutofit/>
          </a:bodyPr>
          <a:lstStyle/>
          <a:p>
            <a:r>
              <a:rPr lang="en-GB" sz="3200" b="1" dirty="0" smtClean="0">
                <a:solidFill>
                  <a:schemeClr val="tx1"/>
                </a:solidFill>
              </a:rPr>
              <a:t>Anxiety</a:t>
            </a:r>
          </a:p>
          <a:p>
            <a:r>
              <a:rPr lang="en-GB" sz="3200" dirty="0" smtClean="0">
                <a:solidFill>
                  <a:schemeClr val="tx1"/>
                </a:solidFill>
              </a:rPr>
              <a:t>An emotional response of anxiety and fear that is marked and persistent, excessive.</a:t>
            </a:r>
          </a:p>
          <a:p>
            <a:r>
              <a:rPr lang="en-GB" sz="3200" dirty="0" smtClean="0">
                <a:solidFill>
                  <a:schemeClr val="tx1"/>
                </a:solidFill>
              </a:rPr>
              <a:t>It is triggered by the presence or anticipation of the phobic item.</a:t>
            </a:r>
          </a:p>
          <a:p>
            <a:r>
              <a:rPr lang="en-GB" sz="3200" dirty="0" smtClean="0">
                <a:solidFill>
                  <a:schemeClr val="tx1"/>
                </a:solidFill>
              </a:rPr>
              <a:t>Anxiety is the unpleasant state of high arousal and prevents relaxation.</a:t>
            </a:r>
          </a:p>
          <a:p>
            <a:r>
              <a:rPr lang="en-GB" sz="3200" dirty="0" smtClean="0">
                <a:solidFill>
                  <a:schemeClr val="tx1"/>
                </a:solidFill>
              </a:rPr>
              <a:t>It is probably accompanied by a panic attack (a feeling of panic but with biological characteristics as well).</a:t>
            </a:r>
          </a:p>
          <a:p>
            <a:endParaRPr lang="en-GB" dirty="0"/>
          </a:p>
        </p:txBody>
      </p:sp>
      <p:sp>
        <p:nvSpPr>
          <p:cNvPr id="5" name="Title 1"/>
          <p:cNvSpPr>
            <a:spLocks noGrp="1"/>
          </p:cNvSpPr>
          <p:nvPr>
            <p:ph type="title"/>
          </p:nvPr>
        </p:nvSpPr>
        <p:spPr>
          <a:xfrm>
            <a:off x="0" y="1"/>
            <a:ext cx="9143999" cy="836712"/>
          </a:xfrm>
          <a:solidFill>
            <a:srgbClr val="FFFF00"/>
          </a:solidFill>
        </p:spPr>
        <p:txBody>
          <a:bodyPr>
            <a:noAutofit/>
          </a:bodyPr>
          <a:lstStyle/>
          <a:p>
            <a:pPr algn="ctr"/>
            <a:r>
              <a:rPr lang="en-US" sz="4000" dirty="0" smtClean="0">
                <a:solidFill>
                  <a:schemeClr val="tx1"/>
                </a:solidFill>
              </a:rPr>
              <a:t>Emotional characteristics of phobias</a:t>
            </a:r>
            <a:endParaRPr lang="en-US" sz="4000" dirty="0">
              <a:solidFill>
                <a:schemeClr val="tx1"/>
              </a:solidFill>
            </a:endParaRPr>
          </a:p>
        </p:txBody>
      </p:sp>
    </p:spTree>
    <p:extLst>
      <p:ext uri="{BB962C8B-B14F-4D97-AF65-F5344CB8AC3E}">
        <p14:creationId xmlns:p14="http://schemas.microsoft.com/office/powerpoint/2010/main" val="78468088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sp>
        <p:nvSpPr>
          <p:cNvPr id="225" name="Shape 225"/>
          <p:cNvSpPr txBox="1">
            <a:spLocks noGrp="1"/>
          </p:cNvSpPr>
          <p:nvPr>
            <p:ph type="body" idx="1"/>
          </p:nvPr>
        </p:nvSpPr>
        <p:spPr>
          <a:xfrm>
            <a:off x="0" y="548680"/>
            <a:ext cx="6444208" cy="5832648"/>
          </a:xfrm>
          <a:prstGeom prst="rect">
            <a:avLst/>
          </a:prstGeom>
          <a:ln w="9525" cap="flat">
            <a:noFill/>
            <a:prstDash val="solid"/>
            <a:round/>
            <a:headEnd type="none" w="med" len="med"/>
            <a:tailEnd type="none" w="med" len="med"/>
          </a:ln>
        </p:spPr>
        <p:txBody>
          <a:bodyPr lIns="91425" tIns="91425" rIns="91425" bIns="91425" anchor="t" anchorCtr="0">
            <a:noAutofit/>
          </a:bodyPr>
          <a:lstStyle/>
          <a:p>
            <a:pPr lvl="0"/>
            <a:r>
              <a:rPr lang="en-GB" sz="4000" dirty="0" smtClean="0"/>
              <a:t>There </a:t>
            </a:r>
            <a:r>
              <a:rPr lang="en-GB" sz="4000" dirty="0"/>
              <a:t>will be a significant relationship between amount of exercise </a:t>
            </a:r>
            <a:r>
              <a:rPr lang="en-GB" sz="4000" dirty="0" smtClean="0"/>
              <a:t>(hours </a:t>
            </a:r>
            <a:r>
              <a:rPr lang="en-GB" sz="4000" dirty="0"/>
              <a:t>per </a:t>
            </a:r>
            <a:r>
              <a:rPr lang="en-GB" sz="4000" dirty="0" smtClean="0"/>
              <a:t>week) </a:t>
            </a:r>
            <a:r>
              <a:rPr lang="en-GB" sz="4000" dirty="0"/>
              <a:t>and weight </a:t>
            </a:r>
            <a:r>
              <a:rPr lang="en-GB" sz="4000" dirty="0" smtClean="0"/>
              <a:t>(kilos).</a:t>
            </a:r>
            <a:endParaRPr lang="en-GB" sz="4000" dirty="0"/>
          </a:p>
          <a:p>
            <a:pPr lvl="0"/>
            <a:endParaRPr lang="en-GB" sz="4000" dirty="0"/>
          </a:p>
          <a:p>
            <a:pPr marL="457200" lvl="0" indent="-457200">
              <a:buFont typeface="Wingdings" panose="05000000000000000000" pitchFamily="2" charset="2"/>
              <a:buChar char="Ø"/>
            </a:pPr>
            <a:r>
              <a:rPr lang="en-GB" sz="4000" dirty="0" smtClean="0"/>
              <a:t>Null </a:t>
            </a:r>
            <a:r>
              <a:rPr lang="en-GB" sz="4000" dirty="0"/>
              <a:t>/ 2 tailed non-directional / 1 tailed directional hypothesis?</a:t>
            </a:r>
          </a:p>
          <a:p>
            <a:pPr lvl="0"/>
            <a:endParaRPr lang="en-GB" sz="4000" dirty="0"/>
          </a:p>
          <a:p>
            <a:pPr lvl="0"/>
            <a:endParaRPr lang="en-GB" sz="4000" dirty="0"/>
          </a:p>
        </p:txBody>
      </p:sp>
      <p:sp>
        <p:nvSpPr>
          <p:cNvPr id="5" name="Shape 224"/>
          <p:cNvSpPr txBox="1">
            <a:spLocks/>
          </p:cNvSpPr>
          <p:nvPr/>
        </p:nvSpPr>
        <p:spPr>
          <a:xfrm>
            <a:off x="0" y="0"/>
            <a:ext cx="9144000" cy="696686"/>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smtClean="0">
                <a:ln>
                  <a:noFill/>
                </a:ln>
                <a:solidFill>
                  <a:srgbClr val="000000"/>
                </a:solidFill>
                <a:effectLst/>
                <a:uLnTx/>
                <a:uFillTx/>
                <a:latin typeface="Arial"/>
                <a:cs typeface="Arial"/>
                <a:sym typeface="Arial"/>
              </a:rPr>
              <a:t>Paper 1 Section B: Research design and response </a:t>
            </a:r>
            <a:endParaRPr kumimoji="0" lang="en" sz="280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460" t="13827" r="51984" b="29876"/>
          <a:stretch/>
        </p:blipFill>
        <p:spPr bwMode="auto">
          <a:xfrm>
            <a:off x="6012160" y="2051588"/>
            <a:ext cx="3131840" cy="278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1537439"/>
      </p:ext>
    </p:extLst>
  </p:cSld>
  <p:clrMapOvr>
    <a:masterClrMapping/>
  </p:clrMapOvr>
  <p:transition spd="slow">
    <p:cut/>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sp>
        <p:nvSpPr>
          <p:cNvPr id="225" name="Shape 225"/>
          <p:cNvSpPr txBox="1">
            <a:spLocks noGrp="1"/>
          </p:cNvSpPr>
          <p:nvPr>
            <p:ph type="body" idx="1"/>
          </p:nvPr>
        </p:nvSpPr>
        <p:spPr>
          <a:xfrm>
            <a:off x="0" y="548680"/>
            <a:ext cx="6444208" cy="5832648"/>
          </a:xfrm>
          <a:prstGeom prst="rect">
            <a:avLst/>
          </a:prstGeom>
          <a:ln w="9525" cap="flat">
            <a:noFill/>
            <a:prstDash val="solid"/>
            <a:round/>
            <a:headEnd type="none" w="med" len="med"/>
            <a:tailEnd type="none" w="med" len="med"/>
          </a:ln>
        </p:spPr>
        <p:txBody>
          <a:bodyPr lIns="91425" tIns="91425" rIns="91425" bIns="91425" anchor="t" anchorCtr="0">
            <a:noAutofit/>
          </a:bodyPr>
          <a:lstStyle/>
          <a:p>
            <a:pPr lvl="0"/>
            <a:r>
              <a:rPr lang="en-GB" sz="3200" dirty="0"/>
              <a:t>A psychologist is researching whether there is a relationship between the amount of time listening to music and self-esteem. She gives participants a questionnaire with two items: how many hours they spend listening to music per week on average, and a </a:t>
            </a:r>
            <a:r>
              <a:rPr lang="en-GB" sz="3200" dirty="0" err="1"/>
              <a:t>likert</a:t>
            </a:r>
            <a:r>
              <a:rPr lang="en-GB" sz="3200" dirty="0"/>
              <a:t> scale question asking them to rate their self-esteem from one to ten (where one is low and ten is high). </a:t>
            </a:r>
            <a:endParaRPr lang="en-GB" sz="3200" dirty="0"/>
          </a:p>
        </p:txBody>
      </p:sp>
      <p:sp>
        <p:nvSpPr>
          <p:cNvPr id="5" name="Shape 224"/>
          <p:cNvSpPr txBox="1">
            <a:spLocks/>
          </p:cNvSpPr>
          <p:nvPr/>
        </p:nvSpPr>
        <p:spPr>
          <a:xfrm>
            <a:off x="0" y="0"/>
            <a:ext cx="9144000" cy="696686"/>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0000"/>
                </a:solidFill>
                <a:effectLst/>
                <a:uLnTx/>
                <a:uFillTx/>
                <a:latin typeface="Arial"/>
                <a:cs typeface="Arial"/>
                <a:sym typeface="Arial"/>
              </a:rPr>
              <a:t>Writing your own hypothesis</a:t>
            </a:r>
            <a:endParaRPr kumimoji="0" lang="en" sz="28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7" name="6-Point Star 6"/>
          <p:cNvSpPr/>
          <p:nvPr/>
        </p:nvSpPr>
        <p:spPr>
          <a:xfrm>
            <a:off x="7020272" y="-48660"/>
            <a:ext cx="2014836" cy="1893483"/>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Page  13</a:t>
            </a:r>
            <a:endParaRPr lang="en-GB" dirty="0"/>
          </a:p>
        </p:txBody>
      </p:sp>
      <p:sp>
        <p:nvSpPr>
          <p:cNvPr id="2" name="Donut 1"/>
          <p:cNvSpPr/>
          <p:nvPr/>
        </p:nvSpPr>
        <p:spPr>
          <a:xfrm>
            <a:off x="-252536" y="3311212"/>
            <a:ext cx="2699792" cy="864096"/>
          </a:xfrm>
          <a:prstGeom prst="donut">
            <a:avLst>
              <a:gd name="adj" fmla="val 107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TextBox 2"/>
          <p:cNvSpPr txBox="1"/>
          <p:nvPr/>
        </p:nvSpPr>
        <p:spPr>
          <a:xfrm rot="1233279">
            <a:off x="5474855" y="1906253"/>
            <a:ext cx="3528392" cy="800219"/>
          </a:xfrm>
          <a:prstGeom prst="rect">
            <a:avLst/>
          </a:prstGeom>
          <a:solidFill>
            <a:srgbClr val="FFFF00"/>
          </a:solidFill>
        </p:spPr>
        <p:txBody>
          <a:bodyPr wrap="square" rtlCol="0">
            <a:spAutoFit/>
          </a:bodyPr>
          <a:lstStyle/>
          <a:p>
            <a:r>
              <a:rPr lang="en-GB" sz="3200" dirty="0" smtClean="0"/>
              <a:t>Operationalisation</a:t>
            </a:r>
            <a:endParaRPr lang="en-GB" dirty="0" smtClean="0"/>
          </a:p>
          <a:p>
            <a:r>
              <a:rPr lang="en-GB" dirty="0" smtClean="0"/>
              <a:t>Unit of measurement for time</a:t>
            </a:r>
            <a:endParaRPr lang="en-GB" dirty="0"/>
          </a:p>
        </p:txBody>
      </p:sp>
      <p:sp>
        <p:nvSpPr>
          <p:cNvPr id="8" name="Donut 7"/>
          <p:cNvSpPr/>
          <p:nvPr/>
        </p:nvSpPr>
        <p:spPr>
          <a:xfrm>
            <a:off x="-232589" y="5373216"/>
            <a:ext cx="2699792" cy="864096"/>
          </a:xfrm>
          <a:prstGeom prst="donut">
            <a:avLst>
              <a:gd name="adj" fmla="val 107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TextBox 8"/>
          <p:cNvSpPr txBox="1"/>
          <p:nvPr/>
        </p:nvSpPr>
        <p:spPr>
          <a:xfrm rot="1233279">
            <a:off x="5752295" y="4843155"/>
            <a:ext cx="3528392" cy="800219"/>
          </a:xfrm>
          <a:prstGeom prst="rect">
            <a:avLst/>
          </a:prstGeom>
          <a:solidFill>
            <a:srgbClr val="FFFF00"/>
          </a:solidFill>
        </p:spPr>
        <p:txBody>
          <a:bodyPr wrap="square" rtlCol="0">
            <a:spAutoFit/>
          </a:bodyPr>
          <a:lstStyle/>
          <a:p>
            <a:r>
              <a:rPr lang="en-GB" sz="3200" dirty="0" smtClean="0"/>
              <a:t>Operationalisation</a:t>
            </a:r>
            <a:endParaRPr lang="en-GB" dirty="0" smtClean="0"/>
          </a:p>
          <a:p>
            <a:r>
              <a:rPr lang="en-GB" dirty="0" smtClean="0"/>
              <a:t>Unit of measurement for self esteem</a:t>
            </a:r>
            <a:endParaRPr lang="en-GB" dirty="0"/>
          </a:p>
        </p:txBody>
      </p:sp>
    </p:spTree>
    <p:extLst>
      <p:ext uri="{BB962C8B-B14F-4D97-AF65-F5344CB8AC3E}">
        <p14:creationId xmlns:p14="http://schemas.microsoft.com/office/powerpoint/2010/main" val="231889435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sp>
        <p:nvSpPr>
          <p:cNvPr id="225" name="Shape 225"/>
          <p:cNvSpPr txBox="1">
            <a:spLocks noGrp="1"/>
          </p:cNvSpPr>
          <p:nvPr>
            <p:ph type="body" idx="1"/>
          </p:nvPr>
        </p:nvSpPr>
        <p:spPr>
          <a:xfrm>
            <a:off x="0" y="548680"/>
            <a:ext cx="7020272" cy="1800200"/>
          </a:xfrm>
          <a:prstGeom prst="rect">
            <a:avLst/>
          </a:prstGeom>
          <a:ln w="9525" cap="flat">
            <a:noFill/>
            <a:prstDash val="solid"/>
            <a:round/>
            <a:headEnd type="none" w="med" len="med"/>
            <a:tailEnd type="none" w="med" len="med"/>
          </a:ln>
        </p:spPr>
        <p:txBody>
          <a:bodyPr lIns="91425" tIns="91425" rIns="91425" bIns="91425" anchor="t" anchorCtr="0">
            <a:noAutofit/>
          </a:bodyPr>
          <a:lstStyle/>
          <a:p>
            <a:pPr lvl="0"/>
            <a:r>
              <a:rPr lang="en-GB" sz="2000" dirty="0"/>
              <a:t>A psychologist is researching whether there is a relationship between the amount of time listening to music and self-esteem. She gives participants a questionnaire with two items: how many hours they spend listening to music per week on average, and a </a:t>
            </a:r>
            <a:r>
              <a:rPr lang="en-GB" sz="2000" dirty="0" err="1"/>
              <a:t>likert</a:t>
            </a:r>
            <a:r>
              <a:rPr lang="en-GB" sz="2000" dirty="0"/>
              <a:t> scale question asking them to rate their self-esteem from one to ten (where one is low and ten is high). </a:t>
            </a:r>
            <a:endParaRPr lang="en-GB" sz="2000" dirty="0"/>
          </a:p>
        </p:txBody>
      </p:sp>
      <p:sp>
        <p:nvSpPr>
          <p:cNvPr id="5" name="Shape 224"/>
          <p:cNvSpPr txBox="1">
            <a:spLocks/>
          </p:cNvSpPr>
          <p:nvPr/>
        </p:nvSpPr>
        <p:spPr>
          <a:xfrm>
            <a:off x="0" y="0"/>
            <a:ext cx="9144000" cy="696686"/>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0000"/>
                </a:solidFill>
                <a:effectLst/>
                <a:uLnTx/>
                <a:uFillTx/>
                <a:latin typeface="Arial"/>
                <a:cs typeface="Arial"/>
                <a:sym typeface="Arial"/>
              </a:rPr>
              <a:t>Writing your own hypothesis</a:t>
            </a:r>
            <a:endParaRPr kumimoji="0" lang="en" sz="28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7" name="6-Point Star 6"/>
          <p:cNvSpPr/>
          <p:nvPr/>
        </p:nvSpPr>
        <p:spPr>
          <a:xfrm>
            <a:off x="7020272" y="-48660"/>
            <a:ext cx="2014836" cy="1893483"/>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Page  13</a:t>
            </a:r>
            <a:endParaRPr lang="en-GB" dirty="0"/>
          </a:p>
        </p:txBody>
      </p:sp>
      <p:sp>
        <p:nvSpPr>
          <p:cNvPr id="4" name="Rectangle 3"/>
          <p:cNvSpPr/>
          <p:nvPr/>
        </p:nvSpPr>
        <p:spPr>
          <a:xfrm>
            <a:off x="0" y="2897560"/>
            <a:ext cx="9144000" cy="1384995"/>
          </a:xfrm>
          <a:prstGeom prst="rect">
            <a:avLst/>
          </a:prstGeom>
          <a:solidFill>
            <a:srgbClr val="FFFF00"/>
          </a:solidFill>
        </p:spPr>
        <p:txBody>
          <a:bodyPr wrap="square">
            <a:spAutoFit/>
          </a:bodyPr>
          <a:lstStyle/>
          <a:p>
            <a:pPr lvl="0"/>
            <a:r>
              <a:rPr lang="en-GB" sz="2800" dirty="0" smtClean="0"/>
              <a:t>Null hypothesis = There </a:t>
            </a:r>
            <a:r>
              <a:rPr lang="en-GB" sz="2800" dirty="0"/>
              <a:t>will be </a:t>
            </a:r>
            <a:r>
              <a:rPr lang="en-GB" sz="2800" dirty="0" smtClean="0"/>
              <a:t>no relationship </a:t>
            </a:r>
            <a:r>
              <a:rPr lang="en-GB" sz="2800" dirty="0"/>
              <a:t>between </a:t>
            </a:r>
            <a:r>
              <a:rPr lang="en-GB" sz="2800" dirty="0" smtClean="0"/>
              <a:t> COVARIABLE #1 (operationalised) </a:t>
            </a:r>
            <a:r>
              <a:rPr lang="en-GB" sz="2800" dirty="0"/>
              <a:t>and </a:t>
            </a:r>
            <a:r>
              <a:rPr lang="en-GB" sz="2800" dirty="0" smtClean="0"/>
              <a:t>COVARIABLE #2 (</a:t>
            </a:r>
            <a:r>
              <a:rPr lang="en-GB" sz="2800" dirty="0"/>
              <a:t>operationalised</a:t>
            </a:r>
            <a:r>
              <a:rPr lang="en-GB" sz="2800" dirty="0" smtClean="0"/>
              <a:t>). </a:t>
            </a:r>
            <a:endParaRPr lang="en-GB" sz="2800" dirty="0"/>
          </a:p>
        </p:txBody>
      </p:sp>
    </p:spTree>
    <p:extLst>
      <p:ext uri="{BB962C8B-B14F-4D97-AF65-F5344CB8AC3E}">
        <p14:creationId xmlns:p14="http://schemas.microsoft.com/office/powerpoint/2010/main" val="4149027666"/>
      </p:ext>
    </p:extLst>
  </p:cSld>
  <p:clrMapOvr>
    <a:masterClrMapping/>
  </p:clrMapOvr>
  <p:transition spd="slow">
    <p:cut/>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sp>
        <p:nvSpPr>
          <p:cNvPr id="225" name="Shape 225"/>
          <p:cNvSpPr txBox="1">
            <a:spLocks noGrp="1"/>
          </p:cNvSpPr>
          <p:nvPr>
            <p:ph type="body" idx="1"/>
          </p:nvPr>
        </p:nvSpPr>
        <p:spPr>
          <a:xfrm>
            <a:off x="0" y="548680"/>
            <a:ext cx="7020272" cy="1800200"/>
          </a:xfrm>
          <a:prstGeom prst="rect">
            <a:avLst/>
          </a:prstGeom>
          <a:ln w="9525" cap="flat">
            <a:noFill/>
            <a:prstDash val="solid"/>
            <a:round/>
            <a:headEnd type="none" w="med" len="med"/>
            <a:tailEnd type="none" w="med" len="med"/>
          </a:ln>
        </p:spPr>
        <p:txBody>
          <a:bodyPr lIns="91425" tIns="91425" rIns="91425" bIns="91425" anchor="t" anchorCtr="0">
            <a:noAutofit/>
          </a:bodyPr>
          <a:lstStyle/>
          <a:p>
            <a:pPr lvl="0"/>
            <a:r>
              <a:rPr lang="en-GB" sz="2000" dirty="0"/>
              <a:t>A psychologist is researching whether there is a relationship between the amount of time listening to music and self-esteem. She gives participants a questionnaire with two items: how many hours they spend listening to music per week on average, and a </a:t>
            </a:r>
            <a:r>
              <a:rPr lang="en-GB" sz="2000" dirty="0" err="1"/>
              <a:t>likert</a:t>
            </a:r>
            <a:r>
              <a:rPr lang="en-GB" sz="2000" dirty="0"/>
              <a:t> scale question asking them to rate their self-esteem from one to ten (where one is low and ten is high). </a:t>
            </a:r>
            <a:endParaRPr lang="en-GB" sz="2000" dirty="0"/>
          </a:p>
        </p:txBody>
      </p:sp>
      <p:sp>
        <p:nvSpPr>
          <p:cNvPr id="5" name="Shape 224"/>
          <p:cNvSpPr txBox="1">
            <a:spLocks/>
          </p:cNvSpPr>
          <p:nvPr/>
        </p:nvSpPr>
        <p:spPr>
          <a:xfrm>
            <a:off x="0" y="0"/>
            <a:ext cx="9144000" cy="696686"/>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0000"/>
                </a:solidFill>
                <a:effectLst/>
                <a:uLnTx/>
                <a:uFillTx/>
                <a:latin typeface="Arial"/>
                <a:cs typeface="Arial"/>
                <a:sym typeface="Arial"/>
              </a:rPr>
              <a:t>Writing your own hypothesis</a:t>
            </a:r>
            <a:endParaRPr kumimoji="0" lang="en" sz="28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7" name="6-Point Star 6"/>
          <p:cNvSpPr/>
          <p:nvPr/>
        </p:nvSpPr>
        <p:spPr>
          <a:xfrm>
            <a:off x="7020272" y="-48660"/>
            <a:ext cx="2014836" cy="1893483"/>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Page  13</a:t>
            </a:r>
            <a:endParaRPr lang="en-GB" dirty="0"/>
          </a:p>
        </p:txBody>
      </p:sp>
      <p:sp>
        <p:nvSpPr>
          <p:cNvPr id="4" name="Rectangle 3"/>
          <p:cNvSpPr/>
          <p:nvPr/>
        </p:nvSpPr>
        <p:spPr>
          <a:xfrm>
            <a:off x="0" y="2897560"/>
            <a:ext cx="9144000" cy="1815882"/>
          </a:xfrm>
          <a:prstGeom prst="rect">
            <a:avLst/>
          </a:prstGeom>
          <a:solidFill>
            <a:srgbClr val="FFFF00"/>
          </a:solidFill>
        </p:spPr>
        <p:txBody>
          <a:bodyPr wrap="square">
            <a:spAutoFit/>
          </a:bodyPr>
          <a:lstStyle/>
          <a:p>
            <a:r>
              <a:rPr lang="en-GB" sz="2800" dirty="0" smtClean="0"/>
              <a:t>Directional = There will be a positive / negative relationship between  COVARIABLE #1 (operationalised) and COVARIABLE #2 (operationalised). </a:t>
            </a:r>
            <a:endParaRPr lang="en-GB" sz="2800" dirty="0"/>
          </a:p>
        </p:txBody>
      </p:sp>
    </p:spTree>
    <p:extLst>
      <p:ext uri="{BB962C8B-B14F-4D97-AF65-F5344CB8AC3E}">
        <p14:creationId xmlns:p14="http://schemas.microsoft.com/office/powerpoint/2010/main" val="1845221343"/>
      </p:ext>
    </p:extLst>
  </p:cSld>
  <p:clrMapOvr>
    <a:masterClrMapping/>
  </p:clrMapOvr>
  <p:transition spd="slow">
    <p:cut/>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sp>
        <p:nvSpPr>
          <p:cNvPr id="225" name="Shape 225"/>
          <p:cNvSpPr txBox="1">
            <a:spLocks noGrp="1"/>
          </p:cNvSpPr>
          <p:nvPr>
            <p:ph type="body" idx="1"/>
          </p:nvPr>
        </p:nvSpPr>
        <p:spPr>
          <a:xfrm>
            <a:off x="0" y="548680"/>
            <a:ext cx="7020272" cy="1800200"/>
          </a:xfrm>
          <a:prstGeom prst="rect">
            <a:avLst/>
          </a:prstGeom>
          <a:ln w="9525" cap="flat">
            <a:noFill/>
            <a:prstDash val="solid"/>
            <a:round/>
            <a:headEnd type="none" w="med" len="med"/>
            <a:tailEnd type="none" w="med" len="med"/>
          </a:ln>
        </p:spPr>
        <p:txBody>
          <a:bodyPr lIns="91425" tIns="91425" rIns="91425" bIns="91425" anchor="t" anchorCtr="0">
            <a:noAutofit/>
          </a:bodyPr>
          <a:lstStyle/>
          <a:p>
            <a:pPr lvl="0"/>
            <a:r>
              <a:rPr lang="en-GB" sz="2000" dirty="0"/>
              <a:t>A psychologist is researching whether there is a relationship between the amount of time listening to music and self-esteem. She gives participants a questionnaire with two items: how many hours they spend listening to music per week on average, and a </a:t>
            </a:r>
            <a:r>
              <a:rPr lang="en-GB" sz="2000" dirty="0" err="1"/>
              <a:t>likert</a:t>
            </a:r>
            <a:r>
              <a:rPr lang="en-GB" sz="2000" dirty="0"/>
              <a:t> scale question asking them to rate their self-esteem from one to ten (where one is low and ten is high). </a:t>
            </a:r>
            <a:endParaRPr lang="en-GB" sz="2000" dirty="0"/>
          </a:p>
        </p:txBody>
      </p:sp>
      <p:sp>
        <p:nvSpPr>
          <p:cNvPr id="5" name="Shape 224"/>
          <p:cNvSpPr txBox="1">
            <a:spLocks/>
          </p:cNvSpPr>
          <p:nvPr/>
        </p:nvSpPr>
        <p:spPr>
          <a:xfrm>
            <a:off x="0" y="0"/>
            <a:ext cx="9144000" cy="696686"/>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0000"/>
                </a:solidFill>
                <a:effectLst/>
                <a:uLnTx/>
                <a:uFillTx/>
                <a:latin typeface="Arial"/>
                <a:cs typeface="Arial"/>
                <a:sym typeface="Arial"/>
              </a:rPr>
              <a:t>Writing your own hypothesis</a:t>
            </a:r>
            <a:endParaRPr kumimoji="0" lang="en" sz="28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7" name="6-Point Star 6"/>
          <p:cNvSpPr/>
          <p:nvPr/>
        </p:nvSpPr>
        <p:spPr>
          <a:xfrm>
            <a:off x="7020272" y="-48660"/>
            <a:ext cx="2014836" cy="1893483"/>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Page  13</a:t>
            </a:r>
            <a:endParaRPr lang="en-GB" dirty="0"/>
          </a:p>
        </p:txBody>
      </p:sp>
      <p:sp>
        <p:nvSpPr>
          <p:cNvPr id="4" name="Rectangle 3"/>
          <p:cNvSpPr/>
          <p:nvPr/>
        </p:nvSpPr>
        <p:spPr>
          <a:xfrm>
            <a:off x="0" y="2897560"/>
            <a:ext cx="9144000" cy="1384995"/>
          </a:xfrm>
          <a:prstGeom prst="rect">
            <a:avLst/>
          </a:prstGeom>
          <a:solidFill>
            <a:srgbClr val="FFFF00"/>
          </a:solidFill>
        </p:spPr>
        <p:txBody>
          <a:bodyPr wrap="square">
            <a:spAutoFit/>
          </a:bodyPr>
          <a:lstStyle/>
          <a:p>
            <a:r>
              <a:rPr lang="en-GB" sz="2800" dirty="0" smtClean="0"/>
              <a:t>Non-directional = There </a:t>
            </a:r>
            <a:r>
              <a:rPr lang="en-GB" sz="2800" dirty="0"/>
              <a:t>will be </a:t>
            </a:r>
            <a:r>
              <a:rPr lang="en-GB" sz="2800" dirty="0" smtClean="0"/>
              <a:t>a </a:t>
            </a:r>
            <a:r>
              <a:rPr lang="en-GB" sz="2800" dirty="0"/>
              <a:t>relationship between  COVARIABLE #1 (operationalised) and </a:t>
            </a:r>
            <a:r>
              <a:rPr lang="en-GB" sz="2800" dirty="0" smtClean="0"/>
              <a:t>COVARIABLE </a:t>
            </a:r>
            <a:r>
              <a:rPr lang="en-GB" sz="2800" dirty="0"/>
              <a:t>#2 (operationalised). </a:t>
            </a:r>
          </a:p>
        </p:txBody>
      </p:sp>
    </p:spTree>
    <p:extLst>
      <p:ext uri="{BB962C8B-B14F-4D97-AF65-F5344CB8AC3E}">
        <p14:creationId xmlns:p14="http://schemas.microsoft.com/office/powerpoint/2010/main" val="2230582221"/>
      </p:ext>
    </p:extLst>
  </p:cSld>
  <p:clrMapOvr>
    <a:masterClrMapping/>
  </p:clrMapOvr>
  <p:transition spd="slow">
    <p:cut/>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sp>
        <p:nvSpPr>
          <p:cNvPr id="225" name="Shape 225"/>
          <p:cNvSpPr txBox="1">
            <a:spLocks noGrp="1"/>
          </p:cNvSpPr>
          <p:nvPr>
            <p:ph type="body" idx="1"/>
          </p:nvPr>
        </p:nvSpPr>
        <p:spPr>
          <a:xfrm>
            <a:off x="0" y="548680"/>
            <a:ext cx="7020272" cy="1800200"/>
          </a:xfrm>
          <a:prstGeom prst="rect">
            <a:avLst/>
          </a:prstGeom>
          <a:ln w="9525" cap="flat">
            <a:noFill/>
            <a:prstDash val="solid"/>
            <a:round/>
            <a:headEnd type="none" w="med" len="med"/>
            <a:tailEnd type="none" w="med" len="med"/>
          </a:ln>
        </p:spPr>
        <p:txBody>
          <a:bodyPr lIns="91425" tIns="91425" rIns="91425" bIns="91425" anchor="t" anchorCtr="0">
            <a:noAutofit/>
          </a:bodyPr>
          <a:lstStyle/>
          <a:p>
            <a:pPr lvl="0"/>
            <a:r>
              <a:rPr lang="en-GB" sz="2000" dirty="0"/>
              <a:t>A psychologist is researching whether there is a relationship between the amount of time listening to music and self-esteem. She gives participants a questionnaire with two items: how many hours they spend listening to music per week on average, and a </a:t>
            </a:r>
            <a:r>
              <a:rPr lang="en-GB" sz="2000" dirty="0" err="1"/>
              <a:t>likert</a:t>
            </a:r>
            <a:r>
              <a:rPr lang="en-GB" sz="2000" dirty="0"/>
              <a:t> scale question asking them to rate their self-esteem from one to ten (where one is low and ten is high). </a:t>
            </a:r>
            <a:endParaRPr lang="en-GB" sz="2000" dirty="0"/>
          </a:p>
        </p:txBody>
      </p:sp>
      <p:sp>
        <p:nvSpPr>
          <p:cNvPr id="5" name="Shape 224"/>
          <p:cNvSpPr txBox="1">
            <a:spLocks/>
          </p:cNvSpPr>
          <p:nvPr/>
        </p:nvSpPr>
        <p:spPr>
          <a:xfrm>
            <a:off x="0" y="0"/>
            <a:ext cx="9144000" cy="696686"/>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0000"/>
                </a:solidFill>
                <a:effectLst/>
                <a:uLnTx/>
                <a:uFillTx/>
                <a:latin typeface="Arial"/>
                <a:cs typeface="Arial"/>
                <a:sym typeface="Arial"/>
              </a:rPr>
              <a:t>Writing your own hypothesis</a:t>
            </a:r>
            <a:endParaRPr kumimoji="0" lang="en" sz="28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7" name="6-Point Star 6"/>
          <p:cNvSpPr/>
          <p:nvPr/>
        </p:nvSpPr>
        <p:spPr>
          <a:xfrm>
            <a:off x="7020272" y="-48660"/>
            <a:ext cx="2014836" cy="1893483"/>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Page  13</a:t>
            </a:r>
            <a:endParaRPr lang="en-GB" dirty="0"/>
          </a:p>
        </p:txBody>
      </p:sp>
      <p:sp>
        <p:nvSpPr>
          <p:cNvPr id="4" name="Rectangle 3"/>
          <p:cNvSpPr/>
          <p:nvPr/>
        </p:nvSpPr>
        <p:spPr>
          <a:xfrm>
            <a:off x="0" y="3140968"/>
            <a:ext cx="9144000" cy="1815882"/>
          </a:xfrm>
          <a:prstGeom prst="rect">
            <a:avLst/>
          </a:prstGeom>
          <a:solidFill>
            <a:srgbClr val="FFFF00"/>
          </a:solidFill>
        </p:spPr>
        <p:txBody>
          <a:bodyPr wrap="square">
            <a:spAutoFit/>
          </a:bodyPr>
          <a:lstStyle/>
          <a:p>
            <a:pPr lvl="0"/>
            <a:r>
              <a:rPr lang="en-GB" sz="2800" dirty="0" smtClean="0"/>
              <a:t>H0 = There will be no relationship between  </a:t>
            </a:r>
          </a:p>
          <a:p>
            <a:r>
              <a:rPr lang="en-GB" sz="2800" dirty="0" smtClean="0"/>
              <a:t>H1 = There will be a positive / negative relationship between  </a:t>
            </a:r>
          </a:p>
          <a:p>
            <a:r>
              <a:rPr lang="en-GB" sz="2800" dirty="0" smtClean="0"/>
              <a:t>H2 = There </a:t>
            </a:r>
            <a:r>
              <a:rPr lang="en-GB" sz="2800" dirty="0"/>
              <a:t>will be </a:t>
            </a:r>
            <a:r>
              <a:rPr lang="en-GB" sz="2800" dirty="0" smtClean="0"/>
              <a:t>a </a:t>
            </a:r>
            <a:r>
              <a:rPr lang="en-GB" sz="2800" dirty="0"/>
              <a:t>relationship </a:t>
            </a:r>
            <a:r>
              <a:rPr lang="en-GB" sz="2800" dirty="0" smtClean="0"/>
              <a:t>between</a:t>
            </a:r>
            <a:endParaRPr lang="en-GB" sz="2800" dirty="0"/>
          </a:p>
        </p:txBody>
      </p:sp>
    </p:spTree>
    <p:extLst>
      <p:ext uri="{BB962C8B-B14F-4D97-AF65-F5344CB8AC3E}">
        <p14:creationId xmlns:p14="http://schemas.microsoft.com/office/powerpoint/2010/main" val="1142759295"/>
      </p:ext>
    </p:extLst>
  </p:cSld>
  <p:clrMapOvr>
    <a:masterClrMapping/>
  </p:clrMapOvr>
  <p:transition spd="slow">
    <p:cut/>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GB" altLang="en-US" dirty="0" smtClean="0">
                <a:latin typeface="Arial" charset="0"/>
                <a:cs typeface="Arial" charset="0"/>
              </a:rPr>
              <a:t>Positive and negative correlations </a:t>
            </a:r>
          </a:p>
        </p:txBody>
      </p:sp>
      <p:sp>
        <p:nvSpPr>
          <p:cNvPr id="11267" name="Content Placeholder 2"/>
          <p:cNvSpPr>
            <a:spLocks noGrp="1"/>
          </p:cNvSpPr>
          <p:nvPr>
            <p:ph idx="1"/>
          </p:nvPr>
        </p:nvSpPr>
        <p:spPr/>
        <p:txBody>
          <a:bodyPr/>
          <a:lstStyle/>
          <a:p>
            <a:pPr>
              <a:spcBef>
                <a:spcPct val="0"/>
              </a:spcBef>
            </a:pPr>
            <a:r>
              <a:rPr lang="en-US" altLang="en-US" b="1" dirty="0" smtClean="0">
                <a:latin typeface="Arial" charset="0"/>
                <a:cs typeface="Arial" charset="0"/>
              </a:rPr>
              <a:t>Positive Correlation: </a:t>
            </a:r>
            <a:r>
              <a:rPr lang="en-US" altLang="en-US" dirty="0" smtClean="0">
                <a:latin typeface="Arial" charset="0"/>
                <a:cs typeface="Arial" charset="0"/>
              </a:rPr>
              <a:t>as one variable increases, so does the other.</a:t>
            </a:r>
          </a:p>
          <a:p>
            <a:pPr>
              <a:spcBef>
                <a:spcPct val="0"/>
              </a:spcBef>
            </a:pPr>
            <a:r>
              <a:rPr lang="en-US" altLang="en-US" b="1" dirty="0" smtClean="0">
                <a:latin typeface="Arial" charset="0"/>
                <a:cs typeface="Arial" charset="0"/>
              </a:rPr>
              <a:t>Negative Correlation: </a:t>
            </a:r>
            <a:r>
              <a:rPr lang="en-US" altLang="en-US" dirty="0" smtClean="0">
                <a:latin typeface="Arial" charset="0"/>
                <a:cs typeface="Arial" charset="0"/>
              </a:rPr>
              <a:t>as one variable increases, the other decreases.</a:t>
            </a:r>
          </a:p>
          <a:p>
            <a:pPr>
              <a:spcBef>
                <a:spcPct val="0"/>
              </a:spcBef>
            </a:pPr>
            <a:r>
              <a:rPr lang="en-US" altLang="en-US" b="1" dirty="0" smtClean="0">
                <a:latin typeface="Arial" charset="0"/>
                <a:cs typeface="Arial" charset="0"/>
              </a:rPr>
              <a:t>No Correlation: </a:t>
            </a:r>
            <a:r>
              <a:rPr lang="en-US" altLang="en-US" dirty="0" smtClean="0">
                <a:latin typeface="Arial" charset="0"/>
                <a:cs typeface="Arial" charset="0"/>
              </a:rPr>
              <a:t>there is no relationship between the variables.</a:t>
            </a:r>
          </a:p>
          <a:p>
            <a:pPr>
              <a:spcBef>
                <a:spcPct val="0"/>
              </a:spcBef>
            </a:pPr>
            <a:endParaRPr lang="en-GB" altLang="en-US" sz="1800" dirty="0" smtClean="0">
              <a:latin typeface="Arial" charset="0"/>
              <a:cs typeface="Arial" charset="0"/>
            </a:endParaRPr>
          </a:p>
        </p:txBody>
      </p:sp>
      <p:sp>
        <p:nvSpPr>
          <p:cNvPr id="11268" name="TextBox 1"/>
          <p:cNvSpPr txBox="1">
            <a:spLocks noChangeArrowheads="1"/>
          </p:cNvSpPr>
          <p:nvPr/>
        </p:nvSpPr>
        <p:spPr bwMode="auto">
          <a:xfrm>
            <a:off x="17448" y="4293096"/>
            <a:ext cx="9144000" cy="2308324"/>
          </a:xfrm>
          <a:prstGeom prst="rect">
            <a:avLst/>
          </a:prstGeom>
          <a:solidFill>
            <a:srgbClr val="FFFF00"/>
          </a:solidFill>
          <a:ln>
            <a:noFill/>
          </a:ln>
        </p:spPr>
        <p:txBody>
          <a:bodyPr wrap="squar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3600" b="1" i="1" u="none" strike="noStrike" kern="1200" cap="none" spc="0" normalizeH="0" baseline="0" noProof="0" dirty="0">
                <a:ln>
                  <a:noFill/>
                </a:ln>
                <a:solidFill>
                  <a:prstClr val="black"/>
                </a:solidFill>
                <a:effectLst/>
                <a:uLnTx/>
                <a:uFillTx/>
                <a:latin typeface="Arial" charset="0"/>
                <a:ea typeface="+mn-ea"/>
                <a:cs typeface="Arial" charset="0"/>
              </a:rPr>
              <a:t>Stretch and Challenge: </a:t>
            </a:r>
            <a:r>
              <a:rPr kumimoji="0" lang="en-US" altLang="en-US" sz="3600" b="1" i="0" u="none" strike="noStrike" kern="1200" cap="none" spc="0" normalizeH="0" baseline="0" noProof="0" dirty="0">
                <a:ln>
                  <a:noFill/>
                </a:ln>
                <a:solidFill>
                  <a:prstClr val="black"/>
                </a:solidFill>
                <a:effectLst/>
                <a:uLnTx/>
                <a:uFillTx/>
                <a:latin typeface="Arial" charset="0"/>
                <a:ea typeface="+mn-ea"/>
                <a:cs typeface="Arial" charset="0"/>
              </a:rPr>
              <a:t>The more revision is done, the higher the final grade is.  Is this a positive or negative correlation?</a:t>
            </a:r>
          </a:p>
        </p:txBody>
      </p:sp>
    </p:spTree>
    <p:extLst>
      <p:ext uri="{BB962C8B-B14F-4D97-AF65-F5344CB8AC3E}">
        <p14:creationId xmlns:p14="http://schemas.microsoft.com/office/powerpoint/2010/main" val="95999221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GB" altLang="en-US" smtClean="0">
                <a:latin typeface="Arial" charset="0"/>
                <a:cs typeface="Arial" charset="0"/>
              </a:rPr>
              <a:t>Scatter diagrams</a:t>
            </a:r>
          </a:p>
        </p:txBody>
      </p:sp>
      <p:sp>
        <p:nvSpPr>
          <p:cNvPr id="3" name="Content Placeholder 2"/>
          <p:cNvSpPr>
            <a:spLocks noGrp="1"/>
          </p:cNvSpPr>
          <p:nvPr>
            <p:ph idx="1"/>
          </p:nvPr>
        </p:nvSpPr>
        <p:spPr/>
        <p:txBody>
          <a:bodyPr/>
          <a:lstStyle/>
          <a:p>
            <a:pPr>
              <a:defRPr/>
            </a:pPr>
            <a:r>
              <a:rPr lang="en-US" dirty="0"/>
              <a:t>We can display correlation data in </a:t>
            </a:r>
            <a:r>
              <a:rPr lang="en-US" dirty="0" smtClean="0"/>
              <a:t>scatter diagrams.</a:t>
            </a:r>
            <a:endParaRPr lang="en-US" dirty="0"/>
          </a:p>
          <a:p>
            <a:pPr>
              <a:defRPr/>
            </a:pPr>
            <a:r>
              <a:rPr lang="en-US" dirty="0"/>
              <a:t>One variable (amount of revision done) along one axis and another variable (final grade) along the other.</a:t>
            </a:r>
          </a:p>
          <a:p>
            <a:pPr>
              <a:defRPr/>
            </a:pPr>
            <a:r>
              <a:rPr lang="en-US" dirty="0"/>
              <a:t>Each ‘point’ on the scatter </a:t>
            </a:r>
            <a:r>
              <a:rPr lang="en-US" dirty="0" smtClean="0"/>
              <a:t>diagram </a:t>
            </a:r>
            <a:r>
              <a:rPr lang="en-US" dirty="0"/>
              <a:t>represents one participant: how much revision they put in and what their final grade was. </a:t>
            </a:r>
          </a:p>
          <a:p>
            <a:pPr marL="0" indent="0">
              <a:buFont typeface="Arial" charset="0"/>
              <a:buNone/>
              <a:defRPr/>
            </a:pPr>
            <a:endParaRPr lang="en-US" dirty="0"/>
          </a:p>
        </p:txBody>
      </p:sp>
    </p:spTree>
    <p:extLst>
      <p:ext uri="{BB962C8B-B14F-4D97-AF65-F5344CB8AC3E}">
        <p14:creationId xmlns:p14="http://schemas.microsoft.com/office/powerpoint/2010/main" val="212922408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rmAutofit fontScale="90000"/>
          </a:bodyPr>
          <a:lstStyle/>
          <a:p>
            <a:r>
              <a:rPr lang="en-GB" altLang="en-US" dirty="0" smtClean="0">
                <a:latin typeface="Arial" charset="0"/>
                <a:cs typeface="Arial" charset="0"/>
              </a:rPr>
              <a:t>Positive, negative and no correlations</a:t>
            </a:r>
          </a:p>
        </p:txBody>
      </p:sp>
      <p:pic>
        <p:nvPicPr>
          <p:cNvPr id="12292" name="Picture 3" descr="Graph showing no relationshi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0068" y="2924944"/>
            <a:ext cx="2230437"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4" descr="Graph showing perfect negative relationshi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0069" y="5275263"/>
            <a:ext cx="2230437"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5" descr="Graph showing perfect positive relationshi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3757" y="1196752"/>
            <a:ext cx="223202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p:txBody>
          <a:bodyPr/>
          <a:lstStyle/>
          <a:p>
            <a:endParaRPr lang="en-GB"/>
          </a:p>
        </p:txBody>
      </p:sp>
      <p:pic>
        <p:nvPicPr>
          <p:cNvPr id="921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8095" t="14533" r="67302" b="31146"/>
          <a:stretch/>
        </p:blipFill>
        <p:spPr bwMode="auto">
          <a:xfrm>
            <a:off x="1259632" y="1131753"/>
            <a:ext cx="4499430" cy="558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465859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rmAutofit fontScale="90000"/>
          </a:bodyPr>
          <a:lstStyle/>
          <a:p>
            <a:r>
              <a:rPr lang="en-GB" altLang="en-US" dirty="0" smtClean="0">
                <a:latin typeface="Arial" charset="0"/>
                <a:cs typeface="Arial" charset="0"/>
              </a:rPr>
              <a:t>Positive, negative and no correlations</a:t>
            </a:r>
          </a:p>
        </p:txBody>
      </p:sp>
      <p:sp>
        <p:nvSpPr>
          <p:cNvPr id="3" name="Content Placeholder 2"/>
          <p:cNvSpPr>
            <a:spLocks noGrp="1"/>
          </p:cNvSpPr>
          <p:nvPr>
            <p:ph idx="1"/>
          </p:nvPr>
        </p:nvSpPr>
        <p:spPr/>
        <p:txBody>
          <a:bodyPr/>
          <a:lstStyle/>
          <a:p>
            <a:pPr>
              <a:defRPr/>
            </a:pPr>
            <a:r>
              <a:rPr lang="en-US" sz="2800" dirty="0"/>
              <a:t>Perfect Positive Relationship</a:t>
            </a:r>
          </a:p>
          <a:p>
            <a:pPr marL="0" indent="0">
              <a:buFont typeface="Arial" charset="0"/>
              <a:buNone/>
              <a:defRPr/>
            </a:pPr>
            <a:endParaRPr lang="en-US" sz="2800" dirty="0"/>
          </a:p>
          <a:p>
            <a:pPr>
              <a:defRPr/>
            </a:pPr>
            <a:endParaRPr lang="en-US" sz="2800" dirty="0"/>
          </a:p>
          <a:p>
            <a:pPr>
              <a:defRPr/>
            </a:pPr>
            <a:r>
              <a:rPr lang="en-US" sz="2800" dirty="0"/>
              <a:t>No relationship</a:t>
            </a:r>
          </a:p>
          <a:p>
            <a:pPr>
              <a:defRPr/>
            </a:pPr>
            <a:endParaRPr lang="en-US" sz="2800" dirty="0"/>
          </a:p>
          <a:p>
            <a:pPr>
              <a:defRPr/>
            </a:pPr>
            <a:endParaRPr lang="en-US" sz="2800" dirty="0"/>
          </a:p>
          <a:p>
            <a:pPr>
              <a:defRPr/>
            </a:pPr>
            <a:r>
              <a:rPr lang="en-US" sz="2800" dirty="0"/>
              <a:t>Perfect Negative Relationship</a:t>
            </a:r>
          </a:p>
          <a:p>
            <a:pPr>
              <a:defRPr/>
            </a:pPr>
            <a:endParaRPr lang="en-GB" sz="1800" dirty="0"/>
          </a:p>
        </p:txBody>
      </p:sp>
      <p:pic>
        <p:nvPicPr>
          <p:cNvPr id="12292" name="Picture 3" descr="Graph showing no relationshi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0068" y="2924944"/>
            <a:ext cx="2230437"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4" descr="Graph showing perfect negative relationshi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0069" y="5275263"/>
            <a:ext cx="2230437"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5" descr="Graph showing perfect positive relationshi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3757" y="1196752"/>
            <a:ext cx="223202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67139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79"/>
        <p:cNvGrpSpPr/>
        <p:nvPr/>
      </p:nvGrpSpPr>
      <p:grpSpPr>
        <a:xfrm>
          <a:off x="0" y="0"/>
          <a:ext cx="0" cy="0"/>
          <a:chOff x="0" y="0"/>
          <a:chExt cx="0" cy="0"/>
        </a:xfrm>
      </p:grpSpPr>
      <p:pic>
        <p:nvPicPr>
          <p:cNvPr id="2050" name="Picture 2" descr="Image result for causes of mental illn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6273" y="4725144"/>
            <a:ext cx="2441391" cy="21645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everything psychological is biological"/>
          <p:cNvPicPr>
            <a:picLocks noChangeAspect="1" noChangeArrowheads="1"/>
          </p:cNvPicPr>
          <p:nvPr/>
        </p:nvPicPr>
        <p:blipFill rotWithShape="1">
          <a:blip r:embed="rId4">
            <a:extLst>
              <a:ext uri="{28A0092B-C50C-407E-A947-70E740481C1C}">
                <a14:useLocalDpi xmlns:a14="http://schemas.microsoft.com/office/drawing/2010/main" val="0"/>
              </a:ext>
            </a:extLst>
          </a:blip>
          <a:srcRect l="5509" t="1" b="48549"/>
          <a:stretch/>
        </p:blipFill>
        <p:spPr bwMode="auto">
          <a:xfrm>
            <a:off x="5589216" y="0"/>
            <a:ext cx="3559099" cy="14534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0"/>
            <a:ext cx="5589217" cy="1569660"/>
          </a:xfrm>
          <a:prstGeom prst="rect">
            <a:avLst/>
          </a:prstGeom>
          <a:solidFill>
            <a:srgbClr val="FFFF00"/>
          </a:solidFill>
        </p:spPr>
        <p:txBody>
          <a:bodyPr wrap="square" rtlCol="0">
            <a:spAutoFit/>
          </a:bodyPr>
          <a:lstStyle/>
          <a:p>
            <a:pPr algn="ctr"/>
            <a:r>
              <a:rPr lang="en-GB" sz="4800" u="sng" dirty="0" smtClean="0"/>
              <a:t>Is Mental Illness a Medical Matter?</a:t>
            </a:r>
            <a:endParaRPr lang="en-GB" sz="4800" u="sng" dirty="0"/>
          </a:p>
        </p:txBody>
      </p:sp>
      <p:sp>
        <p:nvSpPr>
          <p:cNvPr id="3" name="TextBox 2"/>
          <p:cNvSpPr txBox="1"/>
          <p:nvPr/>
        </p:nvSpPr>
        <p:spPr>
          <a:xfrm>
            <a:off x="-1" y="1916832"/>
            <a:ext cx="9167665" cy="830997"/>
          </a:xfrm>
          <a:prstGeom prst="rect">
            <a:avLst/>
          </a:prstGeom>
          <a:noFill/>
        </p:spPr>
        <p:txBody>
          <a:bodyPr wrap="square" rtlCol="0">
            <a:spAutoFit/>
          </a:bodyPr>
          <a:lstStyle/>
          <a:p>
            <a:r>
              <a:rPr lang="en-GB" sz="4800" dirty="0"/>
              <a:t>https://www.bravermantest.com/</a:t>
            </a: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539" t="12760" r="6007" b="6250"/>
          <a:stretch/>
        </p:blipFill>
        <p:spPr bwMode="auto">
          <a:xfrm>
            <a:off x="424767" y="3151129"/>
            <a:ext cx="4739680" cy="3148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3569262"/>
      </p:ext>
    </p:extLst>
  </p:cSld>
  <p:clrMapOvr>
    <a:masterClrMapping/>
  </p:clrMapOvr>
  <p:transition spd="slow">
    <p:cut/>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GB" altLang="en-US" smtClean="0">
                <a:latin typeface="Arial" charset="0"/>
                <a:cs typeface="Arial" charset="0"/>
              </a:rPr>
              <a:t>Correlation Co-efficient</a:t>
            </a:r>
          </a:p>
        </p:txBody>
      </p:sp>
      <p:sp>
        <p:nvSpPr>
          <p:cNvPr id="13315" name="Content Placeholder 2"/>
          <p:cNvSpPr>
            <a:spLocks noGrp="1"/>
          </p:cNvSpPr>
          <p:nvPr>
            <p:ph idx="1"/>
          </p:nvPr>
        </p:nvSpPr>
        <p:spPr/>
        <p:txBody>
          <a:bodyPr>
            <a:normAutofit fontScale="92500" lnSpcReduction="20000"/>
          </a:bodyPr>
          <a:lstStyle/>
          <a:p>
            <a:pPr>
              <a:spcBef>
                <a:spcPct val="0"/>
              </a:spcBef>
            </a:pPr>
            <a:r>
              <a:rPr lang="en-US" altLang="en-US" sz="3900" dirty="0" smtClean="0">
                <a:latin typeface="Arial" charset="0"/>
                <a:cs typeface="Arial" charset="0"/>
              </a:rPr>
              <a:t>We can measure the strength of the relationship, by using inferential statistics.</a:t>
            </a:r>
          </a:p>
          <a:p>
            <a:pPr>
              <a:spcBef>
                <a:spcPct val="0"/>
              </a:spcBef>
            </a:pPr>
            <a:r>
              <a:rPr lang="en-US" altLang="en-US" sz="3900" dirty="0" smtClean="0">
                <a:latin typeface="Arial" charset="0"/>
                <a:cs typeface="Arial" charset="0"/>
              </a:rPr>
              <a:t>Which statistical test would we need to use?  Why?</a:t>
            </a:r>
          </a:p>
          <a:p>
            <a:pPr>
              <a:spcBef>
                <a:spcPct val="0"/>
              </a:spcBef>
            </a:pPr>
            <a:r>
              <a:rPr lang="en-US" altLang="en-US" sz="3900" dirty="0" smtClean="0">
                <a:latin typeface="Arial" charset="0"/>
                <a:cs typeface="Arial" charset="0"/>
              </a:rPr>
              <a:t>Being wealthy is correlated with living longer, BUT eating healthily and exercising has a stronger relationship with living longer.</a:t>
            </a:r>
          </a:p>
          <a:p>
            <a:pPr>
              <a:spcBef>
                <a:spcPct val="0"/>
              </a:spcBef>
            </a:pPr>
            <a:r>
              <a:rPr lang="en-US" altLang="en-US" sz="3900" b="1" dirty="0" smtClean="0">
                <a:latin typeface="Arial" charset="0"/>
                <a:cs typeface="Arial" charset="0"/>
              </a:rPr>
              <a:t>Correlation Coefficient: </a:t>
            </a:r>
            <a:r>
              <a:rPr lang="en-US" altLang="en-US" sz="3900" dirty="0" smtClean="0">
                <a:latin typeface="Arial" charset="0"/>
                <a:cs typeface="Arial" charset="0"/>
              </a:rPr>
              <a:t>a number between -1 and 1 that tells us how strong the relationship is.</a:t>
            </a:r>
          </a:p>
          <a:p>
            <a:pPr>
              <a:spcBef>
                <a:spcPct val="0"/>
              </a:spcBef>
            </a:pPr>
            <a:endParaRPr lang="en-GB" altLang="en-US" sz="1800" dirty="0" smtClean="0">
              <a:latin typeface="Arial" charset="0"/>
              <a:cs typeface="Arial" charset="0"/>
            </a:endParaRPr>
          </a:p>
        </p:txBody>
      </p:sp>
    </p:spTree>
    <p:extLst>
      <p:ext uri="{BB962C8B-B14F-4D97-AF65-F5344CB8AC3E}">
        <p14:creationId xmlns:p14="http://schemas.microsoft.com/office/powerpoint/2010/main" val="291650545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GB" altLang="en-US" smtClean="0">
                <a:latin typeface="Arial" charset="0"/>
                <a:cs typeface="Arial" charset="0"/>
              </a:rPr>
              <a:t>Correlation Co-efficient</a:t>
            </a:r>
          </a:p>
        </p:txBody>
      </p:sp>
      <p:sp>
        <p:nvSpPr>
          <p:cNvPr id="13315" name="Content Placeholder 2"/>
          <p:cNvSpPr>
            <a:spLocks noGrp="1"/>
          </p:cNvSpPr>
          <p:nvPr>
            <p:ph idx="1"/>
          </p:nvPr>
        </p:nvSpPr>
        <p:spPr/>
        <p:txBody>
          <a:bodyPr>
            <a:normAutofit/>
          </a:bodyPr>
          <a:lstStyle/>
          <a:p>
            <a:pPr marL="0" indent="0">
              <a:spcBef>
                <a:spcPct val="0"/>
              </a:spcBef>
              <a:buNone/>
            </a:pPr>
            <a:r>
              <a:rPr lang="en-US" altLang="en-US" sz="3900" dirty="0" smtClean="0">
                <a:latin typeface="Arial" charset="0"/>
                <a:cs typeface="Arial" charset="0"/>
              </a:rPr>
              <a:t>a number between -1 and 1 that tells us how strong the relationship is and in which direction.</a:t>
            </a:r>
          </a:p>
          <a:p>
            <a:pPr>
              <a:spcBef>
                <a:spcPct val="0"/>
              </a:spcBef>
            </a:pPr>
            <a:endParaRPr lang="en-GB" altLang="en-US" sz="1800" dirty="0" smtClean="0">
              <a:latin typeface="Arial" charset="0"/>
              <a:cs typeface="Arial" charset="0"/>
            </a:endParaRPr>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460" t="14250" r="37461" b="24233"/>
          <a:stretch/>
        </p:blipFill>
        <p:spPr bwMode="auto">
          <a:xfrm rot="563411">
            <a:off x="5394266" y="2618304"/>
            <a:ext cx="2773971" cy="3827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961996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GB" altLang="en-US" dirty="0" smtClean="0">
                <a:latin typeface="Arial" charset="0"/>
                <a:cs typeface="Arial" charset="0"/>
              </a:rPr>
              <a:t>Correlation Co-efficient</a:t>
            </a:r>
          </a:p>
        </p:txBody>
      </p:sp>
      <p:graphicFrame>
        <p:nvGraphicFramePr>
          <p:cNvPr id="2" name="Table 1"/>
          <p:cNvGraphicFramePr>
            <a:graphicFrameLocks noGrp="1"/>
          </p:cNvGraphicFramePr>
          <p:nvPr>
            <p:extLst/>
          </p:nvPr>
        </p:nvGraphicFramePr>
        <p:xfrm>
          <a:off x="251521" y="1340767"/>
          <a:ext cx="6529742" cy="5219877"/>
        </p:xfrm>
        <a:graphic>
          <a:graphicData uri="http://schemas.openxmlformats.org/drawingml/2006/table">
            <a:tbl>
              <a:tblPr firstRow="1" firstCol="1" bandRow="1">
                <a:tableStyleId>{5940675A-B579-460E-94D1-54222C63F5DA}</a:tableStyleId>
              </a:tblPr>
              <a:tblGrid>
                <a:gridCol w="2063363">
                  <a:extLst>
                    <a:ext uri="{9D8B030D-6E8A-4147-A177-3AD203B41FA5}">
                      <a16:colId xmlns:a16="http://schemas.microsoft.com/office/drawing/2014/main" val="20000"/>
                    </a:ext>
                  </a:extLst>
                </a:gridCol>
                <a:gridCol w="4466379">
                  <a:extLst>
                    <a:ext uri="{9D8B030D-6E8A-4147-A177-3AD203B41FA5}">
                      <a16:colId xmlns:a16="http://schemas.microsoft.com/office/drawing/2014/main" val="20001"/>
                    </a:ext>
                  </a:extLst>
                </a:gridCol>
              </a:tblGrid>
              <a:tr h="576065">
                <a:tc>
                  <a:txBody>
                    <a:bodyPr/>
                    <a:lstStyle/>
                    <a:p>
                      <a:pPr algn="ctr">
                        <a:spcAft>
                          <a:spcPts val="0"/>
                        </a:spcAft>
                      </a:pPr>
                      <a:r>
                        <a:rPr lang="en-GB" sz="2000" dirty="0">
                          <a:effectLst/>
                          <a:latin typeface="Arial" pitchFamily="34" charset="0"/>
                          <a:cs typeface="Arial" pitchFamily="34" charset="0"/>
                        </a:rPr>
                        <a:t>+1.0</a:t>
                      </a:r>
                      <a:endParaRPr lang="en-GB" sz="2000" dirty="0">
                        <a:effectLst/>
                        <a:latin typeface="Arial" pitchFamily="34" charset="0"/>
                        <a:ea typeface="Calibri"/>
                        <a:cs typeface="Arial" pitchFamily="34" charset="0"/>
                      </a:endParaRPr>
                    </a:p>
                  </a:txBody>
                  <a:tcPr marL="48959" marR="48959" marT="0" marB="0"/>
                </a:tc>
                <a:tc>
                  <a:txBody>
                    <a:bodyPr/>
                    <a:lstStyle/>
                    <a:p>
                      <a:pPr>
                        <a:spcAft>
                          <a:spcPts val="0"/>
                        </a:spcAft>
                      </a:pPr>
                      <a:r>
                        <a:rPr lang="en-GB" sz="2000" dirty="0">
                          <a:effectLst/>
                          <a:latin typeface="Arial" pitchFamily="34" charset="0"/>
                          <a:cs typeface="Arial" pitchFamily="34" charset="0"/>
                        </a:rPr>
                        <a:t>perfect </a:t>
                      </a:r>
                      <a:r>
                        <a:rPr lang="en-GB" sz="2000" dirty="0" smtClean="0">
                          <a:effectLst/>
                          <a:latin typeface="Arial" pitchFamily="34" charset="0"/>
                          <a:cs typeface="Arial" pitchFamily="34" charset="0"/>
                        </a:rPr>
                        <a:t>positive correlation</a:t>
                      </a:r>
                      <a:endParaRPr lang="en-GB" sz="2000" dirty="0">
                        <a:effectLst/>
                        <a:latin typeface="Arial" pitchFamily="34" charset="0"/>
                        <a:cs typeface="Arial" pitchFamily="34" charset="0"/>
                      </a:endParaRPr>
                    </a:p>
                  </a:txBody>
                  <a:tcPr marL="48959" marR="48959" marT="0" marB="0"/>
                </a:tc>
                <a:extLst>
                  <a:ext uri="{0D108BD9-81ED-4DB2-BD59-A6C34878D82A}">
                    <a16:rowId xmlns:a16="http://schemas.microsoft.com/office/drawing/2014/main" val="10000"/>
                  </a:ext>
                </a:extLst>
              </a:tr>
              <a:tr h="523409">
                <a:tc>
                  <a:txBody>
                    <a:bodyPr/>
                    <a:lstStyle/>
                    <a:p>
                      <a:pPr algn="ctr">
                        <a:spcAft>
                          <a:spcPts val="0"/>
                        </a:spcAft>
                      </a:pPr>
                      <a:r>
                        <a:rPr lang="en-GB" sz="2000">
                          <a:effectLst/>
                          <a:latin typeface="Arial" pitchFamily="34" charset="0"/>
                          <a:cs typeface="Arial" pitchFamily="34" charset="0"/>
                        </a:rPr>
                        <a:t>+0.8</a:t>
                      </a:r>
                      <a:endParaRPr lang="en-GB" sz="2000">
                        <a:effectLst/>
                        <a:latin typeface="Arial" pitchFamily="34" charset="0"/>
                        <a:ea typeface="Calibri"/>
                        <a:cs typeface="Arial" pitchFamily="34" charset="0"/>
                      </a:endParaRPr>
                    </a:p>
                  </a:txBody>
                  <a:tcPr marL="48959" marR="48959" marT="0" marB="0"/>
                </a:tc>
                <a:tc>
                  <a:txBody>
                    <a:bodyPr/>
                    <a:lstStyle/>
                    <a:p>
                      <a:pPr>
                        <a:spcAft>
                          <a:spcPts val="0"/>
                        </a:spcAft>
                      </a:pPr>
                      <a:r>
                        <a:rPr lang="en-GB" sz="2000" dirty="0">
                          <a:effectLst/>
                          <a:latin typeface="Arial" pitchFamily="34" charset="0"/>
                          <a:cs typeface="Arial" pitchFamily="34" charset="0"/>
                        </a:rPr>
                        <a:t>strong positive correlation</a:t>
                      </a:r>
                      <a:endParaRPr lang="en-GB" sz="2000" dirty="0">
                        <a:effectLst/>
                        <a:latin typeface="Arial" pitchFamily="34" charset="0"/>
                        <a:ea typeface="Calibri"/>
                        <a:cs typeface="Arial" pitchFamily="34" charset="0"/>
                      </a:endParaRPr>
                    </a:p>
                  </a:txBody>
                  <a:tcPr marL="48959" marR="48959" marT="0" marB="0"/>
                </a:tc>
                <a:extLst>
                  <a:ext uri="{0D108BD9-81ED-4DB2-BD59-A6C34878D82A}">
                    <a16:rowId xmlns:a16="http://schemas.microsoft.com/office/drawing/2014/main" val="10001"/>
                  </a:ext>
                </a:extLst>
              </a:tr>
              <a:tr h="637544">
                <a:tc>
                  <a:txBody>
                    <a:bodyPr/>
                    <a:lstStyle/>
                    <a:p>
                      <a:pPr algn="ctr">
                        <a:spcAft>
                          <a:spcPts val="0"/>
                        </a:spcAft>
                      </a:pPr>
                      <a:r>
                        <a:rPr lang="en-GB" sz="2000">
                          <a:effectLst/>
                          <a:latin typeface="Arial" pitchFamily="34" charset="0"/>
                          <a:cs typeface="Arial" pitchFamily="34" charset="0"/>
                        </a:rPr>
                        <a:t>+0.5</a:t>
                      </a:r>
                      <a:endParaRPr lang="en-GB" sz="2000">
                        <a:effectLst/>
                        <a:latin typeface="Arial" pitchFamily="34" charset="0"/>
                        <a:ea typeface="Calibri"/>
                        <a:cs typeface="Arial" pitchFamily="34" charset="0"/>
                      </a:endParaRPr>
                    </a:p>
                  </a:txBody>
                  <a:tcPr marL="48959" marR="48959" marT="0" marB="0"/>
                </a:tc>
                <a:tc>
                  <a:txBody>
                    <a:bodyPr/>
                    <a:lstStyle/>
                    <a:p>
                      <a:pPr>
                        <a:spcAft>
                          <a:spcPts val="0"/>
                        </a:spcAft>
                      </a:pPr>
                      <a:r>
                        <a:rPr lang="en-GB" sz="2000">
                          <a:effectLst/>
                          <a:latin typeface="Arial" pitchFamily="34" charset="0"/>
                          <a:cs typeface="Arial" pitchFamily="34" charset="0"/>
                        </a:rPr>
                        <a:t>moderate positive correlation</a:t>
                      </a:r>
                      <a:endParaRPr lang="en-GB" sz="2000">
                        <a:effectLst/>
                        <a:latin typeface="Arial" pitchFamily="34" charset="0"/>
                        <a:ea typeface="Calibri"/>
                        <a:cs typeface="Arial" pitchFamily="34" charset="0"/>
                      </a:endParaRPr>
                    </a:p>
                  </a:txBody>
                  <a:tcPr marL="48959" marR="48959" marT="0" marB="0"/>
                </a:tc>
                <a:extLst>
                  <a:ext uri="{0D108BD9-81ED-4DB2-BD59-A6C34878D82A}">
                    <a16:rowId xmlns:a16="http://schemas.microsoft.com/office/drawing/2014/main" val="10002"/>
                  </a:ext>
                </a:extLst>
              </a:tr>
              <a:tr h="523409">
                <a:tc>
                  <a:txBody>
                    <a:bodyPr/>
                    <a:lstStyle/>
                    <a:p>
                      <a:pPr algn="ctr">
                        <a:spcAft>
                          <a:spcPts val="0"/>
                        </a:spcAft>
                      </a:pPr>
                      <a:r>
                        <a:rPr lang="en-GB" sz="2000">
                          <a:effectLst/>
                          <a:latin typeface="Arial" pitchFamily="34" charset="0"/>
                          <a:cs typeface="Arial" pitchFamily="34" charset="0"/>
                        </a:rPr>
                        <a:t>+0.3</a:t>
                      </a:r>
                      <a:endParaRPr lang="en-GB" sz="2000">
                        <a:effectLst/>
                        <a:latin typeface="Arial" pitchFamily="34" charset="0"/>
                        <a:ea typeface="Calibri"/>
                        <a:cs typeface="Arial" pitchFamily="34" charset="0"/>
                      </a:endParaRPr>
                    </a:p>
                  </a:txBody>
                  <a:tcPr marL="48959" marR="48959" marT="0" marB="0"/>
                </a:tc>
                <a:tc>
                  <a:txBody>
                    <a:bodyPr/>
                    <a:lstStyle/>
                    <a:p>
                      <a:pPr>
                        <a:spcAft>
                          <a:spcPts val="0"/>
                        </a:spcAft>
                      </a:pPr>
                      <a:r>
                        <a:rPr lang="en-GB" sz="2000" dirty="0">
                          <a:effectLst/>
                          <a:latin typeface="Arial" pitchFamily="34" charset="0"/>
                          <a:cs typeface="Arial" pitchFamily="34" charset="0"/>
                        </a:rPr>
                        <a:t>weak positive correlation</a:t>
                      </a:r>
                      <a:endParaRPr lang="en-GB" sz="2000" dirty="0">
                        <a:effectLst/>
                        <a:latin typeface="Arial" pitchFamily="34" charset="0"/>
                        <a:ea typeface="Calibri"/>
                        <a:cs typeface="Arial" pitchFamily="34" charset="0"/>
                      </a:endParaRPr>
                    </a:p>
                  </a:txBody>
                  <a:tcPr marL="48959" marR="48959" marT="0" marB="0"/>
                </a:tc>
                <a:extLst>
                  <a:ext uri="{0D108BD9-81ED-4DB2-BD59-A6C34878D82A}">
                    <a16:rowId xmlns:a16="http://schemas.microsoft.com/office/drawing/2014/main" val="10003"/>
                  </a:ext>
                </a:extLst>
              </a:tr>
              <a:tr h="523409">
                <a:tc>
                  <a:txBody>
                    <a:bodyPr/>
                    <a:lstStyle/>
                    <a:p>
                      <a:pPr algn="ctr">
                        <a:spcAft>
                          <a:spcPts val="0"/>
                        </a:spcAft>
                      </a:pPr>
                      <a:r>
                        <a:rPr lang="en-GB" sz="2000">
                          <a:effectLst/>
                          <a:latin typeface="Arial" pitchFamily="34" charset="0"/>
                          <a:cs typeface="Arial" pitchFamily="34" charset="0"/>
                        </a:rPr>
                        <a:t>0</a:t>
                      </a:r>
                      <a:endParaRPr lang="en-GB" sz="2000">
                        <a:effectLst/>
                        <a:latin typeface="Arial" pitchFamily="34" charset="0"/>
                        <a:ea typeface="Calibri"/>
                        <a:cs typeface="Arial" pitchFamily="34" charset="0"/>
                      </a:endParaRPr>
                    </a:p>
                  </a:txBody>
                  <a:tcPr marL="48959" marR="48959" marT="0" marB="0"/>
                </a:tc>
                <a:tc>
                  <a:txBody>
                    <a:bodyPr/>
                    <a:lstStyle/>
                    <a:p>
                      <a:pPr>
                        <a:spcAft>
                          <a:spcPts val="0"/>
                        </a:spcAft>
                      </a:pPr>
                      <a:r>
                        <a:rPr lang="en-GB" sz="2000" dirty="0">
                          <a:effectLst/>
                          <a:latin typeface="Arial" pitchFamily="34" charset="0"/>
                          <a:cs typeface="Arial" pitchFamily="34" charset="0"/>
                        </a:rPr>
                        <a:t>no correlation</a:t>
                      </a:r>
                      <a:endParaRPr lang="en-GB" sz="2000" dirty="0">
                        <a:effectLst/>
                        <a:latin typeface="Arial" pitchFamily="34" charset="0"/>
                        <a:ea typeface="Calibri"/>
                        <a:cs typeface="Arial" pitchFamily="34" charset="0"/>
                      </a:endParaRPr>
                    </a:p>
                  </a:txBody>
                  <a:tcPr marL="48959" marR="48959" marT="0" marB="0"/>
                </a:tc>
                <a:extLst>
                  <a:ext uri="{0D108BD9-81ED-4DB2-BD59-A6C34878D82A}">
                    <a16:rowId xmlns:a16="http://schemas.microsoft.com/office/drawing/2014/main" val="10004"/>
                  </a:ext>
                </a:extLst>
              </a:tr>
              <a:tr h="523409">
                <a:tc>
                  <a:txBody>
                    <a:bodyPr/>
                    <a:lstStyle/>
                    <a:p>
                      <a:pPr algn="ctr">
                        <a:spcAft>
                          <a:spcPts val="0"/>
                        </a:spcAft>
                      </a:pPr>
                      <a:r>
                        <a:rPr lang="en-GB" sz="2000">
                          <a:effectLst/>
                          <a:latin typeface="Arial" pitchFamily="34" charset="0"/>
                          <a:cs typeface="Arial" pitchFamily="34" charset="0"/>
                        </a:rPr>
                        <a:t>-0.3</a:t>
                      </a:r>
                      <a:endParaRPr lang="en-GB" sz="2000">
                        <a:effectLst/>
                        <a:latin typeface="Arial" pitchFamily="34" charset="0"/>
                        <a:ea typeface="Calibri"/>
                        <a:cs typeface="Arial" pitchFamily="34" charset="0"/>
                      </a:endParaRPr>
                    </a:p>
                  </a:txBody>
                  <a:tcPr marL="48959" marR="48959" marT="0" marB="0"/>
                </a:tc>
                <a:tc>
                  <a:txBody>
                    <a:bodyPr/>
                    <a:lstStyle/>
                    <a:p>
                      <a:pPr>
                        <a:spcAft>
                          <a:spcPts val="0"/>
                        </a:spcAft>
                      </a:pPr>
                      <a:r>
                        <a:rPr lang="en-GB" sz="2000" dirty="0">
                          <a:effectLst/>
                          <a:latin typeface="Arial" pitchFamily="34" charset="0"/>
                          <a:cs typeface="Arial" pitchFamily="34" charset="0"/>
                        </a:rPr>
                        <a:t>weak negative correlation</a:t>
                      </a:r>
                      <a:endParaRPr lang="en-GB" sz="2000" dirty="0">
                        <a:effectLst/>
                        <a:latin typeface="Arial" pitchFamily="34" charset="0"/>
                        <a:ea typeface="Calibri"/>
                        <a:cs typeface="Arial" pitchFamily="34" charset="0"/>
                      </a:endParaRPr>
                    </a:p>
                  </a:txBody>
                  <a:tcPr marL="48959" marR="48959" marT="0" marB="0"/>
                </a:tc>
                <a:extLst>
                  <a:ext uri="{0D108BD9-81ED-4DB2-BD59-A6C34878D82A}">
                    <a16:rowId xmlns:a16="http://schemas.microsoft.com/office/drawing/2014/main" val="10005"/>
                  </a:ext>
                </a:extLst>
              </a:tr>
              <a:tr h="637544">
                <a:tc>
                  <a:txBody>
                    <a:bodyPr/>
                    <a:lstStyle/>
                    <a:p>
                      <a:pPr algn="ctr">
                        <a:spcAft>
                          <a:spcPts val="0"/>
                        </a:spcAft>
                      </a:pPr>
                      <a:r>
                        <a:rPr lang="en-GB" sz="2000">
                          <a:effectLst/>
                          <a:latin typeface="Arial" pitchFamily="34" charset="0"/>
                          <a:cs typeface="Arial" pitchFamily="34" charset="0"/>
                        </a:rPr>
                        <a:t>-0.5</a:t>
                      </a:r>
                      <a:endParaRPr lang="en-GB" sz="2000">
                        <a:effectLst/>
                        <a:latin typeface="Arial" pitchFamily="34" charset="0"/>
                        <a:ea typeface="Calibri"/>
                        <a:cs typeface="Arial" pitchFamily="34" charset="0"/>
                      </a:endParaRPr>
                    </a:p>
                  </a:txBody>
                  <a:tcPr marL="48959" marR="48959" marT="0" marB="0"/>
                </a:tc>
                <a:tc>
                  <a:txBody>
                    <a:bodyPr/>
                    <a:lstStyle/>
                    <a:p>
                      <a:pPr>
                        <a:spcAft>
                          <a:spcPts val="0"/>
                        </a:spcAft>
                      </a:pPr>
                      <a:r>
                        <a:rPr lang="en-GB" sz="2000" dirty="0">
                          <a:effectLst/>
                          <a:latin typeface="Arial" pitchFamily="34" charset="0"/>
                          <a:cs typeface="Arial" pitchFamily="34" charset="0"/>
                        </a:rPr>
                        <a:t>moderate negative correlation</a:t>
                      </a:r>
                      <a:endParaRPr lang="en-GB" sz="2000" dirty="0">
                        <a:effectLst/>
                        <a:latin typeface="Arial" pitchFamily="34" charset="0"/>
                        <a:ea typeface="Calibri"/>
                        <a:cs typeface="Arial" pitchFamily="34" charset="0"/>
                      </a:endParaRPr>
                    </a:p>
                  </a:txBody>
                  <a:tcPr marL="48959" marR="48959" marT="0" marB="0"/>
                </a:tc>
                <a:extLst>
                  <a:ext uri="{0D108BD9-81ED-4DB2-BD59-A6C34878D82A}">
                    <a16:rowId xmlns:a16="http://schemas.microsoft.com/office/drawing/2014/main" val="10006"/>
                  </a:ext>
                </a:extLst>
              </a:tr>
              <a:tr h="637544">
                <a:tc>
                  <a:txBody>
                    <a:bodyPr/>
                    <a:lstStyle/>
                    <a:p>
                      <a:pPr algn="ctr">
                        <a:spcAft>
                          <a:spcPts val="0"/>
                        </a:spcAft>
                      </a:pPr>
                      <a:r>
                        <a:rPr lang="en-GB" sz="2000">
                          <a:effectLst/>
                          <a:latin typeface="Arial" pitchFamily="34" charset="0"/>
                          <a:cs typeface="Arial" pitchFamily="34" charset="0"/>
                        </a:rPr>
                        <a:t>-0.8</a:t>
                      </a:r>
                      <a:endParaRPr lang="en-GB" sz="2000">
                        <a:effectLst/>
                        <a:latin typeface="Arial" pitchFamily="34" charset="0"/>
                        <a:ea typeface="Calibri"/>
                        <a:cs typeface="Arial" pitchFamily="34" charset="0"/>
                      </a:endParaRPr>
                    </a:p>
                  </a:txBody>
                  <a:tcPr marL="48959" marR="48959" marT="0" marB="0"/>
                </a:tc>
                <a:tc>
                  <a:txBody>
                    <a:bodyPr/>
                    <a:lstStyle/>
                    <a:p>
                      <a:pPr>
                        <a:spcAft>
                          <a:spcPts val="0"/>
                        </a:spcAft>
                      </a:pPr>
                      <a:r>
                        <a:rPr lang="en-GB" sz="2000" dirty="0">
                          <a:effectLst/>
                          <a:latin typeface="Arial" pitchFamily="34" charset="0"/>
                          <a:cs typeface="Arial" pitchFamily="34" charset="0"/>
                        </a:rPr>
                        <a:t>strong negative correlation</a:t>
                      </a:r>
                      <a:endParaRPr lang="en-GB" sz="2000" dirty="0">
                        <a:effectLst/>
                        <a:latin typeface="Arial" pitchFamily="34" charset="0"/>
                        <a:ea typeface="Calibri"/>
                        <a:cs typeface="Arial" pitchFamily="34" charset="0"/>
                      </a:endParaRPr>
                    </a:p>
                  </a:txBody>
                  <a:tcPr marL="48959" marR="48959" marT="0" marB="0"/>
                </a:tc>
                <a:extLst>
                  <a:ext uri="{0D108BD9-81ED-4DB2-BD59-A6C34878D82A}">
                    <a16:rowId xmlns:a16="http://schemas.microsoft.com/office/drawing/2014/main" val="10007"/>
                  </a:ext>
                </a:extLst>
              </a:tr>
              <a:tr h="637544">
                <a:tc>
                  <a:txBody>
                    <a:bodyPr/>
                    <a:lstStyle/>
                    <a:p>
                      <a:pPr algn="ctr">
                        <a:spcAft>
                          <a:spcPts val="0"/>
                        </a:spcAft>
                      </a:pPr>
                      <a:r>
                        <a:rPr lang="en-GB" sz="2000">
                          <a:effectLst/>
                          <a:latin typeface="Arial" pitchFamily="34" charset="0"/>
                          <a:cs typeface="Arial" pitchFamily="34" charset="0"/>
                        </a:rPr>
                        <a:t>-1.0</a:t>
                      </a:r>
                      <a:endParaRPr lang="en-GB" sz="2000">
                        <a:effectLst/>
                        <a:latin typeface="Arial" pitchFamily="34" charset="0"/>
                        <a:ea typeface="Calibri"/>
                        <a:cs typeface="Arial" pitchFamily="34" charset="0"/>
                      </a:endParaRPr>
                    </a:p>
                  </a:txBody>
                  <a:tcPr marL="48959" marR="48959" marT="0" marB="0"/>
                </a:tc>
                <a:tc>
                  <a:txBody>
                    <a:bodyPr/>
                    <a:lstStyle/>
                    <a:p>
                      <a:pPr>
                        <a:spcAft>
                          <a:spcPts val="0"/>
                        </a:spcAft>
                      </a:pPr>
                      <a:r>
                        <a:rPr lang="en-GB" sz="2000" dirty="0">
                          <a:effectLst/>
                          <a:latin typeface="Arial" pitchFamily="34" charset="0"/>
                          <a:cs typeface="Arial" pitchFamily="34" charset="0"/>
                        </a:rPr>
                        <a:t>perfect negative correlation</a:t>
                      </a:r>
                      <a:endParaRPr lang="en-GB" sz="2000" dirty="0">
                        <a:effectLst/>
                        <a:latin typeface="Arial" pitchFamily="34" charset="0"/>
                        <a:ea typeface="Calibri"/>
                        <a:cs typeface="Arial" pitchFamily="34" charset="0"/>
                      </a:endParaRPr>
                    </a:p>
                  </a:txBody>
                  <a:tcPr marL="48959" marR="48959" marT="0" marB="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6926642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GB" altLang="en-US" smtClean="0">
                <a:latin typeface="Arial" charset="0"/>
                <a:cs typeface="Arial" charset="0"/>
              </a:rPr>
              <a:t>Strengths of Correlations</a:t>
            </a:r>
          </a:p>
        </p:txBody>
      </p:sp>
      <p:sp>
        <p:nvSpPr>
          <p:cNvPr id="28675" name="Content Placeholder 2"/>
          <p:cNvSpPr>
            <a:spLocks noGrp="1"/>
          </p:cNvSpPr>
          <p:nvPr>
            <p:ph idx="1"/>
          </p:nvPr>
        </p:nvSpPr>
        <p:spPr/>
        <p:txBody>
          <a:bodyPr>
            <a:noAutofit/>
          </a:bodyPr>
          <a:lstStyle/>
          <a:p>
            <a:pPr marL="360363" lvl="1" indent="-360363" eaLnBrk="1" hangingPunct="1">
              <a:spcBef>
                <a:spcPct val="0"/>
              </a:spcBef>
              <a:buClr>
                <a:srgbClr val="00FF00"/>
              </a:buClr>
              <a:buFont typeface="Wingdings 2" pitchFamily="18" charset="2"/>
              <a:buChar char=""/>
              <a:tabLst>
                <a:tab pos="360363" algn="l"/>
              </a:tabLst>
            </a:pPr>
            <a:r>
              <a:rPr lang="en-US" altLang="en-US" sz="4400" dirty="0" smtClean="0">
                <a:latin typeface="Arial" charset="0"/>
                <a:cs typeface="Arial" charset="0"/>
              </a:rPr>
              <a:t>Makes a good pilot study to generate a hypothesis for an experiment.</a:t>
            </a:r>
          </a:p>
          <a:p>
            <a:pPr marL="360363" lvl="1" indent="-360363" eaLnBrk="1" hangingPunct="1">
              <a:spcBef>
                <a:spcPct val="0"/>
              </a:spcBef>
              <a:buClr>
                <a:srgbClr val="00FF00"/>
              </a:buClr>
              <a:buFont typeface="Wingdings" pitchFamily="2" charset="2"/>
              <a:buChar char="ü"/>
              <a:tabLst>
                <a:tab pos="360363" algn="l"/>
              </a:tabLst>
            </a:pPr>
            <a:r>
              <a:rPr lang="en-US" altLang="en-US" sz="4400" dirty="0" smtClean="0">
                <a:latin typeface="Arial" charset="0"/>
                <a:cs typeface="Arial" charset="0"/>
              </a:rPr>
              <a:t>Can research variables that would be unethical to manipulate.</a:t>
            </a:r>
          </a:p>
          <a:p>
            <a:pPr marL="360363" lvl="1" indent="-360363" eaLnBrk="1" hangingPunct="1">
              <a:spcBef>
                <a:spcPct val="0"/>
              </a:spcBef>
              <a:buClr>
                <a:srgbClr val="00FF00"/>
              </a:buClr>
              <a:buFont typeface="Wingdings" pitchFamily="2" charset="2"/>
              <a:buChar char="ü"/>
              <a:tabLst>
                <a:tab pos="360363" algn="l"/>
              </a:tabLst>
            </a:pPr>
            <a:r>
              <a:rPr lang="en-US" altLang="en-US" sz="4400" dirty="0" smtClean="0">
                <a:latin typeface="Arial" charset="0"/>
                <a:cs typeface="Arial" charset="0"/>
              </a:rPr>
              <a:t>Can understand the relationship between two variables (positive/negative, weak/strong).</a:t>
            </a:r>
            <a:endParaRPr lang="en-GB" altLang="en-US" sz="5400" dirty="0" smtClean="0">
              <a:latin typeface="Arial" charset="0"/>
              <a:cs typeface="Arial" charset="0"/>
            </a:endParaRPr>
          </a:p>
        </p:txBody>
      </p:sp>
    </p:spTree>
    <p:extLst>
      <p:ext uri="{BB962C8B-B14F-4D97-AF65-F5344CB8AC3E}">
        <p14:creationId xmlns:p14="http://schemas.microsoft.com/office/powerpoint/2010/main" val="328504574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GB" altLang="en-US" smtClean="0">
                <a:latin typeface="Arial" charset="0"/>
                <a:cs typeface="Arial" charset="0"/>
              </a:rPr>
              <a:t>Weaknesses of Correlations</a:t>
            </a:r>
          </a:p>
        </p:txBody>
      </p:sp>
      <p:sp>
        <p:nvSpPr>
          <p:cNvPr id="3" name="Content Placeholder 2"/>
          <p:cNvSpPr>
            <a:spLocks noGrp="1"/>
          </p:cNvSpPr>
          <p:nvPr>
            <p:ph idx="1"/>
          </p:nvPr>
        </p:nvSpPr>
        <p:spPr/>
        <p:txBody>
          <a:bodyPr>
            <a:normAutofit fontScale="92500" lnSpcReduction="20000"/>
          </a:bodyPr>
          <a:lstStyle/>
          <a:p>
            <a:pPr marL="360363" lvl="1" indent="-360363" eaLnBrk="1" fontAlgn="auto" hangingPunct="1">
              <a:spcAft>
                <a:spcPts val="0"/>
              </a:spcAft>
              <a:buClr>
                <a:srgbClr val="C00000"/>
              </a:buClr>
              <a:buFont typeface="Wingdings 2" panose="05020102010507070707" pitchFamily="18" charset="2"/>
              <a:buChar char=""/>
              <a:defRPr/>
            </a:pPr>
            <a:r>
              <a:rPr lang="en-US" sz="3500" dirty="0" smtClean="0"/>
              <a:t>Correlations </a:t>
            </a:r>
            <a:r>
              <a:rPr lang="en-US" sz="3500" dirty="0"/>
              <a:t>do not show causation.</a:t>
            </a:r>
          </a:p>
          <a:p>
            <a:pPr marL="360363" lvl="1" indent="-360363" eaLnBrk="1" fontAlgn="auto" hangingPunct="1">
              <a:spcAft>
                <a:spcPts val="0"/>
              </a:spcAft>
              <a:buClr>
                <a:srgbClr val="C00000"/>
              </a:buClr>
              <a:buFont typeface="Wingdings 2" panose="05020102010507070707" pitchFamily="18" charset="2"/>
              <a:buChar char=""/>
              <a:defRPr/>
            </a:pPr>
            <a:r>
              <a:rPr lang="en-US" sz="3500" dirty="0" smtClean="0"/>
              <a:t>They </a:t>
            </a:r>
            <a:r>
              <a:rPr lang="en-US" sz="3500" dirty="0"/>
              <a:t>have the same weakness as whatever method was used to gather the data (observation/self report).</a:t>
            </a:r>
          </a:p>
          <a:p>
            <a:pPr marL="360363" lvl="1" indent="-360363" eaLnBrk="1" fontAlgn="auto" hangingPunct="1">
              <a:spcAft>
                <a:spcPts val="0"/>
              </a:spcAft>
              <a:buClr>
                <a:srgbClr val="C00000"/>
              </a:buClr>
              <a:buFont typeface="Wingdings 2" panose="05020102010507070707" pitchFamily="18" charset="2"/>
              <a:buChar char=""/>
              <a:defRPr/>
            </a:pPr>
            <a:r>
              <a:rPr lang="en-US" sz="3500" dirty="0" smtClean="0"/>
              <a:t>Tell </a:t>
            </a:r>
            <a:r>
              <a:rPr lang="en-US" sz="3500" dirty="0"/>
              <a:t>us nothing about other variables that may be the real cause</a:t>
            </a:r>
          </a:p>
          <a:p>
            <a:pPr marL="360363" lvl="1" indent="-360363" eaLnBrk="1" fontAlgn="auto" hangingPunct="1">
              <a:spcAft>
                <a:spcPts val="0"/>
              </a:spcAft>
              <a:buClr>
                <a:srgbClr val="C00000"/>
              </a:buClr>
              <a:buFont typeface="Wingdings 2" panose="05020102010507070707" pitchFamily="18" charset="2"/>
              <a:buChar char=""/>
              <a:defRPr/>
            </a:pPr>
            <a:r>
              <a:rPr lang="en-US" sz="3500" dirty="0" smtClean="0"/>
              <a:t>Often </a:t>
            </a:r>
            <a:r>
              <a:rPr lang="en-US" sz="3500" dirty="0"/>
              <a:t>correlations are </a:t>
            </a:r>
            <a:r>
              <a:rPr lang="en-US" sz="3500" dirty="0" smtClean="0"/>
              <a:t>misleading</a:t>
            </a:r>
          </a:p>
          <a:p>
            <a:pPr marL="0" lvl="1" indent="0" eaLnBrk="1" fontAlgn="auto" hangingPunct="1">
              <a:spcAft>
                <a:spcPts val="0"/>
              </a:spcAft>
              <a:buFont typeface="Arial" charset="0"/>
              <a:buNone/>
              <a:defRPr/>
            </a:pPr>
            <a:endParaRPr lang="en-GB" sz="3500" dirty="0" smtClean="0"/>
          </a:p>
          <a:p>
            <a:pPr marL="0" lvl="1" indent="0" algn="ctr" eaLnBrk="1" fontAlgn="auto" hangingPunct="1">
              <a:spcAft>
                <a:spcPts val="0"/>
              </a:spcAft>
              <a:buFont typeface="Arial" charset="0"/>
              <a:buNone/>
              <a:defRPr/>
            </a:pPr>
            <a:r>
              <a:rPr lang="en-US" sz="3500" b="1" dirty="0"/>
              <a:t>NEVER USE DIFFERENCE, EFFECT OR CAUSE </a:t>
            </a:r>
            <a:r>
              <a:rPr lang="en-US" sz="3500" b="1" dirty="0" smtClean="0"/>
              <a:t/>
            </a:r>
            <a:br>
              <a:rPr lang="en-US" sz="3500" b="1" dirty="0" smtClean="0"/>
            </a:br>
            <a:r>
              <a:rPr lang="en-US" sz="3500" b="1" dirty="0" smtClean="0"/>
              <a:t>when </a:t>
            </a:r>
            <a:r>
              <a:rPr lang="en-US" sz="3500" b="1" dirty="0"/>
              <a:t>describing a correlation.</a:t>
            </a:r>
          </a:p>
          <a:p>
            <a:pPr marL="0" lvl="1" indent="0" eaLnBrk="1" fontAlgn="auto" hangingPunct="1">
              <a:spcAft>
                <a:spcPts val="0"/>
              </a:spcAft>
              <a:buFont typeface="Arial" charset="0"/>
              <a:buNone/>
              <a:defRPr/>
            </a:pPr>
            <a:endParaRPr lang="en-US" sz="1800" dirty="0"/>
          </a:p>
        </p:txBody>
      </p:sp>
    </p:spTree>
    <p:extLst>
      <p:ext uri="{BB962C8B-B14F-4D97-AF65-F5344CB8AC3E}">
        <p14:creationId xmlns:p14="http://schemas.microsoft.com/office/powerpoint/2010/main" val="296005644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Medical Model: </a:t>
            </a:r>
            <a:r>
              <a:rPr lang="en-GB" dirty="0" err="1" smtClean="0"/>
              <a:t>Gottesman</a:t>
            </a:r>
            <a:endParaRPr lang="en-GB" dirty="0"/>
          </a:p>
        </p:txBody>
      </p:sp>
      <p:sp>
        <p:nvSpPr>
          <p:cNvPr id="3" name="Rectangle 2"/>
          <p:cNvSpPr/>
          <p:nvPr/>
        </p:nvSpPr>
        <p:spPr>
          <a:xfrm>
            <a:off x="0" y="1196752"/>
            <a:ext cx="9144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2"/>
              </a:rPr>
              <a:t>https://www.youtube.com/watch?v=ahftOcYUR9E</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4" name="TextBox 3"/>
          <p:cNvSpPr txBox="1"/>
          <p:nvPr/>
        </p:nvSpPr>
        <p:spPr>
          <a:xfrm>
            <a:off x="179512" y="1844824"/>
            <a:ext cx="3600400" cy="2800767"/>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Gottesman’s</a:t>
            </a:r>
            <a:r>
              <a:rPr kumimoji="0" lang="en-GB"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work is a correlational analysis. </a:t>
            </a:r>
          </a:p>
        </p:txBody>
      </p:sp>
      <p:sp>
        <p:nvSpPr>
          <p:cNvPr id="5" name="Rectangle 4"/>
          <p:cNvSpPr/>
          <p:nvPr/>
        </p:nvSpPr>
        <p:spPr>
          <a:xfrm>
            <a:off x="4139952" y="1541433"/>
            <a:ext cx="5004048" cy="4893647"/>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Records of families from the national register in Denmark were used.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Participants were born or alive after 1968 and offspring followed up to 52 years old.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Patients were diagnosed using ICD-8 and ICD-10 which had been checked for concurrent validity.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study measures the cumulative incidences of schizophrenia and bipolar disorder in the offspring up to the age of 52.</a:t>
            </a:r>
          </a:p>
        </p:txBody>
      </p:sp>
    </p:spTree>
    <p:extLst>
      <p:ext uri="{BB962C8B-B14F-4D97-AF65-F5344CB8AC3E}">
        <p14:creationId xmlns:p14="http://schemas.microsoft.com/office/powerpoint/2010/main" val="165758867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Medical Model: </a:t>
            </a:r>
            <a:r>
              <a:rPr lang="en-GB" dirty="0" err="1" smtClean="0"/>
              <a:t>Gottesman</a:t>
            </a:r>
            <a:endParaRPr lang="en-GB"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516" t="32031" r="19922" b="14063"/>
          <a:stretch/>
        </p:blipFill>
        <p:spPr bwMode="auto">
          <a:xfrm>
            <a:off x="2627784" y="1052736"/>
            <a:ext cx="3672780" cy="5590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Evagora\AppData\Local\Microsoft\Windows\Temporary Internet Files\Content.IE5\P5BZT784\MM910001094[1].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1961120"/>
            <a:ext cx="2016224" cy="297282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previews.123rf.com/images/unseenthings/unseenthings0809/unseenthings080900007/3517705-Single-sheet-of-Loose-Leaf-Paper-Stock-Vector-paper-notebook-lin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345814">
            <a:off x="424027" y="2244108"/>
            <a:ext cx="2308492" cy="298908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vevagora\AppData\Local\Microsoft\Windows\Temporary Internet Files\Content.IE5\J41JHY6Q\Ball_pen[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9632" y="3722151"/>
            <a:ext cx="1615728" cy="1211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32501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Medical Model: </a:t>
            </a:r>
            <a:r>
              <a:rPr lang="en-GB" dirty="0" err="1" smtClean="0"/>
              <a:t>Gottesman</a:t>
            </a:r>
            <a:endParaRPr lang="en-GB" dirty="0"/>
          </a:p>
        </p:txBody>
      </p:sp>
      <p:graphicFrame>
        <p:nvGraphicFramePr>
          <p:cNvPr id="6" name="Table 5"/>
          <p:cNvGraphicFramePr>
            <a:graphicFrameLocks noGrp="1"/>
          </p:cNvGraphicFramePr>
          <p:nvPr>
            <p:extLst/>
          </p:nvPr>
        </p:nvGraphicFramePr>
        <p:xfrm>
          <a:off x="2" y="1196752"/>
          <a:ext cx="9143995" cy="4784780"/>
        </p:xfrm>
        <a:graphic>
          <a:graphicData uri="http://schemas.openxmlformats.org/drawingml/2006/table">
            <a:tbl>
              <a:tblPr firstRow="1" firstCol="1" bandRow="1">
                <a:tableStyleId>{5C22544A-7EE6-4342-B048-85BDC9FD1C3A}</a:tableStyleId>
              </a:tblPr>
              <a:tblGrid>
                <a:gridCol w="1306285">
                  <a:extLst>
                    <a:ext uri="{9D8B030D-6E8A-4147-A177-3AD203B41FA5}">
                      <a16:colId xmlns:a16="http://schemas.microsoft.com/office/drawing/2014/main" val="20000"/>
                    </a:ext>
                  </a:extLst>
                </a:gridCol>
                <a:gridCol w="1306285">
                  <a:extLst>
                    <a:ext uri="{9D8B030D-6E8A-4147-A177-3AD203B41FA5}">
                      <a16:colId xmlns:a16="http://schemas.microsoft.com/office/drawing/2014/main" val="20001"/>
                    </a:ext>
                  </a:extLst>
                </a:gridCol>
                <a:gridCol w="1306285">
                  <a:extLst>
                    <a:ext uri="{9D8B030D-6E8A-4147-A177-3AD203B41FA5}">
                      <a16:colId xmlns:a16="http://schemas.microsoft.com/office/drawing/2014/main" val="20002"/>
                    </a:ext>
                  </a:extLst>
                </a:gridCol>
                <a:gridCol w="1306285">
                  <a:extLst>
                    <a:ext uri="{9D8B030D-6E8A-4147-A177-3AD203B41FA5}">
                      <a16:colId xmlns:a16="http://schemas.microsoft.com/office/drawing/2014/main" val="20003"/>
                    </a:ext>
                  </a:extLst>
                </a:gridCol>
                <a:gridCol w="1306285">
                  <a:extLst>
                    <a:ext uri="{9D8B030D-6E8A-4147-A177-3AD203B41FA5}">
                      <a16:colId xmlns:a16="http://schemas.microsoft.com/office/drawing/2014/main" val="20004"/>
                    </a:ext>
                  </a:extLst>
                </a:gridCol>
                <a:gridCol w="1306285">
                  <a:extLst>
                    <a:ext uri="{9D8B030D-6E8A-4147-A177-3AD203B41FA5}">
                      <a16:colId xmlns:a16="http://schemas.microsoft.com/office/drawing/2014/main" val="20005"/>
                    </a:ext>
                  </a:extLst>
                </a:gridCol>
                <a:gridCol w="1306285">
                  <a:extLst>
                    <a:ext uri="{9D8B030D-6E8A-4147-A177-3AD203B41FA5}">
                      <a16:colId xmlns:a16="http://schemas.microsoft.com/office/drawing/2014/main" val="20006"/>
                    </a:ext>
                  </a:extLst>
                </a:gridCol>
              </a:tblGrid>
              <a:tr h="2520280">
                <a:tc>
                  <a:txBody>
                    <a:bodyPr/>
                    <a:lstStyle/>
                    <a:p>
                      <a:pPr>
                        <a:spcAft>
                          <a:spcPts val="0"/>
                        </a:spcAft>
                      </a:pPr>
                      <a:r>
                        <a:rPr lang="en-GB" sz="2400" dirty="0">
                          <a:effectLst/>
                          <a:latin typeface="Arial" panose="020B0604020202020204" pitchFamily="34" charset="0"/>
                        </a:rPr>
                        <a:t> </a:t>
                      </a:r>
                      <a:endParaRPr lang="en-GB" sz="2400" dirty="0">
                        <a:effectLst/>
                        <a:latin typeface="Arial"/>
                        <a:ea typeface="Arial"/>
                        <a:cs typeface="Arial" panose="020B0604020202020204" pitchFamily="34" charset="0"/>
                      </a:endParaRPr>
                    </a:p>
                  </a:txBody>
                  <a:tcPr marL="68580" marR="68580" marT="0" marB="0" anchor="ctr"/>
                </a:tc>
                <a:tc>
                  <a:txBody>
                    <a:bodyPr/>
                    <a:lstStyle/>
                    <a:p>
                      <a:pPr algn="ctr">
                        <a:spcAft>
                          <a:spcPts val="0"/>
                        </a:spcAft>
                      </a:pPr>
                      <a:r>
                        <a:rPr lang="en-GB" sz="2400" dirty="0">
                          <a:effectLst/>
                          <a:latin typeface="Arial" panose="020B0604020202020204" pitchFamily="34" charset="0"/>
                        </a:rPr>
                        <a:t>Both Parents with </a:t>
                      </a:r>
                      <a:r>
                        <a:rPr lang="en-GB" sz="2400" dirty="0" err="1">
                          <a:effectLst/>
                          <a:latin typeface="Arial" panose="020B0604020202020204" pitchFamily="34" charset="0"/>
                        </a:rPr>
                        <a:t>Sz</a:t>
                      </a:r>
                      <a:endParaRPr lang="en-GB" sz="2400" dirty="0">
                        <a:effectLst/>
                        <a:latin typeface="Arial"/>
                        <a:ea typeface="Arial"/>
                        <a:cs typeface="Arial" panose="020B0604020202020204" pitchFamily="34" charset="0"/>
                      </a:endParaRPr>
                    </a:p>
                  </a:txBody>
                  <a:tcPr marL="68580" marR="68580" marT="0" marB="0" anchor="ctr"/>
                </a:tc>
                <a:tc>
                  <a:txBody>
                    <a:bodyPr/>
                    <a:lstStyle/>
                    <a:p>
                      <a:pPr algn="ctr">
                        <a:spcAft>
                          <a:spcPts val="0"/>
                        </a:spcAft>
                      </a:pPr>
                      <a:r>
                        <a:rPr lang="en-GB" sz="2400" dirty="0">
                          <a:effectLst/>
                          <a:latin typeface="Arial" panose="020B0604020202020204" pitchFamily="34" charset="0"/>
                        </a:rPr>
                        <a:t>One Parent with </a:t>
                      </a:r>
                      <a:r>
                        <a:rPr lang="en-GB" sz="2400" dirty="0" err="1">
                          <a:effectLst/>
                          <a:latin typeface="Arial" panose="020B0604020202020204" pitchFamily="34" charset="0"/>
                        </a:rPr>
                        <a:t>Sz</a:t>
                      </a:r>
                      <a:endParaRPr lang="en-GB" sz="2400" dirty="0">
                        <a:effectLst/>
                        <a:latin typeface="Arial"/>
                        <a:ea typeface="Arial"/>
                        <a:cs typeface="Arial" panose="020B0604020202020204" pitchFamily="34" charset="0"/>
                      </a:endParaRPr>
                    </a:p>
                  </a:txBody>
                  <a:tcPr marL="68580" marR="68580" marT="0" marB="0" anchor="ctr"/>
                </a:tc>
                <a:tc>
                  <a:txBody>
                    <a:bodyPr/>
                    <a:lstStyle/>
                    <a:p>
                      <a:pPr algn="ctr">
                        <a:spcAft>
                          <a:spcPts val="0"/>
                        </a:spcAft>
                      </a:pPr>
                      <a:r>
                        <a:rPr lang="en-GB" sz="2000" dirty="0">
                          <a:effectLst/>
                          <a:latin typeface="Arial" panose="020B0604020202020204" pitchFamily="34" charset="0"/>
                        </a:rPr>
                        <a:t>Both parents with bipolar disorder</a:t>
                      </a:r>
                      <a:endParaRPr lang="en-GB" sz="2000" dirty="0">
                        <a:effectLst/>
                        <a:latin typeface="Arial"/>
                        <a:ea typeface="Arial"/>
                        <a:cs typeface="Arial" panose="020B0604020202020204" pitchFamily="34" charset="0"/>
                      </a:endParaRPr>
                    </a:p>
                  </a:txBody>
                  <a:tcPr marL="68580" marR="68580" marT="0" marB="0" anchor="ctr"/>
                </a:tc>
                <a:tc>
                  <a:txBody>
                    <a:bodyPr/>
                    <a:lstStyle/>
                    <a:p>
                      <a:pPr algn="ctr">
                        <a:spcAft>
                          <a:spcPts val="0"/>
                        </a:spcAft>
                      </a:pPr>
                      <a:r>
                        <a:rPr lang="en-GB" sz="2000" dirty="0">
                          <a:effectLst/>
                          <a:latin typeface="Arial" panose="020B0604020202020204" pitchFamily="34" charset="0"/>
                        </a:rPr>
                        <a:t>1 parent with bipolar disorder</a:t>
                      </a:r>
                      <a:endParaRPr lang="en-GB" sz="2000" dirty="0">
                        <a:effectLst/>
                        <a:latin typeface="Arial"/>
                        <a:ea typeface="Arial"/>
                        <a:cs typeface="Arial" panose="020B0604020202020204" pitchFamily="34" charset="0"/>
                      </a:endParaRPr>
                    </a:p>
                  </a:txBody>
                  <a:tcPr marL="68580" marR="68580" marT="0" marB="0"/>
                </a:tc>
                <a:tc>
                  <a:txBody>
                    <a:bodyPr/>
                    <a:lstStyle/>
                    <a:p>
                      <a:pPr algn="ctr">
                        <a:spcAft>
                          <a:spcPts val="0"/>
                        </a:spcAft>
                      </a:pPr>
                      <a:r>
                        <a:rPr lang="en-GB" sz="2000" dirty="0">
                          <a:effectLst/>
                          <a:latin typeface="Arial" panose="020B0604020202020204" pitchFamily="34" charset="0"/>
                        </a:rPr>
                        <a:t>Neither parent ever admitted</a:t>
                      </a:r>
                      <a:endParaRPr lang="en-GB" sz="2000" dirty="0">
                        <a:effectLst/>
                        <a:latin typeface="Arial"/>
                        <a:ea typeface="Arial"/>
                        <a:cs typeface="Arial" panose="020B0604020202020204" pitchFamily="34" charset="0"/>
                      </a:endParaRPr>
                    </a:p>
                  </a:txBody>
                  <a:tcPr marL="68580" marR="68580" marT="0" marB="0"/>
                </a:tc>
                <a:tc>
                  <a:txBody>
                    <a:bodyPr/>
                    <a:lstStyle/>
                    <a:p>
                      <a:pPr algn="ctr">
                        <a:spcAft>
                          <a:spcPts val="0"/>
                        </a:spcAft>
                      </a:pPr>
                      <a:r>
                        <a:rPr lang="en-GB" sz="1600" dirty="0">
                          <a:effectLst/>
                          <a:latin typeface="Arial" panose="020B0604020202020204" pitchFamily="34" charset="0"/>
                        </a:rPr>
                        <a:t>General Population (unclean)</a:t>
                      </a:r>
                      <a:endParaRPr lang="en-GB" sz="1600" dirty="0">
                        <a:effectLst/>
                        <a:latin typeface="Arial"/>
                        <a:ea typeface="Arial"/>
                        <a:cs typeface="Arial" panose="020B0604020202020204" pitchFamily="34" charset="0"/>
                      </a:endParaRPr>
                    </a:p>
                  </a:txBody>
                  <a:tcPr marL="68580" marR="68580" marT="0" marB="0"/>
                </a:tc>
                <a:extLst>
                  <a:ext uri="{0D108BD9-81ED-4DB2-BD59-A6C34878D82A}">
                    <a16:rowId xmlns:a16="http://schemas.microsoft.com/office/drawing/2014/main" val="10000"/>
                  </a:ext>
                </a:extLst>
              </a:tr>
              <a:tr h="1132250">
                <a:tc>
                  <a:txBody>
                    <a:bodyPr/>
                    <a:lstStyle/>
                    <a:p>
                      <a:pPr>
                        <a:spcAft>
                          <a:spcPts val="0"/>
                        </a:spcAft>
                      </a:pPr>
                      <a:r>
                        <a:rPr lang="en-GB" sz="2400" dirty="0">
                          <a:effectLst/>
                          <a:latin typeface="Arial" panose="020B0604020202020204" pitchFamily="34" charset="0"/>
                        </a:rPr>
                        <a:t>No. of couples</a:t>
                      </a:r>
                      <a:endParaRPr lang="en-GB" sz="2400" dirty="0">
                        <a:effectLst/>
                        <a:latin typeface="Arial"/>
                        <a:ea typeface="Arial"/>
                        <a:cs typeface="Arial" panose="020B0604020202020204" pitchFamily="34" charset="0"/>
                      </a:endParaRPr>
                    </a:p>
                  </a:txBody>
                  <a:tcPr marL="68580" marR="68580" marT="0" marB="0"/>
                </a:tc>
                <a:tc>
                  <a:txBody>
                    <a:bodyPr/>
                    <a:lstStyle/>
                    <a:p>
                      <a:pPr algn="ctr">
                        <a:spcAft>
                          <a:spcPts val="0"/>
                        </a:spcAft>
                      </a:pPr>
                      <a:r>
                        <a:rPr lang="en-GB" sz="2400" dirty="0">
                          <a:effectLst/>
                          <a:latin typeface="Arial" panose="020B0604020202020204" pitchFamily="34" charset="0"/>
                        </a:rPr>
                        <a:t>196</a:t>
                      </a:r>
                      <a:endParaRPr lang="en-GB" sz="2400" dirty="0">
                        <a:effectLst/>
                        <a:latin typeface="Arial"/>
                        <a:ea typeface="Arial"/>
                        <a:cs typeface="Arial" panose="020B0604020202020204" pitchFamily="34" charset="0"/>
                      </a:endParaRPr>
                    </a:p>
                  </a:txBody>
                  <a:tcPr marL="68580" marR="68580" marT="0" marB="0"/>
                </a:tc>
                <a:tc>
                  <a:txBody>
                    <a:bodyPr/>
                    <a:lstStyle/>
                    <a:p>
                      <a:pPr algn="ctr">
                        <a:spcAft>
                          <a:spcPts val="0"/>
                        </a:spcAft>
                      </a:pPr>
                      <a:r>
                        <a:rPr lang="en-GB" sz="2400" dirty="0">
                          <a:effectLst/>
                          <a:latin typeface="Arial" panose="020B0604020202020204" pitchFamily="34" charset="0"/>
                        </a:rPr>
                        <a:t>8006</a:t>
                      </a:r>
                      <a:endParaRPr lang="en-GB" sz="2400" dirty="0">
                        <a:effectLst/>
                        <a:latin typeface="Arial"/>
                        <a:ea typeface="Arial"/>
                        <a:cs typeface="Arial" panose="020B0604020202020204" pitchFamily="34" charset="0"/>
                      </a:endParaRPr>
                    </a:p>
                  </a:txBody>
                  <a:tcPr marL="68580" marR="68580" marT="0" marB="0"/>
                </a:tc>
                <a:tc>
                  <a:txBody>
                    <a:bodyPr/>
                    <a:lstStyle/>
                    <a:p>
                      <a:pPr algn="ctr">
                        <a:spcAft>
                          <a:spcPts val="0"/>
                        </a:spcAft>
                      </a:pPr>
                      <a:r>
                        <a:rPr lang="en-GB" sz="2400" dirty="0">
                          <a:effectLst/>
                          <a:latin typeface="Arial" panose="020B0604020202020204" pitchFamily="34" charset="0"/>
                        </a:rPr>
                        <a:t>83</a:t>
                      </a:r>
                      <a:endParaRPr lang="en-GB" sz="2400" dirty="0">
                        <a:effectLst/>
                        <a:latin typeface="Arial"/>
                        <a:ea typeface="Arial"/>
                        <a:cs typeface="Arial" panose="020B0604020202020204" pitchFamily="34" charset="0"/>
                      </a:endParaRPr>
                    </a:p>
                  </a:txBody>
                  <a:tcPr marL="68580" marR="68580" marT="0" marB="0"/>
                </a:tc>
                <a:tc>
                  <a:txBody>
                    <a:bodyPr/>
                    <a:lstStyle/>
                    <a:p>
                      <a:pPr algn="ctr">
                        <a:spcAft>
                          <a:spcPts val="0"/>
                        </a:spcAft>
                      </a:pPr>
                      <a:r>
                        <a:rPr lang="en-GB" sz="2400" dirty="0">
                          <a:effectLst/>
                          <a:latin typeface="Arial" panose="020B0604020202020204" pitchFamily="34" charset="0"/>
                        </a:rPr>
                        <a:t>11995</a:t>
                      </a:r>
                      <a:endParaRPr lang="en-GB" sz="2400" dirty="0">
                        <a:effectLst/>
                        <a:latin typeface="Arial"/>
                        <a:ea typeface="Arial"/>
                        <a:cs typeface="Arial" panose="020B0604020202020204" pitchFamily="34" charset="0"/>
                      </a:endParaRPr>
                    </a:p>
                  </a:txBody>
                  <a:tcPr marL="68580" marR="68580" marT="0" marB="0"/>
                </a:tc>
                <a:tc>
                  <a:txBody>
                    <a:bodyPr/>
                    <a:lstStyle/>
                    <a:p>
                      <a:pPr algn="ctr">
                        <a:spcAft>
                          <a:spcPts val="0"/>
                        </a:spcAft>
                      </a:pPr>
                      <a:r>
                        <a:rPr lang="en-GB" sz="2400" dirty="0" smtClean="0">
                          <a:effectLst/>
                          <a:latin typeface="Arial" panose="020B0604020202020204" pitchFamily="34" charset="0"/>
                        </a:rPr>
                        <a:t>1.08</a:t>
                      </a:r>
                    </a:p>
                    <a:p>
                      <a:pPr algn="ctr">
                        <a:spcAft>
                          <a:spcPts val="0"/>
                        </a:spcAft>
                      </a:pPr>
                      <a:r>
                        <a:rPr lang="en-GB" sz="2400" dirty="0" smtClean="0">
                          <a:effectLst/>
                          <a:latin typeface="Arial" panose="020B0604020202020204" pitchFamily="34" charset="0"/>
                        </a:rPr>
                        <a:t>million</a:t>
                      </a:r>
                      <a:endParaRPr lang="en-GB" sz="2400" dirty="0">
                        <a:effectLst/>
                        <a:latin typeface="Arial"/>
                        <a:ea typeface="Arial"/>
                        <a:cs typeface="Arial" panose="020B0604020202020204" pitchFamily="34" charset="0"/>
                      </a:endParaRPr>
                    </a:p>
                  </a:txBody>
                  <a:tcPr marL="68580" marR="68580" marT="0" marB="0"/>
                </a:tc>
                <a:tc>
                  <a:txBody>
                    <a:bodyPr/>
                    <a:lstStyle/>
                    <a:p>
                      <a:pPr algn="ctr">
                        <a:spcAft>
                          <a:spcPts val="0"/>
                        </a:spcAft>
                      </a:pPr>
                      <a:r>
                        <a:rPr lang="en-GB" sz="2400" dirty="0" smtClean="0">
                          <a:effectLst/>
                          <a:latin typeface="Arial" panose="020B0604020202020204" pitchFamily="34" charset="0"/>
                        </a:rPr>
                        <a:t>1.28</a:t>
                      </a:r>
                    </a:p>
                    <a:p>
                      <a:pPr algn="ctr">
                        <a:spcAft>
                          <a:spcPts val="0"/>
                        </a:spcAft>
                      </a:pPr>
                      <a:r>
                        <a:rPr lang="en-GB" sz="2400" dirty="0" smtClean="0">
                          <a:effectLst/>
                          <a:latin typeface="Arial" panose="020B0604020202020204" pitchFamily="34" charset="0"/>
                        </a:rPr>
                        <a:t>million</a:t>
                      </a:r>
                      <a:endParaRPr lang="en-GB" sz="2400" dirty="0">
                        <a:effectLst/>
                        <a:latin typeface="Arial"/>
                        <a:ea typeface="Arial"/>
                        <a:cs typeface="Arial" panose="020B0604020202020204" pitchFamily="34" charset="0"/>
                      </a:endParaRPr>
                    </a:p>
                  </a:txBody>
                  <a:tcPr marL="68580" marR="68580" marT="0" marB="0"/>
                </a:tc>
                <a:extLst>
                  <a:ext uri="{0D108BD9-81ED-4DB2-BD59-A6C34878D82A}">
                    <a16:rowId xmlns:a16="http://schemas.microsoft.com/office/drawing/2014/main" val="10001"/>
                  </a:ext>
                </a:extLst>
              </a:tr>
              <a:tr h="1132250">
                <a:tc>
                  <a:txBody>
                    <a:bodyPr/>
                    <a:lstStyle/>
                    <a:p>
                      <a:pPr>
                        <a:spcAft>
                          <a:spcPts val="0"/>
                        </a:spcAft>
                      </a:pPr>
                      <a:r>
                        <a:rPr lang="en-GB" sz="2000" dirty="0">
                          <a:effectLst/>
                          <a:latin typeface="Arial" panose="020B0604020202020204" pitchFamily="34" charset="0"/>
                        </a:rPr>
                        <a:t>No. of offspring</a:t>
                      </a:r>
                      <a:endParaRPr lang="en-GB" sz="2000" dirty="0">
                        <a:effectLst/>
                        <a:latin typeface="Arial"/>
                        <a:ea typeface="Arial"/>
                        <a:cs typeface="Arial" panose="020B0604020202020204" pitchFamily="34" charset="0"/>
                      </a:endParaRPr>
                    </a:p>
                  </a:txBody>
                  <a:tcPr marL="68580" marR="68580" marT="0" marB="0"/>
                </a:tc>
                <a:tc>
                  <a:txBody>
                    <a:bodyPr/>
                    <a:lstStyle/>
                    <a:p>
                      <a:pPr algn="ctr">
                        <a:spcAft>
                          <a:spcPts val="0"/>
                        </a:spcAft>
                      </a:pPr>
                      <a:r>
                        <a:rPr lang="en-GB" sz="2400" dirty="0">
                          <a:effectLst/>
                          <a:latin typeface="Arial" panose="020B0604020202020204" pitchFamily="34" charset="0"/>
                        </a:rPr>
                        <a:t>270</a:t>
                      </a:r>
                      <a:endParaRPr lang="en-GB" sz="2400" dirty="0">
                        <a:effectLst/>
                        <a:latin typeface="Arial"/>
                        <a:ea typeface="Arial"/>
                        <a:cs typeface="Arial" panose="020B0604020202020204" pitchFamily="34" charset="0"/>
                      </a:endParaRPr>
                    </a:p>
                  </a:txBody>
                  <a:tcPr marL="68580" marR="68580" marT="0" marB="0"/>
                </a:tc>
                <a:tc>
                  <a:txBody>
                    <a:bodyPr/>
                    <a:lstStyle/>
                    <a:p>
                      <a:pPr algn="ctr">
                        <a:spcAft>
                          <a:spcPts val="0"/>
                        </a:spcAft>
                      </a:pPr>
                      <a:r>
                        <a:rPr lang="en-GB" sz="2400" dirty="0">
                          <a:effectLst/>
                          <a:latin typeface="Arial" panose="020B0604020202020204" pitchFamily="34" charset="0"/>
                        </a:rPr>
                        <a:t>13878</a:t>
                      </a:r>
                      <a:endParaRPr lang="en-GB" sz="2400" dirty="0">
                        <a:effectLst/>
                        <a:latin typeface="Arial"/>
                        <a:ea typeface="Arial"/>
                        <a:cs typeface="Arial" panose="020B0604020202020204" pitchFamily="34" charset="0"/>
                      </a:endParaRPr>
                    </a:p>
                  </a:txBody>
                  <a:tcPr marL="68580" marR="68580" marT="0" marB="0"/>
                </a:tc>
                <a:tc>
                  <a:txBody>
                    <a:bodyPr/>
                    <a:lstStyle/>
                    <a:p>
                      <a:pPr algn="ctr">
                        <a:spcAft>
                          <a:spcPts val="0"/>
                        </a:spcAft>
                      </a:pPr>
                      <a:r>
                        <a:rPr lang="en-GB" sz="2400" dirty="0">
                          <a:effectLst/>
                          <a:latin typeface="Arial" panose="020B0604020202020204" pitchFamily="34" charset="0"/>
                        </a:rPr>
                        <a:t>146</a:t>
                      </a:r>
                      <a:endParaRPr lang="en-GB" sz="2400" dirty="0">
                        <a:effectLst/>
                        <a:latin typeface="Arial"/>
                        <a:ea typeface="Arial"/>
                        <a:cs typeface="Arial" panose="020B0604020202020204" pitchFamily="34" charset="0"/>
                      </a:endParaRPr>
                    </a:p>
                  </a:txBody>
                  <a:tcPr marL="68580" marR="68580" marT="0" marB="0"/>
                </a:tc>
                <a:tc>
                  <a:txBody>
                    <a:bodyPr/>
                    <a:lstStyle/>
                    <a:p>
                      <a:pPr algn="ctr">
                        <a:spcAft>
                          <a:spcPts val="0"/>
                        </a:spcAft>
                      </a:pPr>
                      <a:r>
                        <a:rPr lang="en-GB" sz="2400" dirty="0">
                          <a:effectLst/>
                          <a:latin typeface="Arial" panose="020B0604020202020204" pitchFamily="34" charset="0"/>
                        </a:rPr>
                        <a:t>23152</a:t>
                      </a:r>
                      <a:endParaRPr lang="en-GB" sz="2400" dirty="0">
                        <a:effectLst/>
                        <a:latin typeface="Arial"/>
                        <a:ea typeface="Arial"/>
                        <a:cs typeface="Arial" panose="020B0604020202020204" pitchFamily="34" charset="0"/>
                      </a:endParaRPr>
                    </a:p>
                  </a:txBody>
                  <a:tcPr marL="68580" marR="68580" marT="0" marB="0"/>
                </a:tc>
                <a:tc>
                  <a:txBody>
                    <a:bodyPr/>
                    <a:lstStyle/>
                    <a:p>
                      <a:pPr algn="ctr">
                        <a:spcAft>
                          <a:spcPts val="0"/>
                        </a:spcAft>
                      </a:pPr>
                      <a:r>
                        <a:rPr lang="en-GB" sz="2400" dirty="0" smtClean="0">
                          <a:effectLst/>
                          <a:latin typeface="Arial" panose="020B0604020202020204" pitchFamily="34" charset="0"/>
                        </a:rPr>
                        <a:t>2.23 million</a:t>
                      </a:r>
                      <a:endParaRPr lang="en-GB" sz="2400" dirty="0">
                        <a:effectLst/>
                        <a:latin typeface="Arial"/>
                        <a:ea typeface="Arial"/>
                        <a:cs typeface="Arial" panose="020B0604020202020204" pitchFamily="34" charset="0"/>
                      </a:endParaRPr>
                    </a:p>
                  </a:txBody>
                  <a:tcPr marL="68580" marR="68580" marT="0" marB="0"/>
                </a:tc>
                <a:tc>
                  <a:txBody>
                    <a:bodyPr/>
                    <a:lstStyle/>
                    <a:p>
                      <a:pPr algn="ctr">
                        <a:spcAft>
                          <a:spcPts val="0"/>
                        </a:spcAft>
                      </a:pPr>
                      <a:r>
                        <a:rPr lang="en-GB" sz="2400" dirty="0" smtClean="0">
                          <a:effectLst/>
                          <a:latin typeface="Arial" panose="020B0604020202020204" pitchFamily="34" charset="0"/>
                        </a:rPr>
                        <a:t>2.7</a:t>
                      </a:r>
                    </a:p>
                    <a:p>
                      <a:pPr algn="ctr">
                        <a:spcAft>
                          <a:spcPts val="0"/>
                        </a:spcAft>
                      </a:pPr>
                      <a:r>
                        <a:rPr lang="en-GB" sz="2400" dirty="0" smtClean="0">
                          <a:effectLst/>
                          <a:latin typeface="Arial" panose="020B0604020202020204" pitchFamily="34" charset="0"/>
                        </a:rPr>
                        <a:t>million</a:t>
                      </a:r>
                      <a:endParaRPr lang="en-GB" sz="2400" dirty="0">
                        <a:effectLst/>
                        <a:latin typeface="Arial"/>
                        <a:ea typeface="Arial"/>
                        <a:cs typeface="Arial" panose="020B0604020202020204" pitchFamily="34" charset="0"/>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912219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smtClean="0"/>
              <a:t>Proportions of People Admitted to Hospital for </a:t>
            </a:r>
            <a:r>
              <a:rPr lang="en-GB" sz="3200" dirty="0" err="1" smtClean="0"/>
              <a:t>Sz</a:t>
            </a:r>
            <a:r>
              <a:rPr lang="en-GB" sz="3200" dirty="0" smtClean="0"/>
              <a:t> and Bipolar Disorder and their Parents</a:t>
            </a:r>
            <a:endParaRPr lang="en-GB" sz="3200" dirty="0"/>
          </a:p>
        </p:txBody>
      </p:sp>
      <p:graphicFrame>
        <p:nvGraphicFramePr>
          <p:cNvPr id="5" name="Chart 4"/>
          <p:cNvGraphicFramePr>
            <a:graphicFrameLocks noGrp="1"/>
          </p:cNvGraphicFramePr>
          <p:nvPr>
            <p:extLst/>
          </p:nvPr>
        </p:nvGraphicFramePr>
        <p:xfrm>
          <a:off x="0" y="1124743"/>
          <a:ext cx="9144000" cy="57332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9068963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827584" y="1052736"/>
          <a:ext cx="7416828" cy="2392040"/>
        </p:xfrm>
        <a:graphic>
          <a:graphicData uri="http://schemas.openxmlformats.org/drawingml/2006/table">
            <a:tbl>
              <a:tblPr firstRow="1" bandRow="1">
                <a:tableStyleId>{5C22544A-7EE6-4342-B048-85BDC9FD1C3A}</a:tableStyleId>
              </a:tblPr>
              <a:tblGrid>
                <a:gridCol w="1236138">
                  <a:extLst>
                    <a:ext uri="{9D8B030D-6E8A-4147-A177-3AD203B41FA5}">
                      <a16:colId xmlns:a16="http://schemas.microsoft.com/office/drawing/2014/main" val="20000"/>
                    </a:ext>
                  </a:extLst>
                </a:gridCol>
                <a:gridCol w="1236138">
                  <a:extLst>
                    <a:ext uri="{9D8B030D-6E8A-4147-A177-3AD203B41FA5}">
                      <a16:colId xmlns:a16="http://schemas.microsoft.com/office/drawing/2014/main" val="20001"/>
                    </a:ext>
                  </a:extLst>
                </a:gridCol>
                <a:gridCol w="1236138">
                  <a:extLst>
                    <a:ext uri="{9D8B030D-6E8A-4147-A177-3AD203B41FA5}">
                      <a16:colId xmlns:a16="http://schemas.microsoft.com/office/drawing/2014/main" val="20002"/>
                    </a:ext>
                  </a:extLst>
                </a:gridCol>
                <a:gridCol w="1236138">
                  <a:extLst>
                    <a:ext uri="{9D8B030D-6E8A-4147-A177-3AD203B41FA5}">
                      <a16:colId xmlns:a16="http://schemas.microsoft.com/office/drawing/2014/main" val="20003"/>
                    </a:ext>
                  </a:extLst>
                </a:gridCol>
                <a:gridCol w="1236138">
                  <a:extLst>
                    <a:ext uri="{9D8B030D-6E8A-4147-A177-3AD203B41FA5}">
                      <a16:colId xmlns:a16="http://schemas.microsoft.com/office/drawing/2014/main" val="20004"/>
                    </a:ext>
                  </a:extLst>
                </a:gridCol>
                <a:gridCol w="1236138">
                  <a:extLst>
                    <a:ext uri="{9D8B030D-6E8A-4147-A177-3AD203B41FA5}">
                      <a16:colId xmlns:a16="http://schemas.microsoft.com/office/drawing/2014/main" val="20005"/>
                    </a:ext>
                  </a:extLst>
                </a:gridCol>
              </a:tblGrid>
              <a:tr h="1701847">
                <a:tc>
                  <a:txBody>
                    <a:bodyPr/>
                    <a:lstStyle/>
                    <a:p>
                      <a:r>
                        <a:rPr lang="en-GB" dirty="0" smtClean="0">
                          <a:latin typeface="Arial" panose="020B0604020202020204" pitchFamily="34" charset="0"/>
                        </a:rPr>
                        <a:t>Group A</a:t>
                      </a:r>
                    </a:p>
                    <a:p>
                      <a:r>
                        <a:rPr lang="en-GB" dirty="0" smtClean="0">
                          <a:latin typeface="Arial" panose="020B0604020202020204" pitchFamily="34" charset="0"/>
                        </a:rPr>
                        <a:t>Both</a:t>
                      </a:r>
                      <a:r>
                        <a:rPr lang="en-GB" baseline="0" dirty="0" smtClean="0">
                          <a:latin typeface="Arial" panose="020B0604020202020204" pitchFamily="34" charset="0"/>
                        </a:rPr>
                        <a:t> parents</a:t>
                      </a:r>
                      <a:endParaRPr lang="en-GB" dirty="0">
                        <a:latin typeface="Arial" panose="020B0604020202020204" pitchFamily="34" charset="0"/>
                      </a:endParaRPr>
                    </a:p>
                  </a:txBody>
                  <a:tcPr/>
                </a:tc>
                <a:tc>
                  <a:txBody>
                    <a:bodyPr/>
                    <a:lstStyle/>
                    <a:p>
                      <a:r>
                        <a:rPr lang="en-GB" dirty="0" smtClean="0">
                          <a:latin typeface="Arial" panose="020B0604020202020204" pitchFamily="34" charset="0"/>
                        </a:rPr>
                        <a:t>Group B</a:t>
                      </a:r>
                    </a:p>
                    <a:p>
                      <a:r>
                        <a:rPr lang="en-GB" dirty="0" smtClean="0">
                          <a:latin typeface="Arial" panose="020B0604020202020204" pitchFamily="34" charset="0"/>
                        </a:rPr>
                        <a:t>One parent</a:t>
                      </a:r>
                      <a:endParaRPr lang="en-GB" dirty="0">
                        <a:latin typeface="Arial" panose="020B0604020202020204" pitchFamily="34" charset="0"/>
                      </a:endParaRPr>
                    </a:p>
                  </a:txBody>
                  <a:tcPr/>
                </a:tc>
                <a:tc>
                  <a:txBody>
                    <a:bodyPr/>
                    <a:lstStyle/>
                    <a:p>
                      <a:r>
                        <a:rPr lang="en-GB" dirty="0" smtClean="0">
                          <a:latin typeface="Arial" panose="020B0604020202020204" pitchFamily="34" charset="0"/>
                        </a:rPr>
                        <a:t>Group</a:t>
                      </a:r>
                      <a:r>
                        <a:rPr lang="en-GB" baseline="0" dirty="0" smtClean="0">
                          <a:latin typeface="Arial" panose="020B0604020202020204" pitchFamily="34" charset="0"/>
                        </a:rPr>
                        <a:t> C</a:t>
                      </a:r>
                    </a:p>
                    <a:p>
                      <a:r>
                        <a:rPr lang="en-GB" baseline="0" dirty="0" smtClean="0">
                          <a:latin typeface="Arial" panose="020B0604020202020204" pitchFamily="34" charset="0"/>
                        </a:rPr>
                        <a:t>Neither parent</a:t>
                      </a:r>
                      <a:endParaRPr lang="en-GB" dirty="0">
                        <a:latin typeface="Arial" panose="020B0604020202020204" pitchFamily="34" charset="0"/>
                      </a:endParaRPr>
                    </a:p>
                  </a:txBody>
                  <a:tcPr/>
                </a:tc>
                <a:tc>
                  <a:txBody>
                    <a:bodyPr/>
                    <a:lstStyle/>
                    <a:p>
                      <a:r>
                        <a:rPr lang="en-GB" dirty="0" smtClean="0">
                          <a:latin typeface="Arial" panose="020B0604020202020204" pitchFamily="34" charset="0"/>
                        </a:rPr>
                        <a:t>Group D</a:t>
                      </a:r>
                    </a:p>
                    <a:p>
                      <a:r>
                        <a:rPr lang="en-GB" dirty="0" smtClean="0">
                          <a:latin typeface="Arial" panose="020B0604020202020204" pitchFamily="34" charset="0"/>
                        </a:rPr>
                        <a:t>General</a:t>
                      </a:r>
                      <a:r>
                        <a:rPr lang="en-GB" baseline="0" dirty="0" smtClean="0">
                          <a:latin typeface="Arial" panose="020B0604020202020204" pitchFamily="34" charset="0"/>
                        </a:rPr>
                        <a:t> pop.</a:t>
                      </a:r>
                      <a:endParaRPr lang="en-GB" dirty="0">
                        <a:latin typeface="Arial" panose="020B0604020202020204" pitchFamily="34" charset="0"/>
                      </a:endParaRPr>
                    </a:p>
                  </a:txBody>
                  <a:tcPr/>
                </a:tc>
                <a:tc>
                  <a:txBody>
                    <a:bodyPr/>
                    <a:lstStyle/>
                    <a:p>
                      <a:r>
                        <a:rPr lang="en-GB" dirty="0" smtClean="0">
                          <a:latin typeface="Arial" panose="020B0604020202020204" pitchFamily="34" charset="0"/>
                        </a:rPr>
                        <a:t>Group E</a:t>
                      </a:r>
                    </a:p>
                    <a:p>
                      <a:r>
                        <a:rPr lang="en-GB" dirty="0" smtClean="0">
                          <a:latin typeface="Arial" panose="020B0604020202020204" pitchFamily="34" charset="0"/>
                        </a:rPr>
                        <a:t>Both bipolar</a:t>
                      </a:r>
                      <a:endParaRPr lang="en-GB" dirty="0">
                        <a:latin typeface="Arial" panose="020B0604020202020204" pitchFamily="34" charset="0"/>
                      </a:endParaRPr>
                    </a:p>
                  </a:txBody>
                  <a:tcPr/>
                </a:tc>
                <a:tc>
                  <a:txBody>
                    <a:bodyPr/>
                    <a:lstStyle/>
                    <a:p>
                      <a:r>
                        <a:rPr lang="en-GB" dirty="0" smtClean="0">
                          <a:latin typeface="Arial" panose="020B0604020202020204" pitchFamily="34" charset="0"/>
                        </a:rPr>
                        <a:t>Group</a:t>
                      </a:r>
                      <a:r>
                        <a:rPr lang="en-GB" baseline="0" dirty="0" smtClean="0">
                          <a:latin typeface="Arial" panose="020B0604020202020204" pitchFamily="34" charset="0"/>
                        </a:rPr>
                        <a:t> F</a:t>
                      </a:r>
                    </a:p>
                    <a:p>
                      <a:r>
                        <a:rPr lang="en-GB" baseline="0" dirty="0" smtClean="0">
                          <a:latin typeface="Arial" panose="020B0604020202020204" pitchFamily="34" charset="0"/>
                        </a:rPr>
                        <a:t>One </a:t>
                      </a:r>
                      <a:r>
                        <a:rPr lang="en-GB" baseline="0" dirty="0" err="1" smtClean="0">
                          <a:latin typeface="Arial" panose="020B0604020202020204" pitchFamily="34" charset="0"/>
                        </a:rPr>
                        <a:t>Sz</a:t>
                      </a:r>
                      <a:r>
                        <a:rPr lang="en-GB" baseline="0" dirty="0" smtClean="0">
                          <a:latin typeface="Arial" panose="020B0604020202020204" pitchFamily="34" charset="0"/>
                        </a:rPr>
                        <a:t>, one Bipolar</a:t>
                      </a:r>
                      <a:endParaRPr lang="en-GB" dirty="0">
                        <a:latin typeface="Arial" panose="020B0604020202020204" pitchFamily="34" charset="0"/>
                      </a:endParaRPr>
                    </a:p>
                  </a:txBody>
                  <a:tcPr/>
                </a:tc>
                <a:extLst>
                  <a:ext uri="{0D108BD9-81ED-4DB2-BD59-A6C34878D82A}">
                    <a16:rowId xmlns:a16="http://schemas.microsoft.com/office/drawing/2014/main" val="10000"/>
                  </a:ext>
                </a:extLst>
              </a:tr>
              <a:tr h="690193">
                <a:tc>
                  <a:txBody>
                    <a:bodyPr/>
                    <a:lstStyle/>
                    <a:p>
                      <a:endParaRPr lang="en-GB" dirty="0">
                        <a:latin typeface="Arial" panose="020B0604020202020204" pitchFamily="34" charset="0"/>
                      </a:endParaRPr>
                    </a:p>
                  </a:txBody>
                  <a:tcPr/>
                </a:tc>
                <a:tc>
                  <a:txBody>
                    <a:bodyPr/>
                    <a:lstStyle/>
                    <a:p>
                      <a:endParaRPr lang="en-GB" dirty="0">
                        <a:latin typeface="Arial" panose="020B0604020202020204" pitchFamily="34" charset="0"/>
                      </a:endParaRPr>
                    </a:p>
                  </a:txBody>
                  <a:tcPr/>
                </a:tc>
                <a:tc>
                  <a:txBody>
                    <a:bodyPr/>
                    <a:lstStyle/>
                    <a:p>
                      <a:endParaRPr lang="en-GB" dirty="0">
                        <a:latin typeface="Arial" panose="020B0604020202020204" pitchFamily="34" charset="0"/>
                      </a:endParaRPr>
                    </a:p>
                  </a:txBody>
                  <a:tcPr/>
                </a:tc>
                <a:tc>
                  <a:txBody>
                    <a:bodyPr/>
                    <a:lstStyle/>
                    <a:p>
                      <a:endParaRPr lang="en-GB" dirty="0">
                        <a:latin typeface="Arial" panose="020B0604020202020204" pitchFamily="34" charset="0"/>
                      </a:endParaRPr>
                    </a:p>
                  </a:txBody>
                  <a:tcPr/>
                </a:tc>
                <a:tc>
                  <a:txBody>
                    <a:bodyPr/>
                    <a:lstStyle/>
                    <a:p>
                      <a:endParaRPr lang="en-GB" dirty="0">
                        <a:latin typeface="Arial" panose="020B0604020202020204" pitchFamily="34" charset="0"/>
                      </a:endParaRPr>
                    </a:p>
                  </a:txBody>
                  <a:tcPr/>
                </a:tc>
                <a:tc>
                  <a:txBody>
                    <a:bodyPr/>
                    <a:lstStyle/>
                    <a:p>
                      <a:endParaRPr lang="en-GB" dirty="0">
                        <a:latin typeface="Arial" panose="020B0604020202020204" pitchFamily="34" charset="0"/>
                      </a:endParaRPr>
                    </a:p>
                  </a:txBody>
                  <a:tcPr/>
                </a:tc>
                <a:extLst>
                  <a:ext uri="{0D108BD9-81ED-4DB2-BD59-A6C34878D82A}">
                    <a16:rowId xmlns:a16="http://schemas.microsoft.com/office/drawing/2014/main" val="10001"/>
                  </a:ext>
                </a:extLst>
              </a:tr>
            </a:tbl>
          </a:graphicData>
        </a:graphic>
      </p:graphicFrame>
      <p:sp>
        <p:nvSpPr>
          <p:cNvPr id="5" name="Rectangle 4"/>
          <p:cNvSpPr/>
          <p:nvPr/>
        </p:nvSpPr>
        <p:spPr>
          <a:xfrm rot="1452395">
            <a:off x="4768316" y="3935435"/>
            <a:ext cx="108012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39.2%</a:t>
            </a:r>
          </a:p>
        </p:txBody>
      </p:sp>
      <p:sp>
        <p:nvSpPr>
          <p:cNvPr id="6" name="Rectangle 5"/>
          <p:cNvSpPr/>
          <p:nvPr/>
        </p:nvSpPr>
        <p:spPr>
          <a:xfrm rot="1943483">
            <a:off x="7642022" y="3955908"/>
            <a:ext cx="108012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7%</a:t>
            </a:r>
          </a:p>
        </p:txBody>
      </p:sp>
      <p:sp>
        <p:nvSpPr>
          <p:cNvPr id="7" name="Rectangle 6"/>
          <p:cNvSpPr/>
          <p:nvPr/>
        </p:nvSpPr>
        <p:spPr>
          <a:xfrm rot="20782480">
            <a:off x="3268666" y="3994600"/>
            <a:ext cx="108012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0.86%</a:t>
            </a:r>
          </a:p>
        </p:txBody>
      </p:sp>
      <p:sp>
        <p:nvSpPr>
          <p:cNvPr id="8" name="Rectangle 7"/>
          <p:cNvSpPr/>
          <p:nvPr/>
        </p:nvSpPr>
        <p:spPr>
          <a:xfrm rot="1151301">
            <a:off x="1664060" y="3935435"/>
            <a:ext cx="108012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1.12%</a:t>
            </a:r>
          </a:p>
        </p:txBody>
      </p:sp>
      <p:sp>
        <p:nvSpPr>
          <p:cNvPr id="9" name="Rectangle 8"/>
          <p:cNvSpPr/>
          <p:nvPr/>
        </p:nvSpPr>
        <p:spPr>
          <a:xfrm rot="20341078">
            <a:off x="6156176" y="4016475"/>
            <a:ext cx="108012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4.8%</a:t>
            </a:r>
          </a:p>
        </p:txBody>
      </p:sp>
      <p:sp>
        <p:nvSpPr>
          <p:cNvPr id="10" name="Rectangle 9"/>
          <p:cNvSpPr/>
          <p:nvPr/>
        </p:nvSpPr>
        <p:spPr>
          <a:xfrm rot="20689175">
            <a:off x="323528" y="3839106"/>
            <a:ext cx="108012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15.6%</a:t>
            </a:r>
          </a:p>
        </p:txBody>
      </p:sp>
      <p:sp>
        <p:nvSpPr>
          <p:cNvPr id="11" name="Rectangle 10"/>
          <p:cNvSpPr/>
          <p:nvPr/>
        </p:nvSpPr>
        <p:spPr>
          <a:xfrm>
            <a:off x="0" y="0"/>
            <a:ext cx="9144000" cy="908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Starter Task: Guess which % goes in which column</a:t>
            </a:r>
          </a:p>
        </p:txBody>
      </p:sp>
    </p:spTree>
    <p:extLst>
      <p:ext uri="{BB962C8B-B14F-4D97-AF65-F5344CB8AC3E}">
        <p14:creationId xmlns:p14="http://schemas.microsoft.com/office/powerpoint/2010/main" val="19591713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6858000"/>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4400" dirty="0" smtClean="0">
                <a:latin typeface="+mj-lt"/>
                <a:cs typeface="Arial" panose="020B0604020202020204" pitchFamily="34" charset="0"/>
              </a:rPr>
              <a:t>AO1 Knowledge </a:t>
            </a:r>
            <a:br>
              <a:rPr lang="en-GB" sz="4400" dirty="0" smtClean="0">
                <a:latin typeface="+mj-lt"/>
                <a:cs typeface="Arial" panose="020B0604020202020204" pitchFamily="34" charset="0"/>
              </a:rPr>
            </a:br>
            <a:r>
              <a:rPr lang="en-GB" sz="4400" dirty="0">
                <a:latin typeface="+mj-lt"/>
                <a:cs typeface="Arial" panose="020B0604020202020204" pitchFamily="34" charset="0"/>
              </a:rPr>
              <a:t/>
            </a:r>
            <a:br>
              <a:rPr lang="en-GB" sz="4400" dirty="0">
                <a:latin typeface="+mj-lt"/>
                <a:cs typeface="Arial" panose="020B0604020202020204" pitchFamily="34" charset="0"/>
              </a:rPr>
            </a:br>
            <a:r>
              <a:rPr lang="en-GB" sz="4400" dirty="0" smtClean="0">
                <a:latin typeface="+mj-lt"/>
                <a:cs typeface="Arial" panose="020B0604020202020204" pitchFamily="34" charset="0"/>
              </a:rPr>
              <a:t>How the Medical Model Explains Mental illness</a:t>
            </a:r>
            <a:br>
              <a:rPr lang="en-GB" sz="4400" dirty="0" smtClean="0">
                <a:latin typeface="+mj-lt"/>
                <a:cs typeface="Arial" panose="020B0604020202020204" pitchFamily="34" charset="0"/>
              </a:rPr>
            </a:br>
            <a:r>
              <a:rPr lang="en-GB" sz="4400" dirty="0">
                <a:latin typeface="+mj-lt"/>
                <a:cs typeface="Arial" panose="020B0604020202020204" pitchFamily="34" charset="0"/>
              </a:rPr>
              <a:t/>
            </a:r>
            <a:br>
              <a:rPr lang="en-GB" sz="4400" dirty="0">
                <a:latin typeface="+mj-lt"/>
                <a:cs typeface="Arial" panose="020B0604020202020204" pitchFamily="34" charset="0"/>
              </a:rPr>
            </a:br>
            <a:r>
              <a:rPr lang="en-GB" sz="4400" dirty="0" smtClean="0">
                <a:latin typeface="+mj-lt"/>
                <a:cs typeface="Arial" panose="020B0604020202020204" pitchFamily="34" charset="0"/>
              </a:rPr>
              <a:t/>
            </a:r>
            <a:br>
              <a:rPr lang="en-GB" sz="4400" dirty="0" smtClean="0">
                <a:latin typeface="+mj-lt"/>
                <a:cs typeface="Arial" panose="020B0604020202020204" pitchFamily="34" charset="0"/>
              </a:rPr>
            </a:br>
            <a:endParaRPr lang="en" sz="4400" dirty="0">
              <a:latin typeface="+mj-lt"/>
              <a:cs typeface="Arial" panose="020B0604020202020204" pitchFamily="34" charset="0"/>
            </a:endParaRPr>
          </a:p>
        </p:txBody>
      </p:sp>
    </p:spTree>
  </p:cSld>
  <p:clrMapOvr>
    <a:masterClrMapping/>
  </p:clrMapOvr>
  <p:transition spd="slow">
    <p:cut/>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827584" y="1052736"/>
          <a:ext cx="7416828" cy="2616247"/>
        </p:xfrm>
        <a:graphic>
          <a:graphicData uri="http://schemas.openxmlformats.org/drawingml/2006/table">
            <a:tbl>
              <a:tblPr firstRow="1" bandRow="1">
                <a:tableStyleId>{5C22544A-7EE6-4342-B048-85BDC9FD1C3A}</a:tableStyleId>
              </a:tblPr>
              <a:tblGrid>
                <a:gridCol w="1236138">
                  <a:extLst>
                    <a:ext uri="{9D8B030D-6E8A-4147-A177-3AD203B41FA5}">
                      <a16:colId xmlns:a16="http://schemas.microsoft.com/office/drawing/2014/main" val="20000"/>
                    </a:ext>
                  </a:extLst>
                </a:gridCol>
                <a:gridCol w="1236138">
                  <a:extLst>
                    <a:ext uri="{9D8B030D-6E8A-4147-A177-3AD203B41FA5}">
                      <a16:colId xmlns:a16="http://schemas.microsoft.com/office/drawing/2014/main" val="20001"/>
                    </a:ext>
                  </a:extLst>
                </a:gridCol>
                <a:gridCol w="1236138">
                  <a:extLst>
                    <a:ext uri="{9D8B030D-6E8A-4147-A177-3AD203B41FA5}">
                      <a16:colId xmlns:a16="http://schemas.microsoft.com/office/drawing/2014/main" val="20002"/>
                    </a:ext>
                  </a:extLst>
                </a:gridCol>
                <a:gridCol w="1236138">
                  <a:extLst>
                    <a:ext uri="{9D8B030D-6E8A-4147-A177-3AD203B41FA5}">
                      <a16:colId xmlns:a16="http://schemas.microsoft.com/office/drawing/2014/main" val="20003"/>
                    </a:ext>
                  </a:extLst>
                </a:gridCol>
                <a:gridCol w="1236138">
                  <a:extLst>
                    <a:ext uri="{9D8B030D-6E8A-4147-A177-3AD203B41FA5}">
                      <a16:colId xmlns:a16="http://schemas.microsoft.com/office/drawing/2014/main" val="20004"/>
                    </a:ext>
                  </a:extLst>
                </a:gridCol>
                <a:gridCol w="1236138">
                  <a:extLst>
                    <a:ext uri="{9D8B030D-6E8A-4147-A177-3AD203B41FA5}">
                      <a16:colId xmlns:a16="http://schemas.microsoft.com/office/drawing/2014/main" val="20005"/>
                    </a:ext>
                  </a:extLst>
                </a:gridCol>
              </a:tblGrid>
              <a:tr h="1701847">
                <a:tc>
                  <a:txBody>
                    <a:bodyPr/>
                    <a:lstStyle/>
                    <a:p>
                      <a:r>
                        <a:rPr lang="en-GB" dirty="0" smtClean="0">
                          <a:latin typeface="Arial" panose="020B0604020202020204" pitchFamily="34" charset="0"/>
                        </a:rPr>
                        <a:t>Group A</a:t>
                      </a:r>
                    </a:p>
                    <a:p>
                      <a:r>
                        <a:rPr lang="en-GB" dirty="0" smtClean="0">
                          <a:latin typeface="Arial" panose="020B0604020202020204" pitchFamily="34" charset="0"/>
                        </a:rPr>
                        <a:t>Both</a:t>
                      </a:r>
                      <a:r>
                        <a:rPr lang="en-GB" baseline="0" dirty="0" smtClean="0">
                          <a:latin typeface="Arial" panose="020B0604020202020204" pitchFamily="34" charset="0"/>
                        </a:rPr>
                        <a:t> parents</a:t>
                      </a:r>
                      <a:endParaRPr lang="en-GB" dirty="0">
                        <a:latin typeface="Arial" panose="020B0604020202020204" pitchFamily="34" charset="0"/>
                      </a:endParaRPr>
                    </a:p>
                  </a:txBody>
                  <a:tcPr/>
                </a:tc>
                <a:tc>
                  <a:txBody>
                    <a:bodyPr/>
                    <a:lstStyle/>
                    <a:p>
                      <a:r>
                        <a:rPr lang="en-GB" dirty="0" smtClean="0">
                          <a:latin typeface="Arial" panose="020B0604020202020204" pitchFamily="34" charset="0"/>
                        </a:rPr>
                        <a:t>Group B</a:t>
                      </a:r>
                    </a:p>
                    <a:p>
                      <a:r>
                        <a:rPr lang="en-GB" dirty="0" smtClean="0">
                          <a:latin typeface="Arial" panose="020B0604020202020204" pitchFamily="34" charset="0"/>
                        </a:rPr>
                        <a:t>One parent</a:t>
                      </a:r>
                      <a:endParaRPr lang="en-GB" dirty="0">
                        <a:latin typeface="Arial" panose="020B0604020202020204" pitchFamily="34" charset="0"/>
                      </a:endParaRPr>
                    </a:p>
                  </a:txBody>
                  <a:tcPr/>
                </a:tc>
                <a:tc>
                  <a:txBody>
                    <a:bodyPr/>
                    <a:lstStyle/>
                    <a:p>
                      <a:r>
                        <a:rPr lang="en-GB" dirty="0" smtClean="0">
                          <a:latin typeface="Arial" panose="020B0604020202020204" pitchFamily="34" charset="0"/>
                        </a:rPr>
                        <a:t>Group</a:t>
                      </a:r>
                      <a:r>
                        <a:rPr lang="en-GB" baseline="0" dirty="0" smtClean="0">
                          <a:latin typeface="Arial" panose="020B0604020202020204" pitchFamily="34" charset="0"/>
                        </a:rPr>
                        <a:t> C</a:t>
                      </a:r>
                    </a:p>
                    <a:p>
                      <a:r>
                        <a:rPr lang="en-GB" baseline="0" dirty="0" smtClean="0">
                          <a:latin typeface="Arial" panose="020B0604020202020204" pitchFamily="34" charset="0"/>
                        </a:rPr>
                        <a:t>Neither parent</a:t>
                      </a:r>
                      <a:endParaRPr lang="en-GB" dirty="0">
                        <a:latin typeface="Arial" panose="020B0604020202020204" pitchFamily="34" charset="0"/>
                      </a:endParaRPr>
                    </a:p>
                  </a:txBody>
                  <a:tcPr/>
                </a:tc>
                <a:tc>
                  <a:txBody>
                    <a:bodyPr/>
                    <a:lstStyle/>
                    <a:p>
                      <a:r>
                        <a:rPr lang="en-GB" dirty="0" smtClean="0">
                          <a:latin typeface="Arial" panose="020B0604020202020204" pitchFamily="34" charset="0"/>
                        </a:rPr>
                        <a:t>Group D</a:t>
                      </a:r>
                    </a:p>
                    <a:p>
                      <a:r>
                        <a:rPr lang="en-GB" dirty="0" smtClean="0">
                          <a:latin typeface="Arial" panose="020B0604020202020204" pitchFamily="34" charset="0"/>
                        </a:rPr>
                        <a:t>General</a:t>
                      </a:r>
                      <a:r>
                        <a:rPr lang="en-GB" baseline="0" dirty="0" smtClean="0">
                          <a:latin typeface="Arial" panose="020B0604020202020204" pitchFamily="34" charset="0"/>
                        </a:rPr>
                        <a:t> pop.</a:t>
                      </a:r>
                      <a:endParaRPr lang="en-GB" dirty="0">
                        <a:latin typeface="Arial" panose="020B0604020202020204" pitchFamily="34" charset="0"/>
                      </a:endParaRPr>
                    </a:p>
                  </a:txBody>
                  <a:tcPr/>
                </a:tc>
                <a:tc>
                  <a:txBody>
                    <a:bodyPr/>
                    <a:lstStyle/>
                    <a:p>
                      <a:r>
                        <a:rPr lang="en-GB" dirty="0" smtClean="0">
                          <a:latin typeface="Arial" panose="020B0604020202020204" pitchFamily="34" charset="0"/>
                        </a:rPr>
                        <a:t>Group E</a:t>
                      </a:r>
                    </a:p>
                    <a:p>
                      <a:r>
                        <a:rPr lang="en-GB" dirty="0" smtClean="0">
                          <a:latin typeface="Arial" panose="020B0604020202020204" pitchFamily="34" charset="0"/>
                        </a:rPr>
                        <a:t>Both bipolar</a:t>
                      </a:r>
                      <a:endParaRPr lang="en-GB" dirty="0">
                        <a:latin typeface="Arial" panose="020B0604020202020204" pitchFamily="34" charset="0"/>
                      </a:endParaRPr>
                    </a:p>
                  </a:txBody>
                  <a:tcPr/>
                </a:tc>
                <a:tc>
                  <a:txBody>
                    <a:bodyPr/>
                    <a:lstStyle/>
                    <a:p>
                      <a:r>
                        <a:rPr lang="en-GB" dirty="0" smtClean="0">
                          <a:latin typeface="Arial" panose="020B0604020202020204" pitchFamily="34" charset="0"/>
                        </a:rPr>
                        <a:t>Group</a:t>
                      </a:r>
                      <a:r>
                        <a:rPr lang="en-GB" baseline="0" dirty="0" smtClean="0">
                          <a:latin typeface="Arial" panose="020B0604020202020204" pitchFamily="34" charset="0"/>
                        </a:rPr>
                        <a:t> F</a:t>
                      </a:r>
                    </a:p>
                    <a:p>
                      <a:r>
                        <a:rPr lang="en-GB" baseline="0" dirty="0" smtClean="0">
                          <a:latin typeface="Arial" panose="020B0604020202020204" pitchFamily="34" charset="0"/>
                        </a:rPr>
                        <a:t>One </a:t>
                      </a:r>
                      <a:r>
                        <a:rPr lang="en-GB" baseline="0" dirty="0" err="1" smtClean="0">
                          <a:latin typeface="Arial" panose="020B0604020202020204" pitchFamily="34" charset="0"/>
                        </a:rPr>
                        <a:t>Sz</a:t>
                      </a:r>
                      <a:r>
                        <a:rPr lang="en-GB" baseline="0" dirty="0" smtClean="0">
                          <a:latin typeface="Arial" panose="020B0604020202020204" pitchFamily="34" charset="0"/>
                        </a:rPr>
                        <a:t>, one Bipolar</a:t>
                      </a:r>
                      <a:endParaRPr lang="en-GB" dirty="0">
                        <a:latin typeface="Arial" panose="020B0604020202020204" pitchFamily="34" charset="0"/>
                      </a:endParaRPr>
                    </a:p>
                  </a:txBody>
                  <a:tcPr/>
                </a:tc>
                <a:extLst>
                  <a:ext uri="{0D108BD9-81ED-4DB2-BD59-A6C34878D82A}">
                    <a16:rowId xmlns:a16="http://schemas.microsoft.com/office/drawing/2014/main" val="10000"/>
                  </a:ext>
                </a:extLst>
              </a:tr>
              <a:tr h="690193">
                <a:tc>
                  <a:txBody>
                    <a:bodyPr/>
                    <a:lstStyle/>
                    <a:p>
                      <a:endParaRPr lang="en-GB" dirty="0">
                        <a:latin typeface="Arial" panose="020B0604020202020204" pitchFamily="34" charset="0"/>
                      </a:endParaRPr>
                    </a:p>
                  </a:txBody>
                  <a:tcPr/>
                </a:tc>
                <a:tc>
                  <a:txBody>
                    <a:bodyPr/>
                    <a:lstStyle/>
                    <a:p>
                      <a:endParaRPr lang="en-GB" dirty="0">
                        <a:latin typeface="Arial" panose="020B0604020202020204" pitchFamily="34" charset="0"/>
                      </a:endParaRPr>
                    </a:p>
                  </a:txBody>
                  <a:tcPr/>
                </a:tc>
                <a:tc>
                  <a:txBody>
                    <a:bodyPr/>
                    <a:lstStyle/>
                    <a:p>
                      <a:endParaRPr lang="en-GB" dirty="0">
                        <a:latin typeface="Arial" panose="020B0604020202020204" pitchFamily="34" charset="0"/>
                      </a:endParaRPr>
                    </a:p>
                  </a:txBody>
                  <a:tcPr/>
                </a:tc>
                <a:tc>
                  <a:txBody>
                    <a:bodyPr/>
                    <a:lstStyle/>
                    <a:p>
                      <a:endParaRPr lang="en-GB" dirty="0">
                        <a:latin typeface="Arial" panose="020B0604020202020204" pitchFamily="34" charset="0"/>
                      </a:endParaRPr>
                    </a:p>
                  </a:txBody>
                  <a:tcPr/>
                </a:tc>
                <a:tc>
                  <a:txBody>
                    <a:bodyPr/>
                    <a:lstStyle/>
                    <a:p>
                      <a:endParaRPr lang="en-GB" dirty="0">
                        <a:latin typeface="Arial" panose="020B0604020202020204" pitchFamily="34" charset="0"/>
                      </a:endParaRPr>
                    </a:p>
                  </a:txBody>
                  <a:tcPr/>
                </a:tc>
                <a:tc>
                  <a:txBody>
                    <a:bodyPr/>
                    <a:lstStyle/>
                    <a:p>
                      <a:endParaRPr lang="en-GB" dirty="0" smtClean="0">
                        <a:latin typeface="Arial" panose="020B0604020202020204" pitchFamily="34" charset="0"/>
                      </a:endParaRPr>
                    </a:p>
                    <a:p>
                      <a:endParaRPr lang="en-GB" dirty="0" smtClean="0">
                        <a:latin typeface="Arial" panose="020B0604020202020204" pitchFamily="34" charset="0"/>
                      </a:endParaRPr>
                    </a:p>
                    <a:p>
                      <a:endParaRPr lang="en-GB" dirty="0">
                        <a:latin typeface="Arial" panose="020B0604020202020204" pitchFamily="34" charset="0"/>
                      </a:endParaRPr>
                    </a:p>
                  </a:txBody>
                  <a:tcPr/>
                </a:tc>
                <a:extLst>
                  <a:ext uri="{0D108BD9-81ED-4DB2-BD59-A6C34878D82A}">
                    <a16:rowId xmlns:a16="http://schemas.microsoft.com/office/drawing/2014/main" val="10001"/>
                  </a:ext>
                </a:extLst>
              </a:tr>
            </a:tbl>
          </a:graphicData>
        </a:graphic>
      </p:graphicFrame>
      <p:sp>
        <p:nvSpPr>
          <p:cNvPr id="5" name="Rectangle 4"/>
          <p:cNvSpPr/>
          <p:nvPr/>
        </p:nvSpPr>
        <p:spPr>
          <a:xfrm>
            <a:off x="944666" y="2831480"/>
            <a:ext cx="108012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39.2%</a:t>
            </a:r>
          </a:p>
        </p:txBody>
      </p:sp>
      <p:sp>
        <p:nvSpPr>
          <p:cNvPr id="6" name="Rectangle 5"/>
          <p:cNvSpPr/>
          <p:nvPr/>
        </p:nvSpPr>
        <p:spPr>
          <a:xfrm>
            <a:off x="2191431" y="2831480"/>
            <a:ext cx="868401"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7%</a:t>
            </a:r>
          </a:p>
        </p:txBody>
      </p:sp>
      <p:sp>
        <p:nvSpPr>
          <p:cNvPr id="7" name="Rectangle 6"/>
          <p:cNvSpPr/>
          <p:nvPr/>
        </p:nvSpPr>
        <p:spPr>
          <a:xfrm>
            <a:off x="3271551" y="2831480"/>
            <a:ext cx="108012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0.86%</a:t>
            </a:r>
          </a:p>
        </p:txBody>
      </p:sp>
      <p:sp>
        <p:nvSpPr>
          <p:cNvPr id="8" name="Rectangle 7"/>
          <p:cNvSpPr/>
          <p:nvPr/>
        </p:nvSpPr>
        <p:spPr>
          <a:xfrm>
            <a:off x="4612790" y="2864800"/>
            <a:ext cx="108012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1.12%</a:t>
            </a:r>
          </a:p>
        </p:txBody>
      </p:sp>
      <p:sp>
        <p:nvSpPr>
          <p:cNvPr id="9" name="Rectangle 8"/>
          <p:cNvSpPr/>
          <p:nvPr/>
        </p:nvSpPr>
        <p:spPr>
          <a:xfrm>
            <a:off x="5867458" y="2831480"/>
            <a:ext cx="108012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4.8%</a:t>
            </a:r>
          </a:p>
        </p:txBody>
      </p:sp>
      <p:sp>
        <p:nvSpPr>
          <p:cNvPr id="10" name="Rectangle 9"/>
          <p:cNvSpPr/>
          <p:nvPr/>
        </p:nvSpPr>
        <p:spPr>
          <a:xfrm>
            <a:off x="7099978" y="2802095"/>
            <a:ext cx="108012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15.6%</a:t>
            </a:r>
          </a:p>
        </p:txBody>
      </p:sp>
    </p:spTree>
    <p:extLst>
      <p:ext uri="{BB962C8B-B14F-4D97-AF65-F5344CB8AC3E}">
        <p14:creationId xmlns:p14="http://schemas.microsoft.com/office/powerpoint/2010/main" val="33490682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Medical Model: </a:t>
            </a:r>
            <a:r>
              <a:rPr lang="en-GB" dirty="0" err="1" smtClean="0"/>
              <a:t>Gottesman</a:t>
            </a:r>
            <a:endParaRPr lang="en-GB" dirty="0"/>
          </a:p>
        </p:txBody>
      </p:sp>
      <p:graphicFrame>
        <p:nvGraphicFramePr>
          <p:cNvPr id="3" name="Table 2"/>
          <p:cNvGraphicFramePr>
            <a:graphicFrameLocks noGrp="1"/>
          </p:cNvGraphicFramePr>
          <p:nvPr>
            <p:extLst/>
          </p:nvPr>
        </p:nvGraphicFramePr>
        <p:xfrm>
          <a:off x="0" y="1080120"/>
          <a:ext cx="9144000" cy="5589240"/>
        </p:xfrm>
        <a:graphic>
          <a:graphicData uri="http://schemas.openxmlformats.org/drawingml/2006/table">
            <a:tbl>
              <a:tblPr firstRow="1" firstCol="1" bandRow="1">
                <a:tableStyleId>{5C22544A-7EE6-4342-B048-85BDC9FD1C3A}</a:tableStyleId>
              </a:tblPr>
              <a:tblGrid>
                <a:gridCol w="5716828">
                  <a:extLst>
                    <a:ext uri="{9D8B030D-6E8A-4147-A177-3AD203B41FA5}">
                      <a16:colId xmlns:a16="http://schemas.microsoft.com/office/drawing/2014/main" val="20000"/>
                    </a:ext>
                  </a:extLst>
                </a:gridCol>
                <a:gridCol w="3427172">
                  <a:extLst>
                    <a:ext uri="{9D8B030D-6E8A-4147-A177-3AD203B41FA5}">
                      <a16:colId xmlns:a16="http://schemas.microsoft.com/office/drawing/2014/main" val="20001"/>
                    </a:ext>
                  </a:extLst>
                </a:gridCol>
              </a:tblGrid>
              <a:tr h="893760">
                <a:tc>
                  <a:txBody>
                    <a:bodyPr/>
                    <a:lstStyle/>
                    <a:p>
                      <a:pPr>
                        <a:spcAft>
                          <a:spcPts val="0"/>
                        </a:spcAft>
                      </a:pPr>
                      <a:r>
                        <a:rPr lang="en-GB" sz="2400">
                          <a:effectLst/>
                          <a:latin typeface="Arial" panose="020B0604020202020204" pitchFamily="34" charset="0"/>
                          <a:cs typeface="Arial" panose="020B0604020202020204" pitchFamily="34" charset="0"/>
                        </a:rPr>
                        <a:t>Strengths</a:t>
                      </a:r>
                      <a:endParaRPr lang="en-GB" sz="2400">
                        <a:effectLst/>
                        <a:latin typeface="Arial" panose="020B0604020202020204" pitchFamily="34" charset="0"/>
                        <a:ea typeface="Arial"/>
                        <a:cs typeface="Arial" panose="020B0604020202020204" pitchFamily="34" charset="0"/>
                      </a:endParaRPr>
                    </a:p>
                  </a:txBody>
                  <a:tcPr marL="68580" marR="68580" marT="0" marB="0" anchor="ctr"/>
                </a:tc>
                <a:tc>
                  <a:txBody>
                    <a:bodyPr/>
                    <a:lstStyle/>
                    <a:p>
                      <a:pPr>
                        <a:spcAft>
                          <a:spcPts val="0"/>
                        </a:spcAft>
                      </a:pPr>
                      <a:r>
                        <a:rPr lang="en-GB" sz="2400">
                          <a:effectLst/>
                          <a:latin typeface="Arial" panose="020B0604020202020204" pitchFamily="34" charset="0"/>
                          <a:cs typeface="Arial" panose="020B0604020202020204" pitchFamily="34" charset="0"/>
                        </a:rPr>
                        <a:t>Weaknesses</a:t>
                      </a:r>
                      <a:endParaRPr lang="en-GB" sz="2400">
                        <a:effectLst/>
                        <a:latin typeface="Arial" panose="020B0604020202020204" pitchFamily="34" charset="0"/>
                        <a:ea typeface="Arial"/>
                        <a:cs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4695480">
                <a:tc>
                  <a:txBody>
                    <a:bodyPr/>
                    <a:lstStyle/>
                    <a:p>
                      <a:pPr marL="342900" lvl="0" indent="-342900">
                        <a:spcAft>
                          <a:spcPts val="0"/>
                        </a:spcAft>
                        <a:buFont typeface="Symbol"/>
                        <a:buChar char=""/>
                      </a:pPr>
                      <a:r>
                        <a:rPr lang="en-GB" sz="2400" dirty="0">
                          <a:effectLst/>
                          <a:latin typeface="Arial" panose="020B0604020202020204" pitchFamily="34" charset="0"/>
                          <a:cs typeface="Arial" panose="020B0604020202020204" pitchFamily="34" charset="0"/>
                        </a:rPr>
                        <a:t>High in ecological validity</a:t>
                      </a:r>
                    </a:p>
                    <a:p>
                      <a:pPr marL="342900" lvl="0" indent="-342900">
                        <a:spcAft>
                          <a:spcPts val="0"/>
                        </a:spcAft>
                        <a:buFont typeface="Symbol"/>
                        <a:buChar char=""/>
                      </a:pPr>
                      <a:r>
                        <a:rPr lang="en-GB" sz="2400" dirty="0">
                          <a:effectLst/>
                          <a:latin typeface="Arial" panose="020B0604020202020204" pitchFamily="34" charset="0"/>
                          <a:cs typeface="Arial" panose="020B0604020202020204" pitchFamily="34" charset="0"/>
                        </a:rPr>
                        <a:t>Representative sample</a:t>
                      </a:r>
                    </a:p>
                    <a:p>
                      <a:pPr marL="342900" lvl="0" indent="-342900">
                        <a:spcAft>
                          <a:spcPts val="0"/>
                        </a:spcAft>
                        <a:buFont typeface="Symbol"/>
                        <a:buChar char=""/>
                      </a:pPr>
                      <a:r>
                        <a:rPr lang="en-GB" sz="2400" dirty="0">
                          <a:effectLst/>
                          <a:latin typeface="Arial" panose="020B0604020202020204" pitchFamily="34" charset="0"/>
                          <a:cs typeface="Arial" panose="020B0604020202020204" pitchFamily="34" charset="0"/>
                        </a:rPr>
                        <a:t>Ethical – records were available. Anonymity assured</a:t>
                      </a:r>
                    </a:p>
                    <a:p>
                      <a:pPr marL="342900" lvl="0" indent="-342900">
                        <a:spcAft>
                          <a:spcPts val="0"/>
                        </a:spcAft>
                        <a:buFont typeface="Symbol"/>
                        <a:buChar char=""/>
                      </a:pPr>
                      <a:r>
                        <a:rPr lang="en-GB" sz="2400" dirty="0">
                          <a:effectLst/>
                          <a:latin typeface="Arial" panose="020B0604020202020204" pitchFamily="34" charset="0"/>
                          <a:cs typeface="Arial" panose="020B0604020202020204" pitchFamily="34" charset="0"/>
                        </a:rPr>
                        <a:t>Valid – diagnosis over time from ICD-8 to ICD-10 was valid</a:t>
                      </a:r>
                    </a:p>
                    <a:p>
                      <a:pPr marL="342900" lvl="0" indent="-342900">
                        <a:spcAft>
                          <a:spcPts val="0"/>
                        </a:spcAft>
                        <a:buFont typeface="Symbol"/>
                        <a:buChar char=""/>
                      </a:pPr>
                      <a:r>
                        <a:rPr lang="en-GB" sz="2400" dirty="0">
                          <a:effectLst/>
                          <a:latin typeface="Arial" panose="020B0604020202020204" pitchFamily="34" charset="0"/>
                          <a:cs typeface="Arial" panose="020B0604020202020204" pitchFamily="34" charset="0"/>
                        </a:rPr>
                        <a:t>Useful to advise people on risks associated with having children, adopting and genetic counselling</a:t>
                      </a:r>
                      <a:endParaRPr lang="en-GB" sz="2400" dirty="0">
                        <a:effectLst/>
                        <a:latin typeface="Arial" panose="020B0604020202020204" pitchFamily="34" charset="0"/>
                        <a:ea typeface="Arial"/>
                        <a:cs typeface="Arial" panose="020B0604020202020204" pitchFamily="34" charset="0"/>
                      </a:endParaRPr>
                    </a:p>
                  </a:txBody>
                  <a:tcPr marL="68580" marR="68580" marT="0" marB="0"/>
                </a:tc>
                <a:tc>
                  <a:txBody>
                    <a:bodyPr/>
                    <a:lstStyle/>
                    <a:p>
                      <a:pPr marL="342900" lvl="0" indent="-342900">
                        <a:spcAft>
                          <a:spcPts val="0"/>
                        </a:spcAft>
                        <a:buFont typeface="Symbol"/>
                        <a:buChar char=""/>
                      </a:pPr>
                      <a:r>
                        <a:rPr lang="en-GB" sz="2400" dirty="0">
                          <a:effectLst/>
                          <a:latin typeface="Arial" panose="020B0604020202020204" pitchFamily="34" charset="0"/>
                          <a:cs typeface="Arial" panose="020B0604020202020204" pitchFamily="34" charset="0"/>
                        </a:rPr>
                        <a:t>Difficult to rule out influence of shared environment</a:t>
                      </a:r>
                    </a:p>
                    <a:p>
                      <a:pPr marL="342900" lvl="0" indent="-342900">
                        <a:spcAft>
                          <a:spcPts val="0"/>
                        </a:spcAft>
                        <a:buFont typeface="Symbol"/>
                        <a:buChar char=""/>
                      </a:pPr>
                      <a:r>
                        <a:rPr lang="en-GB" sz="2400" dirty="0">
                          <a:effectLst/>
                          <a:latin typeface="Arial" panose="020B0604020202020204" pitchFamily="34" charset="0"/>
                          <a:cs typeface="Arial" panose="020B0604020202020204" pitchFamily="34" charset="0"/>
                        </a:rPr>
                        <a:t>May be unethical to use results to discriminate people from having children, adopting or for increasing health insurance premiums</a:t>
                      </a:r>
                    </a:p>
                    <a:p>
                      <a:pPr marL="342900" lvl="0" indent="-342900">
                        <a:spcAft>
                          <a:spcPts val="0"/>
                        </a:spcAft>
                        <a:buFont typeface="Symbol"/>
                        <a:buChar char=""/>
                      </a:pPr>
                      <a:r>
                        <a:rPr lang="en-GB" sz="2400" dirty="0">
                          <a:effectLst/>
                          <a:latin typeface="Arial" panose="020B0604020202020204" pitchFamily="34" charset="0"/>
                          <a:cs typeface="Arial" panose="020B0604020202020204" pitchFamily="34" charset="0"/>
                        </a:rPr>
                        <a:t>May only apply to Denmark</a:t>
                      </a:r>
                      <a:endParaRPr lang="en-GB" sz="2400" dirty="0">
                        <a:effectLst/>
                        <a:latin typeface="Arial" panose="020B0604020202020204" pitchFamily="34" charset="0"/>
                        <a:ea typeface="Arial"/>
                        <a:cs typeface="Arial" panose="020B0604020202020204" pitchFamily="34" charset="0"/>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5905752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smtClean="0"/>
              <a:t>Gottesman</a:t>
            </a:r>
            <a:r>
              <a:rPr lang="en-GB" dirty="0" smtClean="0"/>
              <a:t>: Evaluation: Sampling Bias</a:t>
            </a:r>
            <a:endParaRPr lang="en-GB" dirty="0"/>
          </a:p>
        </p:txBody>
      </p:sp>
      <p:sp>
        <p:nvSpPr>
          <p:cNvPr id="4" name="Rectangle 3"/>
          <p:cNvSpPr/>
          <p:nvPr/>
        </p:nvSpPr>
        <p:spPr>
          <a:xfrm>
            <a:off x="1314061" y="836712"/>
            <a:ext cx="757808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11014" y="1196752"/>
            <a:ext cx="8111405" cy="561794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9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Point</a:t>
            </a:r>
            <a:r>
              <a:rPr kumimoji="0" lang="en-GB" sz="29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 </a:t>
            </a:r>
            <a:r>
              <a:rPr kumimoji="0" lang="en-GB" sz="2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huge sample of 2.6 million was obtained, </a:t>
            </a:r>
            <a:endParaRPr kumimoji="0" lang="en-GB" sz="29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9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Explanation</a:t>
            </a:r>
            <a:r>
              <a:rPr kumimoji="0" lang="en-GB" sz="29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which </a:t>
            </a:r>
            <a:r>
              <a:rPr kumimoji="0" lang="en-GB" sz="2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included a wide range of individuals from Denmark. </a:t>
            </a:r>
            <a:endParaRPr kumimoji="0" lang="en-GB" sz="29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9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Conclusion</a:t>
            </a:r>
            <a:r>
              <a:rPr kumimoji="0" lang="en-GB" sz="29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Therefore</a:t>
            </a:r>
            <a:r>
              <a:rPr kumimoji="0" lang="en-GB" sz="2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the study was high in </a:t>
            </a:r>
            <a:r>
              <a:rPr kumimoji="0" lang="en-GB" sz="29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population validity </a:t>
            </a:r>
            <a:r>
              <a:rPr kumimoji="0" lang="en-GB" sz="2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and results would be representative of people of different classes and socio- economic statuses. </a:t>
            </a:r>
            <a:endParaRPr kumimoji="0" lang="en-GB" sz="29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9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Challenge</a:t>
            </a:r>
            <a:r>
              <a:rPr kumimoji="0" lang="en-GB" sz="29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However</a:t>
            </a:r>
            <a:r>
              <a:rPr kumimoji="0" lang="en-GB" sz="2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results would not be </a:t>
            </a:r>
            <a:r>
              <a:rPr kumimoji="0" lang="en-GB" sz="29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generalisable</a:t>
            </a:r>
            <a:r>
              <a:rPr kumimoji="0" lang="en-GB" sz="2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to different cultures, as other factors may be </a:t>
            </a:r>
            <a:r>
              <a:rPr kumimoji="0" lang="en-GB" sz="29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important </a:t>
            </a:r>
            <a:r>
              <a:rPr kumimoji="0" lang="en-GB" sz="2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 other countries.</a:t>
            </a: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613" t="24207" r="12351" b="9325"/>
          <a:stretch/>
        </p:blipFill>
        <p:spPr bwMode="auto">
          <a:xfrm rot="20986780">
            <a:off x="7613099" y="1320150"/>
            <a:ext cx="1359663" cy="2051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847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6"/>
                                        </p:tgtEl>
                                        <p:attrNameLst>
                                          <p:attrName>r</p:attrName>
                                        </p:attrNameLst>
                                      </p:cBhvr>
                                    </p:animRot>
                                    <p:animRot by="-240000">
                                      <p:cBhvr>
                                        <p:cTn id="7" dur="1000" fill="hold">
                                          <p:stCondLst>
                                            <p:cond delay="1000"/>
                                          </p:stCondLst>
                                        </p:cTn>
                                        <p:tgtEl>
                                          <p:spTgt spid="6"/>
                                        </p:tgtEl>
                                        <p:attrNameLst>
                                          <p:attrName>r</p:attrName>
                                        </p:attrNameLst>
                                      </p:cBhvr>
                                    </p:animRot>
                                    <p:animRot by="240000">
                                      <p:cBhvr>
                                        <p:cTn id="8" dur="1000" fill="hold">
                                          <p:stCondLst>
                                            <p:cond delay="2000"/>
                                          </p:stCondLst>
                                        </p:cTn>
                                        <p:tgtEl>
                                          <p:spTgt spid="6"/>
                                        </p:tgtEl>
                                        <p:attrNameLst>
                                          <p:attrName>r</p:attrName>
                                        </p:attrNameLst>
                                      </p:cBhvr>
                                    </p:animRot>
                                    <p:animRot by="-240000">
                                      <p:cBhvr>
                                        <p:cTn id="9" dur="1000" fill="hold">
                                          <p:stCondLst>
                                            <p:cond delay="3000"/>
                                          </p:stCondLst>
                                        </p:cTn>
                                        <p:tgtEl>
                                          <p:spTgt spid="6"/>
                                        </p:tgtEl>
                                        <p:attrNameLst>
                                          <p:attrName>r</p:attrName>
                                        </p:attrNameLst>
                                      </p:cBhvr>
                                    </p:animRot>
                                    <p:animRot by="120000">
                                      <p:cBhvr>
                                        <p:cTn id="10" dur="1000" fill="hold">
                                          <p:stCondLst>
                                            <p:cond delay="40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Medical Model: </a:t>
            </a:r>
            <a:r>
              <a:rPr lang="en-GB" dirty="0" err="1" smtClean="0"/>
              <a:t>Gottesman</a:t>
            </a:r>
            <a:endParaRPr lang="en-GB"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613" t="24207" r="12351" b="9325"/>
          <a:stretch/>
        </p:blipFill>
        <p:spPr bwMode="auto">
          <a:xfrm rot="20986780">
            <a:off x="585316" y="1617484"/>
            <a:ext cx="3222172" cy="4862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p:cNvGraphicFramePr>
            <a:graphicFrameLocks noGrp="1"/>
          </p:cNvGraphicFramePr>
          <p:nvPr>
            <p:extLst/>
          </p:nvPr>
        </p:nvGraphicFramePr>
        <p:xfrm>
          <a:off x="4355976" y="1268760"/>
          <a:ext cx="4572000" cy="4461277"/>
        </p:xfrm>
        <a:graphic>
          <a:graphicData uri="http://schemas.openxmlformats.org/drawingml/2006/table">
            <a:tbl>
              <a:tblPr firstRow="1" firstCol="1" bandRow="1">
                <a:tableStyleId>{5C22544A-7EE6-4342-B048-85BDC9FD1C3A}</a:tableStyleId>
              </a:tblPr>
              <a:tblGrid>
                <a:gridCol w="2483768">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tblGrid>
              <a:tr h="559837">
                <a:tc>
                  <a:txBody>
                    <a:bodyPr/>
                    <a:lstStyle/>
                    <a:p>
                      <a:pPr>
                        <a:spcAft>
                          <a:spcPts val="0"/>
                        </a:spcAft>
                      </a:pPr>
                      <a:r>
                        <a:rPr lang="en-GB" sz="1600" dirty="0">
                          <a:effectLst/>
                          <a:latin typeface="Arial" panose="020B0604020202020204" pitchFamily="34" charset="0"/>
                          <a:cs typeface="Arial" panose="020B0604020202020204" pitchFamily="34" charset="0"/>
                        </a:rPr>
                        <a:t>Strengths</a:t>
                      </a:r>
                      <a:endParaRPr lang="en-GB" sz="1600" dirty="0">
                        <a:effectLst/>
                        <a:latin typeface="Arial" panose="020B0604020202020204" pitchFamily="34" charset="0"/>
                        <a:ea typeface="Arial"/>
                        <a:cs typeface="Arial" panose="020B0604020202020204" pitchFamily="34" charset="0"/>
                      </a:endParaRPr>
                    </a:p>
                  </a:txBody>
                  <a:tcPr marL="68580" marR="68580" marT="0" marB="0" anchor="ctr"/>
                </a:tc>
                <a:tc>
                  <a:txBody>
                    <a:bodyPr/>
                    <a:lstStyle/>
                    <a:p>
                      <a:pPr>
                        <a:spcAft>
                          <a:spcPts val="0"/>
                        </a:spcAft>
                      </a:pPr>
                      <a:r>
                        <a:rPr lang="en-GB" sz="1600" dirty="0">
                          <a:effectLst/>
                          <a:latin typeface="Arial" panose="020B0604020202020204" pitchFamily="34" charset="0"/>
                          <a:cs typeface="Arial" panose="020B0604020202020204" pitchFamily="34" charset="0"/>
                        </a:rPr>
                        <a:t>Weaknesses</a:t>
                      </a:r>
                      <a:endParaRPr lang="en-GB" sz="1600" dirty="0">
                        <a:effectLst/>
                        <a:latin typeface="Arial" panose="020B0604020202020204" pitchFamily="34" charset="0"/>
                        <a:ea typeface="Arial"/>
                        <a:cs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2941171">
                <a:tc>
                  <a:txBody>
                    <a:bodyPr/>
                    <a:lstStyle/>
                    <a:p>
                      <a:pPr marL="342900" lvl="0" indent="-342900">
                        <a:spcAft>
                          <a:spcPts val="0"/>
                        </a:spcAft>
                        <a:buFont typeface="Symbol"/>
                        <a:buChar char=""/>
                      </a:pPr>
                      <a:r>
                        <a:rPr lang="en-GB" sz="1600">
                          <a:effectLst/>
                          <a:latin typeface="Arial" panose="020B0604020202020204" pitchFamily="34" charset="0"/>
                          <a:cs typeface="Arial" panose="020B0604020202020204" pitchFamily="34" charset="0"/>
                        </a:rPr>
                        <a:t>High in ecological validity</a:t>
                      </a:r>
                    </a:p>
                    <a:p>
                      <a:pPr marL="342900" lvl="0" indent="-342900">
                        <a:spcAft>
                          <a:spcPts val="0"/>
                        </a:spcAft>
                        <a:buFont typeface="Symbol"/>
                        <a:buChar char=""/>
                      </a:pPr>
                      <a:r>
                        <a:rPr lang="en-GB" sz="1600">
                          <a:effectLst/>
                          <a:latin typeface="Arial" panose="020B0604020202020204" pitchFamily="34" charset="0"/>
                          <a:cs typeface="Arial" panose="020B0604020202020204" pitchFamily="34" charset="0"/>
                        </a:rPr>
                        <a:t>Representative sample</a:t>
                      </a:r>
                    </a:p>
                    <a:p>
                      <a:pPr marL="342900" lvl="0" indent="-342900">
                        <a:spcAft>
                          <a:spcPts val="0"/>
                        </a:spcAft>
                        <a:buFont typeface="Symbol"/>
                        <a:buChar char=""/>
                      </a:pPr>
                      <a:r>
                        <a:rPr lang="en-GB" sz="1600">
                          <a:effectLst/>
                          <a:latin typeface="Arial" panose="020B0604020202020204" pitchFamily="34" charset="0"/>
                          <a:cs typeface="Arial" panose="020B0604020202020204" pitchFamily="34" charset="0"/>
                        </a:rPr>
                        <a:t>Ethical – records were available. Anonymity assured</a:t>
                      </a:r>
                    </a:p>
                    <a:p>
                      <a:pPr marL="342900" lvl="0" indent="-342900">
                        <a:spcAft>
                          <a:spcPts val="0"/>
                        </a:spcAft>
                        <a:buFont typeface="Symbol"/>
                        <a:buChar char=""/>
                      </a:pPr>
                      <a:r>
                        <a:rPr lang="en-GB" sz="1600">
                          <a:effectLst/>
                          <a:latin typeface="Arial" panose="020B0604020202020204" pitchFamily="34" charset="0"/>
                          <a:cs typeface="Arial" panose="020B0604020202020204" pitchFamily="34" charset="0"/>
                        </a:rPr>
                        <a:t>Valid – diagnosis over time from ICD-8 to ICD-10 was valid</a:t>
                      </a:r>
                    </a:p>
                    <a:p>
                      <a:pPr marL="342900" lvl="0" indent="-342900">
                        <a:spcAft>
                          <a:spcPts val="0"/>
                        </a:spcAft>
                        <a:buFont typeface="Symbol"/>
                        <a:buChar char=""/>
                      </a:pPr>
                      <a:r>
                        <a:rPr lang="en-GB" sz="1600">
                          <a:effectLst/>
                          <a:latin typeface="Arial" panose="020B0604020202020204" pitchFamily="34" charset="0"/>
                          <a:cs typeface="Arial" panose="020B0604020202020204" pitchFamily="34" charset="0"/>
                        </a:rPr>
                        <a:t>Useful to advise people on risks associated with having children, adopting and genetic counselling</a:t>
                      </a:r>
                      <a:endParaRPr lang="en-GB" sz="1600">
                        <a:effectLst/>
                        <a:latin typeface="Arial" panose="020B0604020202020204" pitchFamily="34" charset="0"/>
                        <a:ea typeface="Arial"/>
                        <a:cs typeface="Arial" panose="020B0604020202020204" pitchFamily="34" charset="0"/>
                      </a:endParaRPr>
                    </a:p>
                  </a:txBody>
                  <a:tcPr marL="68580" marR="68580" marT="0" marB="0"/>
                </a:tc>
                <a:tc>
                  <a:txBody>
                    <a:bodyPr/>
                    <a:lstStyle/>
                    <a:p>
                      <a:pPr marL="342900" lvl="0" indent="-342900">
                        <a:spcAft>
                          <a:spcPts val="0"/>
                        </a:spcAft>
                        <a:buFont typeface="Symbol"/>
                        <a:buChar char=""/>
                      </a:pPr>
                      <a:r>
                        <a:rPr lang="en-GB" sz="1600" dirty="0">
                          <a:effectLst/>
                          <a:latin typeface="Arial" panose="020B0604020202020204" pitchFamily="34" charset="0"/>
                          <a:cs typeface="Arial" panose="020B0604020202020204" pitchFamily="34" charset="0"/>
                        </a:rPr>
                        <a:t>Difficult to rule out influence of shared environment</a:t>
                      </a:r>
                    </a:p>
                    <a:p>
                      <a:pPr marL="342900" lvl="0" indent="-342900">
                        <a:spcAft>
                          <a:spcPts val="0"/>
                        </a:spcAft>
                        <a:buFont typeface="Symbol"/>
                        <a:buChar char=""/>
                      </a:pPr>
                      <a:r>
                        <a:rPr lang="en-GB" sz="1600" dirty="0">
                          <a:effectLst/>
                          <a:latin typeface="Arial" panose="020B0604020202020204" pitchFamily="34" charset="0"/>
                          <a:cs typeface="Arial" panose="020B0604020202020204" pitchFamily="34" charset="0"/>
                        </a:rPr>
                        <a:t>May be unethical to use results to discriminate people from having children, adopting or for increasing health insurance premiums</a:t>
                      </a:r>
                    </a:p>
                    <a:p>
                      <a:pPr marL="342900" lvl="0" indent="-342900">
                        <a:spcAft>
                          <a:spcPts val="0"/>
                        </a:spcAft>
                        <a:buFont typeface="Symbol"/>
                        <a:buChar char=""/>
                      </a:pPr>
                      <a:r>
                        <a:rPr lang="en-GB" sz="1600" dirty="0">
                          <a:effectLst/>
                          <a:latin typeface="Arial" panose="020B0604020202020204" pitchFamily="34" charset="0"/>
                          <a:cs typeface="Arial" panose="020B0604020202020204" pitchFamily="34" charset="0"/>
                        </a:rPr>
                        <a:t>May only apply to Denmark</a:t>
                      </a:r>
                      <a:endParaRPr lang="en-GB" sz="1600" dirty="0">
                        <a:effectLst/>
                        <a:latin typeface="Arial" panose="020B0604020202020204" pitchFamily="34" charset="0"/>
                        <a:ea typeface="Arial"/>
                        <a:cs typeface="Arial" panose="020B0604020202020204" pitchFamily="34" charset="0"/>
                      </a:endParaRPr>
                    </a:p>
                  </a:txBody>
                  <a:tcPr marL="68580" marR="68580" marT="0" marB="0"/>
                </a:tc>
                <a:extLst>
                  <a:ext uri="{0D108BD9-81ED-4DB2-BD59-A6C34878D82A}">
                    <a16:rowId xmlns:a16="http://schemas.microsoft.com/office/drawing/2014/main" val="10001"/>
                  </a:ext>
                </a:extLst>
              </a:tr>
            </a:tbl>
          </a:graphicData>
        </a:graphic>
      </p:graphicFrame>
      <p:sp>
        <p:nvSpPr>
          <p:cNvPr id="4" name="TextBox 3"/>
          <p:cNvSpPr txBox="1"/>
          <p:nvPr/>
        </p:nvSpPr>
        <p:spPr>
          <a:xfrm>
            <a:off x="576222" y="4437112"/>
            <a:ext cx="3240360" cy="1384995"/>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Explain 1 strength and 1 weakness of </a:t>
            </a:r>
            <a:r>
              <a:rPr kumimoji="0" lang="en-GB"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Gottesman’s</a:t>
            </a: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study</a:t>
            </a:r>
          </a:p>
        </p:txBody>
      </p:sp>
    </p:spTree>
    <p:extLst>
      <p:ext uri="{BB962C8B-B14F-4D97-AF65-F5344CB8AC3E}">
        <p14:creationId xmlns:p14="http://schemas.microsoft.com/office/powerpoint/2010/main" val="375615490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smtClean="0"/>
              <a:t>Gottesman</a:t>
            </a:r>
            <a:r>
              <a:rPr lang="en-GB" dirty="0" smtClean="0"/>
              <a:t>: Evaluation: Ethics</a:t>
            </a:r>
            <a:endParaRPr lang="en-GB"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72" t="24740" r="53906" b="8854"/>
          <a:stretch/>
        </p:blipFill>
        <p:spPr bwMode="auto">
          <a:xfrm rot="20957493">
            <a:off x="-448644" y="2200870"/>
            <a:ext cx="1760624" cy="2704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314061" y="836712"/>
            <a:ext cx="757808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1475656" y="1196752"/>
            <a:ext cx="7668344" cy="5515356"/>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study was approved by the </a:t>
            </a:r>
            <a:r>
              <a:rPr kumimoji="0" lang="en-GB" sz="29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Danish Data Protection Agency. </a:t>
            </a:r>
            <a:endParaRPr kumimoji="0" lang="en-GB" sz="29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9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Because </a:t>
            </a:r>
            <a:r>
              <a:rPr kumimoji="0" lang="en-GB" sz="2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data was available for register‐based research and did not include information that could lead to the identification of individuals, approval from the </a:t>
            </a:r>
            <a:r>
              <a:rPr kumimoji="0" lang="en-GB" sz="29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National Scientific Ethical Committee </a:t>
            </a:r>
            <a:r>
              <a:rPr kumimoji="0" lang="en-GB" sz="2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was not required. </a:t>
            </a:r>
            <a:endParaRPr kumimoji="0" lang="en-GB" sz="29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9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Therefore</a:t>
            </a:r>
            <a:r>
              <a:rPr kumimoji="0" lang="en-GB" sz="2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all data was </a:t>
            </a:r>
            <a:r>
              <a:rPr kumimoji="0" lang="en-GB" sz="29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anonymous </a:t>
            </a:r>
            <a:r>
              <a:rPr kumimoji="0" lang="en-GB" sz="2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and</a:t>
            </a:r>
            <a:r>
              <a:rPr kumimoji="0" lang="en-GB" sz="29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confidential </a:t>
            </a:r>
            <a:r>
              <a:rPr kumimoji="0" lang="en-GB" sz="2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and</a:t>
            </a:r>
            <a:r>
              <a:rPr kumimoji="0" lang="en-GB" sz="29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informed consent</a:t>
            </a:r>
            <a:r>
              <a:rPr kumimoji="0" lang="en-GB" sz="2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from individuals was not required.</a:t>
            </a:r>
          </a:p>
        </p:txBody>
      </p:sp>
    </p:spTree>
    <p:extLst>
      <p:ext uri="{BB962C8B-B14F-4D97-AF65-F5344CB8AC3E}">
        <p14:creationId xmlns:p14="http://schemas.microsoft.com/office/powerpoint/2010/main" val="359872748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smtClean="0"/>
              <a:t>Gottesman</a:t>
            </a:r>
            <a:r>
              <a:rPr lang="en-GB" dirty="0" smtClean="0"/>
              <a:t>: Free Will v Determinism</a:t>
            </a:r>
            <a:endParaRPr lang="en-GB"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72" t="24740" r="53906" b="8854"/>
          <a:stretch/>
        </p:blipFill>
        <p:spPr bwMode="auto">
          <a:xfrm rot="20957493">
            <a:off x="-448644" y="2200870"/>
            <a:ext cx="1760624" cy="2704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314061" y="836712"/>
            <a:ext cx="757808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1475656" y="1196752"/>
            <a:ext cx="7668344" cy="510954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It was concluded </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that </a:t>
            </a:r>
            <a:r>
              <a:rPr kumimoji="0" lang="en-GB" sz="2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having 2 </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parents with the same mental disorder have a ‘super high’ risk of developing the disorder themselves. </a:t>
            </a:r>
            <a:endParaRPr kumimoji="0" lang="en-GB" sz="2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This view </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is biologically determined </a:t>
            </a:r>
            <a:r>
              <a:rPr kumimoji="0" lang="en-GB" sz="2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mental </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illness will be passed on through our genes. </a:t>
            </a:r>
            <a:endParaRPr kumimoji="0" lang="en-GB" sz="2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So 2 </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individuals with a mental illness should carefully consider whether to have children due to the high chance of passing on the disorder. </a:t>
            </a:r>
            <a:endParaRPr kumimoji="0" lang="en-GB" sz="2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This </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study ignores the role of free will and the fact that concordance rates are not 100%; therefore, other factors such as environment do play a part.</a:t>
            </a:r>
          </a:p>
        </p:txBody>
      </p:sp>
    </p:spTree>
    <p:extLst>
      <p:ext uri="{BB962C8B-B14F-4D97-AF65-F5344CB8AC3E}">
        <p14:creationId xmlns:p14="http://schemas.microsoft.com/office/powerpoint/2010/main" val="279784506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Medical Model: </a:t>
            </a:r>
            <a:r>
              <a:rPr lang="en-GB" dirty="0" err="1" smtClean="0"/>
              <a:t>Gottesman</a:t>
            </a:r>
            <a:endParaRPr lang="en-GB"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72" t="24740" r="53906" b="8854"/>
          <a:stretch/>
        </p:blipFill>
        <p:spPr bwMode="auto">
          <a:xfrm rot="20957493">
            <a:off x="2799482" y="1285966"/>
            <a:ext cx="3430573" cy="5269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C:\Users\vevagora\AppData\Local\Microsoft\Windows\Temporary Internet Files\Content.IE5\0KNE98FX\post_it_azu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7004" y="1484784"/>
            <a:ext cx="2094267" cy="20882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20424034">
            <a:off x="716917" y="3012898"/>
            <a:ext cx="4131469" cy="3046988"/>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minutes to feedback to the whole class</a:t>
            </a:r>
          </a:p>
        </p:txBody>
      </p:sp>
      <p:pic>
        <p:nvPicPr>
          <p:cNvPr id="4100" name="Picture 4" descr="C:\Users\vevagora\AppData\Local\Microsoft\Windows\Temporary Internet Files\Content.IE5\HS5AWRH2\19814403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9784" y="3949326"/>
            <a:ext cx="2147853" cy="1929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73337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Gottesman</a:t>
            </a:r>
            <a:r>
              <a:rPr lang="en-GB" dirty="0" smtClean="0"/>
              <a:t>: Deterministic </a:t>
            </a:r>
            <a:endParaRPr lang="en-GB"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72" t="24740" r="53906" b="8854"/>
          <a:stretch/>
        </p:blipFill>
        <p:spPr bwMode="auto">
          <a:xfrm rot="20957493">
            <a:off x="355826" y="3581895"/>
            <a:ext cx="1922479" cy="2953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rot="20424034">
            <a:off x="379335" y="1823003"/>
            <a:ext cx="2096552" cy="2062103"/>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Feedback to </a:t>
            </a:r>
            <a:r>
              <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whole class</a:t>
            </a:r>
          </a:p>
        </p:txBody>
      </p:sp>
      <p:sp>
        <p:nvSpPr>
          <p:cNvPr id="4" name="TextBox 3"/>
          <p:cNvSpPr txBox="1"/>
          <p:nvPr/>
        </p:nvSpPr>
        <p:spPr>
          <a:xfrm>
            <a:off x="2761009" y="1196752"/>
            <a:ext cx="6382991" cy="5537350"/>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 having </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parents with </a:t>
            </a:r>
            <a:r>
              <a:rPr kumimoji="0" lang="en-GB" sz="2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mental disorders </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have a </a:t>
            </a: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GB" sz="24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super high</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risk of developing </a:t>
            </a:r>
            <a:r>
              <a:rPr kumimoji="0" lang="en-GB" sz="2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disorder </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themselves.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Expl</a:t>
            </a:r>
            <a:r>
              <a:rPr kumimoji="0" lang="en-GB" sz="2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So </a:t>
            </a:r>
            <a:r>
              <a:rPr kumimoji="0" lang="en-GB" sz="24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biologically </a:t>
            </a:r>
            <a:r>
              <a:rPr kumimoji="0" lang="en-GB" sz="24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determined </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mental illness will be passed on through our genes.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So </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individuals with a mental illness should </a:t>
            </a:r>
            <a:r>
              <a:rPr kumimoji="0" lang="en-GB" sz="24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carefully consider whether to have children </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due to the high chance of passing on the disorder.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a:t>
            </a:r>
            <a:r>
              <a:rPr kumimoji="0" lang="en-GB" sz="2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GB" sz="24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Ignores</a:t>
            </a:r>
            <a:r>
              <a:rPr kumimoji="0" lang="en-GB" sz="2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role of </a:t>
            </a:r>
            <a:r>
              <a:rPr kumimoji="0" lang="en-GB" sz="24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free will</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and the fact that concordance rates are not 100%; therefore, other factors such as environment do play a part</a:t>
            </a:r>
            <a:r>
              <a:rPr kumimoji="0" lang="en-GB" sz="2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000912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Gottesman</a:t>
            </a:r>
            <a:r>
              <a:rPr lang="en-GB" dirty="0" smtClean="0"/>
              <a:t>: Reductionist</a:t>
            </a:r>
            <a:endParaRPr lang="en-GB"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72" t="24740" r="53906" b="8854"/>
          <a:stretch/>
        </p:blipFill>
        <p:spPr bwMode="auto">
          <a:xfrm rot="20957493">
            <a:off x="355826" y="3581895"/>
            <a:ext cx="1922479" cy="2953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rot="20424034">
            <a:off x="379335" y="1823003"/>
            <a:ext cx="2096552" cy="2062103"/>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Feedback to </a:t>
            </a:r>
            <a:r>
              <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whole class</a:t>
            </a:r>
          </a:p>
        </p:txBody>
      </p:sp>
      <p:sp>
        <p:nvSpPr>
          <p:cNvPr id="4" name="TextBox 3"/>
          <p:cNvSpPr txBox="1"/>
          <p:nvPr/>
        </p:nvSpPr>
        <p:spPr>
          <a:xfrm>
            <a:off x="2761009" y="1196752"/>
            <a:ext cx="6382991" cy="56429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 Focuses on </a:t>
            </a:r>
            <a:r>
              <a:rPr kumimoji="0" lang="en-GB" sz="32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just genes </a:t>
            </a: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and inheritance </a:t>
            </a:r>
            <a:endPar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200" b="0" i="0" u="none" strike="noStrike" kern="12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Expl</a:t>
            </a: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So </a:t>
            </a:r>
            <a:r>
              <a:rPr kumimoji="0" lang="en-GB" sz="32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reductionist</a:t>
            </a: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a:t>
            </a:r>
            <a:r>
              <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mental illness will be passed on through our genes.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a:t>
            </a:r>
            <a:r>
              <a:rPr kumimoji="0" lang="en-GB" sz="32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Super high chance of children </a:t>
            </a: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having a disorder. </a:t>
            </a:r>
            <a:endPar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200" b="0" i="0" u="none" strike="noStrike" kern="12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a:t>
            </a: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There are </a:t>
            </a:r>
            <a:r>
              <a:rPr kumimoji="0" lang="en-GB" sz="32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other </a:t>
            </a:r>
            <a:r>
              <a:rPr kumimoji="0" lang="en-GB" sz="32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factors </a:t>
            </a:r>
            <a:r>
              <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such as environment </a:t>
            </a: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and free will (thinking)</a:t>
            </a:r>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241185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smtClean="0"/>
              <a:t>Gottesman</a:t>
            </a:r>
            <a:r>
              <a:rPr lang="en-GB" dirty="0" smtClean="0"/>
              <a:t>: Families Share the same environment</a:t>
            </a:r>
            <a:endParaRPr lang="en-GB"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72" t="24740" r="53906" b="8854"/>
          <a:stretch/>
        </p:blipFill>
        <p:spPr bwMode="auto">
          <a:xfrm rot="20957493">
            <a:off x="355826" y="3581895"/>
            <a:ext cx="1922479" cy="2953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rot="20424034">
            <a:off x="379335" y="1823003"/>
            <a:ext cx="2096552" cy="2062103"/>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Feedback to </a:t>
            </a:r>
            <a:r>
              <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whole class</a:t>
            </a:r>
          </a:p>
        </p:txBody>
      </p:sp>
      <p:sp>
        <p:nvSpPr>
          <p:cNvPr id="4" name="TextBox 3"/>
          <p:cNvSpPr txBox="1"/>
          <p:nvPr/>
        </p:nvSpPr>
        <p:spPr>
          <a:xfrm>
            <a:off x="2761009" y="1196752"/>
            <a:ext cx="6382991" cy="531632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4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a:t>
            </a:r>
            <a:r>
              <a:rPr kumimoji="0" lang="en-GB"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Families </a:t>
            </a:r>
            <a:r>
              <a:rPr kumimoji="0" lang="en-GB" sz="44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share</a:t>
            </a:r>
            <a:r>
              <a:rPr kumimoji="0" lang="en-GB" sz="4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GB"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same </a:t>
            </a:r>
            <a:r>
              <a:rPr kumimoji="0" lang="en-GB" sz="4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environment </a:t>
            </a:r>
            <a:endParaRPr kumimoji="0" lang="en-GB"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4400" b="0" i="0" u="none" strike="noStrike" kern="12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Expl</a:t>
            </a:r>
            <a:r>
              <a:rPr kumimoji="0" lang="en-GB" sz="4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So it is difficult to </a:t>
            </a:r>
            <a:r>
              <a:rPr kumimoji="0" lang="en-GB" sz="44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distinguish</a:t>
            </a:r>
            <a:r>
              <a:rPr kumimoji="0" lang="en-GB" sz="4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nature and nurture</a:t>
            </a:r>
            <a:endParaRPr kumimoji="0" lang="en-GB"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4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So an </a:t>
            </a:r>
            <a:r>
              <a:rPr kumimoji="0" lang="en-GB" sz="44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interactionist</a:t>
            </a:r>
            <a:r>
              <a:rPr kumimoji="0" lang="en-GB" sz="4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approach is needed</a:t>
            </a:r>
          </a:p>
        </p:txBody>
      </p:sp>
    </p:spTree>
    <p:extLst>
      <p:ext uri="{BB962C8B-B14F-4D97-AF65-F5344CB8AC3E}">
        <p14:creationId xmlns:p14="http://schemas.microsoft.com/office/powerpoint/2010/main" val="7963061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148478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4400" dirty="0" smtClean="0">
                <a:latin typeface="+mj-lt"/>
                <a:cs typeface="Arial" panose="020B0604020202020204" pitchFamily="34" charset="0"/>
              </a:rPr>
              <a:t>How the Medical Model Explains Mental illness</a:t>
            </a:r>
            <a:endParaRPr lang="en" sz="4400" dirty="0">
              <a:latin typeface="+mj-lt"/>
              <a:cs typeface="Arial" panose="020B0604020202020204" pitchFamily="34" charset="0"/>
            </a:endParaRPr>
          </a:p>
        </p:txBody>
      </p:sp>
      <p:sp>
        <p:nvSpPr>
          <p:cNvPr id="5" name="Rectangle 4"/>
          <p:cNvSpPr/>
          <p:nvPr/>
        </p:nvSpPr>
        <p:spPr>
          <a:xfrm>
            <a:off x="0" y="1484784"/>
            <a:ext cx="9144000" cy="4832092"/>
          </a:xfrm>
          <a:prstGeom prst="rect">
            <a:avLst/>
          </a:prstGeom>
        </p:spPr>
        <p:txBody>
          <a:bodyPr wrap="square">
            <a:spAutoFit/>
          </a:bodyPr>
          <a:lstStyle/>
          <a:p>
            <a:pPr marL="457200" lvl="0" indent="-457200">
              <a:buFont typeface="Arial" panose="020B0604020202020204" pitchFamily="34" charset="0"/>
              <a:buChar char="•"/>
              <a:defRPr/>
            </a:pPr>
            <a:r>
              <a:rPr lang="en-GB" sz="4400" dirty="0"/>
              <a:t>The medical model views mental illnesses just like other illnesses. </a:t>
            </a:r>
            <a:endParaRPr lang="en-GB" sz="4400" dirty="0" smtClean="0"/>
          </a:p>
          <a:p>
            <a:pPr marL="457200" lvl="0" indent="-457200">
              <a:buFont typeface="Arial" panose="020B0604020202020204" pitchFamily="34" charset="0"/>
              <a:buChar char="•"/>
              <a:defRPr/>
            </a:pPr>
            <a:r>
              <a:rPr lang="en-GB" sz="4400" dirty="0" smtClean="0"/>
              <a:t>They </a:t>
            </a:r>
            <a:r>
              <a:rPr lang="en-GB" sz="4400" dirty="0"/>
              <a:t>have a physical cause. </a:t>
            </a:r>
            <a:endParaRPr lang="en-GB" sz="4400" dirty="0" smtClean="0"/>
          </a:p>
          <a:p>
            <a:pPr marL="457200" lvl="0" indent="-457200">
              <a:buFont typeface="Arial" panose="020B0604020202020204" pitchFamily="34" charset="0"/>
              <a:buChar char="•"/>
              <a:defRPr/>
            </a:pPr>
            <a:r>
              <a:rPr lang="en-GB" sz="4400" dirty="0" smtClean="0"/>
              <a:t>They </a:t>
            </a:r>
            <a:r>
              <a:rPr lang="en-GB" sz="4400" dirty="0"/>
              <a:t>can be diagnosed by listing the symptoms. </a:t>
            </a:r>
            <a:endParaRPr lang="en-GB" sz="4400" dirty="0" smtClean="0"/>
          </a:p>
          <a:p>
            <a:pPr marL="457200" lvl="0" indent="-457200">
              <a:buFont typeface="Arial" panose="020B0604020202020204" pitchFamily="34" charset="0"/>
              <a:buChar char="•"/>
              <a:defRPr/>
            </a:pPr>
            <a:r>
              <a:rPr lang="en-GB" sz="4400" dirty="0" smtClean="0"/>
              <a:t>They </a:t>
            </a:r>
            <a:r>
              <a:rPr lang="en-GB" sz="4400" dirty="0"/>
              <a:t>can be treated by adjusting the physical cause.</a:t>
            </a:r>
            <a:endParaRPr lang="en-US" sz="4400" dirty="0" smtClean="0"/>
          </a:p>
        </p:txBody>
      </p:sp>
    </p:spTree>
    <p:extLst>
      <p:ext uri="{BB962C8B-B14F-4D97-AF65-F5344CB8AC3E}">
        <p14:creationId xmlns:p14="http://schemas.microsoft.com/office/powerpoint/2010/main" val="76307707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smtClean="0"/>
              <a:t>Gottesman</a:t>
            </a:r>
            <a:r>
              <a:rPr lang="en-GB" dirty="0" smtClean="0"/>
              <a:t>: Individual / Situational</a:t>
            </a:r>
            <a:endParaRPr lang="en-GB"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72" t="24740" r="53906" b="8854"/>
          <a:stretch/>
        </p:blipFill>
        <p:spPr bwMode="auto">
          <a:xfrm rot="20957493">
            <a:off x="355826" y="3581895"/>
            <a:ext cx="1922479" cy="2953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rot="20424034">
            <a:off x="379335" y="1823003"/>
            <a:ext cx="2096552" cy="2062103"/>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Feedback to </a:t>
            </a:r>
            <a:r>
              <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whole class</a:t>
            </a:r>
          </a:p>
        </p:txBody>
      </p:sp>
      <p:sp>
        <p:nvSpPr>
          <p:cNvPr id="4" name="TextBox 3"/>
          <p:cNvSpPr txBox="1"/>
          <p:nvPr/>
        </p:nvSpPr>
        <p:spPr>
          <a:xfrm>
            <a:off x="2761009" y="1196752"/>
            <a:ext cx="6382991" cy="5104282"/>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a:t>
            </a:r>
            <a:r>
              <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person’s </a:t>
            </a:r>
            <a:r>
              <a:rPr kumimoji="0" lang="en-GB" sz="32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own genes </a:t>
            </a: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are causing the mental illness </a:t>
            </a:r>
            <a:endPar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200" b="0" i="0" u="none" strike="noStrike" kern="12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Expl</a:t>
            </a: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meaning it is an </a:t>
            </a:r>
            <a:r>
              <a:rPr kumimoji="0" lang="en-GB" sz="32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individual explanation </a:t>
            </a: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of behaviour</a:t>
            </a:r>
            <a:endPar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the </a:t>
            </a:r>
            <a:r>
              <a:rPr kumimoji="0" lang="en-GB" sz="32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place has no impact </a:t>
            </a: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on the mental illness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200" b="0" i="0" u="none" strike="noStrike" kern="12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a:t>
            </a: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However, Denmark has </a:t>
            </a:r>
            <a:r>
              <a:rPr kumimoji="0" lang="en-GB" sz="32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uniquely</a:t>
            </a: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high rates of </a:t>
            </a:r>
            <a:r>
              <a:rPr kumimoji="0" lang="en-GB" sz="3200" b="0" i="0" u="none" strike="noStrike" kern="12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Sz</a:t>
            </a: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due to WWII</a:t>
            </a:r>
          </a:p>
        </p:txBody>
      </p:sp>
    </p:spTree>
    <p:extLst>
      <p:ext uri="{BB962C8B-B14F-4D97-AF65-F5344CB8AC3E}">
        <p14:creationId xmlns:p14="http://schemas.microsoft.com/office/powerpoint/2010/main" val="394862725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smtClean="0"/>
              <a:t>Gottesman</a:t>
            </a:r>
            <a:r>
              <a:rPr lang="en-GB" dirty="0" smtClean="0"/>
              <a:t>: Validity</a:t>
            </a:r>
            <a:endParaRPr lang="en-GB"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72" t="24740" r="53906" b="8854"/>
          <a:stretch/>
        </p:blipFill>
        <p:spPr bwMode="auto">
          <a:xfrm rot="20957493">
            <a:off x="355826" y="3581895"/>
            <a:ext cx="1922479" cy="2953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rot="20424034">
            <a:off x="379335" y="1823003"/>
            <a:ext cx="2096552" cy="2062103"/>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Feedback to </a:t>
            </a:r>
            <a:r>
              <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whole class</a:t>
            </a:r>
          </a:p>
        </p:txBody>
      </p:sp>
      <p:sp>
        <p:nvSpPr>
          <p:cNvPr id="4" name="TextBox 3"/>
          <p:cNvSpPr txBox="1"/>
          <p:nvPr/>
        </p:nvSpPr>
        <p:spPr>
          <a:xfrm>
            <a:off x="2761009" y="1196752"/>
            <a:ext cx="6382991" cy="5669501"/>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a:t>
            </a:r>
            <a:r>
              <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excellent </a:t>
            </a:r>
            <a:r>
              <a:rPr kumimoji="0" lang="en-GB" sz="32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population validity</a:t>
            </a:r>
            <a:endParaRPr kumimoji="0" lang="en-GB" sz="32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200" b="0" i="0" u="none" strike="noStrike" kern="12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Expl</a:t>
            </a: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meaning it is highly </a:t>
            </a:r>
            <a:r>
              <a:rPr kumimoji="0" lang="en-GB" sz="32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representative</a:t>
            </a: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of the target population</a:t>
            </a:r>
            <a:endPar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so is </a:t>
            </a:r>
            <a:r>
              <a:rPr kumimoji="0" lang="en-GB" sz="3200" b="0" i="0" u="none" strike="noStrike" kern="12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generalisable</a:t>
            </a: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to </a:t>
            </a:r>
            <a:r>
              <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target population of </a:t>
            </a:r>
            <a:r>
              <a:rPr kumimoji="0" lang="en-GB" sz="32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Denmark</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200" b="0" i="0" u="none" strike="noStrike" kern="12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a:t>
            </a: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However, Denmark has </a:t>
            </a:r>
            <a:r>
              <a:rPr kumimoji="0" lang="en-GB" sz="32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uniquely</a:t>
            </a: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high rates of </a:t>
            </a:r>
            <a:r>
              <a:rPr kumimoji="0" lang="en-GB" sz="3200" b="0" i="0" u="none" strike="noStrike" kern="12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Sz</a:t>
            </a: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due to WWII, so the results may not be valid </a:t>
            </a:r>
            <a:r>
              <a:rPr kumimoji="0" lang="en-GB" sz="32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worldwide</a:t>
            </a:r>
          </a:p>
        </p:txBody>
      </p:sp>
    </p:spTree>
    <p:extLst>
      <p:ext uri="{BB962C8B-B14F-4D97-AF65-F5344CB8AC3E}">
        <p14:creationId xmlns:p14="http://schemas.microsoft.com/office/powerpoint/2010/main" val="12699327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smtClean="0"/>
              <a:t>Gottesman</a:t>
            </a:r>
            <a:r>
              <a:rPr lang="en-GB" dirty="0" smtClean="0"/>
              <a:t>: Ethics</a:t>
            </a:r>
            <a:endParaRPr lang="en-GB"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72" t="24740" r="53906" b="8854"/>
          <a:stretch/>
        </p:blipFill>
        <p:spPr bwMode="auto">
          <a:xfrm rot="20957493">
            <a:off x="355826" y="3581895"/>
            <a:ext cx="1922479" cy="2953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rot="20424034">
            <a:off x="379335" y="1823003"/>
            <a:ext cx="2096552" cy="2062103"/>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Feedback to </a:t>
            </a:r>
            <a:r>
              <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whole class</a:t>
            </a:r>
          </a:p>
        </p:txBody>
      </p:sp>
      <p:sp>
        <p:nvSpPr>
          <p:cNvPr id="4" name="TextBox 3"/>
          <p:cNvSpPr txBox="1"/>
          <p:nvPr/>
        </p:nvSpPr>
        <p:spPr>
          <a:xfrm>
            <a:off x="2761009" y="1196752"/>
            <a:ext cx="6382991" cy="5669501"/>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 highly ethical</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200" b="0" i="0" u="none" strike="noStrike" kern="12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Expl</a:t>
            </a: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approved </a:t>
            </a:r>
            <a:r>
              <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by the </a:t>
            </a: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Danish Data Protection </a:t>
            </a:r>
            <a:r>
              <a:rPr kumimoji="0" lang="en-GB" sz="32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Agency</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2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a:t>
            </a: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Therefore</a:t>
            </a:r>
            <a:r>
              <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all data was </a:t>
            </a: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anonymous </a:t>
            </a:r>
            <a:r>
              <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and</a:t>
            </a: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confidential </a:t>
            </a:r>
            <a:r>
              <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and</a:t>
            </a: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informed consent</a:t>
            </a:r>
            <a:r>
              <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from individuals was not </a:t>
            </a: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required</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200" b="0" i="0" u="none" strike="noStrike" kern="12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a:t>
            </a: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but the results have </a:t>
            </a:r>
            <a:r>
              <a:rPr kumimoji="0" lang="en-GB" sz="32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implications</a:t>
            </a: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for insurance, employment, etc. </a:t>
            </a:r>
            <a:endPar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0625746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smtClean="0"/>
              <a:t>Gottesman</a:t>
            </a:r>
            <a:r>
              <a:rPr lang="en-GB" dirty="0" smtClean="0"/>
              <a:t>: Useful</a:t>
            </a:r>
            <a:endParaRPr lang="en-GB"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72" t="24740" r="53906" b="8854"/>
          <a:stretch/>
        </p:blipFill>
        <p:spPr bwMode="auto">
          <a:xfrm rot="20957493">
            <a:off x="355826" y="3581895"/>
            <a:ext cx="1922479" cy="2953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rot="20424034">
            <a:off x="379335" y="1823003"/>
            <a:ext cx="2096552" cy="2062103"/>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Feedback to </a:t>
            </a:r>
            <a:r>
              <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whole class</a:t>
            </a:r>
          </a:p>
        </p:txBody>
      </p:sp>
      <p:sp>
        <p:nvSpPr>
          <p:cNvPr id="4" name="TextBox 3"/>
          <p:cNvSpPr txBox="1"/>
          <p:nvPr/>
        </p:nvSpPr>
        <p:spPr>
          <a:xfrm>
            <a:off x="2411761" y="1196752"/>
            <a:ext cx="6732240" cy="497687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 highly </a:t>
            </a:r>
            <a:r>
              <a:rPr kumimoji="0" lang="en-GB" sz="28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useful</a:t>
            </a:r>
            <a:r>
              <a:rPr kumimoji="0" lang="en-GB" sz="2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as it is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0" i="0" u="none" strike="noStrike" kern="12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Expl</a:t>
            </a:r>
            <a:r>
              <a:rPr kumimoji="0" lang="en-GB" sz="2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develops </a:t>
            </a:r>
            <a:r>
              <a:rPr kumimoji="0" lang="en-GB" sz="28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interventions</a:t>
            </a:r>
            <a:r>
              <a:rPr kumimoji="0" lang="en-GB" sz="2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(sterilisation, genetic counselling), and prompts further research into specific genes causing mental illness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a:t>
            </a:r>
            <a:r>
              <a:rPr kumimoji="0" lang="en-GB" sz="2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So research like this </a:t>
            </a:r>
            <a:r>
              <a:rPr kumimoji="0" lang="en-GB" sz="28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should be </a:t>
            </a:r>
            <a:r>
              <a:rPr kumimoji="0" lang="en-GB" sz="2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undertaken, as it is so useful</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0" i="0" u="none" strike="noStrike" kern="12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a:t>
            </a:r>
            <a:r>
              <a:rPr kumimoji="0" lang="en-GB" sz="2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but the results have </a:t>
            </a:r>
            <a:r>
              <a:rPr kumimoji="0" lang="en-GB" sz="28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implications</a:t>
            </a:r>
            <a:r>
              <a:rPr kumimoji="0" lang="en-GB" sz="2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for insurance, employment, etc. so is </a:t>
            </a:r>
            <a:r>
              <a:rPr kumimoji="0" lang="en-GB" sz="2800" b="1"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highly socially sensitive</a:t>
            </a:r>
            <a:endParaRPr kumimoji="0" lang="en-GB" sz="28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0451242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146" name="Rectangle 2"/>
          <p:cNvSpPr>
            <a:spLocks noGrp="1" noChangeArrowheads="1"/>
          </p:cNvSpPr>
          <p:nvPr>
            <p:ph type="title" idx="4294967295"/>
          </p:nvPr>
        </p:nvSpPr>
        <p:spPr>
          <a:xfrm>
            <a:off x="0" y="0"/>
            <a:ext cx="9144000" cy="1268413"/>
          </a:xfrm>
          <a:solidFill>
            <a:srgbClr val="FFFF00"/>
          </a:solidFill>
        </p:spPr>
        <p:txBody>
          <a:bodyPr anchor="ctr"/>
          <a:lstStyle/>
          <a:p>
            <a:pPr algn="ctr" eaLnBrk="1" hangingPunct="1"/>
            <a:r>
              <a:rPr lang="en-GB" altLang="en-US" sz="4400" b="0" smtClean="0">
                <a:solidFill>
                  <a:schemeClr val="tx1"/>
                </a:solidFill>
              </a:rPr>
              <a:t>Validity and Reliability of Diagnosis</a:t>
            </a:r>
          </a:p>
        </p:txBody>
      </p:sp>
      <p:sp>
        <p:nvSpPr>
          <p:cNvPr id="134147" name="Rectangle 3"/>
          <p:cNvSpPr>
            <a:spLocks noGrp="1" noChangeArrowheads="1"/>
          </p:cNvSpPr>
          <p:nvPr>
            <p:ph type="body" idx="4294967295"/>
          </p:nvPr>
        </p:nvSpPr>
        <p:spPr>
          <a:xfrm>
            <a:off x="2627313" y="1268413"/>
            <a:ext cx="6516687" cy="5589587"/>
          </a:xfrm>
        </p:spPr>
        <p:txBody>
          <a:bodyPr/>
          <a:lstStyle/>
          <a:p>
            <a:pPr marL="0" indent="0">
              <a:buFont typeface="Wingdings" pitchFamily="2" charset="2"/>
              <a:buNone/>
            </a:pPr>
            <a:r>
              <a:rPr lang="en-GB" altLang="en-US" sz="4400" dirty="0" smtClean="0"/>
              <a:t>With reference to </a:t>
            </a:r>
            <a:r>
              <a:rPr lang="en-GB" altLang="en-US" sz="4400" dirty="0" err="1" smtClean="0"/>
              <a:t>Gottesman</a:t>
            </a:r>
            <a:r>
              <a:rPr lang="en-GB" altLang="en-US" sz="4400" dirty="0" smtClean="0"/>
              <a:t> (1973), discuss the </a:t>
            </a:r>
            <a:r>
              <a:rPr lang="en-GB" altLang="en-US" sz="4400" b="1" dirty="0" smtClean="0"/>
              <a:t>reductionism </a:t>
            </a:r>
            <a:r>
              <a:rPr lang="en-GB" altLang="en-US" sz="4400" dirty="0" smtClean="0"/>
              <a:t>of the Medical Model’s explanations of mental disorders. [10]</a:t>
            </a:r>
          </a:p>
          <a:p>
            <a:pPr marL="0" indent="0">
              <a:buFont typeface="Wingdings" pitchFamily="2" charset="2"/>
              <a:buNone/>
            </a:pPr>
            <a:endParaRPr lang="en-GB" altLang="en-US" sz="3600" dirty="0" smtClean="0"/>
          </a:p>
          <a:p>
            <a:pPr marL="0" indent="0">
              <a:buFont typeface="Wingdings" pitchFamily="2" charset="2"/>
              <a:buNone/>
            </a:pPr>
            <a:endParaRPr lang="en-GB" altLang="en-US" sz="3600" dirty="0" smtClean="0"/>
          </a:p>
          <a:p>
            <a:pPr marL="0" indent="0">
              <a:buFont typeface="Wingdings" pitchFamily="2" charset="2"/>
              <a:buNone/>
            </a:pPr>
            <a:endParaRPr lang="en-GB" altLang="en-US" sz="3600" dirty="0" smtClean="0"/>
          </a:p>
        </p:txBody>
      </p:sp>
      <p:pic>
        <p:nvPicPr>
          <p:cNvPr id="134148" name="Picture 7" descr="C:\Users\vevagora\AppData\Local\Microsoft\Windows\Temporary Internet Files\Content.IE5\7G34RZRO\pen[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1268413"/>
            <a:ext cx="3735388"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5094245"/>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sp>
        <p:nvSpPr>
          <p:cNvPr id="4" name="Shape 203"/>
          <p:cNvSpPr txBox="1">
            <a:spLocks noGrp="1"/>
          </p:cNvSpPr>
          <p:nvPr>
            <p:ph type="title"/>
          </p:nvPr>
        </p:nvSpPr>
        <p:spPr>
          <a:xfrm>
            <a:off x="0" y="0"/>
            <a:ext cx="9144000" cy="1124743"/>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US" sz="3600" dirty="0" smtClean="0"/>
              <a:t>AO2 = Application: </a:t>
            </a:r>
            <a:r>
              <a:rPr lang="en-GB" sz="3600" dirty="0">
                <a:latin typeface="Arial" panose="020B0604020202020204" pitchFamily="34" charset="0"/>
                <a:cs typeface="Arial" panose="020B0604020202020204" pitchFamily="34" charset="0"/>
              </a:rPr>
              <a:t>Biological treatment of one specific </a:t>
            </a:r>
            <a:r>
              <a:rPr lang="en-GB" sz="3600" dirty="0" smtClean="0">
                <a:latin typeface="Arial" panose="020B0604020202020204" pitchFamily="34" charset="0"/>
                <a:cs typeface="Arial" panose="020B0604020202020204" pitchFamily="34" charset="0"/>
              </a:rPr>
              <a:t>disorder</a:t>
            </a:r>
            <a:endParaRPr lang="en" sz="3600" dirty="0">
              <a:latin typeface="+mj-lt"/>
              <a:cs typeface="Arial" panose="020B0604020202020204" pitchFamily="34" charset="0"/>
            </a:endParaRPr>
          </a:p>
        </p:txBody>
      </p:sp>
      <p:sp>
        <p:nvSpPr>
          <p:cNvPr id="5" name="Shape 225"/>
          <p:cNvSpPr txBox="1">
            <a:spLocks noGrp="1"/>
          </p:cNvSpPr>
          <p:nvPr>
            <p:ph type="body" idx="1"/>
          </p:nvPr>
        </p:nvSpPr>
        <p:spPr>
          <a:xfrm>
            <a:off x="0" y="1124744"/>
            <a:ext cx="9144000" cy="3096344"/>
          </a:xfrm>
          <a:prstGeom prst="rect">
            <a:avLst/>
          </a:prstGeom>
          <a:ln w="9525" cap="flat">
            <a:noFill/>
            <a:prstDash val="solid"/>
            <a:round/>
            <a:headEnd type="none" w="med" len="med"/>
            <a:tailEnd type="none" w="med" len="med"/>
          </a:ln>
        </p:spPr>
        <p:txBody>
          <a:bodyPr lIns="91425" tIns="91425" rIns="91425" bIns="91425" anchor="t" anchorCtr="0">
            <a:noAutofit/>
          </a:bodyPr>
          <a:lstStyle/>
          <a:p>
            <a:pPr marL="342900" indent="-342900">
              <a:buFont typeface="Arial" panose="020B0604020202020204" pitchFamily="34" charset="0"/>
              <a:buChar char="•"/>
            </a:pPr>
            <a:r>
              <a:rPr lang="en-GB" sz="3200" dirty="0">
                <a:latin typeface="Arial" panose="020B0604020202020204" pitchFamily="34" charset="0"/>
                <a:cs typeface="Arial" panose="020B0604020202020204" pitchFamily="34" charset="0"/>
              </a:rPr>
              <a:t>Drugs are a quick way of altering the </a:t>
            </a:r>
            <a:r>
              <a:rPr lang="en-GB" sz="3200" dirty="0" smtClean="0">
                <a:latin typeface="Arial" panose="020B0604020202020204" pitchFamily="34" charset="0"/>
                <a:cs typeface="Arial" panose="020B0604020202020204" pitchFamily="34" charset="0"/>
              </a:rPr>
              <a:t>chemical balance of </a:t>
            </a:r>
            <a:r>
              <a:rPr lang="en-GB" sz="3200" dirty="0">
                <a:latin typeface="Arial" panose="020B0604020202020204" pitchFamily="34" charset="0"/>
                <a:cs typeface="Arial" panose="020B0604020202020204" pitchFamily="34" charset="0"/>
              </a:rPr>
              <a:t>a person in order to treat the symptoms of a mental illness. </a:t>
            </a:r>
            <a:endParaRPr lang="en-GB" sz="32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3200" dirty="0" smtClean="0">
                <a:latin typeface="Arial" panose="020B0604020202020204" pitchFamily="34" charset="0"/>
                <a:cs typeface="Arial" panose="020B0604020202020204" pitchFamily="34" charset="0"/>
              </a:rPr>
              <a:t>Research </a:t>
            </a:r>
            <a:r>
              <a:rPr lang="en-GB" sz="3200" dirty="0">
                <a:latin typeface="Arial" panose="020B0604020202020204" pitchFamily="34" charset="0"/>
                <a:cs typeface="Arial" panose="020B0604020202020204" pitchFamily="34" charset="0"/>
              </a:rPr>
              <a:t>has shown that drug therapy works </a:t>
            </a:r>
            <a:r>
              <a:rPr lang="en-GB" sz="3200" b="1" dirty="0">
                <a:latin typeface="Arial" panose="020B0604020202020204" pitchFamily="34" charset="0"/>
                <a:cs typeface="Arial" panose="020B0604020202020204" pitchFamily="34" charset="0"/>
              </a:rPr>
              <a:t>faster</a:t>
            </a:r>
            <a:r>
              <a:rPr lang="en-GB" sz="3200" dirty="0">
                <a:latin typeface="Arial" panose="020B0604020202020204" pitchFamily="34" charset="0"/>
                <a:cs typeface="Arial" panose="020B0604020202020204" pitchFamily="34" charset="0"/>
              </a:rPr>
              <a:t> than both cognitive and behavioural treatments. </a:t>
            </a:r>
            <a:endParaRPr lang="en-GB" sz="3200" dirty="0" smtClean="0">
              <a:latin typeface="Arial" panose="020B0604020202020204" pitchFamily="34" charset="0"/>
              <a:cs typeface="Arial" panose="020B0604020202020204" pitchFamily="34" charset="0"/>
            </a:endParaRPr>
          </a:p>
        </p:txBody>
      </p:sp>
      <p:sp>
        <p:nvSpPr>
          <p:cNvPr id="2" name="TextBox 1"/>
          <p:cNvSpPr txBox="1"/>
          <p:nvPr/>
        </p:nvSpPr>
        <p:spPr>
          <a:xfrm>
            <a:off x="323528" y="4365104"/>
            <a:ext cx="3888432" cy="2308324"/>
          </a:xfrm>
          <a:prstGeom prst="rect">
            <a:avLst/>
          </a:prstGeom>
          <a:solidFill>
            <a:srgbClr val="00B0F0"/>
          </a:solidFill>
        </p:spPr>
        <p:txBody>
          <a:bodyPr wrap="square" rtlCol="0">
            <a:spAutoFit/>
          </a:bodyPr>
          <a:lstStyle/>
          <a:p>
            <a:pPr algn="ctr"/>
            <a:r>
              <a:rPr lang="en-GB" sz="3600" dirty="0" smtClean="0"/>
              <a:t>What are the 4 types of application? P.I.T.T.</a:t>
            </a:r>
            <a:endParaRPr lang="en-GB" sz="3600" dirty="0"/>
          </a:p>
        </p:txBody>
      </p:sp>
      <p:pic>
        <p:nvPicPr>
          <p:cNvPr id="2050" name="Picture 2" descr="C:\Users\vevagora\AppData\Local\Microsoft\Windows\Temporary Internet Files\Content.IE5\HS5AWRH2\mini-white-board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4005064"/>
            <a:ext cx="2631160" cy="263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86810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sp>
        <p:nvSpPr>
          <p:cNvPr id="4" name="Shape 203"/>
          <p:cNvSpPr txBox="1">
            <a:spLocks noGrp="1"/>
          </p:cNvSpPr>
          <p:nvPr>
            <p:ph type="title"/>
          </p:nvPr>
        </p:nvSpPr>
        <p:spPr>
          <a:xfrm>
            <a:off x="0" y="0"/>
            <a:ext cx="9144000" cy="1124743"/>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US" sz="3600" dirty="0" smtClean="0"/>
              <a:t>AO2 = Application: </a:t>
            </a:r>
            <a:r>
              <a:rPr lang="en-GB" sz="3600" dirty="0">
                <a:latin typeface="Arial" panose="020B0604020202020204" pitchFamily="34" charset="0"/>
                <a:cs typeface="Arial" panose="020B0604020202020204" pitchFamily="34" charset="0"/>
              </a:rPr>
              <a:t>Biological treatment of one specific </a:t>
            </a:r>
            <a:r>
              <a:rPr lang="en-GB" sz="3600" dirty="0" smtClean="0">
                <a:latin typeface="Arial" panose="020B0604020202020204" pitchFamily="34" charset="0"/>
                <a:cs typeface="Arial" panose="020B0604020202020204" pitchFamily="34" charset="0"/>
              </a:rPr>
              <a:t>disorder</a:t>
            </a:r>
            <a:endParaRPr lang="en" sz="3600" dirty="0">
              <a:latin typeface="+mj-lt"/>
              <a:cs typeface="Arial" panose="020B0604020202020204" pitchFamily="34" charset="0"/>
            </a:endParaRPr>
          </a:p>
        </p:txBody>
      </p:sp>
      <p:sp>
        <p:nvSpPr>
          <p:cNvPr id="5" name="Shape 225"/>
          <p:cNvSpPr txBox="1">
            <a:spLocks noGrp="1"/>
          </p:cNvSpPr>
          <p:nvPr>
            <p:ph type="body" idx="1"/>
          </p:nvPr>
        </p:nvSpPr>
        <p:spPr>
          <a:xfrm>
            <a:off x="0" y="1124744"/>
            <a:ext cx="9144000" cy="3096344"/>
          </a:xfrm>
          <a:prstGeom prst="rect">
            <a:avLst/>
          </a:prstGeom>
          <a:ln w="9525" cap="flat">
            <a:noFill/>
            <a:prstDash val="solid"/>
            <a:round/>
            <a:headEnd type="none" w="med" len="med"/>
            <a:tailEnd type="none" w="med" len="med"/>
          </a:ln>
        </p:spPr>
        <p:txBody>
          <a:bodyPr lIns="91425" tIns="91425" rIns="91425" bIns="91425" anchor="t" anchorCtr="0">
            <a:noAutofit/>
          </a:bodyPr>
          <a:lstStyle/>
          <a:p>
            <a:r>
              <a:rPr lang="en-GB" sz="2400" dirty="0" smtClean="0"/>
              <a:t>Benzodiazepines </a:t>
            </a:r>
            <a:r>
              <a:rPr lang="en-GB" sz="2400" dirty="0"/>
              <a:t>are prescribed for specific phobias.</a:t>
            </a:r>
          </a:p>
          <a:p>
            <a:r>
              <a:rPr lang="en-GB" sz="2400" dirty="0"/>
              <a:t> </a:t>
            </a:r>
          </a:p>
          <a:p>
            <a:r>
              <a:rPr lang="en-GB" sz="2400" dirty="0"/>
              <a:t>Benzodiazepine is a depressant and slows down the workings of the brain and the central nervous system. They are used medically to reduce anxiety, to help people sleep and to relax the body. They should only be prescribed by a doctor for short periods of time as it is possible to become dependent on them after as little as two weeks’ regular (e.g. daily) use. </a:t>
            </a:r>
            <a:endParaRPr lang="en-GB" sz="3200" dirty="0">
              <a:latin typeface="Arial" panose="020B0604020202020204" pitchFamily="34" charset="0"/>
              <a:cs typeface="Arial" panose="020B0604020202020204" pitchFamily="34" charset="0"/>
            </a:endParaRPr>
          </a:p>
        </p:txBody>
      </p:sp>
      <p:sp>
        <p:nvSpPr>
          <p:cNvPr id="2" name="TextBox 1"/>
          <p:cNvSpPr txBox="1"/>
          <p:nvPr/>
        </p:nvSpPr>
        <p:spPr>
          <a:xfrm>
            <a:off x="251520" y="4327900"/>
            <a:ext cx="5832648" cy="2308324"/>
          </a:xfrm>
          <a:prstGeom prst="rect">
            <a:avLst/>
          </a:prstGeom>
          <a:solidFill>
            <a:srgbClr val="00B0F0"/>
          </a:solidFill>
        </p:spPr>
        <p:txBody>
          <a:bodyPr wrap="square" rtlCol="0">
            <a:spAutoFit/>
          </a:bodyPr>
          <a:lstStyle/>
          <a:p>
            <a:pPr algn="ctr"/>
            <a:r>
              <a:rPr lang="en-GB" sz="3600" dirty="0" smtClean="0"/>
              <a:t>Benzodiazepines increase the levels of GABA. What type of action does GABA have?</a:t>
            </a:r>
            <a:endParaRPr lang="en-GB" sz="3600" dirty="0"/>
          </a:p>
        </p:txBody>
      </p:sp>
      <p:pic>
        <p:nvPicPr>
          <p:cNvPr id="2050" name="Picture 2" descr="C:\Users\vevagora\AppData\Local\Microsoft\Windows\Temporary Internet Files\Content.IE5\HS5AWRH2\mini-white-board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4005064"/>
            <a:ext cx="2631160" cy="263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12341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sp>
        <p:nvSpPr>
          <p:cNvPr id="4" name="Shape 203"/>
          <p:cNvSpPr txBox="1">
            <a:spLocks noGrp="1"/>
          </p:cNvSpPr>
          <p:nvPr>
            <p:ph type="title"/>
          </p:nvPr>
        </p:nvSpPr>
        <p:spPr>
          <a:xfrm>
            <a:off x="0" y="0"/>
            <a:ext cx="9144000" cy="1124743"/>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US" sz="3600" dirty="0" smtClean="0"/>
              <a:t>AO2 = Application: </a:t>
            </a:r>
            <a:r>
              <a:rPr lang="en-GB" sz="3600" dirty="0">
                <a:latin typeface="Arial" panose="020B0604020202020204" pitchFamily="34" charset="0"/>
                <a:cs typeface="Arial" panose="020B0604020202020204" pitchFamily="34" charset="0"/>
              </a:rPr>
              <a:t>Biological treatment of one specific </a:t>
            </a:r>
            <a:r>
              <a:rPr lang="en-GB" sz="3600" dirty="0" smtClean="0">
                <a:latin typeface="Arial" panose="020B0604020202020204" pitchFamily="34" charset="0"/>
                <a:cs typeface="Arial" panose="020B0604020202020204" pitchFamily="34" charset="0"/>
              </a:rPr>
              <a:t>disorder</a:t>
            </a:r>
            <a:endParaRPr lang="en" sz="3600" dirty="0">
              <a:latin typeface="+mj-lt"/>
              <a:cs typeface="Arial" panose="020B0604020202020204" pitchFamily="34" charset="0"/>
            </a:endParaRPr>
          </a:p>
        </p:txBody>
      </p:sp>
      <p:sp>
        <p:nvSpPr>
          <p:cNvPr id="5" name="Shape 225"/>
          <p:cNvSpPr txBox="1">
            <a:spLocks noGrp="1"/>
          </p:cNvSpPr>
          <p:nvPr>
            <p:ph type="body" idx="1"/>
          </p:nvPr>
        </p:nvSpPr>
        <p:spPr>
          <a:xfrm>
            <a:off x="0" y="1124744"/>
            <a:ext cx="9144000" cy="3096344"/>
          </a:xfrm>
          <a:prstGeom prst="rect">
            <a:avLst/>
          </a:prstGeom>
          <a:ln w="9525" cap="flat">
            <a:noFill/>
            <a:prstDash val="solid"/>
            <a:round/>
            <a:headEnd type="none" w="med" len="med"/>
            <a:tailEnd type="none" w="med" len="med"/>
          </a:ln>
        </p:spPr>
        <p:txBody>
          <a:bodyPr lIns="91425" tIns="91425" rIns="91425" bIns="91425" anchor="t" anchorCtr="0">
            <a:noAutofit/>
          </a:bodyPr>
          <a:lstStyle/>
          <a:p>
            <a:r>
              <a:rPr lang="en-GB" sz="2400" b="1" dirty="0" smtClean="0"/>
              <a:t>AO2</a:t>
            </a:r>
            <a:r>
              <a:rPr lang="en-GB" sz="2400" b="1" dirty="0"/>
              <a:t>: Getting Empirical Evidence: </a:t>
            </a:r>
            <a:r>
              <a:rPr lang="en-GB" sz="2400" b="1" dirty="0" err="1"/>
              <a:t>Pande</a:t>
            </a:r>
            <a:r>
              <a:rPr lang="en-GB" sz="2400" b="1" dirty="0"/>
              <a:t> et al (1999) </a:t>
            </a:r>
            <a:endParaRPr lang="en-GB" sz="2400" dirty="0"/>
          </a:p>
          <a:p>
            <a:r>
              <a:rPr lang="en-GB" sz="2400" dirty="0"/>
              <a:t>randomly assigned 69 patients with social phobia to 2 groups:</a:t>
            </a:r>
          </a:p>
          <a:p>
            <a:pPr lvl="0"/>
            <a:r>
              <a:rPr lang="en-GB" sz="2400" dirty="0"/>
              <a:t>experimental group where they took medication to increase the levels of GABA for 14 weeks</a:t>
            </a:r>
          </a:p>
          <a:p>
            <a:pPr lvl="0"/>
            <a:r>
              <a:rPr lang="en-GB" sz="2400" dirty="0"/>
              <a:t>control group who took a placebo instead. </a:t>
            </a:r>
          </a:p>
          <a:p>
            <a:r>
              <a:rPr lang="en-GB" sz="2400" dirty="0"/>
              <a:t>The experimental group showed a significant reduction in symptoms compared to the control group</a:t>
            </a:r>
            <a:r>
              <a:rPr lang="en-GB" sz="2400" dirty="0" smtClean="0"/>
              <a:t>.</a:t>
            </a:r>
            <a:endParaRPr lang="en-GB" sz="2400" dirty="0"/>
          </a:p>
        </p:txBody>
      </p:sp>
      <p:sp>
        <p:nvSpPr>
          <p:cNvPr id="2" name="TextBox 1"/>
          <p:cNvSpPr txBox="1"/>
          <p:nvPr/>
        </p:nvSpPr>
        <p:spPr>
          <a:xfrm>
            <a:off x="323528" y="4005064"/>
            <a:ext cx="5112568" cy="2862322"/>
          </a:xfrm>
          <a:prstGeom prst="rect">
            <a:avLst/>
          </a:prstGeom>
          <a:solidFill>
            <a:srgbClr val="00B0F0"/>
          </a:solidFill>
        </p:spPr>
        <p:txBody>
          <a:bodyPr wrap="square" rtlCol="0">
            <a:spAutoFit/>
          </a:bodyPr>
          <a:lstStyle/>
          <a:p>
            <a:pPr algn="ctr"/>
            <a:r>
              <a:rPr lang="en-GB" sz="3600" dirty="0" smtClean="0"/>
              <a:t>Gaining empirical evidence is a characteristic of a science. Name 3 other characteristics</a:t>
            </a:r>
            <a:endParaRPr lang="en-GB" sz="3600" dirty="0"/>
          </a:p>
        </p:txBody>
      </p:sp>
      <p:pic>
        <p:nvPicPr>
          <p:cNvPr id="2050" name="Picture 2" descr="C:\Users\vevagora\AppData\Local\Microsoft\Windows\Temporary Internet Files\Content.IE5\HS5AWRH2\mini-white-board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4005064"/>
            <a:ext cx="2631160" cy="263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73192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sp>
        <p:nvSpPr>
          <p:cNvPr id="4" name="Shape 203"/>
          <p:cNvSpPr txBox="1">
            <a:spLocks noGrp="1"/>
          </p:cNvSpPr>
          <p:nvPr>
            <p:ph type="title"/>
          </p:nvPr>
        </p:nvSpPr>
        <p:spPr>
          <a:xfrm>
            <a:off x="0" y="0"/>
            <a:ext cx="9144000" cy="1124743"/>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US" sz="3600" dirty="0" smtClean="0"/>
              <a:t>AO2 = Application: </a:t>
            </a:r>
            <a:r>
              <a:rPr lang="en-GB" sz="3600" dirty="0">
                <a:latin typeface="Arial" panose="020B0604020202020204" pitchFamily="34" charset="0"/>
                <a:cs typeface="Arial" panose="020B0604020202020204" pitchFamily="34" charset="0"/>
              </a:rPr>
              <a:t>Biological treatment of one specific </a:t>
            </a:r>
            <a:r>
              <a:rPr lang="en-GB" sz="3600" dirty="0" smtClean="0">
                <a:latin typeface="Arial" panose="020B0604020202020204" pitchFamily="34" charset="0"/>
                <a:cs typeface="Arial" panose="020B0604020202020204" pitchFamily="34" charset="0"/>
              </a:rPr>
              <a:t>disorder</a:t>
            </a:r>
            <a:endParaRPr lang="en" sz="3600" dirty="0">
              <a:latin typeface="+mj-lt"/>
              <a:cs typeface="Arial" panose="020B0604020202020204" pitchFamily="34" charset="0"/>
            </a:endParaRPr>
          </a:p>
        </p:txBody>
      </p:sp>
      <p:sp>
        <p:nvSpPr>
          <p:cNvPr id="5" name="Shape 225"/>
          <p:cNvSpPr txBox="1">
            <a:spLocks noGrp="1"/>
          </p:cNvSpPr>
          <p:nvPr>
            <p:ph type="body" idx="1"/>
          </p:nvPr>
        </p:nvSpPr>
        <p:spPr>
          <a:xfrm>
            <a:off x="0" y="1124744"/>
            <a:ext cx="9144000" cy="3096344"/>
          </a:xfrm>
          <a:prstGeom prst="rect">
            <a:avLst/>
          </a:prstGeom>
          <a:ln w="9525" cap="flat">
            <a:noFill/>
            <a:prstDash val="solid"/>
            <a:round/>
            <a:headEnd type="none" w="med" len="med"/>
            <a:tailEnd type="none" w="med" len="med"/>
          </a:ln>
        </p:spPr>
        <p:txBody>
          <a:bodyPr lIns="91425" tIns="91425" rIns="91425" bIns="91425" anchor="t" anchorCtr="0">
            <a:noAutofit/>
          </a:bodyPr>
          <a:lstStyle/>
          <a:p>
            <a:r>
              <a:rPr lang="en-GB" sz="2400" b="1" dirty="0" smtClean="0"/>
              <a:t>AO3</a:t>
            </a:r>
            <a:r>
              <a:rPr lang="en-GB" sz="2400" b="1" dirty="0"/>
              <a:t>: Evaluation</a:t>
            </a:r>
            <a:endParaRPr lang="en-GB" sz="2400" dirty="0"/>
          </a:p>
          <a:p>
            <a:r>
              <a:rPr lang="en-GB" sz="2400" b="1" dirty="0"/>
              <a:t>Effectiveness</a:t>
            </a:r>
            <a:r>
              <a:rPr lang="en-GB" sz="2400" dirty="0"/>
              <a:t> – explain whether it is effective or not in treating the </a:t>
            </a:r>
            <a:r>
              <a:rPr lang="en-GB" sz="2400" dirty="0" smtClean="0"/>
              <a:t>abnormality. BZs </a:t>
            </a:r>
            <a:r>
              <a:rPr lang="en-GB" sz="2400" dirty="0"/>
              <a:t>are effective in treating specific phobias, as shown by </a:t>
            </a:r>
            <a:r>
              <a:rPr lang="en-GB" sz="2400" dirty="0" err="1"/>
              <a:t>Pande</a:t>
            </a:r>
            <a:r>
              <a:rPr lang="en-GB" sz="2400" dirty="0"/>
              <a:t> et al.</a:t>
            </a:r>
          </a:p>
          <a:p>
            <a:r>
              <a:rPr lang="en-GB" sz="2400" dirty="0"/>
              <a:t> </a:t>
            </a:r>
          </a:p>
          <a:p>
            <a:r>
              <a:rPr lang="en-GB" sz="2400" b="1" dirty="0"/>
              <a:t>Outcome studies</a:t>
            </a:r>
            <a:r>
              <a:rPr lang="en-GB" sz="2400" dirty="0"/>
              <a:t> – how does the treatment compare with </a:t>
            </a:r>
            <a:r>
              <a:rPr lang="en-GB" sz="2400" dirty="0" smtClean="0"/>
              <a:t>placebos. In </a:t>
            </a:r>
            <a:r>
              <a:rPr lang="en-GB" sz="2400" dirty="0"/>
              <a:t>the study by </a:t>
            </a:r>
            <a:r>
              <a:rPr lang="en-GB" sz="2400" dirty="0" err="1"/>
              <a:t>Pande</a:t>
            </a:r>
            <a:r>
              <a:rPr lang="en-GB" sz="2400" dirty="0"/>
              <a:t> et al, the experimental group showed a significant reduction in symptoms compared to the control group</a:t>
            </a:r>
            <a:r>
              <a:rPr lang="en-GB" sz="2400" dirty="0" smtClean="0"/>
              <a:t>.</a:t>
            </a:r>
            <a:endParaRPr lang="en-GB" sz="2400" dirty="0"/>
          </a:p>
        </p:txBody>
      </p:sp>
      <p:sp>
        <p:nvSpPr>
          <p:cNvPr id="2" name="TextBox 1"/>
          <p:cNvSpPr txBox="1"/>
          <p:nvPr/>
        </p:nvSpPr>
        <p:spPr>
          <a:xfrm>
            <a:off x="326384" y="4549676"/>
            <a:ext cx="6186455" cy="1754326"/>
          </a:xfrm>
          <a:prstGeom prst="rect">
            <a:avLst/>
          </a:prstGeom>
          <a:solidFill>
            <a:srgbClr val="00B0F0"/>
          </a:solidFill>
        </p:spPr>
        <p:txBody>
          <a:bodyPr wrap="square" rtlCol="0">
            <a:spAutoFit/>
          </a:bodyPr>
          <a:lstStyle/>
          <a:p>
            <a:pPr algn="ctr"/>
            <a:r>
              <a:rPr lang="en-GB" sz="3600" dirty="0" smtClean="0"/>
              <a:t>What is the difference between palliative and curative?</a:t>
            </a:r>
            <a:endParaRPr lang="en-GB" sz="3600" dirty="0"/>
          </a:p>
        </p:txBody>
      </p:sp>
      <p:pic>
        <p:nvPicPr>
          <p:cNvPr id="2050" name="Picture 2" descr="C:\Users\vevagora\AppData\Local\Microsoft\Windows\Temporary Internet Files\Content.IE5\HS5AWRH2\mini-white-board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2840" y="4203686"/>
            <a:ext cx="2631160" cy="263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00686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sp>
        <p:nvSpPr>
          <p:cNvPr id="4" name="Shape 203"/>
          <p:cNvSpPr txBox="1">
            <a:spLocks noGrp="1"/>
          </p:cNvSpPr>
          <p:nvPr>
            <p:ph type="title"/>
          </p:nvPr>
        </p:nvSpPr>
        <p:spPr>
          <a:xfrm>
            <a:off x="0" y="0"/>
            <a:ext cx="9144000" cy="1124743"/>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US" sz="3600" dirty="0" smtClean="0"/>
              <a:t>AO2 = Application: </a:t>
            </a:r>
            <a:r>
              <a:rPr lang="en-GB" sz="3600" dirty="0">
                <a:latin typeface="Arial" panose="020B0604020202020204" pitchFamily="34" charset="0"/>
                <a:cs typeface="Arial" panose="020B0604020202020204" pitchFamily="34" charset="0"/>
              </a:rPr>
              <a:t>Biological treatment of one specific </a:t>
            </a:r>
            <a:r>
              <a:rPr lang="en-GB" sz="3600" dirty="0" smtClean="0">
                <a:latin typeface="Arial" panose="020B0604020202020204" pitchFamily="34" charset="0"/>
                <a:cs typeface="Arial" panose="020B0604020202020204" pitchFamily="34" charset="0"/>
              </a:rPr>
              <a:t>disorder</a:t>
            </a:r>
            <a:endParaRPr lang="en" sz="3600" dirty="0">
              <a:latin typeface="+mj-lt"/>
              <a:cs typeface="Arial" panose="020B0604020202020204" pitchFamily="34" charset="0"/>
            </a:endParaRPr>
          </a:p>
        </p:txBody>
      </p:sp>
      <p:sp>
        <p:nvSpPr>
          <p:cNvPr id="5" name="Shape 225"/>
          <p:cNvSpPr txBox="1">
            <a:spLocks noGrp="1"/>
          </p:cNvSpPr>
          <p:nvPr>
            <p:ph type="body" idx="1"/>
          </p:nvPr>
        </p:nvSpPr>
        <p:spPr>
          <a:xfrm>
            <a:off x="0" y="1124744"/>
            <a:ext cx="9144000" cy="3096344"/>
          </a:xfrm>
          <a:prstGeom prst="rect">
            <a:avLst/>
          </a:prstGeom>
          <a:ln w="9525" cap="flat">
            <a:noFill/>
            <a:prstDash val="solid"/>
            <a:round/>
            <a:headEnd type="none" w="med" len="med"/>
            <a:tailEnd type="none" w="med" len="med"/>
          </a:ln>
        </p:spPr>
        <p:txBody>
          <a:bodyPr lIns="91425" tIns="91425" rIns="91425" bIns="91425" anchor="t" anchorCtr="0">
            <a:noAutofit/>
          </a:bodyPr>
          <a:lstStyle/>
          <a:p>
            <a:r>
              <a:rPr lang="en-GB" sz="2400" b="1" dirty="0" smtClean="0"/>
              <a:t>Appropriateness</a:t>
            </a:r>
            <a:r>
              <a:rPr lang="en-GB" sz="2400" dirty="0" smtClean="0"/>
              <a:t> </a:t>
            </a:r>
          </a:p>
          <a:p>
            <a:pPr marL="342900" indent="-342900">
              <a:buFont typeface="Arial" panose="020B0604020202020204" pitchFamily="34" charset="0"/>
              <a:buChar char="•"/>
            </a:pPr>
            <a:r>
              <a:rPr lang="en-GB" sz="2400" dirty="0" smtClean="0"/>
              <a:t>it </a:t>
            </a:r>
            <a:r>
              <a:rPr lang="en-GB" sz="2400" dirty="0"/>
              <a:t>is available on the NHS for short periods of </a:t>
            </a:r>
            <a:r>
              <a:rPr lang="en-GB" sz="2400" dirty="0" smtClean="0"/>
              <a:t>time</a:t>
            </a:r>
          </a:p>
          <a:p>
            <a:pPr marL="342900" indent="-342900">
              <a:buFont typeface="Arial" panose="020B0604020202020204" pitchFamily="34" charset="0"/>
              <a:buChar char="•"/>
            </a:pPr>
            <a:r>
              <a:rPr lang="en-GB" sz="2400" b="1" dirty="0" smtClean="0"/>
              <a:t>Palliative</a:t>
            </a:r>
            <a:r>
              <a:rPr lang="en-GB" sz="2400" dirty="0" smtClean="0"/>
              <a:t> </a:t>
            </a:r>
            <a:r>
              <a:rPr lang="en-GB" sz="2400" dirty="0"/>
              <a:t>versus </a:t>
            </a:r>
            <a:r>
              <a:rPr lang="en-GB" sz="2400" b="1" dirty="0"/>
              <a:t>curative </a:t>
            </a:r>
            <a:r>
              <a:rPr lang="en-GB" sz="2400" dirty="0"/>
              <a:t>– it is a palliative treatment. It maintains the patient in good mental health as long as they are taking the </a:t>
            </a:r>
            <a:r>
              <a:rPr lang="en-GB" sz="2400" dirty="0" smtClean="0"/>
              <a:t>medication.</a:t>
            </a:r>
          </a:p>
          <a:p>
            <a:pPr marL="342900" indent="-342900">
              <a:buFont typeface="Arial" panose="020B0604020202020204" pitchFamily="34" charset="0"/>
              <a:buChar char="•"/>
            </a:pPr>
            <a:r>
              <a:rPr lang="en-GB" sz="2400" dirty="0" smtClean="0"/>
              <a:t>BZs can </a:t>
            </a:r>
            <a:r>
              <a:rPr lang="en-GB" sz="2400" dirty="0"/>
              <a:t>be taken in combination with behaviourist and cognitive treatments such as CBT, flooding and systematic desensitisation</a:t>
            </a:r>
            <a:r>
              <a:rPr lang="en-GB" sz="2400" dirty="0" smtClean="0"/>
              <a:t>.</a:t>
            </a:r>
            <a:endParaRPr lang="en-GB" sz="1800" dirty="0">
              <a:latin typeface="Arial" panose="020B0604020202020204" pitchFamily="34" charset="0"/>
              <a:cs typeface="Arial" panose="020B0604020202020204" pitchFamily="34" charset="0"/>
            </a:endParaRPr>
          </a:p>
        </p:txBody>
      </p:sp>
      <p:sp>
        <p:nvSpPr>
          <p:cNvPr id="2" name="TextBox 1"/>
          <p:cNvSpPr txBox="1"/>
          <p:nvPr/>
        </p:nvSpPr>
        <p:spPr>
          <a:xfrm>
            <a:off x="323528" y="4365104"/>
            <a:ext cx="5328592" cy="2308324"/>
          </a:xfrm>
          <a:prstGeom prst="rect">
            <a:avLst/>
          </a:prstGeom>
          <a:solidFill>
            <a:srgbClr val="00B0F0"/>
          </a:solidFill>
        </p:spPr>
        <p:txBody>
          <a:bodyPr wrap="square" rtlCol="0">
            <a:spAutoFit/>
          </a:bodyPr>
          <a:lstStyle/>
          <a:p>
            <a:pPr algn="ctr"/>
            <a:r>
              <a:rPr lang="en-GB" sz="3600" dirty="0" smtClean="0"/>
              <a:t>Why is being available on the NHS a sign of a treatment being appropriate?</a:t>
            </a:r>
            <a:endParaRPr lang="en-GB" sz="3600" dirty="0"/>
          </a:p>
        </p:txBody>
      </p:sp>
      <p:pic>
        <p:nvPicPr>
          <p:cNvPr id="2050" name="Picture 2" descr="C:\Users\vevagora\AppData\Local\Microsoft\Windows\Temporary Internet Files\Content.IE5\HS5AWRH2\mini-white-board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0431" y="3997741"/>
            <a:ext cx="2631160" cy="263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10587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148478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4400" dirty="0" smtClean="0">
                <a:latin typeface="+mj-lt"/>
                <a:cs typeface="Arial" panose="020B0604020202020204" pitchFamily="34" charset="0"/>
              </a:rPr>
              <a:t>How the Medical Model Explains Mental illness</a:t>
            </a:r>
            <a:endParaRPr lang="en" sz="4400" dirty="0">
              <a:latin typeface="+mj-lt"/>
              <a:cs typeface="Arial" panose="020B0604020202020204" pitchFamily="34" charset="0"/>
            </a:endParaRPr>
          </a:p>
        </p:txBody>
      </p:sp>
      <p:sp>
        <p:nvSpPr>
          <p:cNvPr id="5" name="Rectangle 4"/>
          <p:cNvSpPr/>
          <p:nvPr/>
        </p:nvSpPr>
        <p:spPr>
          <a:xfrm>
            <a:off x="0" y="1484784"/>
            <a:ext cx="9144000" cy="5016758"/>
          </a:xfrm>
          <a:prstGeom prst="rect">
            <a:avLst/>
          </a:prstGeom>
        </p:spPr>
        <p:txBody>
          <a:bodyPr wrap="square">
            <a:spAutoFit/>
          </a:bodyPr>
          <a:lstStyle/>
          <a:p>
            <a:pPr marL="457200" lvl="0" indent="-457200">
              <a:buFont typeface="Arial" panose="020B0604020202020204" pitchFamily="34" charset="0"/>
              <a:buChar char="•"/>
              <a:defRPr/>
            </a:pPr>
            <a:r>
              <a:rPr lang="en-GB" sz="3200" dirty="0" smtClean="0"/>
              <a:t>Example </a:t>
            </a:r>
            <a:r>
              <a:rPr lang="en-GB" sz="3200" dirty="0"/>
              <a:t>of a psychotic disorder: </a:t>
            </a:r>
            <a:r>
              <a:rPr lang="en-GB" sz="3200" dirty="0" smtClean="0"/>
              <a:t>schizophrenia</a:t>
            </a:r>
            <a:endParaRPr lang="en-GB" sz="3200" dirty="0"/>
          </a:p>
          <a:p>
            <a:pPr marL="457200" lvl="0" indent="-457200">
              <a:buFont typeface="Arial" panose="020B0604020202020204" pitchFamily="34" charset="0"/>
              <a:buChar char="•"/>
              <a:defRPr/>
            </a:pPr>
            <a:endParaRPr lang="en-GB" sz="3200" dirty="0"/>
          </a:p>
          <a:p>
            <a:pPr marL="457200" lvl="0" indent="-457200">
              <a:buFont typeface="Arial" panose="020B0604020202020204" pitchFamily="34" charset="0"/>
              <a:buChar char="•"/>
              <a:defRPr/>
            </a:pPr>
            <a:r>
              <a:rPr lang="en-GB" sz="3200" dirty="0"/>
              <a:t>Example of an anxiety disorder: 	</a:t>
            </a:r>
            <a:r>
              <a:rPr lang="en-GB" sz="3200" dirty="0" smtClean="0"/>
              <a:t>OCD</a:t>
            </a:r>
            <a:endParaRPr lang="en-GB" sz="3200" dirty="0"/>
          </a:p>
          <a:p>
            <a:pPr marL="457200" lvl="0" indent="-457200">
              <a:buFont typeface="Arial" panose="020B0604020202020204" pitchFamily="34" charset="0"/>
              <a:buChar char="•"/>
              <a:defRPr/>
            </a:pPr>
            <a:endParaRPr lang="en-GB" sz="3200" dirty="0"/>
          </a:p>
          <a:p>
            <a:pPr marL="457200" lvl="0" indent="-457200">
              <a:buFont typeface="Arial" panose="020B0604020202020204" pitchFamily="34" charset="0"/>
              <a:buChar char="•"/>
              <a:defRPr/>
            </a:pPr>
            <a:r>
              <a:rPr lang="en-GB" sz="3200" dirty="0"/>
              <a:t>Example of an affective psychotic disorder: </a:t>
            </a:r>
            <a:r>
              <a:rPr lang="en-GB" sz="3200" dirty="0" smtClean="0"/>
              <a:t>bipolar depression</a:t>
            </a:r>
            <a:endParaRPr lang="en-GB" sz="3200" dirty="0"/>
          </a:p>
          <a:p>
            <a:pPr marL="457200" lvl="0" indent="-457200">
              <a:buFont typeface="Arial" panose="020B0604020202020204" pitchFamily="34" charset="0"/>
              <a:buChar char="•"/>
              <a:defRPr/>
            </a:pPr>
            <a:endParaRPr lang="en-GB" sz="3200" dirty="0"/>
          </a:p>
          <a:p>
            <a:pPr marL="457200" lvl="0" indent="-457200">
              <a:buFont typeface="Arial" panose="020B0604020202020204" pitchFamily="34" charset="0"/>
              <a:buChar char="•"/>
              <a:defRPr/>
            </a:pPr>
            <a:r>
              <a:rPr lang="en-GB" sz="3200" dirty="0"/>
              <a:t>The ICD-10 and DSM-V list the symptoms of mental illnesses. These have strong external </a:t>
            </a:r>
            <a:r>
              <a:rPr lang="en-GB" sz="3200" dirty="0" smtClean="0"/>
              <a:t>reliability </a:t>
            </a:r>
            <a:r>
              <a:rPr lang="en-GB" sz="3200" dirty="0"/>
              <a:t>but poor </a:t>
            </a:r>
            <a:r>
              <a:rPr lang="en-GB" sz="3200" dirty="0" smtClean="0"/>
              <a:t>external </a:t>
            </a:r>
            <a:r>
              <a:rPr lang="en-GB" sz="3200" dirty="0"/>
              <a:t>validity</a:t>
            </a:r>
            <a:r>
              <a:rPr lang="en-GB" sz="2400" dirty="0"/>
              <a:t>.</a:t>
            </a:r>
          </a:p>
        </p:txBody>
      </p:sp>
    </p:spTree>
    <p:extLst>
      <p:ext uri="{BB962C8B-B14F-4D97-AF65-F5344CB8AC3E}">
        <p14:creationId xmlns:p14="http://schemas.microsoft.com/office/powerpoint/2010/main" val="276426566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sp>
        <p:nvSpPr>
          <p:cNvPr id="4" name="Shape 203"/>
          <p:cNvSpPr txBox="1">
            <a:spLocks noGrp="1"/>
          </p:cNvSpPr>
          <p:nvPr>
            <p:ph type="title"/>
          </p:nvPr>
        </p:nvSpPr>
        <p:spPr>
          <a:xfrm>
            <a:off x="0" y="0"/>
            <a:ext cx="9144000" cy="1124743"/>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US" sz="3600" dirty="0" smtClean="0"/>
              <a:t>AO2 = Application: </a:t>
            </a:r>
            <a:r>
              <a:rPr lang="en-GB" sz="3600" dirty="0">
                <a:latin typeface="Arial" panose="020B0604020202020204" pitchFamily="34" charset="0"/>
                <a:cs typeface="Arial" panose="020B0604020202020204" pitchFamily="34" charset="0"/>
              </a:rPr>
              <a:t>Biological treatment of one specific </a:t>
            </a:r>
            <a:r>
              <a:rPr lang="en-GB" sz="3600" dirty="0" smtClean="0">
                <a:latin typeface="Arial" panose="020B0604020202020204" pitchFamily="34" charset="0"/>
                <a:cs typeface="Arial" panose="020B0604020202020204" pitchFamily="34" charset="0"/>
              </a:rPr>
              <a:t>disorder</a:t>
            </a:r>
            <a:endParaRPr lang="en" sz="3600" dirty="0">
              <a:latin typeface="+mj-lt"/>
              <a:cs typeface="Arial" panose="020B0604020202020204" pitchFamily="34" charset="0"/>
            </a:endParaRPr>
          </a:p>
        </p:txBody>
      </p:sp>
      <p:sp>
        <p:nvSpPr>
          <p:cNvPr id="5" name="Shape 225"/>
          <p:cNvSpPr txBox="1">
            <a:spLocks noGrp="1"/>
          </p:cNvSpPr>
          <p:nvPr>
            <p:ph type="body" idx="1"/>
          </p:nvPr>
        </p:nvSpPr>
        <p:spPr>
          <a:xfrm>
            <a:off x="0" y="1124744"/>
            <a:ext cx="9144000" cy="3096344"/>
          </a:xfrm>
          <a:prstGeom prst="rect">
            <a:avLst/>
          </a:prstGeom>
          <a:ln w="9525" cap="flat">
            <a:noFill/>
            <a:prstDash val="solid"/>
            <a:round/>
            <a:headEnd type="none" w="med" len="med"/>
            <a:tailEnd type="none" w="med" len="med"/>
          </a:ln>
        </p:spPr>
        <p:txBody>
          <a:bodyPr lIns="91425" tIns="91425" rIns="91425" bIns="91425" anchor="t" anchorCtr="0">
            <a:noAutofit/>
          </a:bodyPr>
          <a:lstStyle/>
          <a:p>
            <a:r>
              <a:rPr lang="en-GB" sz="2400" dirty="0" smtClean="0"/>
              <a:t>Side </a:t>
            </a:r>
            <a:r>
              <a:rPr lang="en-GB" sz="2400" dirty="0"/>
              <a:t>effects of chemotherapies should ONLY be referred in relation to ‘treatment compliance’. </a:t>
            </a:r>
            <a:r>
              <a:rPr lang="en-GB" sz="2400" dirty="0" smtClean="0"/>
              <a:t>Side </a:t>
            </a:r>
            <a:r>
              <a:rPr lang="en-GB" sz="2400" dirty="0"/>
              <a:t>effects of low doses include:</a:t>
            </a:r>
          </a:p>
          <a:p>
            <a:pPr marL="342900" lvl="0" indent="-342900">
              <a:buFont typeface="Arial" panose="020B0604020202020204" pitchFamily="34" charset="0"/>
              <a:buChar char="•"/>
            </a:pPr>
            <a:r>
              <a:rPr lang="en-GB" sz="2400" dirty="0"/>
              <a:t>Impaired memory</a:t>
            </a:r>
          </a:p>
          <a:p>
            <a:pPr marL="342900" lvl="0" indent="-342900">
              <a:buFont typeface="Arial" panose="020B0604020202020204" pitchFamily="34" charset="0"/>
              <a:buChar char="•"/>
            </a:pPr>
            <a:r>
              <a:rPr lang="en-GB" sz="2400" dirty="0"/>
              <a:t>Depression</a:t>
            </a:r>
          </a:p>
          <a:p>
            <a:pPr marL="342900" lvl="0" indent="-342900">
              <a:buFont typeface="Arial" panose="020B0604020202020204" pitchFamily="34" charset="0"/>
              <a:buChar char="•"/>
            </a:pPr>
            <a:r>
              <a:rPr lang="en-GB" sz="2400" dirty="0"/>
              <a:t>Drowsiness</a:t>
            </a:r>
          </a:p>
          <a:p>
            <a:pPr marL="342900" lvl="0" indent="-342900">
              <a:buFont typeface="Arial" panose="020B0604020202020204" pitchFamily="34" charset="0"/>
              <a:buChar char="•"/>
            </a:pPr>
            <a:r>
              <a:rPr lang="en-GB" sz="2400" dirty="0"/>
              <a:t>Feeling hungover the next day</a:t>
            </a:r>
          </a:p>
          <a:p>
            <a:endParaRPr lang="en-GB" sz="1800" dirty="0">
              <a:latin typeface="Arial" panose="020B0604020202020204" pitchFamily="34" charset="0"/>
              <a:cs typeface="Arial" panose="020B0604020202020204" pitchFamily="34" charset="0"/>
            </a:endParaRPr>
          </a:p>
        </p:txBody>
      </p:sp>
      <p:sp>
        <p:nvSpPr>
          <p:cNvPr id="2" name="TextBox 1"/>
          <p:cNvSpPr txBox="1"/>
          <p:nvPr/>
        </p:nvSpPr>
        <p:spPr>
          <a:xfrm>
            <a:off x="107504" y="4166482"/>
            <a:ext cx="5328592" cy="2308324"/>
          </a:xfrm>
          <a:prstGeom prst="rect">
            <a:avLst/>
          </a:prstGeom>
          <a:solidFill>
            <a:srgbClr val="00B0F0"/>
          </a:solidFill>
        </p:spPr>
        <p:txBody>
          <a:bodyPr wrap="square" rtlCol="0">
            <a:spAutoFit/>
          </a:bodyPr>
          <a:lstStyle/>
          <a:p>
            <a:pPr algn="ctr"/>
            <a:r>
              <a:rPr lang="en-GB" sz="3600" dirty="0" smtClean="0"/>
              <a:t>Why would these side effects make a person ‘treatment non-compliant’?</a:t>
            </a:r>
            <a:endParaRPr lang="en-GB" sz="3600" dirty="0"/>
          </a:p>
        </p:txBody>
      </p:sp>
      <p:pic>
        <p:nvPicPr>
          <p:cNvPr id="2050" name="Picture 2" descr="C:\Users\vevagora\AppData\Local\Microsoft\Windows\Temporary Internet Files\Content.IE5\HS5AWRH2\mini-white-board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4005064"/>
            <a:ext cx="2631160" cy="263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52454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sp>
        <p:nvSpPr>
          <p:cNvPr id="4" name="Shape 203"/>
          <p:cNvSpPr txBox="1">
            <a:spLocks noGrp="1"/>
          </p:cNvSpPr>
          <p:nvPr>
            <p:ph type="title"/>
          </p:nvPr>
        </p:nvSpPr>
        <p:spPr>
          <a:xfrm>
            <a:off x="0" y="1"/>
            <a:ext cx="9144000" cy="548680"/>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3600" dirty="0" smtClean="0"/>
              <a:t>Left Handed or Right Handed?</a:t>
            </a:r>
            <a:endParaRPr lang="en" sz="3600" dirty="0">
              <a:latin typeface="+mj-lt"/>
              <a:cs typeface="Arial" panose="020B0604020202020204" pitchFamily="34" charset="0"/>
            </a:endParaRPr>
          </a:p>
        </p:txBody>
      </p:sp>
      <p:sp>
        <p:nvSpPr>
          <p:cNvPr id="5" name="Shape 225"/>
          <p:cNvSpPr txBox="1">
            <a:spLocks noGrp="1"/>
          </p:cNvSpPr>
          <p:nvPr>
            <p:ph type="body" idx="1"/>
          </p:nvPr>
        </p:nvSpPr>
        <p:spPr>
          <a:xfrm>
            <a:off x="0" y="3193060"/>
            <a:ext cx="4283968" cy="1892124"/>
          </a:xfrm>
          <a:prstGeom prst="rect">
            <a:avLst/>
          </a:prstGeom>
          <a:solidFill>
            <a:srgbClr val="00B0F0"/>
          </a:solidFill>
          <a:ln w="9525" cap="flat">
            <a:noFill/>
            <a:prstDash val="solid"/>
            <a:round/>
            <a:headEnd type="none" w="med" len="med"/>
            <a:tailEnd type="none" w="med" len="med"/>
          </a:ln>
        </p:spPr>
        <p:txBody>
          <a:bodyPr lIns="91425" tIns="91425" rIns="91425" bIns="91425" anchor="t" anchorCtr="0">
            <a:noAutofit/>
          </a:bodyPr>
          <a:lstStyle/>
          <a:p>
            <a:r>
              <a:rPr lang="en-GB" sz="3600" dirty="0" smtClean="0"/>
              <a:t>Outline 1 biological treatment for 1 specific disorder. [8]</a:t>
            </a:r>
            <a:endParaRPr lang="en-GB" sz="2800" dirty="0">
              <a:latin typeface="Arial" panose="020B0604020202020204" pitchFamily="34" charset="0"/>
              <a:cs typeface="Arial" panose="020B0604020202020204" pitchFamily="34" charset="0"/>
            </a:endParaRPr>
          </a:p>
        </p:txBody>
      </p:sp>
      <p:pic>
        <p:nvPicPr>
          <p:cNvPr id="3078" name="Picture 6" descr="Image result for left handed or right handed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548680"/>
            <a:ext cx="4762500" cy="2676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716016" y="3225204"/>
            <a:ext cx="4427984" cy="1754326"/>
          </a:xfrm>
          <a:prstGeom prst="rect">
            <a:avLst/>
          </a:prstGeom>
          <a:solidFill>
            <a:srgbClr val="00B050"/>
          </a:solidFill>
        </p:spPr>
        <p:txBody>
          <a:bodyPr wrap="square">
            <a:spAutoFit/>
          </a:bodyPr>
          <a:lstStyle/>
          <a:p>
            <a:pPr algn="r"/>
            <a:r>
              <a:rPr lang="en-GB" sz="3600" dirty="0" smtClean="0">
                <a:latin typeface="Arial" panose="020B0604020202020204" pitchFamily="34" charset="0"/>
                <a:cs typeface="Arial" panose="020B0604020202020204" pitchFamily="34" charset="0"/>
              </a:rPr>
              <a:t>Evaluate </a:t>
            </a:r>
            <a:r>
              <a:rPr lang="en-GB" sz="3600" dirty="0">
                <a:latin typeface="Arial" panose="020B0604020202020204" pitchFamily="34" charset="0"/>
                <a:cs typeface="Arial" panose="020B0604020202020204" pitchFamily="34" charset="0"/>
              </a:rPr>
              <a:t>1 biological treatment for 1 specific disorder. </a:t>
            </a:r>
            <a:r>
              <a:rPr lang="en-GB" sz="3600" dirty="0" smtClean="0">
                <a:latin typeface="Arial" panose="020B0604020202020204" pitchFamily="34" charset="0"/>
                <a:cs typeface="Arial" panose="020B0604020202020204" pitchFamily="34" charset="0"/>
              </a:rPr>
              <a:t>[8]</a:t>
            </a:r>
            <a:endParaRPr lang="en-GB" sz="3600" dirty="0">
              <a:latin typeface="Arial" panose="020B0604020202020204" pitchFamily="34" charset="0"/>
              <a:cs typeface="Arial" panose="020B0604020202020204" pitchFamily="34" charset="0"/>
            </a:endParaRPr>
          </a:p>
        </p:txBody>
      </p:sp>
      <p:sp>
        <p:nvSpPr>
          <p:cNvPr id="6" name="TextBox 5"/>
          <p:cNvSpPr txBox="1"/>
          <p:nvPr/>
        </p:nvSpPr>
        <p:spPr>
          <a:xfrm>
            <a:off x="395536" y="2492896"/>
            <a:ext cx="1368152" cy="584775"/>
          </a:xfrm>
          <a:prstGeom prst="rect">
            <a:avLst/>
          </a:prstGeom>
          <a:solidFill>
            <a:srgbClr val="00B0F0"/>
          </a:solidFill>
        </p:spPr>
        <p:txBody>
          <a:bodyPr wrap="square" rtlCol="0">
            <a:spAutoFit/>
          </a:bodyPr>
          <a:lstStyle/>
          <a:p>
            <a:pPr algn="ctr"/>
            <a:r>
              <a:rPr lang="en-GB" sz="3200" dirty="0" smtClean="0"/>
              <a:t>Leftie</a:t>
            </a:r>
            <a:endParaRPr lang="en-GB" sz="3200" dirty="0"/>
          </a:p>
        </p:txBody>
      </p:sp>
      <p:sp>
        <p:nvSpPr>
          <p:cNvPr id="12" name="TextBox 11"/>
          <p:cNvSpPr txBox="1"/>
          <p:nvPr/>
        </p:nvSpPr>
        <p:spPr>
          <a:xfrm>
            <a:off x="7308304" y="2352908"/>
            <a:ext cx="1512168" cy="584775"/>
          </a:xfrm>
          <a:prstGeom prst="rect">
            <a:avLst/>
          </a:prstGeom>
          <a:solidFill>
            <a:srgbClr val="00B050"/>
          </a:solidFill>
        </p:spPr>
        <p:txBody>
          <a:bodyPr wrap="square" rtlCol="0">
            <a:spAutoFit/>
          </a:bodyPr>
          <a:lstStyle/>
          <a:p>
            <a:pPr algn="ctr"/>
            <a:r>
              <a:rPr lang="en-GB" sz="3200" dirty="0" err="1" smtClean="0"/>
              <a:t>Rightie</a:t>
            </a:r>
            <a:endParaRPr lang="en-GB" sz="3200" dirty="0"/>
          </a:p>
        </p:txBody>
      </p:sp>
      <p:sp>
        <p:nvSpPr>
          <p:cNvPr id="7" name="TextBox 6"/>
          <p:cNvSpPr txBox="1"/>
          <p:nvPr/>
        </p:nvSpPr>
        <p:spPr>
          <a:xfrm>
            <a:off x="3496866" y="5272251"/>
            <a:ext cx="2016224" cy="1384995"/>
          </a:xfrm>
          <a:prstGeom prst="rect">
            <a:avLst/>
          </a:prstGeom>
          <a:noFill/>
        </p:spPr>
        <p:txBody>
          <a:bodyPr wrap="square" rtlCol="0">
            <a:spAutoFit/>
          </a:bodyPr>
          <a:lstStyle/>
          <a:p>
            <a:pPr algn="ctr"/>
            <a:r>
              <a:rPr lang="en-GB" sz="2800" dirty="0" err="1" smtClean="0"/>
              <a:t>Spidie</a:t>
            </a:r>
            <a:endParaRPr lang="en-GB" sz="2800" dirty="0" smtClean="0"/>
          </a:p>
          <a:p>
            <a:pPr algn="ctr"/>
            <a:r>
              <a:rPr lang="en-GB" sz="2800" dirty="0" err="1" smtClean="0"/>
              <a:t>Listie</a:t>
            </a:r>
            <a:endParaRPr lang="en-GB" sz="2800" dirty="0" smtClean="0"/>
          </a:p>
          <a:p>
            <a:pPr algn="ctr"/>
            <a:r>
              <a:rPr lang="en-GB" sz="2800" dirty="0" err="1" smtClean="0"/>
              <a:t>Writie</a:t>
            </a:r>
            <a:endParaRPr lang="en-GB" sz="2800" dirty="0"/>
          </a:p>
        </p:txBody>
      </p:sp>
    </p:spTree>
    <p:extLst>
      <p:ext uri="{BB962C8B-B14F-4D97-AF65-F5344CB8AC3E}">
        <p14:creationId xmlns:p14="http://schemas.microsoft.com/office/powerpoint/2010/main" val="316952627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bg/>
                                          </p:spTgt>
                                        </p:tgtEl>
                                        <p:attrNameLst>
                                          <p:attrName>style.visibility</p:attrName>
                                        </p:attrNameLst>
                                      </p:cBhvr>
                                      <p:to>
                                        <p:strVal val="visible"/>
                                      </p:to>
                                    </p:set>
                                    <p:anim calcmode="lin" valueType="num">
                                      <p:cBhvr additive="base">
                                        <p:cTn id="11"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3" grpId="0" animBg="1"/>
      <p:bldP spid="6"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148478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4400" dirty="0" smtClean="0">
                <a:latin typeface="+mj-lt"/>
                <a:cs typeface="Arial" panose="020B0604020202020204" pitchFamily="34" charset="0"/>
              </a:rPr>
              <a:t>How the Medical Model Explains Mental illness</a:t>
            </a:r>
            <a:endParaRPr lang="en" sz="4400" dirty="0">
              <a:latin typeface="+mj-lt"/>
              <a:cs typeface="Arial" panose="020B0604020202020204" pitchFamily="34" charset="0"/>
            </a:endParaRPr>
          </a:p>
        </p:txBody>
      </p:sp>
      <p:sp>
        <p:nvSpPr>
          <p:cNvPr id="5" name="Rectangle 4"/>
          <p:cNvSpPr/>
          <p:nvPr/>
        </p:nvSpPr>
        <p:spPr>
          <a:xfrm>
            <a:off x="0" y="1484784"/>
            <a:ext cx="9144000" cy="3477875"/>
          </a:xfrm>
          <a:prstGeom prst="rect">
            <a:avLst/>
          </a:prstGeom>
        </p:spPr>
        <p:txBody>
          <a:bodyPr wrap="square">
            <a:spAutoFit/>
          </a:bodyPr>
          <a:lstStyle/>
          <a:p>
            <a:pPr lvl="0" eaLnBrk="0" fontAlgn="base" hangingPunct="0">
              <a:spcBef>
                <a:spcPct val="0"/>
              </a:spcBef>
              <a:spcAft>
                <a:spcPct val="0"/>
              </a:spcAft>
            </a:pPr>
            <a:r>
              <a:rPr lang="en-GB" altLang="en-US" sz="4400" dirty="0">
                <a:solidFill>
                  <a:schemeClr val="tx1"/>
                </a:solidFill>
                <a:latin typeface="Arial" panose="020B0604020202020204" pitchFamily="34" charset="0"/>
                <a:ea typeface="Calibri" panose="020F0502020204030204" pitchFamily="34" charset="0"/>
                <a:cs typeface="Arial" panose="020B0604020202020204" pitchFamily="34" charset="0"/>
              </a:rPr>
              <a:t>There are 3 explanations from the medical model of mental illness:</a:t>
            </a:r>
            <a:endParaRPr lang="en-GB" altLang="en-US" sz="800" dirty="0">
              <a:solidFill>
                <a:schemeClr val="tx1"/>
              </a:solidFill>
            </a:endParaRPr>
          </a:p>
          <a:p>
            <a:pPr lvl="0" eaLnBrk="0" fontAlgn="base" hangingPunct="0">
              <a:spcBef>
                <a:spcPct val="0"/>
              </a:spcBef>
              <a:spcAft>
                <a:spcPct val="0"/>
              </a:spcAft>
              <a:buFontTx/>
              <a:buAutoNum type="arabicPeriod"/>
            </a:pPr>
            <a:r>
              <a:rPr lang="en-GB" altLang="en-US" sz="4400" dirty="0">
                <a:solidFill>
                  <a:schemeClr val="tx1"/>
                </a:solidFill>
                <a:latin typeface="Arial" panose="020B0604020202020204" pitchFamily="34" charset="0"/>
                <a:ea typeface="Calibri" panose="020F0502020204030204" pitchFamily="34" charset="0"/>
                <a:cs typeface="Arial" panose="020B0604020202020204" pitchFamily="34" charset="0"/>
              </a:rPr>
              <a:t>biochemical</a:t>
            </a:r>
            <a:endParaRPr lang="en-GB" altLang="en-US" sz="4400" dirty="0">
              <a:solidFill>
                <a:schemeClr val="tx1"/>
              </a:solidFill>
              <a:ea typeface="Calibri" panose="020F0502020204030204" pitchFamily="34" charset="0"/>
              <a:cs typeface="Arial" panose="020B0604020202020204" pitchFamily="34" charset="0"/>
            </a:endParaRPr>
          </a:p>
          <a:p>
            <a:pPr lvl="0" eaLnBrk="0" fontAlgn="base" hangingPunct="0">
              <a:spcBef>
                <a:spcPct val="0"/>
              </a:spcBef>
              <a:spcAft>
                <a:spcPct val="0"/>
              </a:spcAft>
              <a:buFontTx/>
              <a:buAutoNum type="arabicPeriod"/>
            </a:pPr>
            <a:r>
              <a:rPr lang="en-GB" altLang="en-US" sz="4400" dirty="0">
                <a:solidFill>
                  <a:schemeClr val="tx1"/>
                </a:solidFill>
                <a:latin typeface="Arial" panose="020B0604020202020204" pitchFamily="34" charset="0"/>
                <a:ea typeface="Calibri" panose="020F0502020204030204" pitchFamily="34" charset="0"/>
                <a:cs typeface="Arial" panose="020B0604020202020204" pitchFamily="34" charset="0"/>
              </a:rPr>
              <a:t>brain abnormality</a:t>
            </a:r>
            <a:endParaRPr lang="en-GB" altLang="en-US" sz="4400" dirty="0">
              <a:solidFill>
                <a:schemeClr val="tx1"/>
              </a:solidFill>
              <a:ea typeface="Calibri" panose="020F0502020204030204" pitchFamily="34" charset="0"/>
              <a:cs typeface="Arial" panose="020B0604020202020204" pitchFamily="34" charset="0"/>
            </a:endParaRPr>
          </a:p>
          <a:p>
            <a:pPr lvl="0" eaLnBrk="0" fontAlgn="base" hangingPunct="0">
              <a:spcBef>
                <a:spcPct val="0"/>
              </a:spcBef>
              <a:spcAft>
                <a:spcPct val="0"/>
              </a:spcAft>
              <a:buFontTx/>
              <a:buAutoNum type="arabicPeriod"/>
            </a:pPr>
            <a:r>
              <a:rPr lang="en-GB" altLang="en-US" sz="4400" dirty="0">
                <a:solidFill>
                  <a:schemeClr val="tx1"/>
                </a:solidFill>
                <a:latin typeface="Arial" panose="020B0604020202020204" pitchFamily="34" charset="0"/>
                <a:ea typeface="Calibri" panose="020F0502020204030204" pitchFamily="34" charset="0"/>
                <a:cs typeface="Arial" panose="020B0604020202020204" pitchFamily="34" charset="0"/>
              </a:rPr>
              <a:t>genes</a:t>
            </a:r>
            <a:endParaRPr lang="en-GB" altLang="en-US" sz="800" dirty="0">
              <a:solidFill>
                <a:schemeClr val="tx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643792265"/>
              </p:ext>
            </p:extLst>
          </p:nvPr>
        </p:nvGraphicFramePr>
        <p:xfrm>
          <a:off x="1475656" y="4930140"/>
          <a:ext cx="5868670" cy="1927860"/>
        </p:xfrm>
        <a:graphic>
          <a:graphicData uri="http://schemas.openxmlformats.org/drawingml/2006/table">
            <a:tbl>
              <a:tblPr firstRow="1" firstCol="1" bandRow="1">
                <a:tableStyleId>{DAE42D48-2980-45AE-A55B-A52ABCF4FC59}</a:tableStyleId>
              </a:tblPr>
              <a:tblGrid>
                <a:gridCol w="1466850">
                  <a:extLst>
                    <a:ext uri="{9D8B030D-6E8A-4147-A177-3AD203B41FA5}">
                      <a16:colId xmlns:a16="http://schemas.microsoft.com/office/drawing/2014/main" val="1456769543"/>
                    </a:ext>
                  </a:extLst>
                </a:gridCol>
                <a:gridCol w="1466850">
                  <a:extLst>
                    <a:ext uri="{9D8B030D-6E8A-4147-A177-3AD203B41FA5}">
                      <a16:colId xmlns:a16="http://schemas.microsoft.com/office/drawing/2014/main" val="3243802599"/>
                    </a:ext>
                  </a:extLst>
                </a:gridCol>
                <a:gridCol w="1467485">
                  <a:extLst>
                    <a:ext uri="{9D8B030D-6E8A-4147-A177-3AD203B41FA5}">
                      <a16:colId xmlns:a16="http://schemas.microsoft.com/office/drawing/2014/main" val="2274765003"/>
                    </a:ext>
                  </a:extLst>
                </a:gridCol>
                <a:gridCol w="1467485">
                  <a:extLst>
                    <a:ext uri="{9D8B030D-6E8A-4147-A177-3AD203B41FA5}">
                      <a16:colId xmlns:a16="http://schemas.microsoft.com/office/drawing/2014/main" val="2655063476"/>
                    </a:ext>
                  </a:extLst>
                </a:gridCol>
              </a:tblGrid>
              <a:tr h="481965">
                <a:tc>
                  <a:txBody>
                    <a:bodyPr/>
                    <a:lstStyle/>
                    <a:p>
                      <a:pPr algn="ctr">
                        <a:spcAft>
                          <a:spcPts val="0"/>
                        </a:spcAft>
                      </a:pPr>
                      <a:r>
                        <a:rPr lang="en-US" sz="1100" dirty="0">
                          <a:effectLst/>
                          <a:latin typeface="Arial" panose="020B0604020202020204" pitchFamily="34" charset="0"/>
                          <a:cs typeface="Arial" panose="020B0604020202020204" pitchFamily="34" charset="0"/>
                        </a:rPr>
                        <a:t>Explanation</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en-US" sz="1100" dirty="0">
                          <a:effectLst/>
                          <a:latin typeface="Arial" panose="020B0604020202020204" pitchFamily="34" charset="0"/>
                          <a:cs typeface="Arial" panose="020B0604020202020204" pitchFamily="34" charset="0"/>
                        </a:rPr>
                        <a:t>Example</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en-US" sz="1100" dirty="0">
                          <a:effectLst/>
                          <a:latin typeface="Arial" panose="020B0604020202020204" pitchFamily="34" charset="0"/>
                          <a:cs typeface="Arial" panose="020B0604020202020204" pitchFamily="34" charset="0"/>
                        </a:rPr>
                        <a:t>How to study this</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en-US" sz="1100" dirty="0">
                          <a:effectLst/>
                          <a:latin typeface="Arial" panose="020B0604020202020204" pitchFamily="34" charset="0"/>
                          <a:cs typeface="Arial" panose="020B0604020202020204" pitchFamily="34" charset="0"/>
                        </a:rPr>
                        <a:t>Treatment</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58727188"/>
                  </a:ext>
                </a:extLst>
              </a:tr>
              <a:tr h="481965">
                <a:tc>
                  <a:txBody>
                    <a:bodyPr/>
                    <a:lstStyle/>
                    <a:p>
                      <a:pPr>
                        <a:spcAft>
                          <a:spcPts val="0"/>
                        </a:spcAft>
                      </a:pPr>
                      <a:r>
                        <a:rPr lang="en-GB" sz="1100" dirty="0">
                          <a:effectLst/>
                          <a:latin typeface="Arial" panose="020B0604020202020204" pitchFamily="34" charset="0"/>
                          <a:cs typeface="Arial" panose="020B0604020202020204" pitchFamily="34" charset="0"/>
                        </a:rPr>
                        <a:t>Biochemical</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spcAft>
                          <a:spcPts val="0"/>
                        </a:spcAft>
                      </a:pPr>
                      <a:r>
                        <a:rPr lang="en-US" sz="1100" dirty="0">
                          <a:effectLst/>
                          <a:latin typeface="Arial" panose="020B0604020202020204" pitchFamily="34" charset="0"/>
                          <a:cs typeface="Arial" panose="020B0604020202020204" pitchFamily="34" charset="0"/>
                        </a:rPr>
                        <a:t>Too much dopamine</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spcAft>
                          <a:spcPts val="0"/>
                        </a:spcAft>
                      </a:pPr>
                      <a:r>
                        <a:rPr lang="en-US" sz="1100" dirty="0">
                          <a:effectLst/>
                          <a:latin typeface="Arial" panose="020B0604020202020204" pitchFamily="34" charset="0"/>
                          <a:cs typeface="Arial" panose="020B0604020202020204" pitchFamily="34" charset="0"/>
                        </a:rPr>
                        <a:t> </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spcAft>
                          <a:spcPts val="0"/>
                        </a:spcAft>
                      </a:pPr>
                      <a:r>
                        <a:rPr lang="en-US" sz="1100" dirty="0">
                          <a:effectLst/>
                          <a:latin typeface="Arial" panose="020B0604020202020204" pitchFamily="34" charset="0"/>
                          <a:cs typeface="Arial" panose="020B0604020202020204" pitchFamily="34" charset="0"/>
                        </a:rPr>
                        <a:t> </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20010620"/>
                  </a:ext>
                </a:extLst>
              </a:tr>
              <a:tr h="481965">
                <a:tc>
                  <a:txBody>
                    <a:bodyPr/>
                    <a:lstStyle/>
                    <a:p>
                      <a:pPr>
                        <a:spcAft>
                          <a:spcPts val="0"/>
                        </a:spcAft>
                      </a:pPr>
                      <a:r>
                        <a:rPr lang="en-GB" sz="1100" dirty="0">
                          <a:effectLst/>
                          <a:latin typeface="Arial" panose="020B0604020202020204" pitchFamily="34" charset="0"/>
                          <a:cs typeface="Arial" panose="020B0604020202020204" pitchFamily="34" charset="0"/>
                        </a:rPr>
                        <a:t>Brain abnormality</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spcAft>
                          <a:spcPts val="0"/>
                        </a:spcAft>
                      </a:pPr>
                      <a:r>
                        <a:rPr lang="en-US" sz="1100" dirty="0">
                          <a:effectLst/>
                          <a:latin typeface="Arial" panose="020B0604020202020204" pitchFamily="34" charset="0"/>
                          <a:cs typeface="Arial" panose="020B0604020202020204" pitchFamily="34" charset="0"/>
                        </a:rPr>
                        <a:t> </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spcAft>
                          <a:spcPts val="0"/>
                        </a:spcAft>
                      </a:pPr>
                      <a:r>
                        <a:rPr lang="en-US" sz="1100" dirty="0">
                          <a:effectLst/>
                          <a:latin typeface="Arial" panose="020B0604020202020204" pitchFamily="34" charset="0"/>
                          <a:cs typeface="Arial" panose="020B0604020202020204" pitchFamily="34" charset="0"/>
                        </a:rPr>
                        <a:t>Brain scans</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spcAft>
                          <a:spcPts val="0"/>
                        </a:spcAft>
                      </a:pPr>
                      <a:r>
                        <a:rPr lang="en-US" sz="1100" dirty="0">
                          <a:effectLst/>
                          <a:latin typeface="Arial" panose="020B0604020202020204" pitchFamily="34" charset="0"/>
                          <a:cs typeface="Arial" panose="020B0604020202020204" pitchFamily="34" charset="0"/>
                        </a:rPr>
                        <a:t> </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52872402"/>
                  </a:ext>
                </a:extLst>
              </a:tr>
              <a:tr h="481965">
                <a:tc>
                  <a:txBody>
                    <a:bodyPr/>
                    <a:lstStyle/>
                    <a:p>
                      <a:pPr>
                        <a:spcAft>
                          <a:spcPts val="0"/>
                        </a:spcAft>
                      </a:pPr>
                      <a:r>
                        <a:rPr lang="en-GB" sz="1100" dirty="0">
                          <a:effectLst/>
                          <a:latin typeface="Arial" panose="020B0604020202020204" pitchFamily="34" charset="0"/>
                          <a:cs typeface="Arial" panose="020B0604020202020204" pitchFamily="34" charset="0"/>
                        </a:rPr>
                        <a:t>Genetic</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spcAft>
                          <a:spcPts val="0"/>
                        </a:spcAft>
                      </a:pPr>
                      <a:r>
                        <a:rPr lang="en-US" sz="1100" dirty="0">
                          <a:effectLst/>
                          <a:latin typeface="Arial" panose="020B0604020202020204" pitchFamily="34" charset="0"/>
                          <a:cs typeface="Arial" panose="020B0604020202020204" pitchFamily="34" charset="0"/>
                        </a:rPr>
                        <a:t> </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spcAft>
                          <a:spcPts val="0"/>
                        </a:spcAft>
                      </a:pPr>
                      <a:r>
                        <a:rPr lang="en-US" sz="1100" dirty="0">
                          <a:effectLst/>
                          <a:latin typeface="Arial" panose="020B0604020202020204" pitchFamily="34" charset="0"/>
                          <a:cs typeface="Arial" panose="020B0604020202020204" pitchFamily="34" charset="0"/>
                        </a:rPr>
                        <a:t> </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spcAft>
                          <a:spcPts val="0"/>
                        </a:spcAft>
                      </a:pPr>
                      <a:r>
                        <a:rPr lang="en-US" sz="1100" dirty="0">
                          <a:effectLst/>
                          <a:latin typeface="Arial" panose="020B0604020202020204" pitchFamily="34" charset="0"/>
                          <a:cs typeface="Arial" panose="020B0604020202020204" pitchFamily="34" charset="0"/>
                        </a:rPr>
                        <a:t>Gene counselling</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471691420"/>
                  </a:ext>
                </a:extLst>
              </a:tr>
            </a:tbl>
          </a:graphicData>
        </a:graphic>
      </p:graphicFrame>
    </p:spTree>
    <p:extLst>
      <p:ext uri="{BB962C8B-B14F-4D97-AF65-F5344CB8AC3E}">
        <p14:creationId xmlns:p14="http://schemas.microsoft.com/office/powerpoint/2010/main" val="244384825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148478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4400" dirty="0" smtClean="0">
                <a:latin typeface="+mj-lt"/>
                <a:cs typeface="Arial" panose="020B0604020202020204" pitchFamily="34" charset="0"/>
              </a:rPr>
              <a:t>How the Medical Model Explains Mental illness</a:t>
            </a:r>
            <a:endParaRPr lang="en" sz="4400" dirty="0">
              <a:latin typeface="+mj-lt"/>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151214671"/>
              </p:ext>
            </p:extLst>
          </p:nvPr>
        </p:nvGraphicFramePr>
        <p:xfrm>
          <a:off x="-17636" y="1484784"/>
          <a:ext cx="9161636" cy="5373216"/>
        </p:xfrm>
        <a:graphic>
          <a:graphicData uri="http://schemas.openxmlformats.org/drawingml/2006/table">
            <a:tbl>
              <a:tblPr firstRow="1" firstCol="1" bandRow="1">
                <a:tableStyleId>{DAE42D48-2980-45AE-A55B-A52ABCF4FC59}</a:tableStyleId>
              </a:tblPr>
              <a:tblGrid>
                <a:gridCol w="2289913">
                  <a:extLst>
                    <a:ext uri="{9D8B030D-6E8A-4147-A177-3AD203B41FA5}">
                      <a16:colId xmlns:a16="http://schemas.microsoft.com/office/drawing/2014/main" val="1456769543"/>
                    </a:ext>
                  </a:extLst>
                </a:gridCol>
                <a:gridCol w="2289913">
                  <a:extLst>
                    <a:ext uri="{9D8B030D-6E8A-4147-A177-3AD203B41FA5}">
                      <a16:colId xmlns:a16="http://schemas.microsoft.com/office/drawing/2014/main" val="3243802599"/>
                    </a:ext>
                  </a:extLst>
                </a:gridCol>
                <a:gridCol w="2290905">
                  <a:extLst>
                    <a:ext uri="{9D8B030D-6E8A-4147-A177-3AD203B41FA5}">
                      <a16:colId xmlns:a16="http://schemas.microsoft.com/office/drawing/2014/main" val="2274765003"/>
                    </a:ext>
                  </a:extLst>
                </a:gridCol>
                <a:gridCol w="2290905">
                  <a:extLst>
                    <a:ext uri="{9D8B030D-6E8A-4147-A177-3AD203B41FA5}">
                      <a16:colId xmlns:a16="http://schemas.microsoft.com/office/drawing/2014/main" val="2655063476"/>
                    </a:ext>
                  </a:extLst>
                </a:gridCol>
              </a:tblGrid>
              <a:tr h="1343304">
                <a:tc>
                  <a:txBody>
                    <a:bodyPr/>
                    <a:lstStyle/>
                    <a:p>
                      <a:pPr algn="ctr">
                        <a:spcAft>
                          <a:spcPts val="0"/>
                        </a:spcAft>
                      </a:pPr>
                      <a:r>
                        <a:rPr lang="en-US" sz="1800" dirty="0">
                          <a:effectLst/>
                          <a:latin typeface="Arial" pitchFamily="34" charset="0"/>
                          <a:cs typeface="Arial" pitchFamily="34" charset="0"/>
                        </a:rPr>
                        <a:t>Explanation</a:t>
                      </a:r>
                      <a:endParaRPr lang="en-GB" sz="1800" dirty="0">
                        <a:effectLst/>
                        <a:latin typeface="Arial" pitchFamily="34" charset="0"/>
                        <a:ea typeface="Calibri" panose="020F0502020204030204" pitchFamily="34" charset="0"/>
                        <a:cs typeface="Arial" pitchFamily="34" charset="0"/>
                      </a:endParaRPr>
                    </a:p>
                  </a:txBody>
                  <a:tcPr marL="68580" marR="68580" marT="0" marB="0" anchor="ctr"/>
                </a:tc>
                <a:tc>
                  <a:txBody>
                    <a:bodyPr/>
                    <a:lstStyle/>
                    <a:p>
                      <a:pPr algn="ctr">
                        <a:spcAft>
                          <a:spcPts val="0"/>
                        </a:spcAft>
                      </a:pPr>
                      <a:r>
                        <a:rPr lang="en-US" sz="1800" dirty="0">
                          <a:effectLst/>
                          <a:latin typeface="Arial" pitchFamily="34" charset="0"/>
                          <a:cs typeface="Arial" pitchFamily="34" charset="0"/>
                        </a:rPr>
                        <a:t>Example</a:t>
                      </a:r>
                      <a:endParaRPr lang="en-GB" sz="1800" dirty="0">
                        <a:effectLst/>
                        <a:latin typeface="Arial" pitchFamily="34" charset="0"/>
                        <a:ea typeface="Calibri" panose="020F0502020204030204" pitchFamily="34" charset="0"/>
                        <a:cs typeface="Arial" pitchFamily="34" charset="0"/>
                      </a:endParaRPr>
                    </a:p>
                  </a:txBody>
                  <a:tcPr marL="68580" marR="68580" marT="0" marB="0" anchor="ctr"/>
                </a:tc>
                <a:tc>
                  <a:txBody>
                    <a:bodyPr/>
                    <a:lstStyle/>
                    <a:p>
                      <a:pPr algn="ctr">
                        <a:spcAft>
                          <a:spcPts val="0"/>
                        </a:spcAft>
                      </a:pPr>
                      <a:r>
                        <a:rPr lang="en-US" sz="1800" dirty="0">
                          <a:effectLst/>
                          <a:latin typeface="Arial" pitchFamily="34" charset="0"/>
                          <a:cs typeface="Arial" pitchFamily="34" charset="0"/>
                        </a:rPr>
                        <a:t>How to study this</a:t>
                      </a:r>
                      <a:endParaRPr lang="en-GB" sz="1800" dirty="0">
                        <a:effectLst/>
                        <a:latin typeface="Arial" pitchFamily="34" charset="0"/>
                        <a:ea typeface="Calibri" panose="020F0502020204030204" pitchFamily="34" charset="0"/>
                        <a:cs typeface="Arial" pitchFamily="34" charset="0"/>
                      </a:endParaRPr>
                    </a:p>
                  </a:txBody>
                  <a:tcPr marL="68580" marR="68580" marT="0" marB="0" anchor="ctr"/>
                </a:tc>
                <a:tc>
                  <a:txBody>
                    <a:bodyPr/>
                    <a:lstStyle/>
                    <a:p>
                      <a:pPr algn="ctr">
                        <a:spcAft>
                          <a:spcPts val="0"/>
                        </a:spcAft>
                      </a:pPr>
                      <a:r>
                        <a:rPr lang="en-US" sz="1800" dirty="0">
                          <a:effectLst/>
                          <a:latin typeface="Arial" pitchFamily="34" charset="0"/>
                          <a:cs typeface="Arial" pitchFamily="34" charset="0"/>
                        </a:rPr>
                        <a:t>Treatment</a:t>
                      </a:r>
                      <a:endParaRPr lang="en-GB" sz="1800" dirty="0">
                        <a:effectLst/>
                        <a:latin typeface="Arial" pitchFamily="34" charset="0"/>
                        <a:ea typeface="Calibri" panose="020F0502020204030204" pitchFamily="34" charset="0"/>
                        <a:cs typeface="Arial" pitchFamily="34" charset="0"/>
                      </a:endParaRPr>
                    </a:p>
                  </a:txBody>
                  <a:tcPr marL="68580" marR="68580" marT="0" marB="0" anchor="ctr"/>
                </a:tc>
                <a:extLst>
                  <a:ext uri="{0D108BD9-81ED-4DB2-BD59-A6C34878D82A}">
                    <a16:rowId xmlns:a16="http://schemas.microsoft.com/office/drawing/2014/main" val="2058727188"/>
                  </a:ext>
                </a:extLst>
              </a:tr>
              <a:tr h="1343304">
                <a:tc>
                  <a:txBody>
                    <a:bodyPr/>
                    <a:lstStyle/>
                    <a:p>
                      <a:pPr>
                        <a:spcAft>
                          <a:spcPts val="0"/>
                        </a:spcAft>
                      </a:pPr>
                      <a:r>
                        <a:rPr lang="en-GB" sz="1800" dirty="0">
                          <a:effectLst/>
                          <a:latin typeface="Arial" pitchFamily="34" charset="0"/>
                          <a:cs typeface="Arial" pitchFamily="34" charset="0"/>
                        </a:rPr>
                        <a:t>Biochemical</a:t>
                      </a:r>
                      <a:endParaRPr lang="en-GB" sz="1800" dirty="0">
                        <a:effectLst/>
                        <a:latin typeface="Arial" pitchFamily="34" charset="0"/>
                        <a:ea typeface="Calibri" panose="020F0502020204030204" pitchFamily="34" charset="0"/>
                        <a:cs typeface="Arial" pitchFamily="34" charset="0"/>
                      </a:endParaRPr>
                    </a:p>
                  </a:txBody>
                  <a:tcPr marL="68580" marR="68580" marT="0" marB="0" anchor="ctr"/>
                </a:tc>
                <a:tc>
                  <a:txBody>
                    <a:bodyPr/>
                    <a:lstStyle/>
                    <a:p>
                      <a:pPr>
                        <a:spcAft>
                          <a:spcPts val="0"/>
                        </a:spcAft>
                      </a:pPr>
                      <a:r>
                        <a:rPr lang="en-US" sz="1800" dirty="0">
                          <a:effectLst/>
                          <a:latin typeface="Arial" pitchFamily="34" charset="0"/>
                          <a:cs typeface="Arial" pitchFamily="34" charset="0"/>
                        </a:rPr>
                        <a:t>Too much dopamine</a:t>
                      </a:r>
                      <a:endParaRPr lang="en-GB" sz="1800" dirty="0">
                        <a:effectLst/>
                        <a:latin typeface="Arial" pitchFamily="34" charset="0"/>
                        <a:ea typeface="Calibri" panose="020F0502020204030204" pitchFamily="34" charset="0"/>
                        <a:cs typeface="Arial" pitchFamily="34" charset="0"/>
                      </a:endParaRPr>
                    </a:p>
                  </a:txBody>
                  <a:tcPr marL="68580" marR="68580" marT="0" marB="0" anchor="ctr"/>
                </a:tc>
                <a:tc>
                  <a:txBody>
                    <a:bodyPr/>
                    <a:lstStyle/>
                    <a:p>
                      <a:pPr>
                        <a:spcAft>
                          <a:spcPts val="0"/>
                        </a:spcAft>
                      </a:pPr>
                      <a:r>
                        <a:rPr lang="en-US" sz="1800" dirty="0">
                          <a:effectLst/>
                          <a:latin typeface="Arial" pitchFamily="34" charset="0"/>
                          <a:cs typeface="Arial" pitchFamily="34" charset="0"/>
                        </a:rPr>
                        <a:t> </a:t>
                      </a:r>
                      <a:endParaRPr lang="en-GB" sz="1800" dirty="0">
                        <a:effectLst/>
                        <a:latin typeface="Arial" pitchFamily="34" charset="0"/>
                        <a:ea typeface="Calibri" panose="020F0502020204030204" pitchFamily="34" charset="0"/>
                        <a:cs typeface="Arial" pitchFamily="34" charset="0"/>
                      </a:endParaRPr>
                    </a:p>
                  </a:txBody>
                  <a:tcPr marL="68580" marR="68580" marT="0" marB="0" anchor="ctr"/>
                </a:tc>
                <a:tc>
                  <a:txBody>
                    <a:bodyPr/>
                    <a:lstStyle/>
                    <a:p>
                      <a:pPr>
                        <a:spcAft>
                          <a:spcPts val="0"/>
                        </a:spcAft>
                      </a:pPr>
                      <a:r>
                        <a:rPr lang="en-US" sz="1800" dirty="0">
                          <a:effectLst/>
                          <a:latin typeface="Arial" pitchFamily="34" charset="0"/>
                          <a:cs typeface="Arial" pitchFamily="34" charset="0"/>
                        </a:rPr>
                        <a:t> </a:t>
                      </a:r>
                      <a:endParaRPr lang="en-GB" sz="1800" dirty="0">
                        <a:effectLst/>
                        <a:latin typeface="Arial" pitchFamily="34" charset="0"/>
                        <a:ea typeface="Calibri" panose="020F0502020204030204" pitchFamily="34" charset="0"/>
                        <a:cs typeface="Arial" pitchFamily="34" charset="0"/>
                      </a:endParaRPr>
                    </a:p>
                  </a:txBody>
                  <a:tcPr marL="68580" marR="68580" marT="0" marB="0" anchor="ctr"/>
                </a:tc>
                <a:extLst>
                  <a:ext uri="{0D108BD9-81ED-4DB2-BD59-A6C34878D82A}">
                    <a16:rowId xmlns:a16="http://schemas.microsoft.com/office/drawing/2014/main" val="1720010620"/>
                  </a:ext>
                </a:extLst>
              </a:tr>
              <a:tr h="1343304">
                <a:tc>
                  <a:txBody>
                    <a:bodyPr/>
                    <a:lstStyle/>
                    <a:p>
                      <a:pPr>
                        <a:spcAft>
                          <a:spcPts val="0"/>
                        </a:spcAft>
                      </a:pPr>
                      <a:r>
                        <a:rPr lang="en-GB" sz="1800" dirty="0">
                          <a:effectLst/>
                          <a:latin typeface="Arial" pitchFamily="34" charset="0"/>
                          <a:cs typeface="Arial" pitchFamily="34" charset="0"/>
                        </a:rPr>
                        <a:t>Brain abnormality</a:t>
                      </a:r>
                      <a:endParaRPr lang="en-GB" sz="1800" dirty="0">
                        <a:effectLst/>
                        <a:latin typeface="Arial" pitchFamily="34" charset="0"/>
                        <a:ea typeface="Calibri" panose="020F0502020204030204" pitchFamily="34" charset="0"/>
                        <a:cs typeface="Arial" pitchFamily="34" charset="0"/>
                      </a:endParaRPr>
                    </a:p>
                  </a:txBody>
                  <a:tcPr marL="68580" marR="68580" marT="0" marB="0" anchor="ctr"/>
                </a:tc>
                <a:tc>
                  <a:txBody>
                    <a:bodyPr/>
                    <a:lstStyle/>
                    <a:p>
                      <a:pPr>
                        <a:spcAft>
                          <a:spcPts val="0"/>
                        </a:spcAft>
                      </a:pPr>
                      <a:r>
                        <a:rPr lang="en-US" sz="1800" dirty="0">
                          <a:effectLst/>
                          <a:latin typeface="Arial" pitchFamily="34" charset="0"/>
                          <a:cs typeface="Arial" pitchFamily="34" charset="0"/>
                        </a:rPr>
                        <a:t> </a:t>
                      </a:r>
                      <a:endParaRPr lang="en-GB" sz="1800" dirty="0">
                        <a:effectLst/>
                        <a:latin typeface="Arial" pitchFamily="34" charset="0"/>
                        <a:ea typeface="Calibri" panose="020F0502020204030204" pitchFamily="34" charset="0"/>
                        <a:cs typeface="Arial" pitchFamily="34" charset="0"/>
                      </a:endParaRPr>
                    </a:p>
                  </a:txBody>
                  <a:tcPr marL="68580" marR="68580" marT="0" marB="0" anchor="ctr"/>
                </a:tc>
                <a:tc>
                  <a:txBody>
                    <a:bodyPr/>
                    <a:lstStyle/>
                    <a:p>
                      <a:pPr>
                        <a:spcAft>
                          <a:spcPts val="0"/>
                        </a:spcAft>
                      </a:pPr>
                      <a:r>
                        <a:rPr lang="en-US" sz="1800" dirty="0">
                          <a:effectLst/>
                          <a:latin typeface="Arial" pitchFamily="34" charset="0"/>
                          <a:cs typeface="Arial" pitchFamily="34" charset="0"/>
                        </a:rPr>
                        <a:t>Brain scans</a:t>
                      </a:r>
                      <a:endParaRPr lang="en-GB" sz="1800" dirty="0">
                        <a:effectLst/>
                        <a:latin typeface="Arial" pitchFamily="34" charset="0"/>
                        <a:ea typeface="Calibri" panose="020F0502020204030204" pitchFamily="34" charset="0"/>
                        <a:cs typeface="Arial" pitchFamily="34" charset="0"/>
                      </a:endParaRPr>
                    </a:p>
                  </a:txBody>
                  <a:tcPr marL="68580" marR="68580" marT="0" marB="0" anchor="ctr"/>
                </a:tc>
                <a:tc>
                  <a:txBody>
                    <a:bodyPr/>
                    <a:lstStyle/>
                    <a:p>
                      <a:pPr>
                        <a:spcAft>
                          <a:spcPts val="0"/>
                        </a:spcAft>
                      </a:pPr>
                      <a:r>
                        <a:rPr lang="en-US" sz="1800" dirty="0">
                          <a:effectLst/>
                          <a:latin typeface="Arial" pitchFamily="34" charset="0"/>
                          <a:cs typeface="Arial" pitchFamily="34" charset="0"/>
                        </a:rPr>
                        <a:t> </a:t>
                      </a:r>
                      <a:endParaRPr lang="en-GB" sz="1800" dirty="0">
                        <a:effectLst/>
                        <a:latin typeface="Arial" pitchFamily="34" charset="0"/>
                        <a:ea typeface="Calibri" panose="020F0502020204030204" pitchFamily="34" charset="0"/>
                        <a:cs typeface="Arial" pitchFamily="34" charset="0"/>
                      </a:endParaRPr>
                    </a:p>
                  </a:txBody>
                  <a:tcPr marL="68580" marR="68580" marT="0" marB="0" anchor="ctr"/>
                </a:tc>
                <a:extLst>
                  <a:ext uri="{0D108BD9-81ED-4DB2-BD59-A6C34878D82A}">
                    <a16:rowId xmlns:a16="http://schemas.microsoft.com/office/drawing/2014/main" val="152872402"/>
                  </a:ext>
                </a:extLst>
              </a:tr>
              <a:tr h="1343304">
                <a:tc>
                  <a:txBody>
                    <a:bodyPr/>
                    <a:lstStyle/>
                    <a:p>
                      <a:pPr>
                        <a:spcAft>
                          <a:spcPts val="0"/>
                        </a:spcAft>
                      </a:pPr>
                      <a:r>
                        <a:rPr lang="en-GB" sz="1800" dirty="0">
                          <a:effectLst/>
                          <a:latin typeface="Arial" pitchFamily="34" charset="0"/>
                          <a:cs typeface="Arial" pitchFamily="34" charset="0"/>
                        </a:rPr>
                        <a:t>Genetic</a:t>
                      </a:r>
                      <a:endParaRPr lang="en-GB" sz="1800" dirty="0">
                        <a:effectLst/>
                        <a:latin typeface="Arial" pitchFamily="34" charset="0"/>
                        <a:ea typeface="Calibri" panose="020F0502020204030204" pitchFamily="34" charset="0"/>
                        <a:cs typeface="Arial" pitchFamily="34" charset="0"/>
                      </a:endParaRPr>
                    </a:p>
                  </a:txBody>
                  <a:tcPr marL="68580" marR="68580" marT="0" marB="0" anchor="ctr"/>
                </a:tc>
                <a:tc>
                  <a:txBody>
                    <a:bodyPr/>
                    <a:lstStyle/>
                    <a:p>
                      <a:pPr>
                        <a:spcAft>
                          <a:spcPts val="0"/>
                        </a:spcAft>
                      </a:pPr>
                      <a:r>
                        <a:rPr lang="en-US" sz="1800" dirty="0">
                          <a:effectLst/>
                          <a:latin typeface="Arial" pitchFamily="34" charset="0"/>
                          <a:cs typeface="Arial" pitchFamily="34" charset="0"/>
                        </a:rPr>
                        <a:t> </a:t>
                      </a:r>
                      <a:endParaRPr lang="en-GB" sz="1800" dirty="0">
                        <a:effectLst/>
                        <a:latin typeface="Arial" pitchFamily="34" charset="0"/>
                        <a:ea typeface="Calibri" panose="020F0502020204030204" pitchFamily="34" charset="0"/>
                        <a:cs typeface="Arial" pitchFamily="34" charset="0"/>
                      </a:endParaRPr>
                    </a:p>
                  </a:txBody>
                  <a:tcPr marL="68580" marR="68580" marT="0" marB="0" anchor="ctr"/>
                </a:tc>
                <a:tc>
                  <a:txBody>
                    <a:bodyPr/>
                    <a:lstStyle/>
                    <a:p>
                      <a:pPr>
                        <a:spcAft>
                          <a:spcPts val="0"/>
                        </a:spcAft>
                      </a:pPr>
                      <a:r>
                        <a:rPr lang="en-US" sz="1800" dirty="0">
                          <a:effectLst/>
                          <a:latin typeface="Arial" pitchFamily="34" charset="0"/>
                          <a:cs typeface="Arial" pitchFamily="34" charset="0"/>
                        </a:rPr>
                        <a:t> </a:t>
                      </a:r>
                      <a:endParaRPr lang="en-GB" sz="1800" dirty="0">
                        <a:effectLst/>
                        <a:latin typeface="Arial" pitchFamily="34" charset="0"/>
                        <a:ea typeface="Calibri" panose="020F0502020204030204" pitchFamily="34" charset="0"/>
                        <a:cs typeface="Arial" pitchFamily="34" charset="0"/>
                      </a:endParaRPr>
                    </a:p>
                  </a:txBody>
                  <a:tcPr marL="68580" marR="68580" marT="0" marB="0" anchor="ctr"/>
                </a:tc>
                <a:tc>
                  <a:txBody>
                    <a:bodyPr/>
                    <a:lstStyle/>
                    <a:p>
                      <a:pPr>
                        <a:spcAft>
                          <a:spcPts val="0"/>
                        </a:spcAft>
                      </a:pPr>
                      <a:r>
                        <a:rPr lang="en-US" sz="1800" dirty="0">
                          <a:effectLst/>
                          <a:latin typeface="Arial" pitchFamily="34" charset="0"/>
                          <a:cs typeface="Arial" pitchFamily="34" charset="0"/>
                        </a:rPr>
                        <a:t>Gene counselling</a:t>
                      </a:r>
                      <a:endParaRPr lang="en-GB" sz="1800" dirty="0">
                        <a:effectLst/>
                        <a:latin typeface="Arial" pitchFamily="34" charset="0"/>
                        <a:ea typeface="Calibri" panose="020F0502020204030204" pitchFamily="34" charset="0"/>
                        <a:cs typeface="Arial" pitchFamily="34" charset="0"/>
                      </a:endParaRPr>
                    </a:p>
                  </a:txBody>
                  <a:tcPr marL="68580" marR="68580" marT="0" marB="0" anchor="ctr"/>
                </a:tc>
                <a:extLst>
                  <a:ext uri="{0D108BD9-81ED-4DB2-BD59-A6C34878D82A}">
                    <a16:rowId xmlns:a16="http://schemas.microsoft.com/office/drawing/2014/main" val="3471691420"/>
                  </a:ext>
                </a:extLst>
              </a:tr>
            </a:tbl>
          </a:graphicData>
        </a:graphic>
      </p:graphicFrame>
    </p:spTree>
    <p:extLst>
      <p:ext uri="{BB962C8B-B14F-4D97-AF65-F5344CB8AC3E}">
        <p14:creationId xmlns:p14="http://schemas.microsoft.com/office/powerpoint/2010/main" val="182110597"/>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148478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4400" dirty="0" smtClean="0">
                <a:latin typeface="+mj-lt"/>
                <a:cs typeface="Arial" panose="020B0604020202020204" pitchFamily="34" charset="0"/>
              </a:rPr>
              <a:t>How the Medical Model Explains Mental illness</a:t>
            </a:r>
            <a:endParaRPr lang="en" sz="4400" dirty="0">
              <a:latin typeface="+mj-lt"/>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318005076"/>
              </p:ext>
            </p:extLst>
          </p:nvPr>
        </p:nvGraphicFramePr>
        <p:xfrm>
          <a:off x="-17636" y="1484784"/>
          <a:ext cx="9161636" cy="5373216"/>
        </p:xfrm>
        <a:graphic>
          <a:graphicData uri="http://schemas.openxmlformats.org/drawingml/2006/table">
            <a:tbl>
              <a:tblPr firstRow="1" firstCol="1" bandRow="1">
                <a:tableStyleId>{DAE42D48-2980-45AE-A55B-A52ABCF4FC59}</a:tableStyleId>
              </a:tblPr>
              <a:tblGrid>
                <a:gridCol w="2289913">
                  <a:extLst>
                    <a:ext uri="{9D8B030D-6E8A-4147-A177-3AD203B41FA5}">
                      <a16:colId xmlns:a16="http://schemas.microsoft.com/office/drawing/2014/main" val="1456769543"/>
                    </a:ext>
                  </a:extLst>
                </a:gridCol>
                <a:gridCol w="2289913">
                  <a:extLst>
                    <a:ext uri="{9D8B030D-6E8A-4147-A177-3AD203B41FA5}">
                      <a16:colId xmlns:a16="http://schemas.microsoft.com/office/drawing/2014/main" val="3243802599"/>
                    </a:ext>
                  </a:extLst>
                </a:gridCol>
                <a:gridCol w="2290905">
                  <a:extLst>
                    <a:ext uri="{9D8B030D-6E8A-4147-A177-3AD203B41FA5}">
                      <a16:colId xmlns:a16="http://schemas.microsoft.com/office/drawing/2014/main" val="2274765003"/>
                    </a:ext>
                  </a:extLst>
                </a:gridCol>
                <a:gridCol w="2290905">
                  <a:extLst>
                    <a:ext uri="{9D8B030D-6E8A-4147-A177-3AD203B41FA5}">
                      <a16:colId xmlns:a16="http://schemas.microsoft.com/office/drawing/2014/main" val="2655063476"/>
                    </a:ext>
                  </a:extLst>
                </a:gridCol>
              </a:tblGrid>
              <a:tr h="1343304">
                <a:tc>
                  <a:txBody>
                    <a:bodyPr/>
                    <a:lstStyle/>
                    <a:p>
                      <a:pPr algn="ctr">
                        <a:spcAft>
                          <a:spcPts val="0"/>
                        </a:spcAft>
                      </a:pPr>
                      <a:r>
                        <a:rPr lang="en-US" sz="1800" dirty="0">
                          <a:effectLst/>
                          <a:latin typeface="Arial" pitchFamily="34" charset="0"/>
                          <a:cs typeface="Arial" pitchFamily="34" charset="0"/>
                        </a:rPr>
                        <a:t>Explanation</a:t>
                      </a:r>
                      <a:endParaRPr lang="en-GB" sz="1800" dirty="0">
                        <a:effectLst/>
                        <a:latin typeface="Arial" pitchFamily="34" charset="0"/>
                        <a:ea typeface="Calibri" panose="020F0502020204030204" pitchFamily="34" charset="0"/>
                        <a:cs typeface="Arial" pitchFamily="34" charset="0"/>
                      </a:endParaRPr>
                    </a:p>
                  </a:txBody>
                  <a:tcPr marL="68580" marR="68580" marT="0" marB="0" anchor="ctr"/>
                </a:tc>
                <a:tc>
                  <a:txBody>
                    <a:bodyPr/>
                    <a:lstStyle/>
                    <a:p>
                      <a:pPr algn="ctr">
                        <a:spcAft>
                          <a:spcPts val="0"/>
                        </a:spcAft>
                      </a:pPr>
                      <a:r>
                        <a:rPr lang="en-US" sz="1800" dirty="0">
                          <a:effectLst/>
                          <a:latin typeface="Arial" pitchFamily="34" charset="0"/>
                          <a:cs typeface="Arial" pitchFamily="34" charset="0"/>
                        </a:rPr>
                        <a:t>Example</a:t>
                      </a:r>
                      <a:endParaRPr lang="en-GB" sz="1800" dirty="0">
                        <a:effectLst/>
                        <a:latin typeface="Arial" pitchFamily="34" charset="0"/>
                        <a:ea typeface="Calibri" panose="020F0502020204030204" pitchFamily="34" charset="0"/>
                        <a:cs typeface="Arial" pitchFamily="34" charset="0"/>
                      </a:endParaRPr>
                    </a:p>
                  </a:txBody>
                  <a:tcPr marL="68580" marR="68580" marT="0" marB="0" anchor="ctr"/>
                </a:tc>
                <a:tc>
                  <a:txBody>
                    <a:bodyPr/>
                    <a:lstStyle/>
                    <a:p>
                      <a:pPr algn="ctr">
                        <a:spcAft>
                          <a:spcPts val="0"/>
                        </a:spcAft>
                      </a:pPr>
                      <a:r>
                        <a:rPr lang="en-US" sz="1800" dirty="0">
                          <a:effectLst/>
                          <a:latin typeface="Arial" pitchFamily="34" charset="0"/>
                          <a:cs typeface="Arial" pitchFamily="34" charset="0"/>
                        </a:rPr>
                        <a:t>How to study this</a:t>
                      </a:r>
                      <a:endParaRPr lang="en-GB" sz="1800" dirty="0">
                        <a:effectLst/>
                        <a:latin typeface="Arial" pitchFamily="34" charset="0"/>
                        <a:ea typeface="Calibri" panose="020F0502020204030204" pitchFamily="34" charset="0"/>
                        <a:cs typeface="Arial" pitchFamily="34" charset="0"/>
                      </a:endParaRPr>
                    </a:p>
                  </a:txBody>
                  <a:tcPr marL="68580" marR="68580" marT="0" marB="0" anchor="ctr"/>
                </a:tc>
                <a:tc>
                  <a:txBody>
                    <a:bodyPr/>
                    <a:lstStyle/>
                    <a:p>
                      <a:pPr algn="ctr">
                        <a:spcAft>
                          <a:spcPts val="0"/>
                        </a:spcAft>
                      </a:pPr>
                      <a:r>
                        <a:rPr lang="en-US" sz="1800" dirty="0">
                          <a:effectLst/>
                          <a:latin typeface="Arial" pitchFamily="34" charset="0"/>
                          <a:cs typeface="Arial" pitchFamily="34" charset="0"/>
                        </a:rPr>
                        <a:t>Treatment</a:t>
                      </a:r>
                      <a:endParaRPr lang="en-GB" sz="1800" dirty="0">
                        <a:effectLst/>
                        <a:latin typeface="Arial" pitchFamily="34" charset="0"/>
                        <a:ea typeface="Calibri" panose="020F0502020204030204" pitchFamily="34" charset="0"/>
                        <a:cs typeface="Arial" pitchFamily="34" charset="0"/>
                      </a:endParaRPr>
                    </a:p>
                  </a:txBody>
                  <a:tcPr marL="68580" marR="68580" marT="0" marB="0" anchor="ctr"/>
                </a:tc>
                <a:extLst>
                  <a:ext uri="{0D108BD9-81ED-4DB2-BD59-A6C34878D82A}">
                    <a16:rowId xmlns:a16="http://schemas.microsoft.com/office/drawing/2014/main" val="2058727188"/>
                  </a:ext>
                </a:extLst>
              </a:tr>
              <a:tr h="1343304">
                <a:tc>
                  <a:txBody>
                    <a:bodyPr/>
                    <a:lstStyle/>
                    <a:p>
                      <a:pPr>
                        <a:spcAft>
                          <a:spcPts val="0"/>
                        </a:spcAft>
                      </a:pPr>
                      <a:r>
                        <a:rPr lang="en-GB" sz="1800" dirty="0">
                          <a:effectLst/>
                          <a:latin typeface="Arial" pitchFamily="34" charset="0"/>
                          <a:cs typeface="Arial" pitchFamily="34" charset="0"/>
                        </a:rPr>
                        <a:t>Biochemical</a:t>
                      </a:r>
                      <a:endParaRPr lang="en-GB" sz="1800" dirty="0">
                        <a:effectLst/>
                        <a:latin typeface="Arial" pitchFamily="34" charset="0"/>
                        <a:ea typeface="Calibri" panose="020F0502020204030204" pitchFamily="34" charset="0"/>
                        <a:cs typeface="Arial" pitchFamily="34" charset="0"/>
                      </a:endParaRPr>
                    </a:p>
                  </a:txBody>
                  <a:tcPr marL="68580" marR="68580" marT="0" marB="0" anchor="ctr"/>
                </a:tc>
                <a:tc>
                  <a:txBody>
                    <a:bodyPr/>
                    <a:lstStyle/>
                    <a:p>
                      <a:pPr>
                        <a:spcAft>
                          <a:spcPts val="0"/>
                        </a:spcAft>
                      </a:pPr>
                      <a:r>
                        <a:rPr lang="en-US" sz="1800" dirty="0">
                          <a:effectLst/>
                          <a:latin typeface="Arial" pitchFamily="34" charset="0"/>
                          <a:cs typeface="Arial" pitchFamily="34" charset="0"/>
                        </a:rPr>
                        <a:t>Too much dopamine</a:t>
                      </a:r>
                      <a:endParaRPr lang="en-GB" sz="1800" dirty="0">
                        <a:effectLst/>
                        <a:latin typeface="Arial" pitchFamily="34" charset="0"/>
                        <a:ea typeface="Calibri" panose="020F0502020204030204" pitchFamily="34" charset="0"/>
                        <a:cs typeface="Arial" pitchFamily="34" charset="0"/>
                      </a:endParaRPr>
                    </a:p>
                  </a:txBody>
                  <a:tcPr marL="68580" marR="68580" marT="0" marB="0" anchor="ctr"/>
                </a:tc>
                <a:tc>
                  <a:txBody>
                    <a:bodyPr/>
                    <a:lstStyle/>
                    <a:p>
                      <a:pPr>
                        <a:spcAft>
                          <a:spcPts val="0"/>
                        </a:spcAft>
                      </a:pPr>
                      <a:r>
                        <a:rPr lang="en-US" sz="1800" dirty="0">
                          <a:effectLst/>
                          <a:latin typeface="Arial" pitchFamily="34" charset="0"/>
                          <a:cs typeface="Arial" pitchFamily="34" charset="0"/>
                        </a:rPr>
                        <a:t> </a:t>
                      </a:r>
                      <a:r>
                        <a:rPr lang="en-US" sz="1800" dirty="0" smtClean="0">
                          <a:effectLst/>
                          <a:latin typeface="Arial" pitchFamily="34" charset="0"/>
                          <a:ea typeface="Calibri" panose="020F0502020204030204" pitchFamily="34" charset="0"/>
                          <a:cs typeface="Arial" pitchFamily="34" charset="0"/>
                        </a:rPr>
                        <a:t>Taking medication</a:t>
                      </a:r>
                      <a:endParaRPr lang="en-GB" sz="1800" dirty="0">
                        <a:effectLst/>
                        <a:latin typeface="Arial" pitchFamily="34" charset="0"/>
                        <a:ea typeface="Calibri" panose="020F0502020204030204" pitchFamily="34" charset="0"/>
                        <a:cs typeface="Arial" pitchFamily="34" charset="0"/>
                      </a:endParaRPr>
                    </a:p>
                  </a:txBody>
                  <a:tcPr marL="68580" marR="68580" marT="0" marB="0" anchor="ctr"/>
                </a:tc>
                <a:tc>
                  <a:txBody>
                    <a:bodyPr/>
                    <a:lstStyle/>
                    <a:p>
                      <a:pPr>
                        <a:spcAft>
                          <a:spcPts val="0"/>
                        </a:spcAft>
                      </a:pPr>
                      <a:r>
                        <a:rPr lang="en-US" sz="1800" dirty="0">
                          <a:effectLst/>
                          <a:latin typeface="Arial" pitchFamily="34" charset="0"/>
                          <a:cs typeface="Arial" pitchFamily="34" charset="0"/>
                        </a:rPr>
                        <a:t> </a:t>
                      </a:r>
                      <a:r>
                        <a:rPr lang="en-US" sz="1800" dirty="0" smtClean="0">
                          <a:effectLst/>
                          <a:latin typeface="Arial" pitchFamily="34" charset="0"/>
                          <a:cs typeface="Arial" pitchFamily="34" charset="0"/>
                        </a:rPr>
                        <a:t>Medication</a:t>
                      </a:r>
                      <a:endParaRPr lang="en-GB" sz="1800" dirty="0">
                        <a:effectLst/>
                        <a:latin typeface="Arial" pitchFamily="34" charset="0"/>
                        <a:ea typeface="Calibri" panose="020F0502020204030204" pitchFamily="34" charset="0"/>
                        <a:cs typeface="Arial" pitchFamily="34" charset="0"/>
                      </a:endParaRPr>
                    </a:p>
                  </a:txBody>
                  <a:tcPr marL="68580" marR="68580" marT="0" marB="0" anchor="ctr"/>
                </a:tc>
                <a:extLst>
                  <a:ext uri="{0D108BD9-81ED-4DB2-BD59-A6C34878D82A}">
                    <a16:rowId xmlns:a16="http://schemas.microsoft.com/office/drawing/2014/main" val="1720010620"/>
                  </a:ext>
                </a:extLst>
              </a:tr>
              <a:tr h="1343304">
                <a:tc>
                  <a:txBody>
                    <a:bodyPr/>
                    <a:lstStyle/>
                    <a:p>
                      <a:pPr>
                        <a:spcAft>
                          <a:spcPts val="0"/>
                        </a:spcAft>
                      </a:pPr>
                      <a:r>
                        <a:rPr lang="en-GB" sz="1800" dirty="0">
                          <a:effectLst/>
                          <a:latin typeface="Arial" pitchFamily="34" charset="0"/>
                          <a:cs typeface="Arial" pitchFamily="34" charset="0"/>
                        </a:rPr>
                        <a:t>Brain abnormality</a:t>
                      </a:r>
                      <a:endParaRPr lang="en-GB" sz="1800" dirty="0">
                        <a:effectLst/>
                        <a:latin typeface="Arial" pitchFamily="34" charset="0"/>
                        <a:ea typeface="Calibri" panose="020F0502020204030204" pitchFamily="34" charset="0"/>
                        <a:cs typeface="Arial" pitchFamily="34" charset="0"/>
                      </a:endParaRPr>
                    </a:p>
                  </a:txBody>
                  <a:tcPr marL="68580" marR="68580" marT="0" marB="0" anchor="ctr"/>
                </a:tc>
                <a:tc>
                  <a:txBody>
                    <a:bodyPr/>
                    <a:lstStyle/>
                    <a:p>
                      <a:pPr>
                        <a:spcAft>
                          <a:spcPts val="0"/>
                        </a:spcAft>
                      </a:pPr>
                      <a:r>
                        <a:rPr lang="en-US" sz="1800" dirty="0">
                          <a:effectLst/>
                          <a:latin typeface="Arial" pitchFamily="34" charset="0"/>
                          <a:cs typeface="Arial" pitchFamily="34" charset="0"/>
                        </a:rPr>
                        <a:t> </a:t>
                      </a:r>
                      <a:r>
                        <a:rPr lang="en-US" sz="1800" dirty="0" smtClean="0">
                          <a:effectLst/>
                          <a:latin typeface="Arial" pitchFamily="34" charset="0"/>
                          <a:cs typeface="Arial" pitchFamily="34" charset="0"/>
                        </a:rPr>
                        <a:t>Under / over activity</a:t>
                      </a:r>
                      <a:endParaRPr lang="en-GB" sz="1800" dirty="0">
                        <a:effectLst/>
                        <a:latin typeface="Arial" pitchFamily="34" charset="0"/>
                        <a:ea typeface="Calibri" panose="020F0502020204030204" pitchFamily="34" charset="0"/>
                        <a:cs typeface="Arial" pitchFamily="34" charset="0"/>
                      </a:endParaRPr>
                    </a:p>
                  </a:txBody>
                  <a:tcPr marL="68580" marR="68580" marT="0" marB="0" anchor="ctr"/>
                </a:tc>
                <a:tc>
                  <a:txBody>
                    <a:bodyPr/>
                    <a:lstStyle/>
                    <a:p>
                      <a:pPr>
                        <a:spcAft>
                          <a:spcPts val="0"/>
                        </a:spcAft>
                      </a:pPr>
                      <a:r>
                        <a:rPr lang="en-US" sz="1800" dirty="0">
                          <a:effectLst/>
                          <a:latin typeface="Arial" pitchFamily="34" charset="0"/>
                          <a:cs typeface="Arial" pitchFamily="34" charset="0"/>
                        </a:rPr>
                        <a:t>Brain scans</a:t>
                      </a:r>
                      <a:endParaRPr lang="en-GB" sz="1800" dirty="0">
                        <a:effectLst/>
                        <a:latin typeface="Arial" pitchFamily="34" charset="0"/>
                        <a:ea typeface="Calibri" panose="020F0502020204030204" pitchFamily="34" charset="0"/>
                        <a:cs typeface="Arial" pitchFamily="34" charset="0"/>
                      </a:endParaRPr>
                    </a:p>
                  </a:txBody>
                  <a:tcPr marL="68580" marR="68580" marT="0" marB="0" anchor="ctr"/>
                </a:tc>
                <a:tc>
                  <a:txBody>
                    <a:bodyPr/>
                    <a:lstStyle/>
                    <a:p>
                      <a:pPr>
                        <a:spcAft>
                          <a:spcPts val="0"/>
                        </a:spcAft>
                      </a:pPr>
                      <a:r>
                        <a:rPr lang="en-US" sz="1800" dirty="0">
                          <a:effectLst/>
                          <a:latin typeface="Arial" pitchFamily="34" charset="0"/>
                          <a:cs typeface="Arial" pitchFamily="34" charset="0"/>
                        </a:rPr>
                        <a:t> </a:t>
                      </a:r>
                      <a:r>
                        <a:rPr lang="en-US" sz="1800" dirty="0" smtClean="0">
                          <a:effectLst/>
                          <a:latin typeface="Arial" pitchFamily="34" charset="0"/>
                          <a:cs typeface="Arial" pitchFamily="34" charset="0"/>
                        </a:rPr>
                        <a:t>Psychosurgery</a:t>
                      </a:r>
                      <a:endParaRPr lang="en-GB" sz="1800" dirty="0">
                        <a:effectLst/>
                        <a:latin typeface="Arial" pitchFamily="34" charset="0"/>
                        <a:ea typeface="Calibri" panose="020F0502020204030204" pitchFamily="34" charset="0"/>
                        <a:cs typeface="Arial" pitchFamily="34" charset="0"/>
                      </a:endParaRPr>
                    </a:p>
                  </a:txBody>
                  <a:tcPr marL="68580" marR="68580" marT="0" marB="0" anchor="ctr"/>
                </a:tc>
                <a:extLst>
                  <a:ext uri="{0D108BD9-81ED-4DB2-BD59-A6C34878D82A}">
                    <a16:rowId xmlns:a16="http://schemas.microsoft.com/office/drawing/2014/main" val="152872402"/>
                  </a:ext>
                </a:extLst>
              </a:tr>
              <a:tr h="1343304">
                <a:tc>
                  <a:txBody>
                    <a:bodyPr/>
                    <a:lstStyle/>
                    <a:p>
                      <a:pPr>
                        <a:spcAft>
                          <a:spcPts val="0"/>
                        </a:spcAft>
                      </a:pPr>
                      <a:r>
                        <a:rPr lang="en-GB" sz="1800" dirty="0">
                          <a:effectLst/>
                          <a:latin typeface="Arial" pitchFamily="34" charset="0"/>
                          <a:cs typeface="Arial" pitchFamily="34" charset="0"/>
                        </a:rPr>
                        <a:t>Genetic</a:t>
                      </a:r>
                      <a:endParaRPr lang="en-GB" sz="1800" dirty="0">
                        <a:effectLst/>
                        <a:latin typeface="Arial" pitchFamily="34" charset="0"/>
                        <a:ea typeface="Calibri" panose="020F0502020204030204" pitchFamily="34" charset="0"/>
                        <a:cs typeface="Arial" pitchFamily="34" charset="0"/>
                      </a:endParaRPr>
                    </a:p>
                  </a:txBody>
                  <a:tcPr marL="68580" marR="68580" marT="0" marB="0" anchor="ctr"/>
                </a:tc>
                <a:tc>
                  <a:txBody>
                    <a:bodyPr/>
                    <a:lstStyle/>
                    <a:p>
                      <a:pPr>
                        <a:spcAft>
                          <a:spcPts val="0"/>
                        </a:spcAft>
                      </a:pPr>
                      <a:r>
                        <a:rPr lang="en-US" sz="1800" dirty="0">
                          <a:effectLst/>
                          <a:latin typeface="Arial" pitchFamily="34" charset="0"/>
                          <a:cs typeface="Arial" pitchFamily="34" charset="0"/>
                        </a:rPr>
                        <a:t> </a:t>
                      </a:r>
                      <a:r>
                        <a:rPr lang="en-US" sz="1800" dirty="0" smtClean="0">
                          <a:effectLst/>
                          <a:latin typeface="Arial" pitchFamily="34" charset="0"/>
                          <a:cs typeface="Arial" pitchFamily="34" charset="0"/>
                        </a:rPr>
                        <a:t>Specific genes</a:t>
                      </a:r>
                      <a:endParaRPr lang="en-GB" sz="1800" dirty="0">
                        <a:effectLst/>
                        <a:latin typeface="Arial" pitchFamily="34" charset="0"/>
                        <a:ea typeface="Calibri" panose="020F0502020204030204" pitchFamily="34" charset="0"/>
                        <a:cs typeface="Arial" pitchFamily="34" charset="0"/>
                      </a:endParaRPr>
                    </a:p>
                  </a:txBody>
                  <a:tcPr marL="68580" marR="68580" marT="0" marB="0" anchor="ctr"/>
                </a:tc>
                <a:tc>
                  <a:txBody>
                    <a:bodyPr/>
                    <a:lstStyle/>
                    <a:p>
                      <a:pPr>
                        <a:spcAft>
                          <a:spcPts val="0"/>
                        </a:spcAft>
                      </a:pPr>
                      <a:r>
                        <a:rPr lang="en-US" sz="1800" dirty="0">
                          <a:effectLst/>
                          <a:latin typeface="Arial" pitchFamily="34" charset="0"/>
                          <a:cs typeface="Arial" pitchFamily="34" charset="0"/>
                        </a:rPr>
                        <a:t> </a:t>
                      </a:r>
                      <a:r>
                        <a:rPr lang="en-US" sz="1800" dirty="0" smtClean="0">
                          <a:effectLst/>
                          <a:latin typeface="Arial" pitchFamily="34" charset="0"/>
                          <a:cs typeface="Arial" pitchFamily="34" charset="0"/>
                        </a:rPr>
                        <a:t>Family, twin studies</a:t>
                      </a:r>
                      <a:endParaRPr lang="en-GB" sz="1800" dirty="0">
                        <a:effectLst/>
                        <a:latin typeface="Arial" pitchFamily="34" charset="0"/>
                        <a:ea typeface="Calibri" panose="020F0502020204030204" pitchFamily="34" charset="0"/>
                        <a:cs typeface="Arial" pitchFamily="34" charset="0"/>
                      </a:endParaRPr>
                    </a:p>
                  </a:txBody>
                  <a:tcPr marL="68580" marR="68580" marT="0" marB="0" anchor="ctr"/>
                </a:tc>
                <a:tc>
                  <a:txBody>
                    <a:bodyPr/>
                    <a:lstStyle/>
                    <a:p>
                      <a:pPr>
                        <a:spcAft>
                          <a:spcPts val="0"/>
                        </a:spcAft>
                      </a:pPr>
                      <a:r>
                        <a:rPr lang="en-US" sz="1800" dirty="0">
                          <a:effectLst/>
                          <a:latin typeface="Arial" pitchFamily="34" charset="0"/>
                          <a:cs typeface="Arial" pitchFamily="34" charset="0"/>
                        </a:rPr>
                        <a:t>Gene counselling</a:t>
                      </a:r>
                      <a:endParaRPr lang="en-GB" sz="1800" dirty="0">
                        <a:effectLst/>
                        <a:latin typeface="Arial" pitchFamily="34" charset="0"/>
                        <a:ea typeface="Calibri" panose="020F0502020204030204" pitchFamily="34" charset="0"/>
                        <a:cs typeface="Arial" pitchFamily="34" charset="0"/>
                      </a:endParaRPr>
                    </a:p>
                  </a:txBody>
                  <a:tcPr marL="68580" marR="68580" marT="0" marB="0" anchor="ctr"/>
                </a:tc>
                <a:extLst>
                  <a:ext uri="{0D108BD9-81ED-4DB2-BD59-A6C34878D82A}">
                    <a16:rowId xmlns:a16="http://schemas.microsoft.com/office/drawing/2014/main" val="3471691420"/>
                  </a:ext>
                </a:extLst>
              </a:tr>
            </a:tbl>
          </a:graphicData>
        </a:graphic>
      </p:graphicFrame>
    </p:spTree>
    <p:extLst>
      <p:ext uri="{BB962C8B-B14F-4D97-AF65-F5344CB8AC3E}">
        <p14:creationId xmlns:p14="http://schemas.microsoft.com/office/powerpoint/2010/main" val="4275641337"/>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6858000"/>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4400" dirty="0" smtClean="0">
                <a:latin typeface="+mj-lt"/>
                <a:cs typeface="Arial" panose="020B0604020202020204" pitchFamily="34" charset="0"/>
              </a:rPr>
              <a:t>AO3 Evaluation</a:t>
            </a:r>
            <a:br>
              <a:rPr lang="en-GB" sz="4400" dirty="0" smtClean="0">
                <a:latin typeface="+mj-lt"/>
                <a:cs typeface="Arial" panose="020B0604020202020204" pitchFamily="34" charset="0"/>
              </a:rPr>
            </a:br>
            <a:r>
              <a:rPr lang="en-GB" sz="4400" dirty="0">
                <a:latin typeface="+mj-lt"/>
                <a:cs typeface="Arial" panose="020B0604020202020204" pitchFamily="34" charset="0"/>
              </a:rPr>
              <a:t/>
            </a:r>
            <a:br>
              <a:rPr lang="en-GB" sz="4400" dirty="0">
                <a:latin typeface="+mj-lt"/>
                <a:cs typeface="Arial" panose="020B0604020202020204" pitchFamily="34" charset="0"/>
              </a:rPr>
            </a:br>
            <a:r>
              <a:rPr lang="en-GB" sz="4400" dirty="0" smtClean="0">
                <a:latin typeface="+mj-lt"/>
                <a:cs typeface="Arial" panose="020B0604020202020204" pitchFamily="34" charset="0"/>
              </a:rPr>
              <a:t>Strengths and weaknesses of the Medical Model’s explanation of Mental illness</a:t>
            </a:r>
            <a:br>
              <a:rPr lang="en-GB" sz="4400" dirty="0" smtClean="0">
                <a:latin typeface="+mj-lt"/>
                <a:cs typeface="Arial" panose="020B0604020202020204" pitchFamily="34" charset="0"/>
              </a:rPr>
            </a:br>
            <a:r>
              <a:rPr lang="en-GB" sz="4400" dirty="0">
                <a:latin typeface="+mj-lt"/>
                <a:cs typeface="Arial" panose="020B0604020202020204" pitchFamily="34" charset="0"/>
              </a:rPr>
              <a:t/>
            </a:r>
            <a:br>
              <a:rPr lang="en-GB" sz="4400" dirty="0">
                <a:latin typeface="+mj-lt"/>
                <a:cs typeface="Arial" panose="020B0604020202020204" pitchFamily="34" charset="0"/>
              </a:rPr>
            </a:br>
            <a:r>
              <a:rPr lang="en-GB" sz="4400" dirty="0" smtClean="0">
                <a:latin typeface="+mj-lt"/>
                <a:cs typeface="Arial" panose="020B0604020202020204" pitchFamily="34" charset="0"/>
              </a:rPr>
              <a:t/>
            </a:r>
            <a:br>
              <a:rPr lang="en-GB" sz="4400" dirty="0" smtClean="0">
                <a:latin typeface="+mj-lt"/>
                <a:cs typeface="Arial" panose="020B0604020202020204" pitchFamily="34" charset="0"/>
              </a:rPr>
            </a:br>
            <a:endParaRPr lang="en" sz="4400" dirty="0">
              <a:latin typeface="+mj-lt"/>
              <a:cs typeface="Arial" panose="020B0604020202020204" pitchFamily="34" charset="0"/>
            </a:endParaRPr>
          </a:p>
        </p:txBody>
      </p:sp>
    </p:spTree>
    <p:extLst>
      <p:ext uri="{BB962C8B-B14F-4D97-AF65-F5344CB8AC3E}">
        <p14:creationId xmlns:p14="http://schemas.microsoft.com/office/powerpoint/2010/main" val="2010837916"/>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148478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4400" dirty="0" smtClean="0">
                <a:latin typeface="+mj-lt"/>
                <a:cs typeface="Arial" panose="020B0604020202020204" pitchFamily="34" charset="0"/>
              </a:rPr>
              <a:t>Strengths and Weaknesses: Medical Model in general</a:t>
            </a:r>
            <a:endParaRPr lang="en" sz="4400" dirty="0">
              <a:latin typeface="+mj-lt"/>
              <a:cs typeface="Arial" panose="020B0604020202020204" pitchFamily="34" charset="0"/>
            </a:endParaRPr>
          </a:p>
        </p:txBody>
      </p:sp>
      <p:sp>
        <p:nvSpPr>
          <p:cNvPr id="3" name="Rectangle 2"/>
          <p:cNvSpPr/>
          <p:nvPr/>
        </p:nvSpPr>
        <p:spPr>
          <a:xfrm>
            <a:off x="12092" y="1484784"/>
            <a:ext cx="9144000" cy="5262979"/>
          </a:xfrm>
          <a:prstGeom prst="rect">
            <a:avLst/>
          </a:prstGeom>
        </p:spPr>
        <p:txBody>
          <a:bodyPr wrap="square">
            <a:spAutoFit/>
          </a:bodyPr>
          <a:lstStyle/>
          <a:p>
            <a:r>
              <a:rPr lang="en-GB" sz="2800" b="1" dirty="0"/>
              <a:t>Strengths of the medical model include:</a:t>
            </a:r>
            <a:endParaRPr lang="en-GB" sz="2800" dirty="0"/>
          </a:p>
          <a:p>
            <a:pPr marL="285750" lvl="0" indent="-285750">
              <a:buFont typeface="Arial" pitchFamily="34" charset="0"/>
              <a:buChar char="•"/>
            </a:pPr>
            <a:r>
              <a:rPr lang="en-GB" sz="2800" dirty="0" smtClean="0"/>
              <a:t>Useful  </a:t>
            </a:r>
          </a:p>
          <a:p>
            <a:pPr marL="285750" lvl="0" indent="-285750">
              <a:buFont typeface="Arial" pitchFamily="34" charset="0"/>
              <a:buChar char="•"/>
            </a:pPr>
            <a:r>
              <a:rPr lang="en-GB" sz="2800" dirty="0" smtClean="0"/>
              <a:t>Psychology as </a:t>
            </a:r>
            <a:r>
              <a:rPr lang="en-GB" sz="2800" dirty="0"/>
              <a:t>a </a:t>
            </a:r>
            <a:r>
              <a:rPr lang="en-GB" sz="2800" dirty="0" smtClean="0"/>
              <a:t>Science</a:t>
            </a:r>
          </a:p>
          <a:p>
            <a:endParaRPr lang="en-GB" sz="2800" b="1" dirty="0"/>
          </a:p>
          <a:p>
            <a:r>
              <a:rPr lang="en-GB" sz="2800" b="1" dirty="0" smtClean="0"/>
              <a:t>Weaknesses of </a:t>
            </a:r>
            <a:r>
              <a:rPr lang="en-GB" sz="2800" b="1" dirty="0"/>
              <a:t>the medical model include:</a:t>
            </a:r>
            <a:endParaRPr lang="en-GB" sz="2800" dirty="0"/>
          </a:p>
          <a:p>
            <a:pPr marL="285750" lvl="0" indent="-285750">
              <a:buFont typeface="Arial" pitchFamily="34" charset="0"/>
              <a:buChar char="•"/>
            </a:pPr>
            <a:r>
              <a:rPr lang="en-GB" sz="2800" dirty="0" smtClean="0"/>
              <a:t>use </a:t>
            </a:r>
            <a:r>
              <a:rPr lang="en-GB" sz="2800" dirty="0"/>
              <a:t>of </a:t>
            </a:r>
            <a:r>
              <a:rPr lang="en-GB" sz="2800" dirty="0" smtClean="0"/>
              <a:t>labels as </a:t>
            </a:r>
            <a:r>
              <a:rPr lang="en-GB" sz="2800" dirty="0"/>
              <a:t>a way of </a:t>
            </a:r>
            <a:r>
              <a:rPr lang="en-GB" sz="2800" dirty="0" err="1"/>
              <a:t>pathologising</a:t>
            </a:r>
            <a:r>
              <a:rPr lang="en-GB" sz="2800" dirty="0"/>
              <a:t> people whose behaviour we do not like or cannot </a:t>
            </a:r>
            <a:r>
              <a:rPr lang="en-GB" sz="2800" dirty="0" smtClean="0"/>
              <a:t>explain</a:t>
            </a:r>
          </a:p>
          <a:p>
            <a:pPr marL="285750" lvl="0" indent="-285750">
              <a:buFont typeface="Arial" pitchFamily="34" charset="0"/>
              <a:buChar char="•"/>
            </a:pPr>
            <a:r>
              <a:rPr lang="en-GB" sz="2800" dirty="0" smtClean="0"/>
              <a:t>concurrent </a:t>
            </a:r>
            <a:r>
              <a:rPr lang="en-GB" sz="2800" dirty="0"/>
              <a:t>validity </a:t>
            </a:r>
            <a:endParaRPr lang="en-GB" sz="2800" dirty="0" smtClean="0"/>
          </a:p>
          <a:p>
            <a:pPr marL="285750" lvl="0" indent="-285750">
              <a:buFont typeface="Arial" pitchFamily="34" charset="0"/>
              <a:buChar char="•"/>
            </a:pPr>
            <a:r>
              <a:rPr lang="en-GB" sz="2800" dirty="0" smtClean="0"/>
              <a:t>inter-</a:t>
            </a:r>
            <a:r>
              <a:rPr lang="en-GB" sz="2800" dirty="0" err="1" smtClean="0"/>
              <a:t>rater</a:t>
            </a:r>
            <a:r>
              <a:rPr lang="en-GB" sz="2800" dirty="0" smtClean="0"/>
              <a:t> </a:t>
            </a:r>
            <a:r>
              <a:rPr lang="en-GB" sz="2800" dirty="0"/>
              <a:t>reliability </a:t>
            </a:r>
            <a:endParaRPr lang="en-GB" sz="2800" dirty="0" smtClean="0"/>
          </a:p>
          <a:p>
            <a:pPr marL="285750" lvl="0" indent="-285750">
              <a:buFont typeface="Arial" pitchFamily="34" charset="0"/>
              <a:buChar char="•"/>
            </a:pPr>
            <a:r>
              <a:rPr lang="en-GB" sz="2800" dirty="0" smtClean="0"/>
              <a:t>reductionist </a:t>
            </a:r>
            <a:r>
              <a:rPr lang="en-GB" sz="2800" dirty="0"/>
              <a:t>approach </a:t>
            </a:r>
            <a:endParaRPr lang="en-GB" sz="2800" dirty="0" smtClean="0"/>
          </a:p>
          <a:p>
            <a:pPr marL="285750" lvl="0" indent="-285750">
              <a:buFont typeface="Arial" pitchFamily="34" charset="0"/>
              <a:buChar char="•"/>
            </a:pPr>
            <a:r>
              <a:rPr lang="en-GB" sz="2800" dirty="0" smtClean="0"/>
              <a:t>nature </a:t>
            </a:r>
            <a:r>
              <a:rPr lang="en-GB" sz="2800" dirty="0"/>
              <a:t>not </a:t>
            </a:r>
            <a:r>
              <a:rPr lang="en-GB" sz="2800" dirty="0" smtClean="0"/>
              <a:t>nurture</a:t>
            </a:r>
          </a:p>
          <a:p>
            <a:pPr marL="285750" lvl="0" indent="-285750">
              <a:buFont typeface="Arial" pitchFamily="34" charset="0"/>
              <a:buChar char="•"/>
            </a:pPr>
            <a:r>
              <a:rPr lang="en-GB" sz="2800" dirty="0" smtClean="0"/>
              <a:t>Deterministic </a:t>
            </a:r>
            <a:endParaRPr lang="en-GB" sz="2800" dirty="0"/>
          </a:p>
        </p:txBody>
      </p:sp>
    </p:spTree>
    <p:extLst>
      <p:ext uri="{BB962C8B-B14F-4D97-AF65-F5344CB8AC3E}">
        <p14:creationId xmlns:p14="http://schemas.microsoft.com/office/powerpoint/2010/main" val="3783031050"/>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79"/>
        <p:cNvGrpSpPr/>
        <p:nvPr/>
      </p:nvGrpSpPr>
      <p:grpSpPr>
        <a:xfrm>
          <a:off x="0" y="0"/>
          <a:ext cx="0" cy="0"/>
          <a:chOff x="0" y="0"/>
          <a:chExt cx="0" cy="0"/>
        </a:xfrm>
      </p:grpSpPr>
      <p:pic>
        <p:nvPicPr>
          <p:cNvPr id="2052" name="Picture 4" descr="Image result for everything psychological is biological"/>
          <p:cNvPicPr>
            <a:picLocks noChangeAspect="1" noChangeArrowheads="1"/>
          </p:cNvPicPr>
          <p:nvPr/>
        </p:nvPicPr>
        <p:blipFill rotWithShape="1">
          <a:blip r:embed="rId3">
            <a:extLst>
              <a:ext uri="{28A0092B-C50C-407E-A947-70E740481C1C}">
                <a14:useLocalDpi xmlns:a14="http://schemas.microsoft.com/office/drawing/2010/main" val="0"/>
              </a:ext>
            </a:extLst>
          </a:blip>
          <a:srcRect l="5509" t="1" b="48549"/>
          <a:stretch/>
        </p:blipFill>
        <p:spPr bwMode="auto">
          <a:xfrm>
            <a:off x="5589216" y="0"/>
            <a:ext cx="3559099" cy="145345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 y="1556792"/>
            <a:ext cx="8999711" cy="5016758"/>
          </a:xfrm>
          <a:prstGeom prst="rect">
            <a:avLst/>
          </a:prstGeom>
        </p:spPr>
        <p:txBody>
          <a:bodyPr wrap="square">
            <a:spAutoFit/>
          </a:bodyPr>
          <a:lstStyle/>
          <a:p>
            <a:pPr lvl="0" algn="ctr">
              <a:defRPr/>
            </a:pPr>
            <a:r>
              <a:rPr lang="en-GB" sz="4000" b="1" dirty="0" smtClean="0"/>
              <a:t>Summer Prep</a:t>
            </a:r>
            <a:r>
              <a:rPr lang="en-GB" sz="4000" b="1" dirty="0"/>
              <a:t> due Friday </a:t>
            </a:r>
            <a:r>
              <a:rPr lang="en-GB" sz="4000" b="1" dirty="0" smtClean="0"/>
              <a:t>13/9/19</a:t>
            </a:r>
          </a:p>
          <a:p>
            <a:pPr lvl="0" algn="ctr">
              <a:defRPr/>
            </a:pPr>
            <a:r>
              <a:rPr lang="en-GB" sz="4000" dirty="0" smtClean="0"/>
              <a:t>5 mark summaries  </a:t>
            </a:r>
          </a:p>
          <a:p>
            <a:pPr lvl="0" algn="ctr">
              <a:defRPr/>
            </a:pPr>
            <a:endParaRPr lang="en-GB" sz="4000" dirty="0"/>
          </a:p>
          <a:p>
            <a:pPr lvl="0" algn="ctr">
              <a:defRPr/>
            </a:pPr>
            <a:r>
              <a:rPr lang="en-GB" sz="4000" b="1" dirty="0" smtClean="0"/>
              <a:t>Prep due Wed 26/6/19</a:t>
            </a:r>
          </a:p>
          <a:p>
            <a:pPr lvl="0" algn="ctr">
              <a:defRPr/>
            </a:pPr>
            <a:r>
              <a:rPr lang="en-GB" sz="4000" dirty="0"/>
              <a:t>To what extent are </a:t>
            </a:r>
            <a:r>
              <a:rPr lang="en-GB" sz="4000" dirty="0" smtClean="0"/>
              <a:t>the medical model’s explanations </a:t>
            </a:r>
            <a:r>
              <a:rPr lang="en-GB" sz="4000" dirty="0"/>
              <a:t>of mental illness determinist? [10</a:t>
            </a:r>
            <a:r>
              <a:rPr lang="en-GB" sz="4000" dirty="0" smtClean="0"/>
              <a:t>] (Past paper question 2018)</a:t>
            </a:r>
          </a:p>
        </p:txBody>
      </p:sp>
      <p:sp>
        <p:nvSpPr>
          <p:cNvPr id="4" name="TextBox 3"/>
          <p:cNvSpPr txBox="1"/>
          <p:nvPr/>
        </p:nvSpPr>
        <p:spPr>
          <a:xfrm>
            <a:off x="-1" y="0"/>
            <a:ext cx="5589217" cy="1569660"/>
          </a:xfrm>
          <a:prstGeom prst="rect">
            <a:avLst/>
          </a:prstGeom>
          <a:solidFill>
            <a:srgbClr val="FFFF00"/>
          </a:solidFill>
        </p:spPr>
        <p:txBody>
          <a:bodyPr wrap="square" rtlCol="0">
            <a:spAutoFit/>
          </a:bodyPr>
          <a:lstStyle/>
          <a:p>
            <a:pPr algn="ctr"/>
            <a:r>
              <a:rPr lang="en-GB" sz="4800" u="sng" dirty="0" smtClean="0"/>
              <a:t>Is Mental Illness a Medical Matter?</a:t>
            </a:r>
            <a:endParaRPr lang="en-GB" sz="4800" u="sng" dirty="0"/>
          </a:p>
        </p:txBody>
      </p:sp>
    </p:spTree>
    <p:extLst>
      <p:ext uri="{BB962C8B-B14F-4D97-AF65-F5344CB8AC3E}">
        <p14:creationId xmlns:p14="http://schemas.microsoft.com/office/powerpoint/2010/main" val="3220667895"/>
      </p:ext>
    </p:extLst>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148478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4400" dirty="0" smtClean="0">
                <a:latin typeface="+mj-lt"/>
                <a:cs typeface="Arial" panose="020B0604020202020204" pitchFamily="34" charset="0"/>
              </a:rPr>
              <a:t>Strengths and Weaknesses: Medical Model in general</a:t>
            </a:r>
            <a:endParaRPr lang="en" sz="4400" dirty="0">
              <a:latin typeface="+mj-lt"/>
              <a:cs typeface="Arial" panose="020B0604020202020204" pitchFamily="34" charset="0"/>
            </a:endParaRPr>
          </a:p>
        </p:txBody>
      </p:sp>
      <p:sp>
        <p:nvSpPr>
          <p:cNvPr id="3" name="Rectangle 2"/>
          <p:cNvSpPr/>
          <p:nvPr/>
        </p:nvSpPr>
        <p:spPr>
          <a:xfrm>
            <a:off x="12092" y="1484784"/>
            <a:ext cx="9144000" cy="5016758"/>
          </a:xfrm>
          <a:prstGeom prst="rect">
            <a:avLst/>
          </a:prstGeom>
        </p:spPr>
        <p:txBody>
          <a:bodyPr wrap="square">
            <a:spAutoFit/>
          </a:bodyPr>
          <a:lstStyle/>
          <a:p>
            <a:r>
              <a:rPr lang="en-GB" sz="4000" dirty="0" smtClean="0"/>
              <a:t>Identify the </a:t>
            </a:r>
          </a:p>
          <a:p>
            <a:pPr marL="571500" indent="-571500">
              <a:buFont typeface="Arial" pitchFamily="34" charset="0"/>
              <a:buChar char="•"/>
            </a:pPr>
            <a:r>
              <a:rPr lang="en-GB" sz="4000" dirty="0" smtClean="0"/>
              <a:t>Point </a:t>
            </a:r>
          </a:p>
          <a:p>
            <a:pPr marL="571500" indent="-571500">
              <a:buFont typeface="Arial" pitchFamily="34" charset="0"/>
              <a:buChar char="•"/>
            </a:pPr>
            <a:r>
              <a:rPr lang="en-GB" sz="4000" dirty="0" smtClean="0"/>
              <a:t>Explanation </a:t>
            </a:r>
          </a:p>
          <a:p>
            <a:pPr marL="571500" indent="-571500">
              <a:buFont typeface="Arial" pitchFamily="34" charset="0"/>
              <a:buChar char="•"/>
            </a:pPr>
            <a:r>
              <a:rPr lang="en-GB" sz="4000" dirty="0" smtClean="0"/>
              <a:t>Example </a:t>
            </a:r>
          </a:p>
          <a:p>
            <a:pPr marL="571500" indent="-571500">
              <a:buFont typeface="Arial" pitchFamily="34" charset="0"/>
              <a:buChar char="•"/>
            </a:pPr>
            <a:r>
              <a:rPr lang="en-GB" sz="4000" dirty="0" smtClean="0"/>
              <a:t>Conclusion </a:t>
            </a:r>
          </a:p>
          <a:p>
            <a:pPr marL="571500" indent="-571500">
              <a:buFont typeface="Arial" pitchFamily="34" charset="0"/>
              <a:buChar char="•"/>
            </a:pPr>
            <a:r>
              <a:rPr lang="en-GB" sz="4000" dirty="0" smtClean="0"/>
              <a:t>Challenges </a:t>
            </a:r>
          </a:p>
          <a:p>
            <a:r>
              <a:rPr lang="en-GB" sz="4000" dirty="0" smtClean="0"/>
              <a:t>in the following developed evaluation points</a:t>
            </a:r>
            <a:endParaRPr lang="en-GB" sz="4000" dirty="0"/>
          </a:p>
        </p:txBody>
      </p:sp>
      <p:pic>
        <p:nvPicPr>
          <p:cNvPr id="2051" name="Picture 3" descr="C:\Users\Evagora\AppData\Local\Microsoft\Windows\Temporary Internet Files\Content.IE5\J2AXT7YF\5418401602_b78817bab2_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1700808"/>
            <a:ext cx="2952328" cy="34830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HIGHLIGHTER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2040133"/>
            <a:ext cx="2804356" cy="2804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120163"/>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0"/>
            <a:ext cx="9144000" cy="692696"/>
          </a:xfrm>
        </p:spPr>
        <p:txBody>
          <a:bodyPr>
            <a:normAutofit fontScale="90000"/>
          </a:bodyPr>
          <a:lstStyle/>
          <a:p>
            <a:r>
              <a:rPr lang="en-GB" altLang="en-US" dirty="0" smtClean="0"/>
              <a:t>Strengths of the Medical Model</a:t>
            </a:r>
          </a:p>
        </p:txBody>
      </p:sp>
      <p:sp>
        <p:nvSpPr>
          <p:cNvPr id="7173" name="Content Placeholder 4"/>
          <p:cNvSpPr>
            <a:spLocks noGrp="1"/>
          </p:cNvSpPr>
          <p:nvPr>
            <p:ph idx="1"/>
          </p:nvPr>
        </p:nvSpPr>
        <p:spPr>
          <a:xfrm>
            <a:off x="0" y="692696"/>
            <a:ext cx="9150298" cy="4929411"/>
          </a:xfrm>
        </p:spPr>
        <p:txBody>
          <a:bodyPr>
            <a:noAutofit/>
          </a:bodyPr>
          <a:lstStyle/>
          <a:p>
            <a:pPr marL="0" indent="0">
              <a:buNone/>
            </a:pPr>
            <a:r>
              <a:rPr lang="en-GB" sz="4000" dirty="0"/>
              <a:t>Strengths of the medical model include:</a:t>
            </a:r>
          </a:p>
          <a:p>
            <a:pPr lvl="0"/>
            <a:r>
              <a:rPr lang="en-GB" sz="4000" dirty="0" smtClean="0"/>
              <a:t>P </a:t>
            </a:r>
            <a:r>
              <a:rPr lang="en-GB" sz="4000" b="1" dirty="0" smtClean="0"/>
              <a:t>Not </a:t>
            </a:r>
            <a:r>
              <a:rPr lang="en-GB" sz="4000" b="1" dirty="0"/>
              <a:t>blaming </a:t>
            </a:r>
            <a:r>
              <a:rPr lang="en-GB" sz="4000" dirty="0"/>
              <a:t>people for their abnormal behaviour. </a:t>
            </a:r>
            <a:endParaRPr lang="en-GB" sz="4000" dirty="0" smtClean="0"/>
          </a:p>
          <a:p>
            <a:pPr lvl="0"/>
            <a:r>
              <a:rPr lang="en-GB" sz="4000" dirty="0" smtClean="0"/>
              <a:t>E The </a:t>
            </a:r>
            <a:r>
              <a:rPr lang="en-GB" sz="4000" dirty="0"/>
              <a:t>person’s body has caused the behaviour, not their personality or intentions. </a:t>
            </a:r>
            <a:endParaRPr lang="en-GB" sz="4000" dirty="0" smtClean="0"/>
          </a:p>
          <a:p>
            <a:pPr lvl="0"/>
            <a:r>
              <a:rPr lang="en-GB" sz="4000" dirty="0" smtClean="0"/>
              <a:t>C This </a:t>
            </a:r>
            <a:r>
              <a:rPr lang="en-GB" sz="4000" dirty="0"/>
              <a:t>is useful as it has led to more human treatment of the mentally ill</a:t>
            </a:r>
            <a:r>
              <a:rPr lang="en-GB" sz="4000" dirty="0" smtClean="0"/>
              <a:t>.</a:t>
            </a:r>
            <a:endParaRPr lang="en-GB" sz="4000" dirty="0"/>
          </a:p>
        </p:txBody>
      </p:sp>
    </p:spTree>
    <p:extLst>
      <p:ext uri="{BB962C8B-B14F-4D97-AF65-F5344CB8AC3E}">
        <p14:creationId xmlns:p14="http://schemas.microsoft.com/office/powerpoint/2010/main" val="35381441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0"/>
            <a:ext cx="9144000" cy="692696"/>
          </a:xfrm>
        </p:spPr>
        <p:txBody>
          <a:bodyPr>
            <a:normAutofit fontScale="90000"/>
          </a:bodyPr>
          <a:lstStyle/>
          <a:p>
            <a:r>
              <a:rPr lang="en-GB" altLang="en-US" dirty="0" smtClean="0"/>
              <a:t>Strengths of the Medical Model</a:t>
            </a:r>
          </a:p>
        </p:txBody>
      </p:sp>
      <p:sp>
        <p:nvSpPr>
          <p:cNvPr id="7173" name="Content Placeholder 4"/>
          <p:cNvSpPr>
            <a:spLocks noGrp="1"/>
          </p:cNvSpPr>
          <p:nvPr>
            <p:ph idx="1"/>
          </p:nvPr>
        </p:nvSpPr>
        <p:spPr>
          <a:xfrm>
            <a:off x="0" y="692696"/>
            <a:ext cx="9150298" cy="4929411"/>
          </a:xfrm>
        </p:spPr>
        <p:txBody>
          <a:bodyPr>
            <a:noAutofit/>
          </a:bodyPr>
          <a:lstStyle/>
          <a:p>
            <a:pPr marL="0" indent="0">
              <a:buNone/>
            </a:pPr>
            <a:r>
              <a:rPr lang="en-GB" sz="3600" dirty="0"/>
              <a:t>Strengths of the medical model include:</a:t>
            </a:r>
          </a:p>
          <a:p>
            <a:pPr lvl="0"/>
            <a:r>
              <a:rPr lang="en-GB" sz="3600" dirty="0" smtClean="0"/>
              <a:t>P. </a:t>
            </a:r>
            <a:r>
              <a:rPr lang="en-GB" sz="3600" b="1" dirty="0" smtClean="0"/>
              <a:t>Objective </a:t>
            </a:r>
            <a:r>
              <a:rPr lang="en-GB" sz="3600" b="1" dirty="0"/>
              <a:t>evidence </a:t>
            </a:r>
            <a:r>
              <a:rPr lang="en-GB" sz="3600" dirty="0"/>
              <a:t>shows that biological causes can be linked to psychological symptoms, </a:t>
            </a:r>
            <a:endParaRPr lang="en-GB" sz="3600" dirty="0" smtClean="0"/>
          </a:p>
          <a:p>
            <a:pPr lvl="0"/>
            <a:r>
              <a:rPr lang="en-GB" sz="3600" dirty="0" smtClean="0"/>
              <a:t>E. such </a:t>
            </a:r>
            <a:r>
              <a:rPr lang="en-GB" sz="3600" dirty="0"/>
              <a:t>as high dopamine levels in schizophrenia. </a:t>
            </a:r>
            <a:endParaRPr lang="en-GB" sz="3600" dirty="0" smtClean="0"/>
          </a:p>
          <a:p>
            <a:pPr lvl="0"/>
            <a:r>
              <a:rPr lang="en-GB" sz="3600" dirty="0" smtClean="0"/>
              <a:t>C. This </a:t>
            </a:r>
            <a:r>
              <a:rPr lang="en-GB" sz="3600" dirty="0"/>
              <a:t>helps </a:t>
            </a:r>
            <a:r>
              <a:rPr lang="en-GB" sz="3600" b="1" dirty="0"/>
              <a:t>Psychology to be viewed as a Science</a:t>
            </a:r>
            <a:r>
              <a:rPr lang="en-GB" sz="3600" dirty="0"/>
              <a:t>, as objective, replicable and empirical methods have been used.</a:t>
            </a:r>
          </a:p>
        </p:txBody>
      </p:sp>
    </p:spTree>
    <p:extLst>
      <p:ext uri="{BB962C8B-B14F-4D97-AF65-F5344CB8AC3E}">
        <p14:creationId xmlns:p14="http://schemas.microsoft.com/office/powerpoint/2010/main" val="40627325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0"/>
            <a:ext cx="9144000" cy="692696"/>
          </a:xfrm>
        </p:spPr>
        <p:txBody>
          <a:bodyPr>
            <a:normAutofit fontScale="90000"/>
          </a:bodyPr>
          <a:lstStyle/>
          <a:p>
            <a:r>
              <a:rPr lang="en-GB" altLang="en-US" dirty="0" smtClean="0"/>
              <a:t>Weaknesses of the Medical Model</a:t>
            </a:r>
          </a:p>
        </p:txBody>
      </p:sp>
      <p:sp>
        <p:nvSpPr>
          <p:cNvPr id="7173" name="Content Placeholder 4"/>
          <p:cNvSpPr>
            <a:spLocks noGrp="1"/>
          </p:cNvSpPr>
          <p:nvPr>
            <p:ph idx="1"/>
          </p:nvPr>
        </p:nvSpPr>
        <p:spPr>
          <a:xfrm>
            <a:off x="0" y="692696"/>
            <a:ext cx="9150298" cy="4929411"/>
          </a:xfrm>
        </p:spPr>
        <p:txBody>
          <a:bodyPr>
            <a:noAutofit/>
          </a:bodyPr>
          <a:lstStyle/>
          <a:p>
            <a:pPr lvl="0"/>
            <a:r>
              <a:rPr lang="en-GB" sz="4200" dirty="0" smtClean="0"/>
              <a:t>P. Psychiatrists </a:t>
            </a:r>
            <a:r>
              <a:rPr lang="en-GB" sz="4200" dirty="0"/>
              <a:t>such as Szasz see the use of labels, such as ‘mentally ill’ as a way of </a:t>
            </a:r>
            <a:r>
              <a:rPr lang="en-GB" sz="4200" dirty="0" err="1"/>
              <a:t>pathologising</a:t>
            </a:r>
            <a:r>
              <a:rPr lang="en-GB" sz="4200" dirty="0"/>
              <a:t> people </a:t>
            </a:r>
            <a:endParaRPr lang="en-GB" sz="4200" dirty="0" smtClean="0"/>
          </a:p>
          <a:p>
            <a:pPr lvl="0"/>
            <a:r>
              <a:rPr lang="en-GB" sz="4200" dirty="0" smtClean="0"/>
              <a:t>E. whose </a:t>
            </a:r>
            <a:r>
              <a:rPr lang="en-GB" sz="4200" dirty="0"/>
              <a:t>behaviour we do not like or cannot explain. </a:t>
            </a:r>
            <a:endParaRPr lang="en-GB" sz="4200" dirty="0" smtClean="0"/>
          </a:p>
          <a:p>
            <a:pPr lvl="0"/>
            <a:r>
              <a:rPr lang="en-GB" sz="4200" dirty="0" smtClean="0"/>
              <a:t>C. This </a:t>
            </a:r>
            <a:r>
              <a:rPr lang="en-GB" sz="4200" dirty="0"/>
              <a:t>is a problem because the labels are being used for political not helpful reasons</a:t>
            </a:r>
            <a:r>
              <a:rPr lang="en-GB" sz="4200" dirty="0" smtClean="0"/>
              <a:t>.</a:t>
            </a:r>
            <a:endParaRPr lang="en-GB" sz="4200" dirty="0"/>
          </a:p>
        </p:txBody>
      </p:sp>
    </p:spTree>
    <p:extLst>
      <p:ext uri="{BB962C8B-B14F-4D97-AF65-F5344CB8AC3E}">
        <p14:creationId xmlns:p14="http://schemas.microsoft.com/office/powerpoint/2010/main" val="37902461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0"/>
            <a:ext cx="9144000" cy="692696"/>
          </a:xfrm>
        </p:spPr>
        <p:txBody>
          <a:bodyPr>
            <a:normAutofit fontScale="90000"/>
          </a:bodyPr>
          <a:lstStyle/>
          <a:p>
            <a:r>
              <a:rPr lang="en-GB" altLang="en-US" dirty="0"/>
              <a:t>Weaknesses of </a:t>
            </a:r>
            <a:r>
              <a:rPr lang="en-GB" altLang="en-US" dirty="0" smtClean="0"/>
              <a:t>the Medical Model</a:t>
            </a:r>
          </a:p>
        </p:txBody>
      </p:sp>
      <p:sp>
        <p:nvSpPr>
          <p:cNvPr id="7173" name="Content Placeholder 4"/>
          <p:cNvSpPr>
            <a:spLocks noGrp="1"/>
          </p:cNvSpPr>
          <p:nvPr>
            <p:ph idx="1"/>
          </p:nvPr>
        </p:nvSpPr>
        <p:spPr>
          <a:xfrm>
            <a:off x="0" y="692696"/>
            <a:ext cx="9150298" cy="4929411"/>
          </a:xfrm>
        </p:spPr>
        <p:txBody>
          <a:bodyPr>
            <a:noAutofit/>
          </a:bodyPr>
          <a:lstStyle/>
          <a:p>
            <a:pPr lvl="0"/>
            <a:r>
              <a:rPr lang="en-GB" sz="4400" dirty="0" smtClean="0"/>
              <a:t>P. There </a:t>
            </a:r>
            <a:r>
              <a:rPr lang="en-GB" sz="4400" dirty="0"/>
              <a:t>may be problems of concurrent validity in the diagnosis of mental health </a:t>
            </a:r>
            <a:endParaRPr lang="en-GB" sz="4400" dirty="0" smtClean="0"/>
          </a:p>
          <a:p>
            <a:pPr lvl="0"/>
            <a:r>
              <a:rPr lang="en-GB" sz="4400" dirty="0" smtClean="0"/>
              <a:t>E. as </a:t>
            </a:r>
            <a:r>
              <a:rPr lang="en-GB" sz="4400" dirty="0"/>
              <a:t>there are a range of different diagnostic tools such as the DSM-V and ICD-10. </a:t>
            </a:r>
            <a:endParaRPr lang="en-GB" sz="4400" dirty="0" smtClean="0"/>
          </a:p>
          <a:p>
            <a:pPr lvl="0"/>
            <a:r>
              <a:rPr lang="en-GB" sz="4400" dirty="0" smtClean="0"/>
              <a:t>C. This </a:t>
            </a:r>
            <a:r>
              <a:rPr lang="en-GB" sz="4400" dirty="0"/>
              <a:t>is a problem as some may be diagnosed and others not</a:t>
            </a:r>
            <a:r>
              <a:rPr lang="en-GB" sz="4400" dirty="0" smtClean="0"/>
              <a:t>.</a:t>
            </a:r>
            <a:endParaRPr lang="en-GB" sz="4400" dirty="0"/>
          </a:p>
        </p:txBody>
      </p:sp>
    </p:spTree>
    <p:extLst>
      <p:ext uri="{BB962C8B-B14F-4D97-AF65-F5344CB8AC3E}">
        <p14:creationId xmlns:p14="http://schemas.microsoft.com/office/powerpoint/2010/main" val="9589119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0"/>
            <a:ext cx="9144000" cy="692696"/>
          </a:xfrm>
        </p:spPr>
        <p:txBody>
          <a:bodyPr>
            <a:normAutofit fontScale="90000"/>
          </a:bodyPr>
          <a:lstStyle/>
          <a:p>
            <a:r>
              <a:rPr lang="en-GB" altLang="en-US" dirty="0"/>
              <a:t>Weaknesses of </a:t>
            </a:r>
            <a:r>
              <a:rPr lang="en-GB" altLang="en-US" dirty="0" smtClean="0"/>
              <a:t>the Medical Model</a:t>
            </a:r>
          </a:p>
        </p:txBody>
      </p:sp>
      <p:sp>
        <p:nvSpPr>
          <p:cNvPr id="7173" name="Content Placeholder 4"/>
          <p:cNvSpPr>
            <a:spLocks noGrp="1"/>
          </p:cNvSpPr>
          <p:nvPr>
            <p:ph idx="1"/>
          </p:nvPr>
        </p:nvSpPr>
        <p:spPr>
          <a:xfrm>
            <a:off x="0" y="692696"/>
            <a:ext cx="9150298" cy="4929411"/>
          </a:xfrm>
        </p:spPr>
        <p:txBody>
          <a:bodyPr>
            <a:noAutofit/>
          </a:bodyPr>
          <a:lstStyle/>
          <a:p>
            <a:pPr lvl="0"/>
            <a:r>
              <a:rPr lang="en-GB" sz="4400" dirty="0" smtClean="0"/>
              <a:t>P. There may be problems of inter-rater reliability in the diagnosis, </a:t>
            </a:r>
          </a:p>
          <a:p>
            <a:pPr lvl="0"/>
            <a:r>
              <a:rPr lang="en-GB" sz="4400" dirty="0" smtClean="0"/>
              <a:t>E. especially as different diagnostic tools such as the DSM-V and ICD-10 are used. </a:t>
            </a:r>
          </a:p>
          <a:p>
            <a:pPr lvl="0"/>
            <a:r>
              <a:rPr lang="en-GB" sz="4400" dirty="0" smtClean="0"/>
              <a:t>C. A diagnosis should have external reliability – consistency over time, place and people.</a:t>
            </a:r>
            <a:endParaRPr lang="en-GB" sz="4400" dirty="0"/>
          </a:p>
        </p:txBody>
      </p:sp>
    </p:spTree>
    <p:extLst>
      <p:ext uri="{BB962C8B-B14F-4D97-AF65-F5344CB8AC3E}">
        <p14:creationId xmlns:p14="http://schemas.microsoft.com/office/powerpoint/2010/main" val="29083821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0"/>
            <a:ext cx="9144000" cy="692696"/>
          </a:xfrm>
        </p:spPr>
        <p:txBody>
          <a:bodyPr>
            <a:normAutofit fontScale="90000"/>
          </a:bodyPr>
          <a:lstStyle/>
          <a:p>
            <a:r>
              <a:rPr lang="en-GB" altLang="en-US" dirty="0"/>
              <a:t>Weaknesses of </a:t>
            </a:r>
            <a:r>
              <a:rPr lang="en-GB" altLang="en-US" dirty="0" smtClean="0"/>
              <a:t>the Medical Model</a:t>
            </a:r>
          </a:p>
        </p:txBody>
      </p:sp>
      <p:sp>
        <p:nvSpPr>
          <p:cNvPr id="7173" name="Content Placeholder 4"/>
          <p:cNvSpPr>
            <a:spLocks noGrp="1"/>
          </p:cNvSpPr>
          <p:nvPr>
            <p:ph idx="1"/>
          </p:nvPr>
        </p:nvSpPr>
        <p:spPr>
          <a:xfrm>
            <a:off x="0" y="692696"/>
            <a:ext cx="9150298" cy="4929411"/>
          </a:xfrm>
        </p:spPr>
        <p:txBody>
          <a:bodyPr>
            <a:noAutofit/>
          </a:bodyPr>
          <a:lstStyle/>
          <a:p>
            <a:pPr lvl="0"/>
            <a:r>
              <a:rPr lang="en-GB" sz="3900" dirty="0" smtClean="0"/>
              <a:t>P. The </a:t>
            </a:r>
            <a:r>
              <a:rPr lang="en-GB" sz="3900" dirty="0"/>
              <a:t>medical model takes a reductionist approach to mental illness. </a:t>
            </a:r>
            <a:endParaRPr lang="en-GB" sz="3900" dirty="0" smtClean="0"/>
          </a:p>
          <a:p>
            <a:pPr lvl="0"/>
            <a:r>
              <a:rPr lang="en-GB" sz="3900" dirty="0" smtClean="0"/>
              <a:t>E. It </a:t>
            </a:r>
            <a:r>
              <a:rPr lang="en-GB" sz="3900" dirty="0"/>
              <a:t>ignores the behaviourist, cognitive and psychodynamic factors which may also cause the behaviour. </a:t>
            </a:r>
            <a:endParaRPr lang="en-GB" sz="3900" dirty="0" smtClean="0"/>
          </a:p>
          <a:p>
            <a:pPr lvl="0"/>
            <a:r>
              <a:rPr lang="en-GB" sz="3900" dirty="0" smtClean="0"/>
              <a:t>C. This </a:t>
            </a:r>
            <a:r>
              <a:rPr lang="en-GB" sz="3900" dirty="0"/>
              <a:t>is problematic as an incomplete explanation of the illness will mean any treatment might not be fully curative</a:t>
            </a:r>
            <a:r>
              <a:rPr lang="en-GB" sz="3900" dirty="0" smtClean="0"/>
              <a:t>.</a:t>
            </a:r>
            <a:endParaRPr lang="en-GB" sz="3900" dirty="0"/>
          </a:p>
        </p:txBody>
      </p:sp>
    </p:spTree>
    <p:extLst>
      <p:ext uri="{BB962C8B-B14F-4D97-AF65-F5344CB8AC3E}">
        <p14:creationId xmlns:p14="http://schemas.microsoft.com/office/powerpoint/2010/main" val="23152174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0"/>
            <a:ext cx="9144000" cy="692696"/>
          </a:xfrm>
        </p:spPr>
        <p:txBody>
          <a:bodyPr>
            <a:normAutofit fontScale="90000"/>
          </a:bodyPr>
          <a:lstStyle/>
          <a:p>
            <a:r>
              <a:rPr lang="en-GB" altLang="en-US" dirty="0"/>
              <a:t>Weaknesses of </a:t>
            </a:r>
            <a:r>
              <a:rPr lang="en-GB" altLang="en-US" dirty="0" smtClean="0"/>
              <a:t>the Medical Model</a:t>
            </a:r>
          </a:p>
        </p:txBody>
      </p:sp>
      <p:sp>
        <p:nvSpPr>
          <p:cNvPr id="7173" name="Content Placeholder 4"/>
          <p:cNvSpPr>
            <a:spLocks noGrp="1"/>
          </p:cNvSpPr>
          <p:nvPr>
            <p:ph idx="1"/>
          </p:nvPr>
        </p:nvSpPr>
        <p:spPr>
          <a:xfrm>
            <a:off x="0" y="692696"/>
            <a:ext cx="9150298" cy="4929411"/>
          </a:xfrm>
        </p:spPr>
        <p:txBody>
          <a:bodyPr>
            <a:noAutofit/>
          </a:bodyPr>
          <a:lstStyle/>
          <a:p>
            <a:pPr lvl="0"/>
            <a:r>
              <a:rPr lang="en-GB" sz="4000" dirty="0" smtClean="0"/>
              <a:t>P. The </a:t>
            </a:r>
            <a:r>
              <a:rPr lang="en-GB" sz="4000" dirty="0"/>
              <a:t>medical model takes a nature not nurture approach to mental illness, especially if genetic explanations are given. </a:t>
            </a:r>
            <a:endParaRPr lang="en-GB" sz="4000" dirty="0" smtClean="0"/>
          </a:p>
          <a:p>
            <a:pPr lvl="0"/>
            <a:r>
              <a:rPr lang="en-GB" sz="4000" dirty="0" smtClean="0"/>
              <a:t>E. This </a:t>
            </a:r>
            <a:r>
              <a:rPr lang="en-GB" sz="4000" dirty="0"/>
              <a:t>suggests that people are ‘born’ to become mentally ill and </a:t>
            </a:r>
            <a:endParaRPr lang="en-GB" sz="4000" dirty="0" smtClean="0"/>
          </a:p>
          <a:p>
            <a:pPr lvl="0"/>
            <a:r>
              <a:rPr lang="en-GB" sz="4000" dirty="0" smtClean="0"/>
              <a:t>C. this </a:t>
            </a:r>
            <a:r>
              <a:rPr lang="en-GB" sz="4000" dirty="0"/>
              <a:t>level of determinism means that people may believe there is little or nothing that they can do about it.</a:t>
            </a:r>
          </a:p>
        </p:txBody>
      </p:sp>
    </p:spTree>
    <p:extLst>
      <p:ext uri="{BB962C8B-B14F-4D97-AF65-F5344CB8AC3E}">
        <p14:creationId xmlns:p14="http://schemas.microsoft.com/office/powerpoint/2010/main" val="41248515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0"/>
            <a:ext cx="9144000" cy="692696"/>
          </a:xfrm>
        </p:spPr>
        <p:txBody>
          <a:bodyPr>
            <a:normAutofit fontScale="90000"/>
          </a:bodyPr>
          <a:lstStyle/>
          <a:p>
            <a:r>
              <a:rPr lang="en-GB" altLang="en-US" dirty="0"/>
              <a:t>Weaknesses of </a:t>
            </a:r>
            <a:r>
              <a:rPr lang="en-GB" altLang="en-US" dirty="0" smtClean="0"/>
              <a:t>the Medical Model</a:t>
            </a:r>
          </a:p>
        </p:txBody>
      </p:sp>
      <p:sp>
        <p:nvSpPr>
          <p:cNvPr id="7173" name="Content Placeholder 4"/>
          <p:cNvSpPr>
            <a:spLocks noGrp="1"/>
          </p:cNvSpPr>
          <p:nvPr>
            <p:ph idx="1"/>
          </p:nvPr>
        </p:nvSpPr>
        <p:spPr>
          <a:xfrm>
            <a:off x="0" y="692696"/>
            <a:ext cx="9150298" cy="4929411"/>
          </a:xfrm>
        </p:spPr>
        <p:txBody>
          <a:bodyPr>
            <a:noAutofit/>
          </a:bodyPr>
          <a:lstStyle/>
          <a:p>
            <a:pPr lvl="0"/>
            <a:r>
              <a:rPr lang="en-GB" sz="4000" dirty="0" smtClean="0"/>
              <a:t>P. This </a:t>
            </a:r>
            <a:r>
              <a:rPr lang="en-GB" sz="4000" dirty="0"/>
              <a:t>view is also </a:t>
            </a:r>
            <a:r>
              <a:rPr lang="en-GB" sz="4000" b="1" dirty="0"/>
              <a:t>determinist</a:t>
            </a:r>
            <a:r>
              <a:rPr lang="en-GB" sz="4000" dirty="0"/>
              <a:t> </a:t>
            </a:r>
            <a:endParaRPr lang="en-GB" sz="4000" dirty="0" smtClean="0"/>
          </a:p>
          <a:p>
            <a:pPr lvl="0"/>
            <a:r>
              <a:rPr lang="en-GB" sz="4000" dirty="0" smtClean="0"/>
              <a:t>E. as </a:t>
            </a:r>
            <a:r>
              <a:rPr lang="en-GB" sz="4000" dirty="0"/>
              <a:t>it suggests that a chemical imbalance will cause mental illness</a:t>
            </a:r>
            <a:r>
              <a:rPr lang="en-GB" sz="4000" dirty="0" smtClean="0"/>
              <a:t>.</a:t>
            </a:r>
          </a:p>
          <a:p>
            <a:pPr lvl="0"/>
            <a:r>
              <a:rPr lang="en-GB" sz="4000" dirty="0" smtClean="0"/>
              <a:t>Ch. </a:t>
            </a:r>
            <a:r>
              <a:rPr lang="en-GB" sz="4000" dirty="0"/>
              <a:t>However, it can be argued that not all individuals with psychological disorders have abnormal levels of neurotransmitters </a:t>
            </a:r>
            <a:endParaRPr lang="en-GB" sz="4000" dirty="0" smtClean="0"/>
          </a:p>
          <a:p>
            <a:pPr lvl="0"/>
            <a:r>
              <a:rPr lang="en-GB" sz="4000" dirty="0" smtClean="0"/>
              <a:t>Ch. and </a:t>
            </a:r>
            <a:r>
              <a:rPr lang="en-GB" sz="4000" dirty="0"/>
              <a:t>not everyone with a chemical imbalance develops a mental illness.</a:t>
            </a:r>
          </a:p>
        </p:txBody>
      </p:sp>
    </p:spTree>
    <p:extLst>
      <p:ext uri="{BB962C8B-B14F-4D97-AF65-F5344CB8AC3E}">
        <p14:creationId xmlns:p14="http://schemas.microsoft.com/office/powerpoint/2010/main" val="18597707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148478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4400" dirty="0" smtClean="0">
                <a:latin typeface="+mj-lt"/>
                <a:cs typeface="Arial" panose="020B0604020202020204" pitchFamily="34" charset="0"/>
              </a:rPr>
              <a:t>Strengths and Weaknesses: Medical Model in general</a:t>
            </a:r>
            <a:endParaRPr lang="en" sz="4400" dirty="0">
              <a:latin typeface="+mj-lt"/>
              <a:cs typeface="Arial" panose="020B0604020202020204" pitchFamily="34" charset="0"/>
            </a:endParaRPr>
          </a:p>
        </p:txBody>
      </p:sp>
      <p:sp>
        <p:nvSpPr>
          <p:cNvPr id="3" name="Rectangle 2"/>
          <p:cNvSpPr/>
          <p:nvPr/>
        </p:nvSpPr>
        <p:spPr>
          <a:xfrm>
            <a:off x="12092" y="1484784"/>
            <a:ext cx="9144000" cy="1815882"/>
          </a:xfrm>
          <a:prstGeom prst="rect">
            <a:avLst/>
          </a:prstGeom>
        </p:spPr>
        <p:txBody>
          <a:bodyPr wrap="square">
            <a:spAutoFit/>
          </a:bodyPr>
          <a:lstStyle/>
          <a:p>
            <a:r>
              <a:rPr lang="en-GB" sz="2800" b="1" dirty="0"/>
              <a:t>Nature /Nurture debate</a:t>
            </a:r>
            <a:endParaRPr lang="en-GB" sz="2800" dirty="0"/>
          </a:p>
          <a:p>
            <a:r>
              <a:rPr lang="en-GB" sz="2800" dirty="0"/>
              <a:t>In the list below colour in ONE colour the words relating to the nature side of the arguments and colour in ANOTHER colour the terms relating to the nurture side</a:t>
            </a:r>
          </a:p>
        </p:txBody>
      </p:sp>
      <p:pic>
        <p:nvPicPr>
          <p:cNvPr id="2051" name="Picture 3" descr="C:\Users\Evagora\AppData\Local\Microsoft\Windows\Temporary Internet Files\Content.IE5\J2AXT7YF\5418401602_b78817bab2_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3374994"/>
            <a:ext cx="4644008" cy="3483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846506"/>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6539"/>
            <a:ext cx="6347713" cy="1320800"/>
          </a:xfrm>
        </p:spPr>
        <p:txBody>
          <a:bodyPr>
            <a:normAutofit/>
          </a:bodyPr>
          <a:lstStyle/>
          <a:p>
            <a:pPr algn="ctr"/>
            <a:r>
              <a:rPr lang="en-GB" sz="5400" b="1" dirty="0" smtClean="0">
                <a:solidFill>
                  <a:schemeClr val="tx1"/>
                </a:solidFill>
                <a:latin typeface="Arial" panose="020B0604020202020204" pitchFamily="34" charset="0"/>
                <a:cs typeface="Arial" panose="020B0604020202020204" pitchFamily="34" charset="0"/>
              </a:rPr>
              <a:t>Phobia?</a:t>
            </a:r>
            <a:endParaRPr lang="en-GB" sz="5400" b="1" dirty="0">
              <a:solidFill>
                <a:schemeClr val="tx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200" dirty="0" smtClean="0">
                <a:solidFill>
                  <a:schemeClr val="tx1"/>
                </a:solidFill>
                <a:hlinkClick r:id="rId2" action="ppaction://hlinkpres?slideindex=1&amp;slidetitle="/>
              </a:rPr>
              <a:t>An irrational fear of an object or situation.</a:t>
            </a:r>
            <a:endParaRPr lang="en-GB" sz="3200" dirty="0">
              <a:solidFill>
                <a:schemeClr val="tx1"/>
              </a:solidFill>
              <a:hlinkClick r:id="rId2" action="ppaction://hlinkpres?slideindex=1&amp;slidetitle="/>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1687" y="3786571"/>
            <a:ext cx="2698100" cy="17954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695" y="3773994"/>
            <a:ext cx="2619375" cy="174307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8974" y="3734184"/>
            <a:ext cx="2466975" cy="1847850"/>
          </a:xfrm>
          <a:prstGeom prst="rect">
            <a:avLst/>
          </a:prstGeom>
        </p:spPr>
      </p:pic>
    </p:spTree>
    <p:extLst>
      <p:ext uri="{BB962C8B-B14F-4D97-AF65-F5344CB8AC3E}">
        <p14:creationId xmlns:p14="http://schemas.microsoft.com/office/powerpoint/2010/main" val="33543976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itle 1"/>
          <p:cNvSpPr>
            <a:spLocks noGrp="1"/>
          </p:cNvSpPr>
          <p:nvPr>
            <p:ph type="title"/>
          </p:nvPr>
        </p:nvSpPr>
        <p:spPr>
          <a:xfrm>
            <a:off x="-17445" y="0"/>
            <a:ext cx="9161445" cy="1274992"/>
          </a:xfrm>
        </p:spPr>
        <p:txBody>
          <a:bodyPr>
            <a:normAutofit fontScale="90000"/>
          </a:bodyPr>
          <a:lstStyle/>
          <a:p>
            <a:r>
              <a:rPr lang="en-GB" dirty="0"/>
              <a:t>How would the medical model explain this behaviour?</a:t>
            </a:r>
          </a:p>
        </p:txBody>
      </p:sp>
      <p:sp>
        <p:nvSpPr>
          <p:cNvPr id="7173" name="Content Placeholder 4"/>
          <p:cNvSpPr>
            <a:spLocks noGrp="1"/>
          </p:cNvSpPr>
          <p:nvPr>
            <p:ph idx="1"/>
          </p:nvPr>
        </p:nvSpPr>
        <p:spPr>
          <a:xfrm>
            <a:off x="0" y="692696"/>
            <a:ext cx="9144000" cy="672725"/>
          </a:xfrm>
        </p:spPr>
        <p:txBody>
          <a:bodyPr>
            <a:noAutofit/>
          </a:bodyPr>
          <a:lstStyle/>
          <a:p>
            <a:endParaRPr lang="en-GB" dirty="0"/>
          </a:p>
        </p:txBody>
      </p:sp>
      <p:pic>
        <p:nvPicPr>
          <p:cNvPr id="4" name="Picture 7" descr="934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1788" y="1274992"/>
            <a:ext cx="1872704"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xPsychology4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8963" y="2075431"/>
            <a:ext cx="1872953" cy="182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http://www.soccer-training-info.com/images/suarez_bit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9262" y="4937702"/>
            <a:ext cx="3494738" cy="19652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shocking behaviour on love island ad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45" y="5013176"/>
            <a:ext cx="3279687" cy="18448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Donald Trump 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915816" y="4937702"/>
            <a:ext cx="3429000" cy="1933576"/>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6" descr="https://mothership.sg/wp-content/uploads/aws/mothershipfiles/Jonathan+Lim/Luiz+Suarez/Luis+Suarez+bite+chelsea.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9" descr="https://mothership.sg/wp-content/uploads/aws/mothershipfiles/Jonathan+Lim/Luiz+Suarez/Luis+Suarez+bite+chelsea.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11" descr="https://mothership.sg/wp-content/uploads/aws/mothershipfiles/Jonathan+Lim/Luiz+Suarez/Luis+Suarez+bite+chelsea.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13" descr="https://mothership.sg/wp-content/uploads/aws/mothershipfiles/Jonathan+Lim/Luiz+Suarez/Luis+Suarez+bite+chelsea.gif"/>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9" name="Picture 15" descr="Luis Suarez 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1697267"/>
            <a:ext cx="4121064" cy="2307797"/>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Image result for theresa maY DANCING 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249316" y="1274992"/>
            <a:ext cx="3205836" cy="3162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6411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1"/>
            <a:ext cx="9144000" cy="1240067"/>
          </a:xfrm>
        </p:spPr>
        <p:txBody>
          <a:bodyPr>
            <a:normAutofit fontScale="90000"/>
          </a:bodyPr>
          <a:lstStyle/>
          <a:p>
            <a:r>
              <a:rPr lang="en-GB" dirty="0"/>
              <a:t>How would the medical model explain this behaviour?</a:t>
            </a:r>
          </a:p>
        </p:txBody>
      </p:sp>
      <p:sp>
        <p:nvSpPr>
          <p:cNvPr id="7" name="AutoShape 6" descr="https://mothership.sg/wp-content/uploads/aws/mothershipfiles/Jonathan+Lim/Luiz+Suarez/Luis+Suarez+bite+chelsea.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AutoShape 9" descr="https://mothership.sg/wp-content/uploads/aws/mothershipfiles/Jonathan+Lim/Luiz+Suarez/Luis+Suarez+bite+chelsea.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AutoShape 11" descr="https://mothership.sg/wp-content/uploads/aws/mothershipfiles/Jonathan+Lim/Luiz+Suarez/Luis+Suarez+bite+chelsea.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AutoShape 13" descr="https://mothership.sg/wp-content/uploads/aws/mothershipfiles/Jonathan+Lim/Luiz+Suarez/Luis+Suarez+bite+chelsea.gif"/>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AutoShape 2" descr="soccer fail GIF"/>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descr="soccer fail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197917"/>
            <a:ext cx="3563888" cy="26988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amuel L Jackson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77651" y="1235074"/>
            <a:ext cx="5366349" cy="26617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musician behaviour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2" y="3896782"/>
            <a:ext cx="4068245" cy="30308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tv host behaviour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80400" y="4149080"/>
            <a:ext cx="5496764" cy="2748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4985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6858000"/>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4400" dirty="0" smtClean="0">
                <a:latin typeface="+mj-lt"/>
                <a:cs typeface="Arial" panose="020B0604020202020204" pitchFamily="34" charset="0"/>
              </a:rPr>
              <a:t>AO1 Knowledge</a:t>
            </a:r>
            <a:br>
              <a:rPr lang="en-GB" sz="4400" dirty="0" smtClean="0">
                <a:latin typeface="+mj-lt"/>
                <a:cs typeface="Arial" panose="020B0604020202020204" pitchFamily="34" charset="0"/>
              </a:rPr>
            </a:br>
            <a:r>
              <a:rPr lang="en-GB" sz="4400" dirty="0">
                <a:latin typeface="+mj-lt"/>
                <a:cs typeface="Arial" panose="020B0604020202020204" pitchFamily="34" charset="0"/>
              </a:rPr>
              <a:t/>
            </a:r>
            <a:br>
              <a:rPr lang="en-GB" sz="4400" dirty="0">
                <a:latin typeface="+mj-lt"/>
                <a:cs typeface="Arial" panose="020B0604020202020204" pitchFamily="34" charset="0"/>
              </a:rPr>
            </a:br>
            <a:r>
              <a:rPr lang="en-GB" sz="4400" dirty="0" smtClean="0">
                <a:latin typeface="+mj-lt"/>
                <a:cs typeface="Arial" panose="020B0604020202020204" pitchFamily="34" charset="0"/>
              </a:rPr>
              <a:t>Medical Model’s </a:t>
            </a:r>
            <a:r>
              <a:rPr lang="en-GB" sz="4400" b="1" u="sng" dirty="0" smtClean="0">
                <a:latin typeface="+mj-lt"/>
                <a:cs typeface="Arial" panose="020B0604020202020204" pitchFamily="34" charset="0"/>
              </a:rPr>
              <a:t>biochemical</a:t>
            </a:r>
            <a:r>
              <a:rPr lang="en-GB" sz="4400" dirty="0" smtClean="0">
                <a:latin typeface="+mj-lt"/>
                <a:cs typeface="Arial" panose="020B0604020202020204" pitchFamily="34" charset="0"/>
              </a:rPr>
              <a:t> explanation of Mental illness</a:t>
            </a:r>
            <a:br>
              <a:rPr lang="en-GB" sz="4400" dirty="0" smtClean="0">
                <a:latin typeface="+mj-lt"/>
                <a:cs typeface="Arial" panose="020B0604020202020204" pitchFamily="34" charset="0"/>
              </a:rPr>
            </a:br>
            <a:r>
              <a:rPr lang="en-GB" sz="4400" dirty="0">
                <a:latin typeface="+mj-lt"/>
                <a:cs typeface="Arial" panose="020B0604020202020204" pitchFamily="34" charset="0"/>
              </a:rPr>
              <a:t/>
            </a:r>
            <a:br>
              <a:rPr lang="en-GB" sz="4400" dirty="0">
                <a:latin typeface="+mj-lt"/>
                <a:cs typeface="Arial" panose="020B0604020202020204" pitchFamily="34" charset="0"/>
              </a:rPr>
            </a:br>
            <a:r>
              <a:rPr lang="en-GB" sz="4400" dirty="0">
                <a:latin typeface="+mj-lt"/>
                <a:cs typeface="Arial" panose="020B0604020202020204" pitchFamily="34" charset="0"/>
              </a:rPr>
              <a:t/>
            </a:r>
            <a:br>
              <a:rPr lang="en-GB" sz="4400" dirty="0">
                <a:latin typeface="+mj-lt"/>
                <a:cs typeface="Arial" panose="020B0604020202020204" pitchFamily="34" charset="0"/>
              </a:rPr>
            </a:br>
            <a:r>
              <a:rPr lang="en-GB" sz="4400" dirty="0" smtClean="0">
                <a:latin typeface="+mj-lt"/>
                <a:cs typeface="Arial" panose="020B0604020202020204" pitchFamily="34" charset="0"/>
              </a:rPr>
              <a:t/>
            </a:r>
            <a:br>
              <a:rPr lang="en-GB" sz="4400" dirty="0" smtClean="0">
                <a:latin typeface="+mj-lt"/>
                <a:cs typeface="Arial" panose="020B0604020202020204" pitchFamily="34" charset="0"/>
              </a:rPr>
            </a:br>
            <a:endParaRPr lang="en" sz="4400" dirty="0">
              <a:latin typeface="+mj-lt"/>
              <a:cs typeface="Arial" panose="020B0604020202020204" pitchFamily="34" charset="0"/>
            </a:endParaRPr>
          </a:p>
        </p:txBody>
      </p:sp>
    </p:spTree>
    <p:extLst>
      <p:ext uri="{BB962C8B-B14F-4D97-AF65-F5344CB8AC3E}">
        <p14:creationId xmlns:p14="http://schemas.microsoft.com/office/powerpoint/2010/main" val="1455137134"/>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148478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4400" dirty="0">
                <a:latin typeface="+mj-lt"/>
                <a:cs typeface="Arial" panose="020B0604020202020204" pitchFamily="34" charset="0"/>
              </a:rPr>
              <a:t>Biochemical </a:t>
            </a:r>
            <a:r>
              <a:rPr lang="en-GB" sz="4400" dirty="0" smtClean="0">
                <a:latin typeface="+mj-lt"/>
                <a:cs typeface="Arial" panose="020B0604020202020204" pitchFamily="34" charset="0"/>
              </a:rPr>
              <a:t>explanation of mental illness: Summary</a:t>
            </a:r>
            <a:endParaRPr lang="en" sz="4400" dirty="0">
              <a:latin typeface="+mj-lt"/>
              <a:cs typeface="Arial" panose="020B0604020202020204" pitchFamily="34" charset="0"/>
            </a:endParaRPr>
          </a:p>
        </p:txBody>
      </p:sp>
      <p:sp>
        <p:nvSpPr>
          <p:cNvPr id="5" name="Rectangle 4"/>
          <p:cNvSpPr/>
          <p:nvPr/>
        </p:nvSpPr>
        <p:spPr>
          <a:xfrm>
            <a:off x="0" y="1484784"/>
            <a:ext cx="9144000" cy="5262979"/>
          </a:xfrm>
          <a:prstGeom prst="rect">
            <a:avLst/>
          </a:prstGeom>
        </p:spPr>
        <p:txBody>
          <a:bodyPr wrap="square">
            <a:spAutoFit/>
          </a:bodyPr>
          <a:lstStyle/>
          <a:p>
            <a:pPr lvl="0">
              <a:defRPr/>
            </a:pPr>
            <a:r>
              <a:rPr lang="en-US" sz="2800" dirty="0" smtClean="0"/>
              <a:t>AO1 – knowledge</a:t>
            </a:r>
          </a:p>
          <a:p>
            <a:pPr lvl="0">
              <a:defRPr/>
            </a:pPr>
            <a:r>
              <a:rPr lang="en-US" sz="2800" dirty="0" smtClean="0"/>
              <a:t>The biochemical explanation believes that the cause of mental illness is abnormal levels of neurotransmitters – too much or too little.</a:t>
            </a:r>
          </a:p>
          <a:p>
            <a:pPr lvl="0">
              <a:defRPr/>
            </a:pPr>
            <a:endParaRPr lang="en-GB" sz="2800" dirty="0" smtClean="0"/>
          </a:p>
          <a:p>
            <a:pPr lvl="0">
              <a:defRPr/>
            </a:pPr>
            <a:r>
              <a:rPr lang="en-GB" sz="2800" dirty="0" smtClean="0"/>
              <a:t>AO2 – application</a:t>
            </a:r>
          </a:p>
          <a:p>
            <a:pPr lvl="0">
              <a:defRPr/>
            </a:pPr>
            <a:r>
              <a:rPr lang="en-GB" sz="2800" dirty="0" smtClean="0"/>
              <a:t>The cause of specific phobias is too little GABA</a:t>
            </a:r>
          </a:p>
          <a:p>
            <a:pPr lvl="0">
              <a:defRPr/>
            </a:pPr>
            <a:endParaRPr lang="en-GB" sz="2800" dirty="0" smtClean="0"/>
          </a:p>
          <a:p>
            <a:pPr lvl="0">
              <a:defRPr/>
            </a:pPr>
            <a:r>
              <a:rPr lang="en-GB" sz="2800" dirty="0" smtClean="0"/>
              <a:t>AO3 – evaluation</a:t>
            </a:r>
          </a:p>
          <a:p>
            <a:pPr marL="342900" lvl="0" indent="-342900">
              <a:buFont typeface="Arial" charset="0"/>
              <a:buChar char="•"/>
              <a:defRPr/>
            </a:pPr>
            <a:r>
              <a:rPr lang="en-GB" sz="2800" dirty="0" smtClean="0"/>
              <a:t>Difficult to establish </a:t>
            </a:r>
            <a:r>
              <a:rPr lang="en-US" sz="2800" dirty="0" smtClean="0"/>
              <a:t>cause </a:t>
            </a:r>
            <a:r>
              <a:rPr lang="en-US" sz="2800" dirty="0"/>
              <a:t>and </a:t>
            </a:r>
            <a:r>
              <a:rPr lang="en-US" sz="2800" dirty="0" smtClean="0"/>
              <a:t>effect</a:t>
            </a:r>
          </a:p>
          <a:p>
            <a:pPr marL="342900" lvl="0" indent="-342900">
              <a:buFont typeface="Arial" charset="0"/>
              <a:buChar char="•"/>
              <a:defRPr/>
            </a:pPr>
            <a:r>
              <a:rPr lang="en-US" sz="2800" dirty="0" smtClean="0"/>
              <a:t>Reductionist  </a:t>
            </a:r>
          </a:p>
          <a:p>
            <a:pPr marL="342900" lvl="0" indent="-342900">
              <a:buFont typeface="Arial" charset="0"/>
              <a:buChar char="•"/>
              <a:defRPr/>
            </a:pPr>
            <a:r>
              <a:rPr lang="en-US" sz="2800" dirty="0" smtClean="0"/>
              <a:t>Deterministic</a:t>
            </a:r>
          </a:p>
        </p:txBody>
      </p:sp>
    </p:spTree>
    <p:extLst>
      <p:ext uri="{BB962C8B-B14F-4D97-AF65-F5344CB8AC3E}">
        <p14:creationId xmlns:p14="http://schemas.microsoft.com/office/powerpoint/2010/main" val="71845699"/>
      </p:ext>
    </p:extLst>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1336" y="0"/>
            <a:ext cx="9132664" cy="112474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3600" dirty="0">
                <a:latin typeface="+mj-lt"/>
                <a:cs typeface="Arial" panose="020B0604020202020204" pitchFamily="34" charset="0"/>
              </a:rPr>
              <a:t>Biochemical </a:t>
            </a:r>
            <a:r>
              <a:rPr lang="en-GB" sz="3600" dirty="0" smtClean="0">
                <a:latin typeface="+mj-lt"/>
                <a:cs typeface="Arial" panose="020B0604020202020204" pitchFamily="34" charset="0"/>
              </a:rPr>
              <a:t>explanation of mental illness in general</a:t>
            </a:r>
            <a:endParaRPr lang="en" sz="3600" dirty="0">
              <a:latin typeface="+mj-lt"/>
              <a:cs typeface="Arial" panose="020B0604020202020204" pitchFamily="34" charset="0"/>
            </a:endParaRPr>
          </a:p>
        </p:txBody>
      </p:sp>
      <p:sp>
        <p:nvSpPr>
          <p:cNvPr id="5" name="Rectangle 4"/>
          <p:cNvSpPr/>
          <p:nvPr/>
        </p:nvSpPr>
        <p:spPr>
          <a:xfrm>
            <a:off x="0" y="1124744"/>
            <a:ext cx="9252520" cy="5016758"/>
          </a:xfrm>
          <a:prstGeom prst="rect">
            <a:avLst/>
          </a:prstGeom>
        </p:spPr>
        <p:txBody>
          <a:bodyPr wrap="square">
            <a:spAutoFit/>
          </a:bodyPr>
          <a:lstStyle/>
          <a:p>
            <a:pPr lvl="0">
              <a:defRPr/>
            </a:pPr>
            <a:r>
              <a:rPr lang="en-US" sz="3200" dirty="0" smtClean="0"/>
              <a:t>The cause of mental illness is abnormal levels of neurotransmitters.</a:t>
            </a:r>
          </a:p>
          <a:p>
            <a:pPr lvl="0">
              <a:defRPr/>
            </a:pPr>
            <a:endParaRPr lang="en-US" sz="3200" dirty="0" smtClean="0"/>
          </a:p>
          <a:p>
            <a:r>
              <a:rPr lang="en-GB" sz="3200" dirty="0" smtClean="0"/>
              <a:t>Neurotransmitters are chemicals made by the body. </a:t>
            </a:r>
            <a:r>
              <a:rPr lang="en-GB" sz="3200" dirty="0"/>
              <a:t>They are released at the end of nerve cells (neurons). This happens an electrical charge has passed along the neuron. They pass across the gap (</a:t>
            </a:r>
            <a:r>
              <a:rPr lang="en-GB" sz="3200" dirty="0" smtClean="0"/>
              <a:t>synapse</a:t>
            </a:r>
            <a:r>
              <a:rPr lang="en-GB" sz="3200" dirty="0"/>
              <a:t>) between nerve cells. They activate receptors in the next </a:t>
            </a:r>
            <a:r>
              <a:rPr lang="en-GB" sz="3200" dirty="0" smtClean="0"/>
              <a:t>neuron, depending on the quantity required. </a:t>
            </a:r>
          </a:p>
        </p:txBody>
      </p:sp>
      <p:sp>
        <p:nvSpPr>
          <p:cNvPr id="6" name="Rectangle 5"/>
          <p:cNvSpPr/>
          <p:nvPr/>
        </p:nvSpPr>
        <p:spPr>
          <a:xfrm>
            <a:off x="2532947" y="6381328"/>
            <a:ext cx="4120039" cy="307777"/>
          </a:xfrm>
          <a:prstGeom prst="rect">
            <a:avLst/>
          </a:prstGeom>
        </p:spPr>
        <p:txBody>
          <a:bodyPr wrap="none">
            <a:spAutoFit/>
          </a:bodyPr>
          <a:lstStyle/>
          <a:p>
            <a:r>
              <a:rPr lang="en-GB" dirty="0">
                <a:hlinkClick r:id="rId3"/>
              </a:rPr>
              <a:t>https://</a:t>
            </a:r>
            <a:r>
              <a:rPr lang="en-GB" dirty="0" smtClean="0">
                <a:hlinkClick r:id="rId3"/>
              </a:rPr>
              <a:t>www.youtube.com/watch?v=p5zFgT4aofA</a:t>
            </a:r>
            <a:r>
              <a:rPr lang="en-GB" dirty="0" smtClean="0"/>
              <a:t> </a:t>
            </a:r>
            <a:endParaRPr lang="en-GB" dirty="0"/>
          </a:p>
        </p:txBody>
      </p:sp>
    </p:spTree>
    <p:extLst>
      <p:ext uri="{BB962C8B-B14F-4D97-AF65-F5344CB8AC3E}">
        <p14:creationId xmlns:p14="http://schemas.microsoft.com/office/powerpoint/2010/main" val="3937567504"/>
      </p:ext>
    </p:extLst>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1336" y="0"/>
            <a:ext cx="9132664" cy="112474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3600" dirty="0">
                <a:latin typeface="+mj-lt"/>
                <a:cs typeface="Arial" panose="020B0604020202020204" pitchFamily="34" charset="0"/>
              </a:rPr>
              <a:t>Biochemical </a:t>
            </a:r>
            <a:r>
              <a:rPr lang="en-GB" sz="3600" dirty="0" smtClean="0">
                <a:latin typeface="+mj-lt"/>
                <a:cs typeface="Arial" panose="020B0604020202020204" pitchFamily="34" charset="0"/>
              </a:rPr>
              <a:t>explanation of mental illness in general</a:t>
            </a:r>
            <a:endParaRPr lang="en" sz="3600" dirty="0">
              <a:latin typeface="+mj-lt"/>
              <a:cs typeface="Arial" panose="020B0604020202020204" pitchFamily="34" charset="0"/>
            </a:endParaRPr>
          </a:p>
        </p:txBody>
      </p:sp>
      <p:sp>
        <p:nvSpPr>
          <p:cNvPr id="5" name="Rectangle 4"/>
          <p:cNvSpPr/>
          <p:nvPr/>
        </p:nvSpPr>
        <p:spPr>
          <a:xfrm>
            <a:off x="0" y="1124744"/>
            <a:ext cx="9252520" cy="5632311"/>
          </a:xfrm>
          <a:prstGeom prst="rect">
            <a:avLst/>
          </a:prstGeom>
        </p:spPr>
        <p:txBody>
          <a:bodyPr wrap="square">
            <a:spAutoFit/>
          </a:bodyPr>
          <a:lstStyle/>
          <a:p>
            <a:r>
              <a:rPr lang="en-GB" sz="3600" dirty="0" smtClean="0"/>
              <a:t>The neurotransmitters have either excitatory </a:t>
            </a:r>
            <a:r>
              <a:rPr lang="en-GB" sz="3600" dirty="0"/>
              <a:t>or inhibitory </a:t>
            </a:r>
            <a:r>
              <a:rPr lang="en-GB" sz="3600" dirty="0" smtClean="0"/>
              <a:t>effects on the next neuron. Excitatory (</a:t>
            </a:r>
            <a:r>
              <a:rPr lang="en-GB" sz="3600" dirty="0"/>
              <a:t>e.g. </a:t>
            </a:r>
            <a:r>
              <a:rPr lang="en-GB" sz="3600" dirty="0" smtClean="0"/>
              <a:t>serotonin) neurotransmitters make </a:t>
            </a:r>
            <a:r>
              <a:rPr lang="en-GB" sz="3600" dirty="0"/>
              <a:t>the </a:t>
            </a:r>
            <a:r>
              <a:rPr lang="en-GB" sz="3600" dirty="0" smtClean="0"/>
              <a:t>next (post-synaptic) </a:t>
            </a:r>
            <a:r>
              <a:rPr lang="en-GB" sz="3600" dirty="0"/>
              <a:t>cell more likely to </a:t>
            </a:r>
            <a:r>
              <a:rPr lang="en-GB" sz="3600" dirty="0" smtClean="0"/>
              <a:t>fire. Inhibitory (</a:t>
            </a:r>
            <a:r>
              <a:rPr lang="en-GB" sz="3600" dirty="0"/>
              <a:t>e.g. GABA) make them less likely to fire. </a:t>
            </a:r>
            <a:endParaRPr lang="en-GB" sz="3600" dirty="0" smtClean="0"/>
          </a:p>
          <a:p>
            <a:endParaRPr lang="en-GB" sz="3600" dirty="0"/>
          </a:p>
          <a:p>
            <a:r>
              <a:rPr lang="en-GB" sz="3600" dirty="0"/>
              <a:t>Mental illness can result from too many or too few neurotransmitters binding to receptors. </a:t>
            </a:r>
          </a:p>
        </p:txBody>
      </p:sp>
      <p:sp>
        <p:nvSpPr>
          <p:cNvPr id="2" name="6-Point Star 1"/>
          <p:cNvSpPr/>
          <p:nvPr/>
        </p:nvSpPr>
        <p:spPr>
          <a:xfrm>
            <a:off x="7703840" y="3573016"/>
            <a:ext cx="1440160" cy="1656184"/>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Page 7</a:t>
            </a:r>
            <a:endParaRPr lang="en-GB" sz="2000" dirty="0">
              <a:solidFill>
                <a:schemeClr val="tx1"/>
              </a:solidFill>
            </a:endParaRPr>
          </a:p>
        </p:txBody>
      </p:sp>
    </p:spTree>
    <p:extLst>
      <p:ext uri="{BB962C8B-B14F-4D97-AF65-F5344CB8AC3E}">
        <p14:creationId xmlns:p14="http://schemas.microsoft.com/office/powerpoint/2010/main" val="732592778"/>
      </p:ext>
    </p:extLst>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1336" y="0"/>
            <a:ext cx="9132664" cy="112474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3600" dirty="0">
                <a:latin typeface="+mj-lt"/>
                <a:cs typeface="Arial" panose="020B0604020202020204" pitchFamily="34" charset="0"/>
              </a:rPr>
              <a:t>Biochemical </a:t>
            </a:r>
            <a:r>
              <a:rPr lang="en-GB" sz="3600" dirty="0" smtClean="0">
                <a:latin typeface="+mj-lt"/>
                <a:cs typeface="Arial" panose="020B0604020202020204" pitchFamily="34" charset="0"/>
              </a:rPr>
              <a:t>explanation of mental illness in general</a:t>
            </a:r>
            <a:endParaRPr lang="en" sz="3600" dirty="0">
              <a:latin typeface="+mj-lt"/>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701396425"/>
              </p:ext>
            </p:extLst>
          </p:nvPr>
        </p:nvGraphicFramePr>
        <p:xfrm>
          <a:off x="-3" y="1124744"/>
          <a:ext cx="9144002" cy="5072489"/>
        </p:xfrm>
        <a:graphic>
          <a:graphicData uri="http://schemas.openxmlformats.org/drawingml/2006/table">
            <a:tbl>
              <a:tblPr firstRow="1" firstCol="1" bandRow="1">
                <a:tableStyleId>{DAE42D48-2980-45AE-A55B-A52ABCF4FC59}</a:tableStyleId>
              </a:tblPr>
              <a:tblGrid>
                <a:gridCol w="1930313">
                  <a:extLst>
                    <a:ext uri="{9D8B030D-6E8A-4147-A177-3AD203B41FA5}">
                      <a16:colId xmlns:a16="http://schemas.microsoft.com/office/drawing/2014/main" val="20000"/>
                    </a:ext>
                  </a:extLst>
                </a:gridCol>
                <a:gridCol w="1542469">
                  <a:extLst>
                    <a:ext uri="{9D8B030D-6E8A-4147-A177-3AD203B41FA5}">
                      <a16:colId xmlns:a16="http://schemas.microsoft.com/office/drawing/2014/main" val="20001"/>
                    </a:ext>
                  </a:extLst>
                </a:gridCol>
                <a:gridCol w="2835610">
                  <a:extLst>
                    <a:ext uri="{9D8B030D-6E8A-4147-A177-3AD203B41FA5}">
                      <a16:colId xmlns:a16="http://schemas.microsoft.com/office/drawing/2014/main" val="20002"/>
                    </a:ext>
                  </a:extLst>
                </a:gridCol>
                <a:gridCol w="2835610">
                  <a:extLst>
                    <a:ext uri="{9D8B030D-6E8A-4147-A177-3AD203B41FA5}">
                      <a16:colId xmlns:a16="http://schemas.microsoft.com/office/drawing/2014/main" val="20003"/>
                    </a:ext>
                  </a:extLst>
                </a:gridCol>
              </a:tblGrid>
              <a:tr h="1287096">
                <a:tc>
                  <a:txBody>
                    <a:bodyPr/>
                    <a:lstStyle/>
                    <a:p>
                      <a:pPr>
                        <a:spcAft>
                          <a:spcPts val="0"/>
                        </a:spcAft>
                      </a:pPr>
                      <a:r>
                        <a:rPr lang="en-GB" sz="2400" dirty="0">
                          <a:effectLst/>
                          <a:latin typeface="Arial" pitchFamily="34" charset="0"/>
                          <a:cs typeface="Arial" pitchFamily="34" charset="0"/>
                        </a:rPr>
                        <a:t>Action of the Neurotransmitter</a:t>
                      </a:r>
                      <a:endParaRPr lang="en-GB" sz="2400" dirty="0">
                        <a:effectLst/>
                        <a:latin typeface="Arial" pitchFamily="34" charset="0"/>
                        <a:ea typeface="Calibri"/>
                        <a:cs typeface="Arial" pitchFamily="34" charset="0"/>
                      </a:endParaRPr>
                    </a:p>
                  </a:txBody>
                  <a:tcPr marL="68580" marR="68580" marT="0" marB="0" anchor="ctr"/>
                </a:tc>
                <a:tc>
                  <a:txBody>
                    <a:bodyPr/>
                    <a:lstStyle/>
                    <a:p>
                      <a:pPr>
                        <a:spcAft>
                          <a:spcPts val="0"/>
                        </a:spcAft>
                      </a:pPr>
                      <a:r>
                        <a:rPr lang="en-GB" sz="2400" dirty="0">
                          <a:effectLst/>
                          <a:latin typeface="Arial" pitchFamily="34" charset="0"/>
                          <a:cs typeface="Arial" pitchFamily="34" charset="0"/>
                        </a:rPr>
                        <a:t>Example</a:t>
                      </a:r>
                      <a:endParaRPr lang="en-GB" sz="2400" dirty="0">
                        <a:effectLst/>
                        <a:latin typeface="Arial" pitchFamily="34" charset="0"/>
                        <a:ea typeface="Calibri"/>
                        <a:cs typeface="Arial" pitchFamily="34" charset="0"/>
                      </a:endParaRPr>
                    </a:p>
                  </a:txBody>
                  <a:tcPr marL="68580" marR="68580" marT="0" marB="0" anchor="ctr"/>
                </a:tc>
                <a:tc>
                  <a:txBody>
                    <a:bodyPr/>
                    <a:lstStyle/>
                    <a:p>
                      <a:pPr>
                        <a:spcAft>
                          <a:spcPts val="0"/>
                        </a:spcAft>
                      </a:pPr>
                      <a:r>
                        <a:rPr lang="en-GB" sz="2400" dirty="0">
                          <a:effectLst/>
                          <a:latin typeface="Arial" pitchFamily="34" charset="0"/>
                          <a:cs typeface="Arial" pitchFamily="34" charset="0"/>
                        </a:rPr>
                        <a:t>Too much</a:t>
                      </a:r>
                      <a:endParaRPr lang="en-GB" sz="2400" dirty="0">
                        <a:effectLst/>
                        <a:latin typeface="Arial" pitchFamily="34" charset="0"/>
                        <a:ea typeface="Calibri"/>
                        <a:cs typeface="Arial" pitchFamily="34" charset="0"/>
                      </a:endParaRPr>
                    </a:p>
                  </a:txBody>
                  <a:tcPr marL="68580" marR="68580" marT="0" marB="0" anchor="ctr"/>
                </a:tc>
                <a:tc>
                  <a:txBody>
                    <a:bodyPr/>
                    <a:lstStyle/>
                    <a:p>
                      <a:pPr>
                        <a:spcAft>
                          <a:spcPts val="0"/>
                        </a:spcAft>
                      </a:pPr>
                      <a:r>
                        <a:rPr lang="en-GB" sz="2400" dirty="0">
                          <a:effectLst/>
                          <a:latin typeface="Arial" pitchFamily="34" charset="0"/>
                          <a:cs typeface="Arial" pitchFamily="34" charset="0"/>
                        </a:rPr>
                        <a:t>Too little</a:t>
                      </a:r>
                      <a:endParaRPr lang="en-GB" sz="2400" dirty="0">
                        <a:effectLst/>
                        <a:latin typeface="Arial" pitchFamily="34" charset="0"/>
                        <a:ea typeface="Calibri"/>
                        <a:cs typeface="Arial" pitchFamily="34" charset="0"/>
                      </a:endParaRPr>
                    </a:p>
                  </a:txBody>
                  <a:tcPr marL="68580" marR="68580" marT="0" marB="0" anchor="ctr"/>
                </a:tc>
                <a:extLst>
                  <a:ext uri="{0D108BD9-81ED-4DB2-BD59-A6C34878D82A}">
                    <a16:rowId xmlns:a16="http://schemas.microsoft.com/office/drawing/2014/main" val="10000"/>
                  </a:ext>
                </a:extLst>
              </a:tr>
              <a:tr h="1500232">
                <a:tc>
                  <a:txBody>
                    <a:bodyPr/>
                    <a:lstStyle/>
                    <a:p>
                      <a:pPr>
                        <a:spcAft>
                          <a:spcPts val="0"/>
                        </a:spcAft>
                      </a:pPr>
                      <a:r>
                        <a:rPr lang="en-GB" sz="2400" dirty="0">
                          <a:effectLst/>
                          <a:latin typeface="Arial" pitchFamily="34" charset="0"/>
                          <a:cs typeface="Arial" pitchFamily="34" charset="0"/>
                        </a:rPr>
                        <a:t>Excitatory</a:t>
                      </a:r>
                      <a:endParaRPr lang="en-GB" sz="2400" dirty="0">
                        <a:effectLst/>
                        <a:latin typeface="Arial" pitchFamily="34" charset="0"/>
                        <a:ea typeface="Calibri"/>
                        <a:cs typeface="Arial" pitchFamily="34" charset="0"/>
                      </a:endParaRPr>
                    </a:p>
                  </a:txBody>
                  <a:tcPr marL="68580" marR="68580" marT="0" marB="0" anchor="ctr"/>
                </a:tc>
                <a:tc>
                  <a:txBody>
                    <a:bodyPr/>
                    <a:lstStyle/>
                    <a:p>
                      <a:pPr>
                        <a:spcAft>
                          <a:spcPts val="0"/>
                        </a:spcAft>
                      </a:pPr>
                      <a:endParaRPr lang="en-GB" sz="2400" dirty="0">
                        <a:effectLst/>
                        <a:latin typeface="Arial" pitchFamily="34" charset="0"/>
                        <a:ea typeface="Calibri"/>
                        <a:cs typeface="Arial" pitchFamily="34" charset="0"/>
                      </a:endParaRPr>
                    </a:p>
                  </a:txBody>
                  <a:tcPr marL="68580" marR="68580" marT="0" marB="0" anchor="ctr"/>
                </a:tc>
                <a:tc>
                  <a:txBody>
                    <a:bodyPr/>
                    <a:lstStyle/>
                    <a:p>
                      <a:pPr>
                        <a:spcAft>
                          <a:spcPts val="0"/>
                        </a:spcAft>
                      </a:pPr>
                      <a:endParaRPr lang="en-GB" sz="2400" dirty="0">
                        <a:effectLst/>
                        <a:latin typeface="Arial" pitchFamily="34" charset="0"/>
                        <a:cs typeface="Arial" pitchFamily="34" charset="0"/>
                      </a:endParaRPr>
                    </a:p>
                  </a:txBody>
                  <a:tcPr marL="68580" marR="68580" marT="0" marB="0" anchor="ctr"/>
                </a:tc>
                <a:tc>
                  <a:txBody>
                    <a:bodyPr/>
                    <a:lstStyle/>
                    <a:p>
                      <a:pPr>
                        <a:spcAft>
                          <a:spcPts val="0"/>
                        </a:spcAft>
                      </a:pPr>
                      <a:endParaRPr lang="en-GB" sz="2400" dirty="0">
                        <a:effectLst/>
                        <a:latin typeface="Arial" pitchFamily="34" charset="0"/>
                        <a:ea typeface="Calibri"/>
                        <a:cs typeface="Arial" pitchFamily="34" charset="0"/>
                      </a:endParaRPr>
                    </a:p>
                  </a:txBody>
                  <a:tcPr marL="68580" marR="68580" marT="0" marB="0" anchor="ctr"/>
                </a:tc>
                <a:extLst>
                  <a:ext uri="{0D108BD9-81ED-4DB2-BD59-A6C34878D82A}">
                    <a16:rowId xmlns:a16="http://schemas.microsoft.com/office/drawing/2014/main" val="10001"/>
                  </a:ext>
                </a:extLst>
              </a:tr>
              <a:tr h="2109217">
                <a:tc>
                  <a:txBody>
                    <a:bodyPr/>
                    <a:lstStyle/>
                    <a:p>
                      <a:pPr>
                        <a:spcAft>
                          <a:spcPts val="0"/>
                        </a:spcAft>
                      </a:pPr>
                      <a:r>
                        <a:rPr lang="en-GB" sz="2400" dirty="0">
                          <a:effectLst/>
                          <a:latin typeface="Arial" pitchFamily="34" charset="0"/>
                          <a:cs typeface="Arial" pitchFamily="34" charset="0"/>
                        </a:rPr>
                        <a:t>Inhibitory</a:t>
                      </a:r>
                      <a:endParaRPr lang="en-GB" sz="2400" dirty="0">
                        <a:effectLst/>
                        <a:latin typeface="Arial" pitchFamily="34" charset="0"/>
                        <a:ea typeface="Calibri"/>
                        <a:cs typeface="Arial" pitchFamily="34" charset="0"/>
                      </a:endParaRPr>
                    </a:p>
                  </a:txBody>
                  <a:tcPr marL="68580" marR="68580" marT="0" marB="0" anchor="ctr"/>
                </a:tc>
                <a:tc>
                  <a:txBody>
                    <a:bodyPr/>
                    <a:lstStyle/>
                    <a:p>
                      <a:pPr>
                        <a:spcAft>
                          <a:spcPts val="0"/>
                        </a:spcAft>
                      </a:pPr>
                      <a:r>
                        <a:rPr lang="en-GB" sz="2400" dirty="0">
                          <a:effectLst/>
                          <a:latin typeface="Arial" pitchFamily="34" charset="0"/>
                          <a:cs typeface="Arial" pitchFamily="34" charset="0"/>
                        </a:rPr>
                        <a:t>GABA</a:t>
                      </a:r>
                      <a:endParaRPr lang="en-GB" sz="2400" dirty="0">
                        <a:effectLst/>
                        <a:latin typeface="Arial" pitchFamily="34" charset="0"/>
                        <a:ea typeface="Calibri"/>
                        <a:cs typeface="Arial" pitchFamily="34" charset="0"/>
                      </a:endParaRPr>
                    </a:p>
                  </a:txBody>
                  <a:tcPr marL="68580" marR="68580" marT="0" marB="0" anchor="ctr"/>
                </a:tc>
                <a:tc>
                  <a:txBody>
                    <a:bodyPr/>
                    <a:lstStyle/>
                    <a:p>
                      <a:pPr>
                        <a:spcAft>
                          <a:spcPts val="0"/>
                        </a:spcAft>
                      </a:pPr>
                      <a:r>
                        <a:rPr lang="en-GB" sz="2400" dirty="0">
                          <a:effectLst/>
                          <a:latin typeface="Arial" pitchFamily="34" charset="0"/>
                          <a:cs typeface="Arial" pitchFamily="34" charset="0"/>
                        </a:rPr>
                        <a:t>Inhibits too much so there is no activity</a:t>
                      </a:r>
                      <a:endParaRPr lang="en-GB" sz="2400" dirty="0">
                        <a:effectLst/>
                        <a:latin typeface="Arial" pitchFamily="34" charset="0"/>
                        <a:ea typeface="Calibri"/>
                        <a:cs typeface="Arial" pitchFamily="34" charset="0"/>
                      </a:endParaRPr>
                    </a:p>
                  </a:txBody>
                  <a:tcPr marL="68580" marR="68580" marT="0" marB="0" anchor="ctr"/>
                </a:tc>
                <a:tc>
                  <a:txBody>
                    <a:bodyPr/>
                    <a:lstStyle/>
                    <a:p>
                      <a:pPr>
                        <a:spcAft>
                          <a:spcPts val="0"/>
                        </a:spcAft>
                      </a:pPr>
                      <a:r>
                        <a:rPr lang="en-GB" sz="2400" dirty="0">
                          <a:effectLst/>
                          <a:latin typeface="Arial" pitchFamily="34" charset="0"/>
                          <a:cs typeface="Arial" pitchFamily="34" charset="0"/>
                        </a:rPr>
                        <a:t>Does not inhibit enough so there is too much activity</a:t>
                      </a:r>
                      <a:endParaRPr lang="en-GB" sz="2400" dirty="0">
                        <a:effectLst/>
                        <a:latin typeface="Arial" pitchFamily="34" charset="0"/>
                        <a:ea typeface="Calibri"/>
                        <a:cs typeface="Arial" pitchFamily="34" charset="0"/>
                      </a:endParaRPr>
                    </a:p>
                  </a:txBody>
                  <a:tcPr marL="68580" marR="68580" marT="0" marB="0" anchor="ctr"/>
                </a:tc>
                <a:extLst>
                  <a:ext uri="{0D108BD9-81ED-4DB2-BD59-A6C34878D82A}">
                    <a16:rowId xmlns:a16="http://schemas.microsoft.com/office/drawing/2014/main" val="10002"/>
                  </a:ext>
                </a:extLst>
              </a:tr>
            </a:tbl>
          </a:graphicData>
        </a:graphic>
      </p:graphicFrame>
      <p:sp>
        <p:nvSpPr>
          <p:cNvPr id="4" name="6-Point Star 3"/>
          <p:cNvSpPr/>
          <p:nvPr/>
        </p:nvSpPr>
        <p:spPr>
          <a:xfrm>
            <a:off x="7452320" y="2004804"/>
            <a:ext cx="1440160" cy="1656184"/>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Page 7</a:t>
            </a:r>
            <a:endParaRPr lang="en-GB" sz="2000" dirty="0">
              <a:solidFill>
                <a:schemeClr val="tx1"/>
              </a:solidFill>
            </a:endParaRPr>
          </a:p>
        </p:txBody>
      </p:sp>
    </p:spTree>
    <p:extLst>
      <p:ext uri="{BB962C8B-B14F-4D97-AF65-F5344CB8AC3E}">
        <p14:creationId xmlns:p14="http://schemas.microsoft.com/office/powerpoint/2010/main" val="714880037"/>
      </p:ext>
    </p:extLst>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1336" y="0"/>
            <a:ext cx="9132664" cy="112474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3600" dirty="0">
                <a:latin typeface="+mj-lt"/>
                <a:cs typeface="Arial" panose="020B0604020202020204" pitchFamily="34" charset="0"/>
              </a:rPr>
              <a:t>Biochemical </a:t>
            </a:r>
            <a:r>
              <a:rPr lang="en-GB" sz="3600" dirty="0" smtClean="0">
                <a:latin typeface="+mj-lt"/>
                <a:cs typeface="Arial" panose="020B0604020202020204" pitchFamily="34" charset="0"/>
              </a:rPr>
              <a:t>explanation of mental illness in general</a:t>
            </a:r>
            <a:endParaRPr lang="en" sz="3600" dirty="0">
              <a:latin typeface="+mj-lt"/>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88745527"/>
              </p:ext>
            </p:extLst>
          </p:nvPr>
        </p:nvGraphicFramePr>
        <p:xfrm>
          <a:off x="-3" y="1124744"/>
          <a:ext cx="9144002" cy="5072489"/>
        </p:xfrm>
        <a:graphic>
          <a:graphicData uri="http://schemas.openxmlformats.org/drawingml/2006/table">
            <a:tbl>
              <a:tblPr firstRow="1" firstCol="1" bandRow="1">
                <a:tableStyleId>{DAE42D48-2980-45AE-A55B-A52ABCF4FC59}</a:tableStyleId>
              </a:tblPr>
              <a:tblGrid>
                <a:gridCol w="1930313">
                  <a:extLst>
                    <a:ext uri="{9D8B030D-6E8A-4147-A177-3AD203B41FA5}">
                      <a16:colId xmlns:a16="http://schemas.microsoft.com/office/drawing/2014/main" val="20000"/>
                    </a:ext>
                  </a:extLst>
                </a:gridCol>
                <a:gridCol w="1542469">
                  <a:extLst>
                    <a:ext uri="{9D8B030D-6E8A-4147-A177-3AD203B41FA5}">
                      <a16:colId xmlns:a16="http://schemas.microsoft.com/office/drawing/2014/main" val="20001"/>
                    </a:ext>
                  </a:extLst>
                </a:gridCol>
                <a:gridCol w="2835610">
                  <a:extLst>
                    <a:ext uri="{9D8B030D-6E8A-4147-A177-3AD203B41FA5}">
                      <a16:colId xmlns:a16="http://schemas.microsoft.com/office/drawing/2014/main" val="20002"/>
                    </a:ext>
                  </a:extLst>
                </a:gridCol>
                <a:gridCol w="2835610">
                  <a:extLst>
                    <a:ext uri="{9D8B030D-6E8A-4147-A177-3AD203B41FA5}">
                      <a16:colId xmlns:a16="http://schemas.microsoft.com/office/drawing/2014/main" val="20003"/>
                    </a:ext>
                  </a:extLst>
                </a:gridCol>
              </a:tblGrid>
              <a:tr h="1287096">
                <a:tc>
                  <a:txBody>
                    <a:bodyPr/>
                    <a:lstStyle/>
                    <a:p>
                      <a:pPr>
                        <a:spcAft>
                          <a:spcPts val="0"/>
                        </a:spcAft>
                      </a:pPr>
                      <a:r>
                        <a:rPr lang="en-GB" sz="2400" dirty="0">
                          <a:effectLst/>
                          <a:latin typeface="Arial" pitchFamily="34" charset="0"/>
                          <a:cs typeface="Arial" pitchFamily="34" charset="0"/>
                        </a:rPr>
                        <a:t>Action of the Neurotransmitter</a:t>
                      </a:r>
                      <a:endParaRPr lang="en-GB" sz="2400" dirty="0">
                        <a:effectLst/>
                        <a:latin typeface="Arial" pitchFamily="34" charset="0"/>
                        <a:ea typeface="Calibri"/>
                        <a:cs typeface="Arial" pitchFamily="34" charset="0"/>
                      </a:endParaRPr>
                    </a:p>
                  </a:txBody>
                  <a:tcPr marL="68580" marR="68580" marT="0" marB="0" anchor="ctr"/>
                </a:tc>
                <a:tc>
                  <a:txBody>
                    <a:bodyPr/>
                    <a:lstStyle/>
                    <a:p>
                      <a:pPr>
                        <a:spcAft>
                          <a:spcPts val="0"/>
                        </a:spcAft>
                      </a:pPr>
                      <a:r>
                        <a:rPr lang="en-GB" sz="2400" dirty="0">
                          <a:effectLst/>
                          <a:latin typeface="Arial" pitchFamily="34" charset="0"/>
                          <a:cs typeface="Arial" pitchFamily="34" charset="0"/>
                        </a:rPr>
                        <a:t>Example</a:t>
                      </a:r>
                      <a:endParaRPr lang="en-GB" sz="2400" dirty="0">
                        <a:effectLst/>
                        <a:latin typeface="Arial" pitchFamily="34" charset="0"/>
                        <a:ea typeface="Calibri"/>
                        <a:cs typeface="Arial" pitchFamily="34" charset="0"/>
                      </a:endParaRPr>
                    </a:p>
                  </a:txBody>
                  <a:tcPr marL="68580" marR="68580" marT="0" marB="0" anchor="ctr"/>
                </a:tc>
                <a:tc>
                  <a:txBody>
                    <a:bodyPr/>
                    <a:lstStyle/>
                    <a:p>
                      <a:pPr>
                        <a:spcAft>
                          <a:spcPts val="0"/>
                        </a:spcAft>
                      </a:pPr>
                      <a:r>
                        <a:rPr lang="en-GB" sz="2400" dirty="0">
                          <a:effectLst/>
                          <a:latin typeface="Arial" pitchFamily="34" charset="0"/>
                          <a:cs typeface="Arial" pitchFamily="34" charset="0"/>
                        </a:rPr>
                        <a:t>Too much</a:t>
                      </a:r>
                      <a:endParaRPr lang="en-GB" sz="2400" dirty="0">
                        <a:effectLst/>
                        <a:latin typeface="Arial" pitchFamily="34" charset="0"/>
                        <a:ea typeface="Calibri"/>
                        <a:cs typeface="Arial" pitchFamily="34" charset="0"/>
                      </a:endParaRPr>
                    </a:p>
                  </a:txBody>
                  <a:tcPr marL="68580" marR="68580" marT="0" marB="0" anchor="ctr"/>
                </a:tc>
                <a:tc>
                  <a:txBody>
                    <a:bodyPr/>
                    <a:lstStyle/>
                    <a:p>
                      <a:pPr>
                        <a:spcAft>
                          <a:spcPts val="0"/>
                        </a:spcAft>
                      </a:pPr>
                      <a:r>
                        <a:rPr lang="en-GB" sz="2400" dirty="0">
                          <a:effectLst/>
                          <a:latin typeface="Arial" pitchFamily="34" charset="0"/>
                          <a:cs typeface="Arial" pitchFamily="34" charset="0"/>
                        </a:rPr>
                        <a:t>Too little</a:t>
                      </a:r>
                      <a:endParaRPr lang="en-GB" sz="2400" dirty="0">
                        <a:effectLst/>
                        <a:latin typeface="Arial" pitchFamily="34" charset="0"/>
                        <a:ea typeface="Calibri"/>
                        <a:cs typeface="Arial" pitchFamily="34" charset="0"/>
                      </a:endParaRPr>
                    </a:p>
                  </a:txBody>
                  <a:tcPr marL="68580" marR="68580" marT="0" marB="0" anchor="ctr"/>
                </a:tc>
                <a:extLst>
                  <a:ext uri="{0D108BD9-81ED-4DB2-BD59-A6C34878D82A}">
                    <a16:rowId xmlns:a16="http://schemas.microsoft.com/office/drawing/2014/main" val="10000"/>
                  </a:ext>
                </a:extLst>
              </a:tr>
              <a:tr h="1500232">
                <a:tc>
                  <a:txBody>
                    <a:bodyPr/>
                    <a:lstStyle/>
                    <a:p>
                      <a:pPr>
                        <a:spcAft>
                          <a:spcPts val="0"/>
                        </a:spcAft>
                      </a:pPr>
                      <a:r>
                        <a:rPr lang="en-GB" sz="2400" dirty="0">
                          <a:effectLst/>
                          <a:latin typeface="Arial" pitchFamily="34" charset="0"/>
                          <a:cs typeface="Arial" pitchFamily="34" charset="0"/>
                        </a:rPr>
                        <a:t>Excitatory</a:t>
                      </a:r>
                      <a:endParaRPr lang="en-GB" sz="2400" dirty="0">
                        <a:effectLst/>
                        <a:latin typeface="Arial" pitchFamily="34" charset="0"/>
                        <a:ea typeface="Calibri"/>
                        <a:cs typeface="Arial" pitchFamily="34" charset="0"/>
                      </a:endParaRPr>
                    </a:p>
                  </a:txBody>
                  <a:tcPr marL="68580" marR="68580" marT="0" marB="0" anchor="ctr"/>
                </a:tc>
                <a:tc>
                  <a:txBody>
                    <a:bodyPr/>
                    <a:lstStyle/>
                    <a:p>
                      <a:pPr>
                        <a:spcAft>
                          <a:spcPts val="0"/>
                        </a:spcAft>
                      </a:pPr>
                      <a:r>
                        <a:rPr lang="en-GB" sz="2400" dirty="0">
                          <a:effectLst/>
                          <a:latin typeface="Arial" pitchFamily="34" charset="0"/>
                          <a:cs typeface="Arial" pitchFamily="34" charset="0"/>
                        </a:rPr>
                        <a:t>Serotonin</a:t>
                      </a:r>
                      <a:endParaRPr lang="en-GB" sz="2400" dirty="0">
                        <a:effectLst/>
                        <a:latin typeface="Arial" pitchFamily="34" charset="0"/>
                        <a:ea typeface="Calibri"/>
                        <a:cs typeface="Arial" pitchFamily="34" charset="0"/>
                      </a:endParaRPr>
                    </a:p>
                  </a:txBody>
                  <a:tcPr marL="68580" marR="68580" marT="0" marB="0" anchor="ctr"/>
                </a:tc>
                <a:tc>
                  <a:txBody>
                    <a:bodyPr/>
                    <a:lstStyle/>
                    <a:p>
                      <a:pPr>
                        <a:spcAft>
                          <a:spcPts val="0"/>
                        </a:spcAft>
                      </a:pPr>
                      <a:r>
                        <a:rPr lang="en-GB" sz="2400" dirty="0" smtClean="0">
                          <a:effectLst/>
                          <a:latin typeface="Arial" pitchFamily="34" charset="0"/>
                          <a:cs typeface="Arial" pitchFamily="34" charset="0"/>
                        </a:rPr>
                        <a:t>Causes </a:t>
                      </a:r>
                      <a:r>
                        <a:rPr lang="en-GB" sz="2400" dirty="0">
                          <a:effectLst/>
                          <a:latin typeface="Arial" pitchFamily="34" charset="0"/>
                          <a:cs typeface="Arial" pitchFamily="34" charset="0"/>
                        </a:rPr>
                        <a:t>too much activity to occur, leading to erratic </a:t>
                      </a:r>
                      <a:r>
                        <a:rPr lang="en-GB" sz="2400" dirty="0" smtClean="0">
                          <a:effectLst/>
                          <a:latin typeface="Arial" pitchFamily="34" charset="0"/>
                          <a:cs typeface="Arial" pitchFamily="34" charset="0"/>
                        </a:rPr>
                        <a:t>behaviour</a:t>
                      </a:r>
                      <a:endParaRPr lang="en-GB" sz="2400" dirty="0">
                        <a:effectLst/>
                        <a:latin typeface="Arial" pitchFamily="34" charset="0"/>
                        <a:cs typeface="Arial" pitchFamily="34" charset="0"/>
                      </a:endParaRPr>
                    </a:p>
                  </a:txBody>
                  <a:tcPr marL="68580" marR="68580" marT="0" marB="0" anchor="ctr"/>
                </a:tc>
                <a:tc>
                  <a:txBody>
                    <a:bodyPr/>
                    <a:lstStyle/>
                    <a:p>
                      <a:pPr>
                        <a:spcAft>
                          <a:spcPts val="0"/>
                        </a:spcAft>
                      </a:pPr>
                      <a:r>
                        <a:rPr lang="en-GB" sz="2400" dirty="0">
                          <a:effectLst/>
                          <a:latin typeface="Arial" pitchFamily="34" charset="0"/>
                          <a:cs typeface="Arial" pitchFamily="34" charset="0"/>
                        </a:rPr>
                        <a:t>Does not allow for any activity</a:t>
                      </a:r>
                      <a:endParaRPr lang="en-GB" sz="2400" dirty="0">
                        <a:effectLst/>
                        <a:latin typeface="Arial" pitchFamily="34" charset="0"/>
                        <a:ea typeface="Calibri"/>
                        <a:cs typeface="Arial" pitchFamily="34" charset="0"/>
                      </a:endParaRPr>
                    </a:p>
                  </a:txBody>
                  <a:tcPr marL="68580" marR="68580" marT="0" marB="0" anchor="ctr"/>
                </a:tc>
                <a:extLst>
                  <a:ext uri="{0D108BD9-81ED-4DB2-BD59-A6C34878D82A}">
                    <a16:rowId xmlns:a16="http://schemas.microsoft.com/office/drawing/2014/main" val="10001"/>
                  </a:ext>
                </a:extLst>
              </a:tr>
              <a:tr h="2109217">
                <a:tc>
                  <a:txBody>
                    <a:bodyPr/>
                    <a:lstStyle/>
                    <a:p>
                      <a:pPr>
                        <a:spcAft>
                          <a:spcPts val="0"/>
                        </a:spcAft>
                      </a:pPr>
                      <a:r>
                        <a:rPr lang="en-GB" sz="2400" dirty="0">
                          <a:effectLst/>
                          <a:latin typeface="Arial" pitchFamily="34" charset="0"/>
                          <a:cs typeface="Arial" pitchFamily="34" charset="0"/>
                        </a:rPr>
                        <a:t>Inhibitory</a:t>
                      </a:r>
                      <a:endParaRPr lang="en-GB" sz="2400" dirty="0">
                        <a:effectLst/>
                        <a:latin typeface="Arial" pitchFamily="34" charset="0"/>
                        <a:ea typeface="Calibri"/>
                        <a:cs typeface="Arial" pitchFamily="34" charset="0"/>
                      </a:endParaRPr>
                    </a:p>
                  </a:txBody>
                  <a:tcPr marL="68580" marR="68580" marT="0" marB="0" anchor="ctr"/>
                </a:tc>
                <a:tc>
                  <a:txBody>
                    <a:bodyPr/>
                    <a:lstStyle/>
                    <a:p>
                      <a:pPr>
                        <a:spcAft>
                          <a:spcPts val="0"/>
                        </a:spcAft>
                      </a:pPr>
                      <a:r>
                        <a:rPr lang="en-GB" sz="2400" dirty="0">
                          <a:effectLst/>
                          <a:latin typeface="Arial" pitchFamily="34" charset="0"/>
                          <a:cs typeface="Arial" pitchFamily="34" charset="0"/>
                        </a:rPr>
                        <a:t>GABA</a:t>
                      </a:r>
                      <a:endParaRPr lang="en-GB" sz="2400" dirty="0">
                        <a:effectLst/>
                        <a:latin typeface="Arial" pitchFamily="34" charset="0"/>
                        <a:ea typeface="Calibri"/>
                        <a:cs typeface="Arial" pitchFamily="34" charset="0"/>
                      </a:endParaRPr>
                    </a:p>
                  </a:txBody>
                  <a:tcPr marL="68580" marR="68580" marT="0" marB="0" anchor="ctr"/>
                </a:tc>
                <a:tc>
                  <a:txBody>
                    <a:bodyPr/>
                    <a:lstStyle/>
                    <a:p>
                      <a:pPr>
                        <a:spcAft>
                          <a:spcPts val="0"/>
                        </a:spcAft>
                      </a:pPr>
                      <a:r>
                        <a:rPr lang="en-GB" sz="2400" dirty="0">
                          <a:effectLst/>
                          <a:latin typeface="Arial" pitchFamily="34" charset="0"/>
                          <a:cs typeface="Arial" pitchFamily="34" charset="0"/>
                        </a:rPr>
                        <a:t>Inhibits too much so there is no activity</a:t>
                      </a:r>
                      <a:endParaRPr lang="en-GB" sz="2400" dirty="0">
                        <a:effectLst/>
                        <a:latin typeface="Arial" pitchFamily="34" charset="0"/>
                        <a:ea typeface="Calibri"/>
                        <a:cs typeface="Arial" pitchFamily="34" charset="0"/>
                      </a:endParaRPr>
                    </a:p>
                  </a:txBody>
                  <a:tcPr marL="68580" marR="68580" marT="0" marB="0" anchor="ctr"/>
                </a:tc>
                <a:tc>
                  <a:txBody>
                    <a:bodyPr/>
                    <a:lstStyle/>
                    <a:p>
                      <a:pPr>
                        <a:spcAft>
                          <a:spcPts val="0"/>
                        </a:spcAft>
                      </a:pPr>
                      <a:r>
                        <a:rPr lang="en-GB" sz="2400" dirty="0">
                          <a:effectLst/>
                          <a:latin typeface="Arial" pitchFamily="34" charset="0"/>
                          <a:cs typeface="Arial" pitchFamily="34" charset="0"/>
                        </a:rPr>
                        <a:t>Does not inhibit enough so there is too much activity</a:t>
                      </a:r>
                      <a:endParaRPr lang="en-GB" sz="2400" dirty="0">
                        <a:effectLst/>
                        <a:latin typeface="Arial" pitchFamily="34" charset="0"/>
                        <a:ea typeface="Calibri"/>
                        <a:cs typeface="Arial" pitchFamily="34" charset="0"/>
                      </a:endParaRPr>
                    </a:p>
                  </a:txBody>
                  <a:tcPr marL="68580" marR="68580" marT="0" marB="0" anchor="ctr"/>
                </a:tc>
                <a:extLst>
                  <a:ext uri="{0D108BD9-81ED-4DB2-BD59-A6C34878D82A}">
                    <a16:rowId xmlns:a16="http://schemas.microsoft.com/office/drawing/2014/main" val="10002"/>
                  </a:ext>
                </a:extLst>
              </a:tr>
            </a:tbl>
          </a:graphicData>
        </a:graphic>
      </p:graphicFrame>
      <p:sp>
        <p:nvSpPr>
          <p:cNvPr id="4" name="6-Point Star 3"/>
          <p:cNvSpPr/>
          <p:nvPr/>
        </p:nvSpPr>
        <p:spPr>
          <a:xfrm>
            <a:off x="7698966" y="562372"/>
            <a:ext cx="1440160" cy="1656184"/>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Page 7</a:t>
            </a:r>
            <a:endParaRPr lang="en-GB" sz="2000" dirty="0">
              <a:solidFill>
                <a:schemeClr val="tx1"/>
              </a:solidFill>
            </a:endParaRPr>
          </a:p>
        </p:txBody>
      </p:sp>
    </p:spTree>
    <p:extLst>
      <p:ext uri="{BB962C8B-B14F-4D97-AF65-F5344CB8AC3E}">
        <p14:creationId xmlns:p14="http://schemas.microsoft.com/office/powerpoint/2010/main" val="3148863309"/>
      </p:ext>
    </p:extLst>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sp>
        <p:nvSpPr>
          <p:cNvPr id="225" name="Shape 225"/>
          <p:cNvSpPr txBox="1">
            <a:spLocks noGrp="1"/>
          </p:cNvSpPr>
          <p:nvPr>
            <p:ph type="body" idx="1"/>
          </p:nvPr>
        </p:nvSpPr>
        <p:spPr>
          <a:xfrm>
            <a:off x="0" y="1700808"/>
            <a:ext cx="5445224" cy="4752528"/>
          </a:xfrm>
          <a:prstGeom prst="rect">
            <a:avLst/>
          </a:prstGeom>
          <a:ln w="9525" cap="flat">
            <a:noFill/>
            <a:prstDash val="solid"/>
            <a:round/>
            <a:headEnd type="none" w="med" len="med"/>
            <a:tailEnd type="none" w="med" len="med"/>
          </a:ln>
        </p:spPr>
        <p:txBody>
          <a:bodyPr lIns="91425" tIns="91425" rIns="91425" bIns="91425" anchor="t" anchorCtr="0">
            <a:noAutofit/>
          </a:bodyPr>
          <a:lstStyle/>
          <a:p>
            <a:pPr marL="571500" indent="-571500">
              <a:buFont typeface="Arial" panose="020B0604020202020204" pitchFamily="34" charset="0"/>
              <a:buChar char="•"/>
            </a:pPr>
            <a:r>
              <a:rPr lang="en-GB" sz="4000" dirty="0" smtClean="0"/>
              <a:t>Medical Model</a:t>
            </a:r>
          </a:p>
          <a:p>
            <a:pPr marL="571500" indent="-571500">
              <a:buFont typeface="Arial" panose="020B0604020202020204" pitchFamily="34" charset="0"/>
              <a:buChar char="•"/>
            </a:pPr>
            <a:r>
              <a:rPr lang="en-GB" sz="4000" dirty="0" smtClean="0"/>
              <a:t>Biochemical explanation</a:t>
            </a:r>
          </a:p>
          <a:p>
            <a:pPr marL="571500" indent="-571500">
              <a:buFont typeface="Arial" panose="020B0604020202020204" pitchFamily="34" charset="0"/>
              <a:buChar char="•"/>
            </a:pPr>
            <a:r>
              <a:rPr lang="en-GB" sz="4000" dirty="0" smtClean="0"/>
              <a:t>Brain abnormality explanation</a:t>
            </a:r>
          </a:p>
          <a:p>
            <a:pPr marL="571500" indent="-571500">
              <a:buFont typeface="Arial" panose="020B0604020202020204" pitchFamily="34" charset="0"/>
              <a:buChar char="•"/>
            </a:pPr>
            <a:r>
              <a:rPr lang="en-GB" sz="4000" dirty="0" smtClean="0"/>
              <a:t>Genetic explanation</a:t>
            </a:r>
          </a:p>
          <a:p>
            <a:pPr marL="571500" indent="-571500">
              <a:buFont typeface="Arial" panose="020B0604020202020204" pitchFamily="34" charset="0"/>
              <a:buChar char="•"/>
            </a:pPr>
            <a:r>
              <a:rPr lang="en-GB" sz="4000" dirty="0" smtClean="0"/>
              <a:t>Nature not nurture</a:t>
            </a:r>
          </a:p>
          <a:p>
            <a:pPr marL="571500" indent="-571500">
              <a:buFont typeface="Arial" panose="020B0604020202020204" pitchFamily="34" charset="0"/>
              <a:buChar char="•"/>
            </a:pPr>
            <a:endParaRPr lang="en-GB" sz="4000" dirty="0" smtClean="0"/>
          </a:p>
          <a:p>
            <a:endParaRPr lang="en-GB" sz="4000" dirty="0" smtClean="0"/>
          </a:p>
        </p:txBody>
      </p:sp>
      <p:sp>
        <p:nvSpPr>
          <p:cNvPr id="4" name="Shape 203"/>
          <p:cNvSpPr txBox="1">
            <a:spLocks noGrp="1"/>
          </p:cNvSpPr>
          <p:nvPr>
            <p:ph type="title"/>
          </p:nvPr>
        </p:nvSpPr>
        <p:spPr>
          <a:xfrm>
            <a:off x="0" y="-1116"/>
            <a:ext cx="5356831" cy="1053852"/>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5400" dirty="0" smtClean="0">
                <a:latin typeface="+mj-lt"/>
                <a:cs typeface="Arial" panose="020B0604020202020204" pitchFamily="34" charset="0"/>
              </a:rPr>
              <a:t>Medical Model</a:t>
            </a:r>
            <a:endParaRPr lang="en" sz="5400" dirty="0">
              <a:latin typeface="+mj-lt"/>
              <a:cs typeface="Arial" panose="020B0604020202020204" pitchFamily="34" charset="0"/>
            </a:endParaRPr>
          </a:p>
        </p:txBody>
      </p:sp>
      <p:pic>
        <p:nvPicPr>
          <p:cNvPr id="1028" name="Picture 4" descr="C:\Users\vevagora\AppData\Local\Microsoft\Windows\Temporary Internet Files\Content.IE5\HS5AWRH2\play-doh-log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5" y="3778746"/>
            <a:ext cx="2974741" cy="166647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vevagora\AppData\Local\Microsoft\Windows\Temporary Internet Files\Content.IE5\RJXJF1R3\playdoh[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6831" y="16453"/>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44208" y="5805264"/>
            <a:ext cx="1872208" cy="954107"/>
          </a:xfrm>
          <a:prstGeom prst="rect">
            <a:avLst/>
          </a:prstGeom>
          <a:noFill/>
        </p:spPr>
        <p:txBody>
          <a:bodyPr wrap="square" rtlCol="0">
            <a:spAutoFit/>
          </a:bodyPr>
          <a:lstStyle/>
          <a:p>
            <a:r>
              <a:rPr lang="en-GB" dirty="0" smtClean="0">
                <a:hlinkClick r:id="rId5" action="ppaction://hlinkpres?slideindex=1&amp;slidetitle="/>
              </a:rPr>
              <a:t>..\..\Teaching and Learning\Lesson Activities\Countdown.pptx</a:t>
            </a:r>
            <a:endParaRPr lang="en-GB" dirty="0"/>
          </a:p>
        </p:txBody>
      </p:sp>
    </p:spTree>
    <p:extLst>
      <p:ext uri="{BB962C8B-B14F-4D97-AF65-F5344CB8AC3E}">
        <p14:creationId xmlns:p14="http://schemas.microsoft.com/office/powerpoint/2010/main" val="225603327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
                                            <p:txEl>
                                              <p:pRg st="0" end="0"/>
                                            </p:txEl>
                                          </p:spTgt>
                                        </p:tgtEl>
                                        <p:attrNameLst>
                                          <p:attrName>style.visibility</p:attrName>
                                        </p:attrNameLst>
                                      </p:cBhvr>
                                      <p:to>
                                        <p:strVal val="visible"/>
                                      </p:to>
                                    </p:set>
                                    <p:anim calcmode="lin" valueType="num">
                                      <p:cBhvr additive="base">
                                        <p:cTn id="7" dur="500" fill="hold"/>
                                        <p:tgtEl>
                                          <p:spTgt spid="2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5">
                                            <p:txEl>
                                              <p:pRg st="1" end="1"/>
                                            </p:txEl>
                                          </p:spTgt>
                                        </p:tgtEl>
                                        <p:attrNameLst>
                                          <p:attrName>style.visibility</p:attrName>
                                        </p:attrNameLst>
                                      </p:cBhvr>
                                      <p:to>
                                        <p:strVal val="visible"/>
                                      </p:to>
                                    </p:set>
                                    <p:anim calcmode="lin" valueType="num">
                                      <p:cBhvr additive="base">
                                        <p:cTn id="13" dur="500" fill="hold"/>
                                        <p:tgtEl>
                                          <p:spTgt spid="22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5">
                                            <p:txEl>
                                              <p:pRg st="2" end="2"/>
                                            </p:txEl>
                                          </p:spTgt>
                                        </p:tgtEl>
                                        <p:attrNameLst>
                                          <p:attrName>style.visibility</p:attrName>
                                        </p:attrNameLst>
                                      </p:cBhvr>
                                      <p:to>
                                        <p:strVal val="visible"/>
                                      </p:to>
                                    </p:set>
                                    <p:anim calcmode="lin" valueType="num">
                                      <p:cBhvr additive="base">
                                        <p:cTn id="19" dur="500" fill="hold"/>
                                        <p:tgtEl>
                                          <p:spTgt spid="22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5">
                                            <p:txEl>
                                              <p:pRg st="3" end="3"/>
                                            </p:txEl>
                                          </p:spTgt>
                                        </p:tgtEl>
                                        <p:attrNameLst>
                                          <p:attrName>style.visibility</p:attrName>
                                        </p:attrNameLst>
                                      </p:cBhvr>
                                      <p:to>
                                        <p:strVal val="visible"/>
                                      </p:to>
                                    </p:set>
                                    <p:anim calcmode="lin" valueType="num">
                                      <p:cBhvr additive="base">
                                        <p:cTn id="25" dur="500" fill="hold"/>
                                        <p:tgtEl>
                                          <p:spTgt spid="22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5">
                                            <p:txEl>
                                              <p:pRg st="4" end="4"/>
                                            </p:txEl>
                                          </p:spTgt>
                                        </p:tgtEl>
                                        <p:attrNameLst>
                                          <p:attrName>style.visibility</p:attrName>
                                        </p:attrNameLst>
                                      </p:cBhvr>
                                      <p:to>
                                        <p:strVal val="visible"/>
                                      </p:to>
                                    </p:set>
                                    <p:anim calcmode="lin" valueType="num">
                                      <p:cBhvr additive="base">
                                        <p:cTn id="31" dur="500" fill="hold"/>
                                        <p:tgtEl>
                                          <p:spTgt spid="22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6858000"/>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4400" dirty="0" smtClean="0">
                <a:latin typeface="+mj-lt"/>
                <a:cs typeface="Arial" panose="020B0604020202020204" pitchFamily="34" charset="0"/>
              </a:rPr>
              <a:t>AO2 Application</a:t>
            </a:r>
            <a:br>
              <a:rPr lang="en-GB" sz="4400" dirty="0" smtClean="0">
                <a:latin typeface="+mj-lt"/>
                <a:cs typeface="Arial" panose="020B0604020202020204" pitchFamily="34" charset="0"/>
              </a:rPr>
            </a:br>
            <a:r>
              <a:rPr lang="en-GB" sz="4400" dirty="0">
                <a:latin typeface="+mj-lt"/>
                <a:cs typeface="Arial" panose="020B0604020202020204" pitchFamily="34" charset="0"/>
              </a:rPr>
              <a:t/>
            </a:r>
            <a:br>
              <a:rPr lang="en-GB" sz="4400" dirty="0">
                <a:latin typeface="+mj-lt"/>
                <a:cs typeface="Arial" panose="020B0604020202020204" pitchFamily="34" charset="0"/>
              </a:rPr>
            </a:br>
            <a:r>
              <a:rPr lang="en-GB" sz="4400" dirty="0" smtClean="0">
                <a:latin typeface="+mj-lt"/>
                <a:cs typeface="Arial" panose="020B0604020202020204" pitchFamily="34" charset="0"/>
              </a:rPr>
              <a:t>Applying the Medical Model’s </a:t>
            </a:r>
            <a:r>
              <a:rPr lang="en-GB" sz="4400" b="1" u="sng" dirty="0" smtClean="0">
                <a:latin typeface="+mj-lt"/>
                <a:cs typeface="Arial" panose="020B0604020202020204" pitchFamily="34" charset="0"/>
              </a:rPr>
              <a:t>biochemical</a:t>
            </a:r>
            <a:r>
              <a:rPr lang="en-GB" sz="4400" dirty="0" smtClean="0">
                <a:latin typeface="+mj-lt"/>
                <a:cs typeface="Arial" panose="020B0604020202020204" pitchFamily="34" charset="0"/>
              </a:rPr>
              <a:t> explanation to specific phobias</a:t>
            </a:r>
            <a:r>
              <a:rPr lang="en-GB" sz="4400" dirty="0">
                <a:latin typeface="+mj-lt"/>
                <a:cs typeface="Arial" panose="020B0604020202020204" pitchFamily="34" charset="0"/>
              </a:rPr>
              <a:t/>
            </a:r>
            <a:br>
              <a:rPr lang="en-GB" sz="4400" dirty="0">
                <a:latin typeface="+mj-lt"/>
                <a:cs typeface="Arial" panose="020B0604020202020204" pitchFamily="34" charset="0"/>
              </a:rPr>
            </a:br>
            <a:r>
              <a:rPr lang="en-GB" sz="4400" dirty="0">
                <a:latin typeface="+mj-lt"/>
                <a:cs typeface="Arial" panose="020B0604020202020204" pitchFamily="34" charset="0"/>
              </a:rPr>
              <a:t/>
            </a:r>
            <a:br>
              <a:rPr lang="en-GB" sz="4400" dirty="0">
                <a:latin typeface="+mj-lt"/>
                <a:cs typeface="Arial" panose="020B0604020202020204" pitchFamily="34" charset="0"/>
              </a:rPr>
            </a:br>
            <a:r>
              <a:rPr lang="en-GB" sz="4400" dirty="0" smtClean="0">
                <a:latin typeface="+mj-lt"/>
                <a:cs typeface="Arial" panose="020B0604020202020204" pitchFamily="34" charset="0"/>
              </a:rPr>
              <a:t/>
            </a:r>
            <a:br>
              <a:rPr lang="en-GB" sz="4400" dirty="0" smtClean="0">
                <a:latin typeface="+mj-lt"/>
                <a:cs typeface="Arial" panose="020B0604020202020204" pitchFamily="34" charset="0"/>
              </a:rPr>
            </a:br>
            <a:endParaRPr lang="en" sz="4400" dirty="0">
              <a:latin typeface="+mj-lt"/>
              <a:cs typeface="Arial" panose="020B0604020202020204" pitchFamily="34" charset="0"/>
            </a:endParaRPr>
          </a:p>
        </p:txBody>
      </p:sp>
    </p:spTree>
    <p:extLst>
      <p:ext uri="{BB962C8B-B14F-4D97-AF65-F5344CB8AC3E}">
        <p14:creationId xmlns:p14="http://schemas.microsoft.com/office/powerpoint/2010/main" val="3285430791"/>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3780"/>
            <a:ext cx="9144000" cy="984508"/>
          </a:xfrm>
        </p:spPr>
        <p:txBody>
          <a:bodyPr>
            <a:normAutofit/>
          </a:bodyPr>
          <a:lstStyle/>
          <a:p>
            <a:pPr algn="ctr"/>
            <a:r>
              <a:rPr lang="en-US" sz="5400" dirty="0" smtClean="0">
                <a:solidFill>
                  <a:schemeClr val="tx1"/>
                </a:solidFill>
                <a:latin typeface="Arial" panose="020B0604020202020204" pitchFamily="34" charset="0"/>
                <a:cs typeface="Arial" panose="020B0604020202020204" pitchFamily="34" charset="0"/>
              </a:rPr>
              <a:t>Pair task: Answers</a:t>
            </a:r>
            <a:endParaRPr lang="en-US" sz="5400" dirty="0">
              <a:solidFill>
                <a:schemeClr val="tx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0" y="764704"/>
            <a:ext cx="4211960" cy="6093296"/>
          </a:xfrm>
        </p:spPr>
        <p:txBody>
          <a:bodyPr>
            <a:noAutofit/>
          </a:bodyPr>
          <a:lstStyle/>
          <a:p>
            <a:r>
              <a:rPr lang="en-US" sz="2000" dirty="0" err="1">
                <a:solidFill>
                  <a:schemeClr val="tx1"/>
                </a:solidFill>
                <a:latin typeface="Arial" panose="020B0604020202020204" pitchFamily="34" charset="0"/>
                <a:cs typeface="Arial" panose="020B0604020202020204" pitchFamily="34" charset="0"/>
              </a:rPr>
              <a:t>Aichmophobia</a:t>
            </a:r>
            <a:r>
              <a:rPr lang="en-US" sz="2000" dirty="0">
                <a:solidFill>
                  <a:schemeClr val="tx1"/>
                </a:solidFill>
                <a:latin typeface="Arial" panose="020B0604020202020204" pitchFamily="34" charset="0"/>
                <a:cs typeface="Arial" panose="020B0604020202020204" pitchFamily="34" charset="0"/>
              </a:rPr>
              <a:t>- </a:t>
            </a:r>
            <a:r>
              <a:rPr lang="en-US" sz="2000" i="1" dirty="0">
                <a:solidFill>
                  <a:schemeClr val="tx1"/>
                </a:solidFill>
                <a:latin typeface="Arial" panose="020B0604020202020204" pitchFamily="34" charset="0"/>
                <a:cs typeface="Arial" panose="020B0604020202020204" pitchFamily="34" charset="0"/>
              </a:rPr>
              <a:t>fear of pointed objects</a:t>
            </a:r>
            <a:endParaRPr lang="en-GB" sz="2000" dirty="0">
              <a:solidFill>
                <a:schemeClr val="tx1"/>
              </a:solidFill>
              <a:latin typeface="Arial" panose="020B0604020202020204" pitchFamily="34" charset="0"/>
              <a:cs typeface="Arial" panose="020B0604020202020204" pitchFamily="34" charset="0"/>
            </a:endParaRPr>
          </a:p>
          <a:p>
            <a:r>
              <a:rPr lang="en-US" sz="2000" dirty="0" err="1">
                <a:solidFill>
                  <a:schemeClr val="tx1"/>
                </a:solidFill>
                <a:latin typeface="Arial" panose="020B0604020202020204" pitchFamily="34" charset="0"/>
                <a:cs typeface="Arial" panose="020B0604020202020204" pitchFamily="34" charset="0"/>
              </a:rPr>
              <a:t>Amathophobia</a:t>
            </a:r>
            <a:r>
              <a:rPr lang="en-US" sz="2000" dirty="0">
                <a:solidFill>
                  <a:schemeClr val="tx1"/>
                </a:solidFill>
                <a:latin typeface="Arial" panose="020B0604020202020204" pitchFamily="34" charset="0"/>
                <a:cs typeface="Arial" panose="020B0604020202020204" pitchFamily="34" charset="0"/>
              </a:rPr>
              <a:t>- </a:t>
            </a:r>
            <a:r>
              <a:rPr lang="en-US" sz="2000" i="1" dirty="0">
                <a:solidFill>
                  <a:schemeClr val="tx1"/>
                </a:solidFill>
                <a:latin typeface="Arial" panose="020B0604020202020204" pitchFamily="34" charset="0"/>
                <a:cs typeface="Arial" panose="020B0604020202020204" pitchFamily="34" charset="0"/>
              </a:rPr>
              <a:t>fear of dust</a:t>
            </a:r>
            <a:endParaRPr lang="en-GB" sz="2000" dirty="0">
              <a:solidFill>
                <a:schemeClr val="tx1"/>
              </a:solidFill>
              <a:latin typeface="Arial" panose="020B0604020202020204" pitchFamily="34" charset="0"/>
              <a:cs typeface="Arial" panose="020B0604020202020204" pitchFamily="34" charset="0"/>
            </a:endParaRPr>
          </a:p>
          <a:p>
            <a:r>
              <a:rPr lang="en-US" sz="2000" dirty="0" err="1">
                <a:solidFill>
                  <a:schemeClr val="tx1"/>
                </a:solidFill>
                <a:latin typeface="Arial" panose="020B0604020202020204" pitchFamily="34" charset="0"/>
                <a:cs typeface="Arial" panose="020B0604020202020204" pitchFamily="34" charset="0"/>
              </a:rPr>
              <a:t>Bacteriophobia</a:t>
            </a:r>
            <a:r>
              <a:rPr lang="en-US" sz="2000" dirty="0">
                <a:solidFill>
                  <a:schemeClr val="tx1"/>
                </a:solidFill>
                <a:latin typeface="Arial" panose="020B0604020202020204" pitchFamily="34" charset="0"/>
                <a:cs typeface="Arial" panose="020B0604020202020204" pitchFamily="34" charset="0"/>
              </a:rPr>
              <a:t>-</a:t>
            </a:r>
            <a:r>
              <a:rPr lang="en-US" sz="2000" i="1" dirty="0">
                <a:solidFill>
                  <a:schemeClr val="tx1"/>
                </a:solidFill>
                <a:latin typeface="Arial" panose="020B0604020202020204" pitchFamily="34" charset="0"/>
                <a:cs typeface="Arial" panose="020B0604020202020204" pitchFamily="34" charset="0"/>
              </a:rPr>
              <a:t>fear of bacteria</a:t>
            </a:r>
            <a:endParaRPr lang="en-GB" sz="2000" dirty="0">
              <a:solidFill>
                <a:schemeClr val="tx1"/>
              </a:solidFill>
              <a:latin typeface="Arial" panose="020B0604020202020204" pitchFamily="34" charset="0"/>
              <a:cs typeface="Arial" panose="020B0604020202020204" pitchFamily="34" charset="0"/>
            </a:endParaRPr>
          </a:p>
          <a:p>
            <a:r>
              <a:rPr lang="en-US" sz="2000" dirty="0" err="1">
                <a:solidFill>
                  <a:schemeClr val="tx1"/>
                </a:solidFill>
                <a:latin typeface="Arial" panose="020B0604020202020204" pitchFamily="34" charset="0"/>
                <a:cs typeface="Arial" panose="020B0604020202020204" pitchFamily="34" charset="0"/>
              </a:rPr>
              <a:t>Chronomentrophobia</a:t>
            </a:r>
            <a:r>
              <a:rPr lang="en-US" sz="2000" dirty="0">
                <a:solidFill>
                  <a:schemeClr val="tx1"/>
                </a:solidFill>
                <a:latin typeface="Arial" panose="020B0604020202020204" pitchFamily="34" charset="0"/>
                <a:cs typeface="Arial" panose="020B0604020202020204" pitchFamily="34" charset="0"/>
              </a:rPr>
              <a:t>- </a:t>
            </a:r>
            <a:r>
              <a:rPr lang="en-US" sz="2000" i="1" dirty="0">
                <a:solidFill>
                  <a:schemeClr val="tx1"/>
                </a:solidFill>
                <a:latin typeface="Arial" panose="020B0604020202020204" pitchFamily="34" charset="0"/>
                <a:cs typeface="Arial" panose="020B0604020202020204" pitchFamily="34" charset="0"/>
              </a:rPr>
              <a:t>fear of clocks</a:t>
            </a:r>
            <a:endParaRPr lang="en-GB" sz="2000" dirty="0">
              <a:solidFill>
                <a:schemeClr val="tx1"/>
              </a:solidFill>
              <a:latin typeface="Arial" panose="020B0604020202020204" pitchFamily="34" charset="0"/>
              <a:cs typeface="Arial" panose="020B0604020202020204" pitchFamily="34" charset="0"/>
            </a:endParaRPr>
          </a:p>
          <a:p>
            <a:r>
              <a:rPr lang="en-US" sz="2000" dirty="0" err="1">
                <a:solidFill>
                  <a:schemeClr val="tx1"/>
                </a:solidFill>
                <a:latin typeface="Arial" panose="020B0604020202020204" pitchFamily="34" charset="0"/>
                <a:cs typeface="Arial" panose="020B0604020202020204" pitchFamily="34" charset="0"/>
              </a:rPr>
              <a:t>Cyberphobia</a:t>
            </a:r>
            <a:r>
              <a:rPr lang="en-US" sz="2000" dirty="0">
                <a:solidFill>
                  <a:schemeClr val="tx1"/>
                </a:solidFill>
                <a:latin typeface="Arial" panose="020B0604020202020204" pitchFamily="34" charset="0"/>
                <a:cs typeface="Arial" panose="020B0604020202020204" pitchFamily="34" charset="0"/>
              </a:rPr>
              <a:t>- </a:t>
            </a:r>
            <a:r>
              <a:rPr lang="en-US" sz="2000" i="1" dirty="0">
                <a:solidFill>
                  <a:schemeClr val="tx1"/>
                </a:solidFill>
                <a:latin typeface="Arial" panose="020B0604020202020204" pitchFamily="34" charset="0"/>
                <a:cs typeface="Arial" panose="020B0604020202020204" pitchFamily="34" charset="0"/>
              </a:rPr>
              <a:t>fear of computers</a:t>
            </a:r>
            <a:endParaRPr lang="en-GB" sz="2000" dirty="0">
              <a:solidFill>
                <a:schemeClr val="tx1"/>
              </a:solidFill>
              <a:latin typeface="Arial" panose="020B0604020202020204" pitchFamily="34" charset="0"/>
              <a:cs typeface="Arial" panose="020B0604020202020204" pitchFamily="34" charset="0"/>
            </a:endParaRPr>
          </a:p>
          <a:p>
            <a:r>
              <a:rPr lang="en-US" sz="2000" dirty="0" err="1">
                <a:solidFill>
                  <a:schemeClr val="tx1"/>
                </a:solidFill>
                <a:latin typeface="Arial" panose="020B0604020202020204" pitchFamily="34" charset="0"/>
                <a:cs typeface="Arial" panose="020B0604020202020204" pitchFamily="34" charset="0"/>
              </a:rPr>
              <a:t>Dentophobia</a:t>
            </a:r>
            <a:r>
              <a:rPr lang="en-US" sz="2000" dirty="0">
                <a:solidFill>
                  <a:schemeClr val="tx1"/>
                </a:solidFill>
                <a:latin typeface="Arial" panose="020B0604020202020204" pitchFamily="34" charset="0"/>
                <a:cs typeface="Arial" panose="020B0604020202020204" pitchFamily="34" charset="0"/>
              </a:rPr>
              <a:t>- </a:t>
            </a:r>
            <a:r>
              <a:rPr lang="en-US" sz="2000" i="1" dirty="0">
                <a:solidFill>
                  <a:schemeClr val="tx1"/>
                </a:solidFill>
                <a:latin typeface="Arial" panose="020B0604020202020204" pitchFamily="34" charset="0"/>
                <a:cs typeface="Arial" panose="020B0604020202020204" pitchFamily="34" charset="0"/>
              </a:rPr>
              <a:t>fear of going to the dentist</a:t>
            </a:r>
            <a:endParaRPr lang="en-GB" sz="2000" dirty="0">
              <a:solidFill>
                <a:schemeClr val="tx1"/>
              </a:solidFill>
              <a:latin typeface="Arial" panose="020B0604020202020204" pitchFamily="34" charset="0"/>
              <a:cs typeface="Arial" panose="020B0604020202020204" pitchFamily="34" charset="0"/>
            </a:endParaRPr>
          </a:p>
          <a:p>
            <a:r>
              <a:rPr lang="en-US" sz="2000" dirty="0" err="1">
                <a:solidFill>
                  <a:schemeClr val="tx1"/>
                </a:solidFill>
                <a:latin typeface="Arial" panose="020B0604020202020204" pitchFamily="34" charset="0"/>
                <a:cs typeface="Arial" panose="020B0604020202020204" pitchFamily="34" charset="0"/>
              </a:rPr>
              <a:t>Didaskaleinophobia</a:t>
            </a:r>
            <a:r>
              <a:rPr lang="en-US" sz="2000" dirty="0">
                <a:solidFill>
                  <a:schemeClr val="tx1"/>
                </a:solidFill>
                <a:latin typeface="Arial" panose="020B0604020202020204" pitchFamily="34" charset="0"/>
                <a:cs typeface="Arial" panose="020B0604020202020204" pitchFamily="34" charset="0"/>
              </a:rPr>
              <a:t>- </a:t>
            </a:r>
            <a:r>
              <a:rPr lang="en-US" sz="2000" i="1" dirty="0">
                <a:solidFill>
                  <a:schemeClr val="tx1"/>
                </a:solidFill>
                <a:latin typeface="Arial" panose="020B0604020202020204" pitchFamily="34" charset="0"/>
                <a:cs typeface="Arial" panose="020B0604020202020204" pitchFamily="34" charset="0"/>
              </a:rPr>
              <a:t>fear of going to school</a:t>
            </a:r>
            <a:endParaRPr lang="en-GB" sz="2000" dirty="0">
              <a:solidFill>
                <a:schemeClr val="tx1"/>
              </a:solidFill>
              <a:latin typeface="Arial" panose="020B0604020202020204" pitchFamily="34" charset="0"/>
              <a:cs typeface="Arial" panose="020B0604020202020204" pitchFamily="34" charset="0"/>
            </a:endParaRPr>
          </a:p>
          <a:p>
            <a:r>
              <a:rPr lang="en-US" sz="2000" dirty="0" err="1">
                <a:solidFill>
                  <a:schemeClr val="tx1"/>
                </a:solidFill>
                <a:latin typeface="Arial" panose="020B0604020202020204" pitchFamily="34" charset="0"/>
                <a:cs typeface="Arial" panose="020B0604020202020204" pitchFamily="34" charset="0"/>
              </a:rPr>
              <a:t>Eisotrophobia</a:t>
            </a:r>
            <a:r>
              <a:rPr lang="en-US" sz="2000" dirty="0">
                <a:solidFill>
                  <a:schemeClr val="tx1"/>
                </a:solidFill>
                <a:latin typeface="Arial" panose="020B0604020202020204" pitchFamily="34" charset="0"/>
                <a:cs typeface="Arial" panose="020B0604020202020204" pitchFamily="34" charset="0"/>
              </a:rPr>
              <a:t>- </a:t>
            </a:r>
            <a:r>
              <a:rPr lang="en-US" sz="2000" i="1" dirty="0">
                <a:solidFill>
                  <a:schemeClr val="tx1"/>
                </a:solidFill>
                <a:latin typeface="Arial" panose="020B0604020202020204" pitchFamily="34" charset="0"/>
                <a:cs typeface="Arial" panose="020B0604020202020204" pitchFamily="34" charset="0"/>
              </a:rPr>
              <a:t>fear of looking at oneself in the mirror</a:t>
            </a:r>
            <a:endParaRPr lang="en-GB" sz="2000" dirty="0">
              <a:solidFill>
                <a:schemeClr val="tx1"/>
              </a:solidFill>
              <a:latin typeface="Arial" panose="020B0604020202020204" pitchFamily="34" charset="0"/>
              <a:cs typeface="Arial" panose="020B0604020202020204" pitchFamily="34" charset="0"/>
            </a:endParaRPr>
          </a:p>
          <a:p>
            <a:r>
              <a:rPr lang="en-US" sz="2000" dirty="0" err="1">
                <a:solidFill>
                  <a:schemeClr val="tx1"/>
                </a:solidFill>
                <a:latin typeface="Arial" panose="020B0604020202020204" pitchFamily="34" charset="0"/>
                <a:cs typeface="Arial" panose="020B0604020202020204" pitchFamily="34" charset="0"/>
              </a:rPr>
              <a:t>Gamophobia</a:t>
            </a:r>
            <a:r>
              <a:rPr lang="en-US" sz="2000" dirty="0">
                <a:solidFill>
                  <a:schemeClr val="tx1"/>
                </a:solidFill>
                <a:latin typeface="Arial" panose="020B0604020202020204" pitchFamily="34" charset="0"/>
                <a:cs typeface="Arial" panose="020B0604020202020204" pitchFamily="34" charset="0"/>
              </a:rPr>
              <a:t>- </a:t>
            </a:r>
            <a:r>
              <a:rPr lang="en-US" sz="2000" i="1" dirty="0">
                <a:solidFill>
                  <a:schemeClr val="tx1"/>
                </a:solidFill>
                <a:latin typeface="Arial" panose="020B0604020202020204" pitchFamily="34" charset="0"/>
                <a:cs typeface="Arial" panose="020B0604020202020204" pitchFamily="34" charset="0"/>
              </a:rPr>
              <a:t>fear of marriage</a:t>
            </a:r>
            <a:endParaRPr lang="en-GB" sz="2000" dirty="0">
              <a:solidFill>
                <a:schemeClr val="tx1"/>
              </a:solidFill>
              <a:latin typeface="Arial" panose="020B0604020202020204" pitchFamily="34" charset="0"/>
              <a:cs typeface="Arial" panose="020B0604020202020204" pitchFamily="34" charset="0"/>
            </a:endParaRPr>
          </a:p>
          <a:p>
            <a:r>
              <a:rPr lang="en-US" sz="2000" dirty="0" err="1">
                <a:solidFill>
                  <a:schemeClr val="tx1"/>
                </a:solidFill>
                <a:latin typeface="Arial" panose="020B0604020202020204" pitchFamily="34" charset="0"/>
                <a:cs typeface="Arial" panose="020B0604020202020204" pitchFamily="34" charset="0"/>
              </a:rPr>
              <a:t>Hemaphobia</a:t>
            </a:r>
            <a:r>
              <a:rPr lang="en-US" sz="2000" dirty="0">
                <a:solidFill>
                  <a:schemeClr val="tx1"/>
                </a:solidFill>
                <a:latin typeface="Arial" panose="020B0604020202020204" pitchFamily="34" charset="0"/>
                <a:cs typeface="Arial" panose="020B0604020202020204" pitchFamily="34" charset="0"/>
              </a:rPr>
              <a:t>- </a:t>
            </a:r>
            <a:r>
              <a:rPr lang="en-US" sz="2000" i="1" dirty="0">
                <a:solidFill>
                  <a:schemeClr val="tx1"/>
                </a:solidFill>
                <a:latin typeface="Arial" panose="020B0604020202020204" pitchFamily="34" charset="0"/>
                <a:cs typeface="Arial" panose="020B0604020202020204" pitchFamily="34" charset="0"/>
              </a:rPr>
              <a:t>fear of </a:t>
            </a:r>
            <a:r>
              <a:rPr lang="en-US" sz="2000" i="1" dirty="0" smtClean="0">
                <a:solidFill>
                  <a:schemeClr val="tx1"/>
                </a:solidFill>
                <a:latin typeface="Arial" panose="020B0604020202020204" pitchFamily="34" charset="0"/>
                <a:cs typeface="Arial" panose="020B0604020202020204" pitchFamily="34" charset="0"/>
              </a:rPr>
              <a:t>blood</a:t>
            </a:r>
          </a:p>
        </p:txBody>
      </p:sp>
      <p:sp>
        <p:nvSpPr>
          <p:cNvPr id="5" name="Content Placeholder 2"/>
          <p:cNvSpPr txBox="1">
            <a:spLocks/>
          </p:cNvSpPr>
          <p:nvPr/>
        </p:nvSpPr>
        <p:spPr>
          <a:xfrm>
            <a:off x="4211960" y="819881"/>
            <a:ext cx="4752528" cy="388077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000" dirty="0" err="1" smtClean="0">
                <a:solidFill>
                  <a:schemeClr val="tx1"/>
                </a:solidFill>
                <a:latin typeface="Arial" panose="020B0604020202020204" pitchFamily="34" charset="0"/>
                <a:cs typeface="Arial" panose="020B0604020202020204" pitchFamily="34" charset="0"/>
              </a:rPr>
              <a:t>Iatrophobia</a:t>
            </a:r>
            <a:r>
              <a:rPr lang="en-US" sz="2000" dirty="0" smtClean="0">
                <a:solidFill>
                  <a:schemeClr val="tx1"/>
                </a:solidFill>
                <a:latin typeface="Arial" panose="020B0604020202020204" pitchFamily="34" charset="0"/>
                <a:cs typeface="Arial" panose="020B0604020202020204" pitchFamily="34" charset="0"/>
              </a:rPr>
              <a:t>-</a:t>
            </a:r>
            <a:r>
              <a:rPr lang="en-US" sz="2000" i="1" dirty="0" smtClean="0">
                <a:solidFill>
                  <a:schemeClr val="tx1"/>
                </a:solidFill>
                <a:latin typeface="Arial" panose="020B0604020202020204" pitchFamily="34" charset="0"/>
                <a:cs typeface="Arial" panose="020B0604020202020204" pitchFamily="34" charset="0"/>
              </a:rPr>
              <a:t>fear of going to the doctors</a:t>
            </a:r>
            <a:endParaRPr lang="en-GB" sz="2000" dirty="0" smtClean="0">
              <a:solidFill>
                <a:schemeClr val="tx1"/>
              </a:solidFill>
              <a:latin typeface="Arial" panose="020B0604020202020204" pitchFamily="34" charset="0"/>
              <a:cs typeface="Arial" panose="020B0604020202020204" pitchFamily="34" charset="0"/>
            </a:endParaRPr>
          </a:p>
          <a:p>
            <a:r>
              <a:rPr lang="en-US" sz="2000" dirty="0" err="1" smtClean="0">
                <a:solidFill>
                  <a:schemeClr val="tx1"/>
                </a:solidFill>
                <a:latin typeface="Arial" panose="020B0604020202020204" pitchFamily="34" charset="0"/>
                <a:cs typeface="Arial" panose="020B0604020202020204" pitchFamily="34" charset="0"/>
              </a:rPr>
              <a:t>Ligyrophobia</a:t>
            </a:r>
            <a:r>
              <a:rPr lang="en-US" sz="2000" dirty="0" smtClean="0">
                <a:solidFill>
                  <a:schemeClr val="tx1"/>
                </a:solidFill>
                <a:latin typeface="Arial" panose="020B0604020202020204" pitchFamily="34" charset="0"/>
                <a:cs typeface="Arial" panose="020B0604020202020204" pitchFamily="34" charset="0"/>
              </a:rPr>
              <a:t>- </a:t>
            </a:r>
            <a:r>
              <a:rPr lang="en-US" sz="2000" i="1" dirty="0" smtClean="0">
                <a:solidFill>
                  <a:schemeClr val="tx1"/>
                </a:solidFill>
                <a:latin typeface="Arial" panose="020B0604020202020204" pitchFamily="34" charset="0"/>
                <a:cs typeface="Arial" panose="020B0604020202020204" pitchFamily="34" charset="0"/>
              </a:rPr>
              <a:t>fear of loud noises</a:t>
            </a:r>
            <a:endParaRPr lang="en-GB" sz="2000" dirty="0" smtClean="0">
              <a:solidFill>
                <a:schemeClr val="tx1"/>
              </a:solidFill>
              <a:latin typeface="Arial" panose="020B0604020202020204" pitchFamily="34" charset="0"/>
              <a:cs typeface="Arial" panose="020B0604020202020204" pitchFamily="34" charset="0"/>
            </a:endParaRPr>
          </a:p>
          <a:p>
            <a:r>
              <a:rPr lang="en-US" sz="2000" dirty="0" err="1" smtClean="0">
                <a:solidFill>
                  <a:schemeClr val="tx1"/>
                </a:solidFill>
                <a:latin typeface="Arial" panose="020B0604020202020204" pitchFamily="34" charset="0"/>
                <a:cs typeface="Arial" panose="020B0604020202020204" pitchFamily="34" charset="0"/>
              </a:rPr>
              <a:t>Linonophobia</a:t>
            </a:r>
            <a:r>
              <a:rPr lang="en-US" sz="2000" dirty="0" smtClean="0">
                <a:solidFill>
                  <a:schemeClr val="tx1"/>
                </a:solidFill>
                <a:latin typeface="Arial" panose="020B0604020202020204" pitchFamily="34" charset="0"/>
                <a:cs typeface="Arial" panose="020B0604020202020204" pitchFamily="34" charset="0"/>
              </a:rPr>
              <a:t>- </a:t>
            </a:r>
            <a:r>
              <a:rPr lang="en-US" sz="2000" i="1" dirty="0" smtClean="0">
                <a:solidFill>
                  <a:schemeClr val="tx1"/>
                </a:solidFill>
                <a:latin typeface="Arial" panose="020B0604020202020204" pitchFamily="34" charset="0"/>
                <a:cs typeface="Arial" panose="020B0604020202020204" pitchFamily="34" charset="0"/>
              </a:rPr>
              <a:t>fear of string</a:t>
            </a:r>
            <a:endParaRPr lang="en-GB" sz="2000" dirty="0" smtClean="0">
              <a:solidFill>
                <a:schemeClr val="tx1"/>
              </a:solidFill>
              <a:latin typeface="Arial" panose="020B0604020202020204" pitchFamily="34" charset="0"/>
              <a:cs typeface="Arial" panose="020B0604020202020204" pitchFamily="34" charset="0"/>
            </a:endParaRPr>
          </a:p>
          <a:p>
            <a:r>
              <a:rPr lang="en-US" sz="2000" dirty="0" err="1" smtClean="0">
                <a:solidFill>
                  <a:schemeClr val="tx1"/>
                </a:solidFill>
                <a:latin typeface="Arial" panose="020B0604020202020204" pitchFamily="34" charset="0"/>
                <a:cs typeface="Arial" panose="020B0604020202020204" pitchFamily="34" charset="0"/>
              </a:rPr>
              <a:t>Octophobia</a:t>
            </a:r>
            <a:r>
              <a:rPr lang="en-US" sz="2000" dirty="0" smtClean="0">
                <a:solidFill>
                  <a:schemeClr val="tx1"/>
                </a:solidFill>
                <a:latin typeface="Arial" panose="020B0604020202020204" pitchFamily="34" charset="0"/>
                <a:cs typeface="Arial" panose="020B0604020202020204" pitchFamily="34" charset="0"/>
              </a:rPr>
              <a:t>- </a:t>
            </a:r>
            <a:r>
              <a:rPr lang="en-US" sz="2000" i="1" dirty="0" smtClean="0">
                <a:solidFill>
                  <a:schemeClr val="tx1"/>
                </a:solidFill>
                <a:latin typeface="Arial" panose="020B0604020202020204" pitchFamily="34" charset="0"/>
                <a:cs typeface="Arial" panose="020B0604020202020204" pitchFamily="34" charset="0"/>
              </a:rPr>
              <a:t>fear of the number eight</a:t>
            </a:r>
            <a:endParaRPr lang="en-GB" sz="2000" dirty="0" smtClean="0">
              <a:solidFill>
                <a:schemeClr val="tx1"/>
              </a:solidFill>
              <a:latin typeface="Arial" panose="020B0604020202020204" pitchFamily="34" charset="0"/>
              <a:cs typeface="Arial" panose="020B0604020202020204" pitchFamily="34" charset="0"/>
            </a:endParaRPr>
          </a:p>
          <a:p>
            <a:r>
              <a:rPr lang="en-US" sz="2000" dirty="0" err="1" smtClean="0">
                <a:solidFill>
                  <a:schemeClr val="tx1"/>
                </a:solidFill>
                <a:latin typeface="Arial" panose="020B0604020202020204" pitchFamily="34" charset="0"/>
                <a:cs typeface="Arial" panose="020B0604020202020204" pitchFamily="34" charset="0"/>
              </a:rPr>
              <a:t>Orphidiophobia</a:t>
            </a:r>
            <a:r>
              <a:rPr lang="en-US" sz="2000" dirty="0" smtClean="0">
                <a:solidFill>
                  <a:schemeClr val="tx1"/>
                </a:solidFill>
                <a:latin typeface="Arial" panose="020B0604020202020204" pitchFamily="34" charset="0"/>
                <a:cs typeface="Arial" panose="020B0604020202020204" pitchFamily="34" charset="0"/>
              </a:rPr>
              <a:t>- </a:t>
            </a:r>
            <a:r>
              <a:rPr lang="en-US" sz="2000" i="1" dirty="0" smtClean="0">
                <a:solidFill>
                  <a:schemeClr val="tx1"/>
                </a:solidFill>
                <a:latin typeface="Arial" panose="020B0604020202020204" pitchFamily="34" charset="0"/>
                <a:cs typeface="Arial" panose="020B0604020202020204" pitchFamily="34" charset="0"/>
              </a:rPr>
              <a:t>fear of snakes</a:t>
            </a:r>
            <a:endParaRPr lang="en-GB" sz="2000" dirty="0" smtClean="0">
              <a:solidFill>
                <a:schemeClr val="tx1"/>
              </a:solidFill>
              <a:latin typeface="Arial" panose="020B0604020202020204" pitchFamily="34" charset="0"/>
              <a:cs typeface="Arial" panose="020B0604020202020204" pitchFamily="34" charset="0"/>
            </a:endParaRPr>
          </a:p>
          <a:p>
            <a:r>
              <a:rPr lang="en-US" sz="2000" dirty="0" err="1" smtClean="0">
                <a:solidFill>
                  <a:schemeClr val="tx1"/>
                </a:solidFill>
                <a:latin typeface="Arial" panose="020B0604020202020204" pitchFamily="34" charset="0"/>
                <a:cs typeface="Arial" panose="020B0604020202020204" pitchFamily="34" charset="0"/>
              </a:rPr>
              <a:t>Pteronophobia</a:t>
            </a:r>
            <a:r>
              <a:rPr lang="en-US" sz="2000" dirty="0" smtClean="0">
                <a:solidFill>
                  <a:schemeClr val="tx1"/>
                </a:solidFill>
                <a:latin typeface="Arial" panose="020B0604020202020204" pitchFamily="34" charset="0"/>
                <a:cs typeface="Arial" panose="020B0604020202020204" pitchFamily="34" charset="0"/>
              </a:rPr>
              <a:t>- </a:t>
            </a:r>
            <a:r>
              <a:rPr lang="en-US" sz="2000" i="1" dirty="0" smtClean="0">
                <a:solidFill>
                  <a:schemeClr val="tx1"/>
                </a:solidFill>
                <a:latin typeface="Arial" panose="020B0604020202020204" pitchFamily="34" charset="0"/>
                <a:cs typeface="Arial" panose="020B0604020202020204" pitchFamily="34" charset="0"/>
              </a:rPr>
              <a:t>fear of feathers</a:t>
            </a:r>
            <a:endParaRPr lang="en-GB" sz="2000" dirty="0" smtClean="0">
              <a:solidFill>
                <a:schemeClr val="tx1"/>
              </a:solidFill>
              <a:latin typeface="Arial" panose="020B0604020202020204" pitchFamily="34" charset="0"/>
              <a:cs typeface="Arial" panose="020B0604020202020204" pitchFamily="34" charset="0"/>
            </a:endParaRPr>
          </a:p>
          <a:p>
            <a:r>
              <a:rPr lang="en-US" sz="2000" dirty="0" err="1" smtClean="0">
                <a:solidFill>
                  <a:schemeClr val="tx1"/>
                </a:solidFill>
                <a:latin typeface="Arial" panose="020B0604020202020204" pitchFamily="34" charset="0"/>
                <a:cs typeface="Arial" panose="020B0604020202020204" pitchFamily="34" charset="0"/>
              </a:rPr>
              <a:t>Siderodromophobia</a:t>
            </a:r>
            <a:r>
              <a:rPr lang="en-US" sz="2000" dirty="0" smtClean="0">
                <a:solidFill>
                  <a:schemeClr val="tx1"/>
                </a:solidFill>
                <a:latin typeface="Arial" panose="020B0604020202020204" pitchFamily="34" charset="0"/>
                <a:cs typeface="Arial" panose="020B0604020202020204" pitchFamily="34" charset="0"/>
              </a:rPr>
              <a:t>- </a:t>
            </a:r>
            <a:r>
              <a:rPr lang="en-US" sz="2000" i="1" dirty="0" smtClean="0">
                <a:solidFill>
                  <a:schemeClr val="tx1"/>
                </a:solidFill>
                <a:latin typeface="Arial" panose="020B0604020202020204" pitchFamily="34" charset="0"/>
                <a:cs typeface="Arial" panose="020B0604020202020204" pitchFamily="34" charset="0"/>
              </a:rPr>
              <a:t>fear of trains and tunnels</a:t>
            </a:r>
            <a:endParaRPr lang="en-GB" sz="2000" dirty="0" smtClean="0">
              <a:solidFill>
                <a:schemeClr val="tx1"/>
              </a:solidFill>
              <a:latin typeface="Arial" panose="020B0604020202020204" pitchFamily="34" charset="0"/>
              <a:cs typeface="Arial" panose="020B0604020202020204" pitchFamily="34" charset="0"/>
            </a:endParaRPr>
          </a:p>
          <a:p>
            <a:r>
              <a:rPr lang="en-US" sz="2000" dirty="0" err="1" smtClean="0">
                <a:solidFill>
                  <a:schemeClr val="tx1"/>
                </a:solidFill>
                <a:latin typeface="Arial" panose="020B0604020202020204" pitchFamily="34" charset="0"/>
                <a:cs typeface="Arial" panose="020B0604020202020204" pitchFamily="34" charset="0"/>
              </a:rPr>
              <a:t>Sinistrophobia</a:t>
            </a:r>
            <a:r>
              <a:rPr lang="en-US" sz="2000" dirty="0" smtClean="0">
                <a:solidFill>
                  <a:schemeClr val="tx1"/>
                </a:solidFill>
                <a:latin typeface="Arial" panose="020B0604020202020204" pitchFamily="34" charset="0"/>
                <a:cs typeface="Arial" panose="020B0604020202020204" pitchFamily="34" charset="0"/>
              </a:rPr>
              <a:t>- </a:t>
            </a:r>
            <a:r>
              <a:rPr lang="en-US" sz="2000" i="1" dirty="0" smtClean="0">
                <a:solidFill>
                  <a:schemeClr val="tx1"/>
                </a:solidFill>
                <a:latin typeface="Arial" panose="020B0604020202020204" pitchFamily="34" charset="0"/>
                <a:cs typeface="Arial" panose="020B0604020202020204" pitchFamily="34" charset="0"/>
              </a:rPr>
              <a:t>fear of left handed objects</a:t>
            </a:r>
            <a:endParaRPr lang="en-GB" sz="2000" dirty="0" smtClean="0">
              <a:solidFill>
                <a:schemeClr val="tx1"/>
              </a:solidFill>
              <a:latin typeface="Arial" panose="020B0604020202020204" pitchFamily="34" charset="0"/>
              <a:cs typeface="Arial" panose="020B0604020202020204" pitchFamily="34" charset="0"/>
            </a:endParaRPr>
          </a:p>
          <a:p>
            <a:r>
              <a:rPr lang="en-US" sz="2000" dirty="0" err="1" smtClean="0">
                <a:solidFill>
                  <a:schemeClr val="tx1"/>
                </a:solidFill>
                <a:latin typeface="Arial" panose="020B0604020202020204" pitchFamily="34" charset="0"/>
                <a:cs typeface="Arial" panose="020B0604020202020204" pitchFamily="34" charset="0"/>
              </a:rPr>
              <a:t>Trypanophobia</a:t>
            </a:r>
            <a:r>
              <a:rPr lang="en-US" sz="2000" dirty="0" smtClean="0">
                <a:solidFill>
                  <a:schemeClr val="tx1"/>
                </a:solidFill>
                <a:latin typeface="Arial" panose="020B0604020202020204" pitchFamily="34" charset="0"/>
                <a:cs typeface="Arial" panose="020B0604020202020204" pitchFamily="34" charset="0"/>
              </a:rPr>
              <a:t>- </a:t>
            </a:r>
            <a:r>
              <a:rPr lang="en-US" sz="2000" i="1" dirty="0" smtClean="0">
                <a:solidFill>
                  <a:schemeClr val="tx1"/>
                </a:solidFill>
                <a:latin typeface="Arial" panose="020B0604020202020204" pitchFamily="34" charset="0"/>
                <a:cs typeface="Arial" panose="020B0604020202020204" pitchFamily="34" charset="0"/>
              </a:rPr>
              <a:t>fear of injections</a:t>
            </a:r>
            <a:endParaRPr lang="en-GB"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298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0" y="0"/>
            <a:ext cx="9144000" cy="167342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5400" dirty="0">
                <a:latin typeface="+mj-lt"/>
                <a:cs typeface="Arial" panose="020B0604020202020204" pitchFamily="34" charset="0"/>
              </a:rPr>
              <a:t>Biochemical </a:t>
            </a:r>
            <a:r>
              <a:rPr lang="en-GB" sz="5400" dirty="0" smtClean="0">
                <a:latin typeface="+mj-lt"/>
                <a:cs typeface="Arial" panose="020B0604020202020204" pitchFamily="34" charset="0"/>
              </a:rPr>
              <a:t>explanation of specific phobias</a:t>
            </a:r>
            <a:endParaRPr lang="en" sz="5400" dirty="0">
              <a:latin typeface="+mj-lt"/>
              <a:cs typeface="Arial" panose="020B0604020202020204" pitchFamily="34" charset="0"/>
            </a:endParaRPr>
          </a:p>
        </p:txBody>
      </p:sp>
      <p:sp>
        <p:nvSpPr>
          <p:cNvPr id="5" name="Rectangle 4"/>
          <p:cNvSpPr/>
          <p:nvPr/>
        </p:nvSpPr>
        <p:spPr>
          <a:xfrm>
            <a:off x="-1" y="1655261"/>
            <a:ext cx="5917705" cy="5324535"/>
          </a:xfrm>
          <a:prstGeom prst="rect">
            <a:avLst/>
          </a:prstGeom>
        </p:spPr>
        <p:txBody>
          <a:bodyPr wrap="square">
            <a:spAutoFit/>
          </a:bodyPr>
          <a:lstStyle/>
          <a:p>
            <a:pPr lvl="0">
              <a:defRPr/>
            </a:pPr>
            <a:r>
              <a:rPr lang="en-US" sz="2000" dirty="0" smtClean="0"/>
              <a:t>The biochemical explanation believes that the cause of specific phobias is low levels of the neurotransmitter GABA.</a:t>
            </a:r>
          </a:p>
          <a:p>
            <a:pPr lvl="0">
              <a:defRPr/>
            </a:pPr>
            <a:endParaRPr lang="en-US" sz="2000" dirty="0" smtClean="0"/>
          </a:p>
          <a:p>
            <a:r>
              <a:rPr lang="en-GB" sz="2000" dirty="0" smtClean="0"/>
              <a:t>Neurotransmitters are chemicals made by the body. </a:t>
            </a:r>
            <a:r>
              <a:rPr lang="en-GB" sz="2000" dirty="0"/>
              <a:t>They are released at the end of nerve cells (neurons). This happens an electrical charge has passed along the neuron. They pass across the gap (synapse) between nerve cells. They activate receptors in the next neuron.</a:t>
            </a:r>
          </a:p>
          <a:p>
            <a:endParaRPr lang="en-US" sz="2000" dirty="0"/>
          </a:p>
          <a:p>
            <a:pPr lvl="0">
              <a:defRPr/>
            </a:pPr>
            <a:r>
              <a:rPr lang="en-US" sz="2000" dirty="0" smtClean="0"/>
              <a:t>One </a:t>
            </a:r>
            <a:r>
              <a:rPr lang="en-US" sz="2000" dirty="0"/>
              <a:t>big problem for this is that it is difficult to establish cause and effect. </a:t>
            </a:r>
            <a:endParaRPr lang="en-US" sz="2000" dirty="0" smtClean="0"/>
          </a:p>
          <a:p>
            <a:pPr lvl="0">
              <a:defRPr/>
            </a:pPr>
            <a:endParaRPr lang="en-US" sz="2000" dirty="0"/>
          </a:p>
          <a:p>
            <a:pPr lvl="0">
              <a:defRPr/>
            </a:pPr>
            <a:r>
              <a:rPr lang="en-US" sz="2000" dirty="0" smtClean="0"/>
              <a:t>Did </a:t>
            </a:r>
            <a:r>
              <a:rPr lang="en-US" sz="2000" dirty="0"/>
              <a:t>the imbalance cause the mental health issue or did the mental </a:t>
            </a:r>
            <a:r>
              <a:rPr lang="en-US" sz="2000" dirty="0" smtClean="0"/>
              <a:t>health issue </a:t>
            </a:r>
            <a:r>
              <a:rPr lang="en-US" sz="2000" dirty="0"/>
              <a:t>cause the imbalance?</a:t>
            </a:r>
          </a:p>
        </p:txBody>
      </p:sp>
      <p:pic>
        <p:nvPicPr>
          <p:cNvPr id="1026" name="Picture 2" descr="Simplified structural formu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2204864"/>
            <a:ext cx="219075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ABA molecu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3356992"/>
            <a:ext cx="2190750" cy="11144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917705" y="4869160"/>
            <a:ext cx="3219151" cy="400110"/>
          </a:xfrm>
          <a:prstGeom prst="rect">
            <a:avLst/>
          </a:prstGeom>
        </p:spPr>
        <p:txBody>
          <a:bodyPr wrap="none">
            <a:spAutoFit/>
          </a:bodyPr>
          <a:lstStyle/>
          <a:p>
            <a:r>
              <a:rPr lang="en-GB" sz="2000" i="1" dirty="0"/>
              <a:t>gamma</a:t>
            </a:r>
            <a:r>
              <a:rPr lang="en-GB" sz="2000" dirty="0"/>
              <a:t>-</a:t>
            </a:r>
            <a:r>
              <a:rPr lang="en-GB" sz="2000" dirty="0" err="1"/>
              <a:t>Aminobutyric</a:t>
            </a:r>
            <a:r>
              <a:rPr lang="en-GB" sz="2000" dirty="0"/>
              <a:t> </a:t>
            </a:r>
            <a:r>
              <a:rPr lang="en-GB" sz="2000" dirty="0" smtClean="0"/>
              <a:t>acid </a:t>
            </a:r>
            <a:endParaRPr lang="en-GB" sz="2000" dirty="0"/>
          </a:p>
        </p:txBody>
      </p:sp>
    </p:spTree>
    <p:extLst>
      <p:ext uri="{BB962C8B-B14F-4D97-AF65-F5344CB8AC3E}">
        <p14:creationId xmlns:p14="http://schemas.microsoft.com/office/powerpoint/2010/main" val="2149771827"/>
      </p:ext>
    </p:extLst>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6858000"/>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4400" dirty="0" smtClean="0">
                <a:latin typeface="+mj-lt"/>
                <a:cs typeface="Arial" panose="020B0604020202020204" pitchFamily="34" charset="0"/>
              </a:rPr>
              <a:t>AO3 Evaluation</a:t>
            </a:r>
            <a:br>
              <a:rPr lang="en-GB" sz="4400" dirty="0" smtClean="0">
                <a:latin typeface="+mj-lt"/>
                <a:cs typeface="Arial" panose="020B0604020202020204" pitchFamily="34" charset="0"/>
              </a:rPr>
            </a:br>
            <a:r>
              <a:rPr lang="en-GB" sz="4400" dirty="0">
                <a:latin typeface="+mj-lt"/>
                <a:cs typeface="Arial" panose="020B0604020202020204" pitchFamily="34" charset="0"/>
              </a:rPr>
              <a:t/>
            </a:r>
            <a:br>
              <a:rPr lang="en-GB" sz="4400" dirty="0">
                <a:latin typeface="+mj-lt"/>
                <a:cs typeface="Arial" panose="020B0604020202020204" pitchFamily="34" charset="0"/>
              </a:rPr>
            </a:br>
            <a:r>
              <a:rPr lang="en-GB" sz="4400" dirty="0" smtClean="0">
                <a:latin typeface="+mj-lt"/>
                <a:cs typeface="Arial" panose="020B0604020202020204" pitchFamily="34" charset="0"/>
              </a:rPr>
              <a:t>Strengths and weaknesses of the Medical Model’s </a:t>
            </a:r>
            <a:r>
              <a:rPr lang="en-GB" sz="4400" b="1" u="sng" dirty="0" smtClean="0">
                <a:latin typeface="+mj-lt"/>
                <a:cs typeface="Arial" panose="020B0604020202020204" pitchFamily="34" charset="0"/>
              </a:rPr>
              <a:t>biochemical</a:t>
            </a:r>
            <a:r>
              <a:rPr lang="en-GB" sz="4400" dirty="0" smtClean="0">
                <a:latin typeface="+mj-lt"/>
                <a:cs typeface="Arial" panose="020B0604020202020204" pitchFamily="34" charset="0"/>
              </a:rPr>
              <a:t> explanation of specific phobias</a:t>
            </a:r>
            <a:r>
              <a:rPr lang="en-GB" sz="4400" dirty="0">
                <a:latin typeface="+mj-lt"/>
                <a:cs typeface="Arial" panose="020B0604020202020204" pitchFamily="34" charset="0"/>
              </a:rPr>
              <a:t/>
            </a:r>
            <a:br>
              <a:rPr lang="en-GB" sz="4400" dirty="0">
                <a:latin typeface="+mj-lt"/>
                <a:cs typeface="Arial" panose="020B0604020202020204" pitchFamily="34" charset="0"/>
              </a:rPr>
            </a:br>
            <a:r>
              <a:rPr lang="en-GB" sz="4400" dirty="0">
                <a:latin typeface="+mj-lt"/>
                <a:cs typeface="Arial" panose="020B0604020202020204" pitchFamily="34" charset="0"/>
              </a:rPr>
              <a:t/>
            </a:r>
            <a:br>
              <a:rPr lang="en-GB" sz="4400" dirty="0">
                <a:latin typeface="+mj-lt"/>
                <a:cs typeface="Arial" panose="020B0604020202020204" pitchFamily="34" charset="0"/>
              </a:rPr>
            </a:br>
            <a:r>
              <a:rPr lang="en-GB" sz="4400" dirty="0" smtClean="0">
                <a:latin typeface="+mj-lt"/>
                <a:cs typeface="Arial" panose="020B0604020202020204" pitchFamily="34" charset="0"/>
              </a:rPr>
              <a:t/>
            </a:r>
            <a:br>
              <a:rPr lang="en-GB" sz="4400" dirty="0" smtClean="0">
                <a:latin typeface="+mj-lt"/>
                <a:cs typeface="Arial" panose="020B0604020202020204" pitchFamily="34" charset="0"/>
              </a:rPr>
            </a:br>
            <a:endParaRPr lang="en" sz="4400" dirty="0">
              <a:latin typeface="+mj-lt"/>
              <a:cs typeface="Arial" panose="020B0604020202020204" pitchFamily="34" charset="0"/>
            </a:endParaRPr>
          </a:p>
        </p:txBody>
      </p:sp>
    </p:spTree>
    <p:extLst>
      <p:ext uri="{BB962C8B-B14F-4D97-AF65-F5344CB8AC3E}">
        <p14:creationId xmlns:p14="http://schemas.microsoft.com/office/powerpoint/2010/main" val="4067008810"/>
      </p:ext>
    </p:extLst>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1336" y="0"/>
            <a:ext cx="9132664" cy="112474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3600" dirty="0">
                <a:latin typeface="+mj-lt"/>
                <a:cs typeface="Arial" panose="020B0604020202020204" pitchFamily="34" charset="0"/>
              </a:rPr>
              <a:t>Biochemical </a:t>
            </a:r>
            <a:r>
              <a:rPr lang="en-GB" sz="3600" dirty="0" smtClean="0">
                <a:latin typeface="+mj-lt"/>
                <a:cs typeface="Arial" panose="020B0604020202020204" pitchFamily="34" charset="0"/>
              </a:rPr>
              <a:t>explanation of mental illness in general: Getting Empirical Evidence</a:t>
            </a:r>
            <a:endParaRPr lang="en" sz="3600" dirty="0">
              <a:latin typeface="+mj-lt"/>
              <a:cs typeface="Arial" panose="020B0604020202020204" pitchFamily="34" charset="0"/>
            </a:endParaRPr>
          </a:p>
        </p:txBody>
      </p:sp>
      <p:sp>
        <p:nvSpPr>
          <p:cNvPr id="2" name="Rectangle 1"/>
          <p:cNvSpPr/>
          <p:nvPr/>
        </p:nvSpPr>
        <p:spPr>
          <a:xfrm>
            <a:off x="11336" y="1124744"/>
            <a:ext cx="9132664" cy="5262979"/>
          </a:xfrm>
          <a:prstGeom prst="rect">
            <a:avLst/>
          </a:prstGeom>
        </p:spPr>
        <p:txBody>
          <a:bodyPr wrap="square">
            <a:spAutoFit/>
          </a:bodyPr>
          <a:lstStyle/>
          <a:p>
            <a:r>
              <a:rPr lang="en-GB" sz="2800" b="1" dirty="0">
                <a:latin typeface="+mn-lt"/>
                <a:ea typeface="Calibri" panose="020F0502020204030204" pitchFamily="34" charset="0"/>
                <a:cs typeface="Arial" panose="020B0604020202020204" pitchFamily="34" charset="0"/>
              </a:rPr>
              <a:t>Getting Empirical Evidence</a:t>
            </a:r>
            <a:endParaRPr lang="en-GB" sz="2800" dirty="0">
              <a:latin typeface="+mn-lt"/>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2800" dirty="0">
                <a:latin typeface="+mn-lt"/>
                <a:ea typeface="Calibri" panose="020F0502020204030204" pitchFamily="34" charset="0"/>
                <a:cs typeface="Arial" panose="020B0604020202020204" pitchFamily="34" charset="0"/>
              </a:rPr>
              <a:t>post mortems</a:t>
            </a:r>
          </a:p>
          <a:p>
            <a:pPr marL="342900" lvl="0" indent="-342900">
              <a:buFont typeface="Symbol" panose="05050102010706020507" pitchFamily="18" charset="2"/>
              <a:buChar char=""/>
            </a:pPr>
            <a:r>
              <a:rPr lang="en-GB" sz="2800" dirty="0">
                <a:latin typeface="+mn-lt"/>
                <a:ea typeface="Calibri" panose="020F0502020204030204" pitchFamily="34" charset="0"/>
                <a:cs typeface="Arial" panose="020B0604020202020204" pitchFamily="34" charset="0"/>
              </a:rPr>
              <a:t>collecting spinal fluid</a:t>
            </a:r>
          </a:p>
          <a:p>
            <a:pPr marL="342900" lvl="0" indent="-342900">
              <a:buFont typeface="Symbol" panose="05050102010706020507" pitchFamily="18" charset="2"/>
              <a:buChar char=""/>
            </a:pPr>
            <a:r>
              <a:rPr lang="en-GB" sz="2800" dirty="0">
                <a:latin typeface="+mn-lt"/>
                <a:ea typeface="Calibri" panose="020F0502020204030204" pitchFamily="34" charset="0"/>
                <a:cs typeface="Arial" panose="020B0604020202020204" pitchFamily="34" charset="0"/>
              </a:rPr>
              <a:t>giving medication to see any adjustment in behaviour</a:t>
            </a:r>
          </a:p>
          <a:p>
            <a:r>
              <a:rPr lang="en-GB" sz="2800" b="1" dirty="0">
                <a:latin typeface="+mn-lt"/>
                <a:ea typeface="Calibri" panose="020F0502020204030204" pitchFamily="34" charset="0"/>
                <a:cs typeface="Arial" panose="020B0604020202020204" pitchFamily="34" charset="0"/>
              </a:rPr>
              <a:t> </a:t>
            </a:r>
            <a:endParaRPr lang="en-GB" sz="2800" dirty="0">
              <a:latin typeface="+mn-lt"/>
              <a:ea typeface="Calibri" panose="020F0502020204030204" pitchFamily="34" charset="0"/>
              <a:cs typeface="Arial" panose="020B0604020202020204" pitchFamily="34" charset="0"/>
            </a:endParaRPr>
          </a:p>
          <a:p>
            <a:r>
              <a:rPr lang="en-GB" sz="2800" b="1" dirty="0" err="1">
                <a:latin typeface="+mn-lt"/>
                <a:ea typeface="Calibri" panose="020F0502020204030204" pitchFamily="34" charset="0"/>
                <a:cs typeface="Arial" panose="020B0604020202020204" pitchFamily="34" charset="0"/>
              </a:rPr>
              <a:t>Pande</a:t>
            </a:r>
            <a:r>
              <a:rPr lang="en-GB" sz="2800" b="1" dirty="0">
                <a:latin typeface="+mn-lt"/>
                <a:ea typeface="Calibri" panose="020F0502020204030204" pitchFamily="34" charset="0"/>
                <a:cs typeface="Arial" panose="020B0604020202020204" pitchFamily="34" charset="0"/>
              </a:rPr>
              <a:t> et al (1999) </a:t>
            </a:r>
            <a:r>
              <a:rPr lang="en-GB" sz="2800" dirty="0">
                <a:latin typeface="+mn-lt"/>
                <a:ea typeface="Calibri" panose="020F0502020204030204" pitchFamily="34" charset="0"/>
                <a:cs typeface="Arial" panose="020B0604020202020204" pitchFamily="34" charset="0"/>
              </a:rPr>
              <a:t>randomly assigned 69 patients with social phobia to 2 groups:</a:t>
            </a:r>
          </a:p>
          <a:p>
            <a:pPr marL="342900" lvl="0" indent="-342900">
              <a:buFont typeface="Symbol" panose="05050102010706020507" pitchFamily="18" charset="2"/>
              <a:buChar char=""/>
            </a:pPr>
            <a:r>
              <a:rPr lang="en-GB" sz="2800" dirty="0">
                <a:latin typeface="+mn-lt"/>
                <a:ea typeface="Calibri" panose="020F0502020204030204" pitchFamily="34" charset="0"/>
                <a:cs typeface="Arial" panose="020B0604020202020204" pitchFamily="34" charset="0"/>
              </a:rPr>
              <a:t>experimental group where they took medication to increase the levels of GABA for 14 weeks</a:t>
            </a:r>
          </a:p>
          <a:p>
            <a:pPr marL="342900" lvl="0" indent="-342900">
              <a:buFont typeface="Symbol" panose="05050102010706020507" pitchFamily="18" charset="2"/>
              <a:buChar char=""/>
            </a:pPr>
            <a:r>
              <a:rPr lang="en-GB" sz="2800" dirty="0">
                <a:latin typeface="+mn-lt"/>
                <a:ea typeface="Calibri" panose="020F0502020204030204" pitchFamily="34" charset="0"/>
                <a:cs typeface="Arial" panose="020B0604020202020204" pitchFamily="34" charset="0"/>
              </a:rPr>
              <a:t>control group who took a placebo instead. </a:t>
            </a:r>
          </a:p>
          <a:p>
            <a:r>
              <a:rPr lang="en-GB" sz="2800" dirty="0">
                <a:latin typeface="+mn-lt"/>
                <a:ea typeface="Calibri" panose="020F0502020204030204" pitchFamily="34" charset="0"/>
                <a:cs typeface="Arial" panose="020B0604020202020204" pitchFamily="34" charset="0"/>
              </a:rPr>
              <a:t>The experimental group showed a significant reduction in symptoms compared to the control group.</a:t>
            </a:r>
          </a:p>
        </p:txBody>
      </p:sp>
    </p:spTree>
    <p:extLst>
      <p:ext uri="{BB962C8B-B14F-4D97-AF65-F5344CB8AC3E}">
        <p14:creationId xmlns:p14="http://schemas.microsoft.com/office/powerpoint/2010/main" val="2923803693"/>
      </p:ext>
    </p:extLst>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1336" y="0"/>
            <a:ext cx="9132664" cy="112474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3600" dirty="0">
                <a:latin typeface="+mj-lt"/>
                <a:cs typeface="Arial" panose="020B0604020202020204" pitchFamily="34" charset="0"/>
              </a:rPr>
              <a:t>Biochemical </a:t>
            </a:r>
            <a:r>
              <a:rPr lang="en-GB" sz="3600" dirty="0" smtClean="0">
                <a:latin typeface="+mj-lt"/>
                <a:cs typeface="Arial" panose="020B0604020202020204" pitchFamily="34" charset="0"/>
              </a:rPr>
              <a:t>explanation of mental illness in general: Evaluation</a:t>
            </a:r>
            <a:endParaRPr lang="en" sz="3600" dirty="0">
              <a:latin typeface="+mj-lt"/>
              <a:cs typeface="Arial" panose="020B0604020202020204" pitchFamily="34" charset="0"/>
            </a:endParaRPr>
          </a:p>
        </p:txBody>
      </p:sp>
      <p:sp>
        <p:nvSpPr>
          <p:cNvPr id="2" name="Rectangle 1"/>
          <p:cNvSpPr/>
          <p:nvPr/>
        </p:nvSpPr>
        <p:spPr>
          <a:xfrm>
            <a:off x="11336" y="1124744"/>
            <a:ext cx="9132664" cy="5293757"/>
          </a:xfrm>
          <a:prstGeom prst="rect">
            <a:avLst/>
          </a:prstGeom>
        </p:spPr>
        <p:txBody>
          <a:bodyPr wrap="square">
            <a:spAutoFit/>
          </a:bodyPr>
          <a:lstStyle/>
          <a:p>
            <a:pPr marL="285750" lvl="0" indent="-285750">
              <a:buFont typeface="Arial" panose="020B0604020202020204" pitchFamily="34" charset="0"/>
              <a:buChar char="•"/>
            </a:pPr>
            <a:r>
              <a:rPr lang="en-GB" sz="5400" dirty="0" smtClean="0"/>
              <a:t>Success of </a:t>
            </a:r>
            <a:r>
              <a:rPr lang="en-GB" sz="5400" dirty="0"/>
              <a:t>drug treatments </a:t>
            </a:r>
            <a:endParaRPr lang="en-GB" sz="5400" dirty="0" smtClean="0"/>
          </a:p>
          <a:p>
            <a:pPr marL="285750" lvl="0" indent="-285750">
              <a:buFont typeface="Arial" panose="020B0604020202020204" pitchFamily="34" charset="0"/>
              <a:buChar char="•"/>
            </a:pPr>
            <a:r>
              <a:rPr lang="en-GB" sz="5400" dirty="0" smtClean="0"/>
              <a:t>Unable to </a:t>
            </a:r>
            <a:r>
              <a:rPr lang="en-GB" sz="5400" dirty="0"/>
              <a:t>establish cause and </a:t>
            </a:r>
            <a:r>
              <a:rPr lang="en-GB" sz="5400" dirty="0" smtClean="0"/>
              <a:t>effect</a:t>
            </a:r>
          </a:p>
          <a:p>
            <a:pPr marL="285750" lvl="0" indent="-285750">
              <a:buFont typeface="Arial" panose="020B0604020202020204" pitchFamily="34" charset="0"/>
              <a:buChar char="•"/>
            </a:pPr>
            <a:r>
              <a:rPr lang="en-GB" sz="5400" dirty="0" smtClean="0"/>
              <a:t>Individual differences</a:t>
            </a:r>
          </a:p>
          <a:p>
            <a:pPr marL="285750" lvl="0" indent="-285750">
              <a:buFont typeface="Arial" panose="020B0604020202020204" pitchFamily="34" charset="0"/>
              <a:buChar char="•"/>
            </a:pPr>
            <a:r>
              <a:rPr lang="en-GB" sz="5400" dirty="0" smtClean="0"/>
              <a:t>Reductionist</a:t>
            </a:r>
          </a:p>
          <a:p>
            <a:pPr marL="285750" lvl="0" indent="-285750">
              <a:buFont typeface="Arial" panose="020B0604020202020204" pitchFamily="34" charset="0"/>
              <a:buChar char="•"/>
            </a:pPr>
            <a:r>
              <a:rPr lang="en-GB" sz="5400" dirty="0" smtClean="0"/>
              <a:t>Deterministic</a:t>
            </a:r>
          </a:p>
          <a:p>
            <a:pPr lvl="0"/>
            <a:endParaRPr lang="en-GB" dirty="0"/>
          </a:p>
        </p:txBody>
      </p:sp>
      <p:pic>
        <p:nvPicPr>
          <p:cNvPr id="4" name="Picture 3" descr="C:\Users\Lesley\Documents\WORK\Hodder Education\Hodder Education\PSYCHOLOGY\OCR Psych DL 2\To proofreader\Visuals\Final artworks\9781471845161_Artworks_jpegs\16_03.jpg"/>
          <p:cNvPicPr/>
          <p:nvPr/>
        </p:nvPicPr>
        <p:blipFill>
          <a:blip r:embed="rId3">
            <a:extLst>
              <a:ext uri="{28A0092B-C50C-407E-A947-70E740481C1C}">
                <a14:useLocalDpi xmlns:a14="http://schemas.microsoft.com/office/drawing/2010/main" val="0"/>
              </a:ext>
            </a:extLst>
          </a:blip>
          <a:srcRect/>
          <a:stretch>
            <a:fillRect/>
          </a:stretch>
        </p:blipFill>
        <p:spPr bwMode="auto">
          <a:xfrm>
            <a:off x="6372200" y="4365104"/>
            <a:ext cx="2771800" cy="2492896"/>
          </a:xfrm>
          <a:prstGeom prst="rect">
            <a:avLst/>
          </a:prstGeom>
          <a:noFill/>
          <a:ln>
            <a:noFill/>
          </a:ln>
        </p:spPr>
      </p:pic>
    </p:spTree>
    <p:extLst>
      <p:ext uri="{BB962C8B-B14F-4D97-AF65-F5344CB8AC3E}">
        <p14:creationId xmlns:p14="http://schemas.microsoft.com/office/powerpoint/2010/main" val="215487403"/>
      </p:ext>
    </p:extLst>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pPr eaLnBrk="1" hangingPunct="1"/>
            <a:r>
              <a:rPr lang="en-GB" altLang="en-US" dirty="0" smtClean="0"/>
              <a:t>Evaluation Challenge</a:t>
            </a:r>
          </a:p>
        </p:txBody>
      </p:sp>
      <p:sp>
        <p:nvSpPr>
          <p:cNvPr id="12291" name="Rectangle 3"/>
          <p:cNvSpPr>
            <a:spLocks noGrp="1" noChangeArrowheads="1"/>
          </p:cNvSpPr>
          <p:nvPr>
            <p:ph type="body" idx="1"/>
          </p:nvPr>
        </p:nvSpPr>
        <p:spPr>
          <a:xfrm>
            <a:off x="30025" y="1206949"/>
            <a:ext cx="9150298" cy="5661248"/>
          </a:xfrm>
        </p:spPr>
        <p:txBody>
          <a:bodyPr>
            <a:normAutofit/>
          </a:bodyPr>
          <a:lstStyle/>
          <a:p>
            <a:r>
              <a:rPr lang="en-GB" dirty="0" smtClean="0"/>
              <a:t>Do smiling CAUSE you to be happy?</a:t>
            </a:r>
          </a:p>
          <a:p>
            <a:r>
              <a:rPr lang="en-GB" dirty="0" smtClean="0"/>
              <a:t>Or does being happy CAUSE you to smile more?</a:t>
            </a:r>
            <a:endParaRPr lang="en-GB" dirty="0"/>
          </a:p>
        </p:txBody>
      </p:sp>
      <p:sp>
        <p:nvSpPr>
          <p:cNvPr id="8" name="Curved Left Arrow 7"/>
          <p:cNvSpPr/>
          <p:nvPr/>
        </p:nvSpPr>
        <p:spPr>
          <a:xfrm>
            <a:off x="2084894" y="3074818"/>
            <a:ext cx="2055058" cy="20103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Curved Left Arrow 8"/>
          <p:cNvSpPr/>
          <p:nvPr/>
        </p:nvSpPr>
        <p:spPr>
          <a:xfrm rot="10800000">
            <a:off x="62252" y="3068960"/>
            <a:ext cx="1845452" cy="172819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26" name="Picture 2" descr="Image result for smiling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17829" y="2483544"/>
            <a:ext cx="4476750" cy="24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6687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pPr eaLnBrk="1" hangingPunct="1"/>
            <a:r>
              <a:rPr lang="en-GB" altLang="en-US" dirty="0" smtClean="0"/>
              <a:t>Evaluation Challenge</a:t>
            </a:r>
          </a:p>
        </p:txBody>
      </p:sp>
      <p:sp>
        <p:nvSpPr>
          <p:cNvPr id="12291" name="Rectangle 3"/>
          <p:cNvSpPr>
            <a:spLocks noGrp="1" noChangeArrowheads="1"/>
          </p:cNvSpPr>
          <p:nvPr>
            <p:ph type="body" idx="1"/>
          </p:nvPr>
        </p:nvSpPr>
        <p:spPr>
          <a:xfrm>
            <a:off x="30025" y="1206949"/>
            <a:ext cx="9150298" cy="5661248"/>
          </a:xfrm>
        </p:spPr>
        <p:txBody>
          <a:bodyPr>
            <a:normAutofit/>
          </a:bodyPr>
          <a:lstStyle/>
          <a:p>
            <a:r>
              <a:rPr lang="en-GB" dirty="0" smtClean="0"/>
              <a:t>Do higher testosterone CAUSE you to do more powerful poses </a:t>
            </a:r>
          </a:p>
          <a:p>
            <a:r>
              <a:rPr lang="en-GB" dirty="0" smtClean="0"/>
              <a:t>Or do powerful poses CAUSE you to produce more testosterone?</a:t>
            </a:r>
            <a:endParaRPr lang="en-GB" dirty="0"/>
          </a:p>
        </p:txBody>
      </p:sp>
      <p:sp>
        <p:nvSpPr>
          <p:cNvPr id="8" name="Curved Left Arrow 7"/>
          <p:cNvSpPr/>
          <p:nvPr/>
        </p:nvSpPr>
        <p:spPr>
          <a:xfrm>
            <a:off x="2084895" y="4242293"/>
            <a:ext cx="2055058" cy="20103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Curved Left Arrow 8"/>
          <p:cNvSpPr/>
          <p:nvPr/>
        </p:nvSpPr>
        <p:spPr>
          <a:xfrm rot="10800000">
            <a:off x="134734" y="4005064"/>
            <a:ext cx="1950160" cy="208384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050" name="Picture 2" descr="Related imag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2996952"/>
            <a:ext cx="4269521" cy="3501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9302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pPr eaLnBrk="1" hangingPunct="1"/>
            <a:r>
              <a:rPr lang="en-GB" altLang="en-US" dirty="0" smtClean="0"/>
              <a:t>Evaluation Challenge</a:t>
            </a:r>
          </a:p>
        </p:txBody>
      </p:sp>
      <p:sp>
        <p:nvSpPr>
          <p:cNvPr id="12291" name="Rectangle 3"/>
          <p:cNvSpPr>
            <a:spLocks noGrp="1" noChangeArrowheads="1"/>
          </p:cNvSpPr>
          <p:nvPr>
            <p:ph type="body" idx="1"/>
          </p:nvPr>
        </p:nvSpPr>
        <p:spPr>
          <a:xfrm>
            <a:off x="-6298" y="1296144"/>
            <a:ext cx="9150298" cy="5661248"/>
          </a:xfrm>
        </p:spPr>
        <p:txBody>
          <a:bodyPr>
            <a:normAutofit/>
          </a:bodyPr>
          <a:lstStyle/>
          <a:p>
            <a:r>
              <a:rPr lang="en-GB" dirty="0" smtClean="0"/>
              <a:t>Do phobias CAUSE GABA to decrease?</a:t>
            </a:r>
          </a:p>
          <a:p>
            <a:r>
              <a:rPr lang="en-GB" dirty="0" smtClean="0"/>
              <a:t>Or does a decrease in GABA CAUSE more phobic behaviours?</a:t>
            </a:r>
            <a:endParaRPr lang="en-GB" dirty="0"/>
          </a:p>
        </p:txBody>
      </p:sp>
      <p:sp>
        <p:nvSpPr>
          <p:cNvPr id="8" name="Curved Left Arrow 7"/>
          <p:cNvSpPr/>
          <p:nvPr/>
        </p:nvSpPr>
        <p:spPr>
          <a:xfrm>
            <a:off x="4788024" y="4005064"/>
            <a:ext cx="2520280" cy="237626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Curved Left Arrow 8"/>
          <p:cNvSpPr/>
          <p:nvPr/>
        </p:nvSpPr>
        <p:spPr>
          <a:xfrm rot="10800000">
            <a:off x="1619672" y="3717032"/>
            <a:ext cx="2880320" cy="252028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6-Point Star 5"/>
          <p:cNvSpPr/>
          <p:nvPr/>
        </p:nvSpPr>
        <p:spPr>
          <a:xfrm>
            <a:off x="7698966" y="562372"/>
            <a:ext cx="1440160" cy="1656184"/>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Page 7</a:t>
            </a:r>
            <a:endParaRPr lang="en-GB" sz="2000" dirty="0">
              <a:solidFill>
                <a:schemeClr val="tx1"/>
              </a:solidFill>
            </a:endParaRPr>
          </a:p>
        </p:txBody>
      </p:sp>
    </p:spTree>
    <p:extLst>
      <p:ext uri="{BB962C8B-B14F-4D97-AF65-F5344CB8AC3E}">
        <p14:creationId xmlns:p14="http://schemas.microsoft.com/office/powerpoint/2010/main" val="18893026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261" y="-157708"/>
            <a:ext cx="9144000" cy="1196752"/>
          </a:xfrm>
        </p:spPr>
        <p:txBody>
          <a:bodyPr>
            <a:normAutofit/>
          </a:bodyPr>
          <a:lstStyle/>
          <a:p>
            <a:pPr eaLnBrk="1" hangingPunct="1"/>
            <a:r>
              <a:rPr lang="en-GB" altLang="en-US" dirty="0" smtClean="0"/>
              <a:t>Evaluation Challenge</a:t>
            </a:r>
          </a:p>
        </p:txBody>
      </p:sp>
      <p:sp>
        <p:nvSpPr>
          <p:cNvPr id="12291" name="Rectangle 3"/>
          <p:cNvSpPr>
            <a:spLocks noGrp="1" noChangeArrowheads="1"/>
          </p:cNvSpPr>
          <p:nvPr>
            <p:ph type="body" idx="1"/>
          </p:nvPr>
        </p:nvSpPr>
        <p:spPr>
          <a:xfrm>
            <a:off x="-6298" y="1296144"/>
            <a:ext cx="9150298" cy="5661248"/>
          </a:xfrm>
        </p:spPr>
        <p:txBody>
          <a:bodyPr>
            <a:normAutofit/>
          </a:bodyPr>
          <a:lstStyle/>
          <a:p>
            <a:pPr marL="0" indent="0">
              <a:buNone/>
            </a:pPr>
            <a:r>
              <a:rPr lang="en-GB" sz="4000" dirty="0" smtClean="0"/>
              <a:t>Also, it is unclear whether the link is the correct way around, particularly if low GABA is an effect / symptoms of phobias and not a cause. </a:t>
            </a:r>
          </a:p>
        </p:txBody>
      </p:sp>
      <p:sp>
        <p:nvSpPr>
          <p:cNvPr id="8" name="Curved Left Arrow 7"/>
          <p:cNvSpPr/>
          <p:nvPr/>
        </p:nvSpPr>
        <p:spPr>
          <a:xfrm>
            <a:off x="4788024" y="4005064"/>
            <a:ext cx="2520280" cy="237626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Curved Left Arrow 8"/>
          <p:cNvSpPr/>
          <p:nvPr/>
        </p:nvSpPr>
        <p:spPr>
          <a:xfrm rot="10800000">
            <a:off x="1619672" y="3717032"/>
            <a:ext cx="2880320" cy="252028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6-Point Star 5"/>
          <p:cNvSpPr/>
          <p:nvPr/>
        </p:nvSpPr>
        <p:spPr>
          <a:xfrm>
            <a:off x="7596336" y="2888940"/>
            <a:ext cx="1440160" cy="1656184"/>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Page 7</a:t>
            </a:r>
            <a:endParaRPr lang="en-GB" sz="2000" dirty="0">
              <a:solidFill>
                <a:schemeClr val="tx1"/>
              </a:solidFill>
            </a:endParaRPr>
          </a:p>
        </p:txBody>
      </p:sp>
    </p:spTree>
    <p:extLst>
      <p:ext uri="{BB962C8B-B14F-4D97-AF65-F5344CB8AC3E}">
        <p14:creationId xmlns:p14="http://schemas.microsoft.com/office/powerpoint/2010/main" val="29703735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fontScale="90000"/>
          </a:bodyPr>
          <a:lstStyle/>
          <a:p>
            <a:pPr eaLnBrk="1" hangingPunct="1"/>
            <a:r>
              <a:rPr lang="en-GB" altLang="en-US" dirty="0" smtClean="0"/>
              <a:t>Evaluation Challenge: The Aetiological Fallacy</a:t>
            </a:r>
          </a:p>
        </p:txBody>
      </p:sp>
      <p:sp>
        <p:nvSpPr>
          <p:cNvPr id="12291" name="Rectangle 3"/>
          <p:cNvSpPr>
            <a:spLocks noGrp="1" noChangeArrowheads="1"/>
          </p:cNvSpPr>
          <p:nvPr>
            <p:ph type="body" idx="1"/>
          </p:nvPr>
        </p:nvSpPr>
        <p:spPr>
          <a:xfrm>
            <a:off x="-6298" y="1296144"/>
            <a:ext cx="9150298" cy="5661248"/>
          </a:xfrm>
        </p:spPr>
        <p:txBody>
          <a:bodyPr>
            <a:normAutofit/>
          </a:bodyPr>
          <a:lstStyle/>
          <a:p>
            <a:pPr marL="0" indent="0">
              <a:buNone/>
            </a:pPr>
            <a:r>
              <a:rPr lang="en-GB" sz="2800" dirty="0"/>
              <a:t>Also, it is unclear whether the link is the correct way around, particularly if low GABA is an effect / symptoms of phobias and not a cause. </a:t>
            </a:r>
          </a:p>
        </p:txBody>
      </p:sp>
      <p:pic>
        <p:nvPicPr>
          <p:cNvPr id="3074" name="Picture 2" descr="Image result for cause or eff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549" y="3230216"/>
            <a:ext cx="6915843" cy="3627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4121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fontScale="90000"/>
          </a:bodyPr>
          <a:lstStyle/>
          <a:p>
            <a:pPr eaLnBrk="1" hangingPunct="1"/>
            <a:r>
              <a:rPr lang="en-GB" altLang="en-US" dirty="0" smtClean="0"/>
              <a:t>Evaluation Challenge: The Aetiological Fallacy</a:t>
            </a:r>
          </a:p>
        </p:txBody>
      </p:sp>
      <p:sp>
        <p:nvSpPr>
          <p:cNvPr id="12291" name="Rectangle 3"/>
          <p:cNvSpPr>
            <a:spLocks noGrp="1" noChangeArrowheads="1"/>
          </p:cNvSpPr>
          <p:nvPr>
            <p:ph type="body" idx="1"/>
          </p:nvPr>
        </p:nvSpPr>
        <p:spPr>
          <a:xfrm>
            <a:off x="-6298" y="1296144"/>
            <a:ext cx="9150298" cy="5661248"/>
          </a:xfrm>
        </p:spPr>
        <p:txBody>
          <a:bodyPr>
            <a:normAutofit/>
          </a:bodyPr>
          <a:lstStyle/>
          <a:p>
            <a:pPr marL="0" indent="0">
              <a:buNone/>
            </a:pPr>
            <a:r>
              <a:rPr lang="en-GB" sz="3600" dirty="0" smtClean="0"/>
              <a:t>If the treatment WORKS does that prove that the CAUSE identified by that treatment is CORRECT?</a:t>
            </a:r>
          </a:p>
        </p:txBody>
      </p:sp>
      <p:pic>
        <p:nvPicPr>
          <p:cNvPr id="3074" name="Picture 2" descr="Image result for cause or eff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3235019"/>
            <a:ext cx="6915843" cy="3627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9231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124743"/>
          </a:xfrm>
          <a:solidFill>
            <a:srgbClr val="FFFF00"/>
          </a:solidFill>
        </p:spPr>
        <p:txBody>
          <a:bodyPr>
            <a:noAutofit/>
          </a:bodyPr>
          <a:lstStyle/>
          <a:p>
            <a:pPr algn="ctr"/>
            <a:r>
              <a:rPr lang="en-US" sz="6600" dirty="0" smtClean="0">
                <a:solidFill>
                  <a:schemeClr val="tx1"/>
                </a:solidFill>
                <a:latin typeface="Arial" panose="020B0604020202020204" pitchFamily="34" charset="0"/>
                <a:cs typeface="Arial" panose="020B0604020202020204" pitchFamily="34" charset="0"/>
              </a:rPr>
              <a:t>Types of phobias</a:t>
            </a:r>
            <a:endParaRPr lang="en-US" sz="6600" dirty="0">
              <a:solidFill>
                <a:schemeClr val="tx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0" y="1052736"/>
            <a:ext cx="9144000" cy="5805264"/>
          </a:xfrm>
        </p:spPr>
        <p:txBody>
          <a:bodyPr>
            <a:normAutofit/>
          </a:bodyPr>
          <a:lstStyle/>
          <a:p>
            <a:pPr marL="0" indent="0">
              <a:buNone/>
            </a:pPr>
            <a:r>
              <a:rPr lang="en-US" sz="3600" b="1" dirty="0" smtClean="0">
                <a:solidFill>
                  <a:schemeClr val="tx1"/>
                </a:solidFill>
              </a:rPr>
              <a:t>Specific phobia</a:t>
            </a:r>
          </a:p>
          <a:p>
            <a:r>
              <a:rPr lang="en-US" sz="3600" dirty="0" smtClean="0">
                <a:solidFill>
                  <a:schemeClr val="tx1"/>
                </a:solidFill>
              </a:rPr>
              <a:t>Phobia of a particular object or specific situation e.g. animal types, natural environment types (e.g. heights, water), blood-injection types (e.g. blood, syringes), situational types (e.g. lifts, planes) and other types that do not fit (e.g. clowns, choking).</a:t>
            </a:r>
          </a:p>
          <a:p>
            <a:endParaRPr lang="en-US" dirty="0">
              <a:solidFill>
                <a:schemeClr val="tx1"/>
              </a:solidFill>
            </a:endParaRPr>
          </a:p>
          <a:p>
            <a:endParaRPr lang="en-US" dirty="0" smtClean="0"/>
          </a:p>
        </p:txBody>
      </p:sp>
    </p:spTree>
    <p:extLst>
      <p:ext uri="{BB962C8B-B14F-4D97-AF65-F5344CB8AC3E}">
        <p14:creationId xmlns:p14="http://schemas.microsoft.com/office/powerpoint/2010/main" val="400499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fontScale="90000"/>
          </a:bodyPr>
          <a:lstStyle/>
          <a:p>
            <a:pPr eaLnBrk="1" hangingPunct="1"/>
            <a:r>
              <a:rPr lang="en-GB" altLang="en-US" dirty="0" smtClean="0"/>
              <a:t>Evaluation Challenge: The Aetiological Fallacy</a:t>
            </a:r>
          </a:p>
        </p:txBody>
      </p:sp>
      <p:sp>
        <p:nvSpPr>
          <p:cNvPr id="12291" name="Rectangle 3"/>
          <p:cNvSpPr>
            <a:spLocks noGrp="1" noChangeArrowheads="1"/>
          </p:cNvSpPr>
          <p:nvPr>
            <p:ph type="body" idx="1"/>
          </p:nvPr>
        </p:nvSpPr>
        <p:spPr>
          <a:xfrm>
            <a:off x="-6298" y="1296144"/>
            <a:ext cx="5483112" cy="5661248"/>
          </a:xfrm>
        </p:spPr>
        <p:txBody>
          <a:bodyPr>
            <a:normAutofit/>
          </a:bodyPr>
          <a:lstStyle/>
          <a:p>
            <a:pPr marL="0" indent="0">
              <a:buNone/>
            </a:pPr>
            <a:r>
              <a:rPr lang="en-GB" sz="3600" dirty="0" smtClean="0"/>
              <a:t>How do you treat a headache? Does this treatment show what the cause really is?</a:t>
            </a:r>
            <a:endParaRPr lang="en-GB" sz="3600" dirty="0"/>
          </a:p>
        </p:txBody>
      </p:sp>
      <p:pic>
        <p:nvPicPr>
          <p:cNvPr id="3074" name="Picture 2" descr="Image result for cause or eff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1182"/>
            <a:ext cx="5850526" cy="306896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headache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104169"/>
            <a:ext cx="3604606" cy="3604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5173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fontScale="90000"/>
          </a:bodyPr>
          <a:lstStyle/>
          <a:p>
            <a:pPr eaLnBrk="1" hangingPunct="1"/>
            <a:r>
              <a:rPr lang="en-GB" altLang="en-US" dirty="0" smtClean="0"/>
              <a:t>Evaluation Challenge: The Aetiological Fallacy</a:t>
            </a:r>
          </a:p>
        </p:txBody>
      </p:sp>
      <p:sp>
        <p:nvSpPr>
          <p:cNvPr id="12291" name="Rectangle 3"/>
          <p:cNvSpPr>
            <a:spLocks noGrp="1" noChangeArrowheads="1"/>
          </p:cNvSpPr>
          <p:nvPr>
            <p:ph type="body" idx="1"/>
          </p:nvPr>
        </p:nvSpPr>
        <p:spPr>
          <a:xfrm>
            <a:off x="-6298" y="1196752"/>
            <a:ext cx="4938338" cy="5760640"/>
          </a:xfrm>
        </p:spPr>
        <p:txBody>
          <a:bodyPr>
            <a:normAutofit/>
          </a:bodyPr>
          <a:lstStyle/>
          <a:p>
            <a:pPr marL="0" indent="0">
              <a:buNone/>
            </a:pPr>
            <a:r>
              <a:rPr lang="en-GB" sz="4000" dirty="0" smtClean="0"/>
              <a:t>How do you treat period pain? Does this treatment show what the cause is?</a:t>
            </a:r>
            <a:endParaRPr lang="en-GB" sz="4000" dirty="0"/>
          </a:p>
        </p:txBody>
      </p:sp>
      <p:pic>
        <p:nvPicPr>
          <p:cNvPr id="3074" name="Picture 2" descr="Image result for cause or eff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1182"/>
            <a:ext cx="5850526" cy="306896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hot water bot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196752"/>
            <a:ext cx="4211960" cy="2807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237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fontScale="90000"/>
          </a:bodyPr>
          <a:lstStyle/>
          <a:p>
            <a:pPr eaLnBrk="1" hangingPunct="1"/>
            <a:r>
              <a:rPr lang="en-GB" altLang="en-US" dirty="0" smtClean="0"/>
              <a:t>Evaluation Challenge: The Aetiological Fallacy</a:t>
            </a:r>
          </a:p>
        </p:txBody>
      </p:sp>
      <p:sp>
        <p:nvSpPr>
          <p:cNvPr id="12291" name="Rectangle 3"/>
          <p:cNvSpPr>
            <a:spLocks noGrp="1" noChangeArrowheads="1"/>
          </p:cNvSpPr>
          <p:nvPr>
            <p:ph type="body" idx="1"/>
          </p:nvPr>
        </p:nvSpPr>
        <p:spPr>
          <a:xfrm>
            <a:off x="-6298" y="1196752"/>
            <a:ext cx="4938338" cy="5760640"/>
          </a:xfrm>
        </p:spPr>
        <p:txBody>
          <a:bodyPr>
            <a:normAutofit/>
          </a:bodyPr>
          <a:lstStyle/>
          <a:p>
            <a:pPr marL="0" indent="0">
              <a:buNone/>
            </a:pPr>
            <a:r>
              <a:rPr lang="en-GB" sz="4000" dirty="0" smtClean="0"/>
              <a:t>How do you treat muscle spasm? Does this treatment show what the cause is?</a:t>
            </a:r>
            <a:endParaRPr lang="en-GB" sz="4000" dirty="0"/>
          </a:p>
        </p:txBody>
      </p:sp>
      <p:pic>
        <p:nvPicPr>
          <p:cNvPr id="3074" name="Picture 2" descr="Image result for cause or eff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1182"/>
            <a:ext cx="5850526" cy="306896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mage result for muscle spasm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06828" y="1196752"/>
            <a:ext cx="4229100" cy="2209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6296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148478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4400" dirty="0" smtClean="0">
                <a:latin typeface="+mj-lt"/>
                <a:cs typeface="Arial" panose="020B0604020202020204" pitchFamily="34" charset="0"/>
              </a:rPr>
              <a:t>Strengths and Weaknesses: Biochemical Explanation</a:t>
            </a:r>
            <a:endParaRPr lang="en" sz="4400" dirty="0">
              <a:latin typeface="+mj-lt"/>
              <a:cs typeface="Arial" panose="020B0604020202020204" pitchFamily="34" charset="0"/>
            </a:endParaRPr>
          </a:p>
        </p:txBody>
      </p:sp>
      <p:sp>
        <p:nvSpPr>
          <p:cNvPr id="3" name="Rectangle 2"/>
          <p:cNvSpPr/>
          <p:nvPr/>
        </p:nvSpPr>
        <p:spPr>
          <a:xfrm>
            <a:off x="12092" y="1484784"/>
            <a:ext cx="9144000" cy="4401205"/>
          </a:xfrm>
          <a:prstGeom prst="rect">
            <a:avLst/>
          </a:prstGeom>
        </p:spPr>
        <p:txBody>
          <a:bodyPr wrap="square">
            <a:spAutoFit/>
          </a:bodyPr>
          <a:lstStyle/>
          <a:p>
            <a:r>
              <a:rPr lang="en-GB" sz="4000" dirty="0" smtClean="0"/>
              <a:t>Identify the </a:t>
            </a:r>
          </a:p>
          <a:p>
            <a:pPr marL="571500" indent="-571500">
              <a:buFont typeface="Arial" pitchFamily="34" charset="0"/>
              <a:buChar char="•"/>
            </a:pPr>
            <a:r>
              <a:rPr lang="en-GB" sz="4000" dirty="0" smtClean="0"/>
              <a:t>Point </a:t>
            </a:r>
          </a:p>
          <a:p>
            <a:pPr marL="571500" indent="-571500">
              <a:buFont typeface="Arial" pitchFamily="34" charset="0"/>
              <a:buChar char="•"/>
            </a:pPr>
            <a:r>
              <a:rPr lang="en-GB" sz="4000" dirty="0" smtClean="0"/>
              <a:t>Explanation </a:t>
            </a:r>
          </a:p>
          <a:p>
            <a:pPr marL="571500" indent="-571500">
              <a:buFont typeface="Arial" pitchFamily="34" charset="0"/>
              <a:buChar char="•"/>
            </a:pPr>
            <a:r>
              <a:rPr lang="en-GB" sz="4000" dirty="0" smtClean="0"/>
              <a:t>Example </a:t>
            </a:r>
          </a:p>
          <a:p>
            <a:pPr marL="571500" indent="-571500">
              <a:buFont typeface="Arial" pitchFamily="34" charset="0"/>
              <a:buChar char="•"/>
            </a:pPr>
            <a:r>
              <a:rPr lang="en-GB" sz="4000" dirty="0" smtClean="0"/>
              <a:t>Conclusion </a:t>
            </a:r>
          </a:p>
          <a:p>
            <a:pPr marL="571500" indent="-571500">
              <a:buFont typeface="Arial" pitchFamily="34" charset="0"/>
              <a:buChar char="•"/>
            </a:pPr>
            <a:r>
              <a:rPr lang="en-GB" sz="4000" dirty="0" smtClean="0"/>
              <a:t>OR Challenges </a:t>
            </a:r>
          </a:p>
          <a:p>
            <a:r>
              <a:rPr lang="en-GB" sz="4000" dirty="0" smtClean="0"/>
              <a:t>in the developed evaluation points</a:t>
            </a:r>
            <a:endParaRPr lang="en-GB" sz="4000" dirty="0"/>
          </a:p>
        </p:txBody>
      </p:sp>
      <p:pic>
        <p:nvPicPr>
          <p:cNvPr id="2052" name="Picture 4" descr="Image result for HIGHLIGHTER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2040133"/>
            <a:ext cx="2804356" cy="28043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579" t="27889" r="17317" b="33775"/>
          <a:stretch/>
        </p:blipFill>
        <p:spPr bwMode="auto">
          <a:xfrm rot="886254">
            <a:off x="3511943" y="2054428"/>
            <a:ext cx="2942420" cy="1299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6-Point Star 5"/>
          <p:cNvSpPr/>
          <p:nvPr/>
        </p:nvSpPr>
        <p:spPr>
          <a:xfrm>
            <a:off x="4197096" y="3222525"/>
            <a:ext cx="1440160" cy="1656184"/>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Page 7</a:t>
            </a:r>
            <a:endParaRPr lang="en-GB" sz="2000" dirty="0">
              <a:solidFill>
                <a:schemeClr val="tx1"/>
              </a:solidFill>
            </a:endParaRPr>
          </a:p>
        </p:txBody>
      </p:sp>
    </p:spTree>
    <p:extLst>
      <p:ext uri="{BB962C8B-B14F-4D97-AF65-F5344CB8AC3E}">
        <p14:creationId xmlns:p14="http://schemas.microsoft.com/office/powerpoint/2010/main" val="3806103936"/>
      </p:ext>
    </p:extLst>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148478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4400" dirty="0" smtClean="0">
                <a:latin typeface="+mj-lt"/>
                <a:cs typeface="Arial" panose="020B0604020202020204" pitchFamily="34" charset="0"/>
              </a:rPr>
              <a:t>Strengths and Weaknesses: Biochemical Explanation</a:t>
            </a:r>
            <a:endParaRPr lang="en" sz="4400" dirty="0">
              <a:latin typeface="+mj-lt"/>
              <a:cs typeface="Arial" panose="020B0604020202020204" pitchFamily="34" charset="0"/>
            </a:endParaRPr>
          </a:p>
        </p:txBody>
      </p:sp>
      <p:pic>
        <p:nvPicPr>
          <p:cNvPr id="2052" name="Picture 4" descr="Image result for HIGHLIGHTER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2040133"/>
            <a:ext cx="2804356" cy="28043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579" t="27889" r="17317" b="33775"/>
          <a:stretch/>
        </p:blipFill>
        <p:spPr bwMode="auto">
          <a:xfrm rot="886254">
            <a:off x="6117103" y="5198110"/>
            <a:ext cx="2942420" cy="1299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1145" y="1446637"/>
            <a:ext cx="6393344" cy="5262979"/>
          </a:xfrm>
          <a:prstGeom prst="rect">
            <a:avLst/>
          </a:prstGeom>
        </p:spPr>
        <p:txBody>
          <a:bodyPr wrap="square">
            <a:spAutoFit/>
          </a:bodyPr>
          <a:lstStyle/>
          <a:p>
            <a:pPr marL="342900" lvl="0" indent="-342900">
              <a:buFont typeface="Symbol" panose="05050102010706020507" pitchFamily="18" charset="2"/>
              <a:buChar char=""/>
            </a:pPr>
            <a:r>
              <a:rPr lang="en-GB" sz="2800" dirty="0" smtClean="0">
                <a:latin typeface="Arial" panose="020B0604020202020204" pitchFamily="34" charset="0"/>
                <a:ea typeface="Calibri" panose="020F0502020204030204" pitchFamily="34" charset="0"/>
                <a:cs typeface="Arial" panose="020B0604020202020204" pitchFamily="34" charset="0"/>
              </a:rPr>
              <a:t>POINT The </a:t>
            </a:r>
            <a:r>
              <a:rPr lang="en-GB" sz="2800" b="1" dirty="0">
                <a:latin typeface="Arial" panose="020B0604020202020204" pitchFamily="34" charset="0"/>
                <a:ea typeface="Calibri" panose="020F0502020204030204" pitchFamily="34" charset="0"/>
                <a:cs typeface="Arial" panose="020B0604020202020204" pitchFamily="34" charset="0"/>
              </a:rPr>
              <a:t>success of drug treatments</a:t>
            </a:r>
            <a:r>
              <a:rPr lang="en-GB" sz="2800" dirty="0">
                <a:latin typeface="Arial" panose="020B0604020202020204" pitchFamily="34" charset="0"/>
                <a:ea typeface="Calibri" panose="020F0502020204030204" pitchFamily="34" charset="0"/>
                <a:cs typeface="Arial" panose="020B0604020202020204" pitchFamily="34" charset="0"/>
              </a:rPr>
              <a:t> for some individuals supports the biochemical </a:t>
            </a:r>
            <a:r>
              <a:rPr lang="en-GB" sz="2800" dirty="0" smtClean="0">
                <a:latin typeface="Arial" panose="020B0604020202020204" pitchFamily="34" charset="0"/>
                <a:ea typeface="Calibri" panose="020F0502020204030204" pitchFamily="34" charset="0"/>
                <a:cs typeface="Arial" panose="020B0604020202020204" pitchFamily="34" charset="0"/>
              </a:rPr>
              <a:t>explanation</a:t>
            </a:r>
          </a:p>
          <a:p>
            <a:pPr marL="342900" lvl="0" indent="-342900">
              <a:buFont typeface="Symbol" panose="05050102010706020507" pitchFamily="18" charset="2"/>
              <a:buChar char=""/>
            </a:pPr>
            <a:r>
              <a:rPr lang="en-GB" sz="2800" dirty="0" smtClean="0">
                <a:latin typeface="Arial" panose="020B0604020202020204" pitchFamily="34" charset="0"/>
                <a:ea typeface="Calibri" panose="020F0502020204030204" pitchFamily="34" charset="0"/>
                <a:cs typeface="Arial" panose="020B0604020202020204" pitchFamily="34" charset="0"/>
              </a:rPr>
              <a:t>EXPLANATION </a:t>
            </a:r>
            <a:r>
              <a:rPr lang="en-GB" sz="2800" dirty="0">
                <a:latin typeface="Arial" panose="020B0604020202020204" pitchFamily="34" charset="0"/>
                <a:ea typeface="Calibri" panose="020F0502020204030204" pitchFamily="34" charset="0"/>
                <a:cs typeface="Arial" panose="020B0604020202020204" pitchFamily="34" charset="0"/>
              </a:rPr>
              <a:t>as these drugs stabilise levels of the neurotransmitters and reduce symptoms. </a:t>
            </a:r>
            <a:endParaRPr lang="en-GB" sz="2800" dirty="0" smtClean="0">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2800" dirty="0" smtClean="0">
                <a:latin typeface="Arial" panose="020B0604020202020204" pitchFamily="34" charset="0"/>
                <a:ea typeface="Calibri" panose="020F0502020204030204" pitchFamily="34" charset="0"/>
                <a:cs typeface="Arial" panose="020B0604020202020204" pitchFamily="34" charset="0"/>
              </a:rPr>
              <a:t>CONCLUSION This </a:t>
            </a:r>
            <a:r>
              <a:rPr lang="en-GB" sz="2800" dirty="0">
                <a:latin typeface="Arial" panose="020B0604020202020204" pitchFamily="34" charset="0"/>
                <a:ea typeface="Calibri" panose="020F0502020204030204" pitchFamily="34" charset="0"/>
                <a:cs typeface="Arial" panose="020B0604020202020204" pitchFamily="34" charset="0"/>
              </a:rPr>
              <a:t>suggests that the cause was biochemical in the first </a:t>
            </a:r>
            <a:r>
              <a:rPr lang="en-GB" sz="2800" dirty="0" smtClean="0">
                <a:latin typeface="Arial" panose="020B0604020202020204" pitchFamily="34" charset="0"/>
                <a:ea typeface="Calibri" panose="020F0502020204030204" pitchFamily="34" charset="0"/>
                <a:cs typeface="Arial" panose="020B0604020202020204" pitchFamily="34" charset="0"/>
              </a:rPr>
              <a:t>place</a:t>
            </a:r>
          </a:p>
          <a:p>
            <a:pPr marL="342900" lvl="0" indent="-342900">
              <a:buFont typeface="Symbol" panose="05050102010706020507" pitchFamily="18" charset="2"/>
              <a:buChar char=""/>
            </a:pPr>
            <a:r>
              <a:rPr lang="en-GB" sz="2800" dirty="0" smtClean="0">
                <a:latin typeface="Arial" panose="020B0604020202020204" pitchFamily="34" charset="0"/>
                <a:ea typeface="Calibri" panose="020F0502020204030204" pitchFamily="34" charset="0"/>
                <a:cs typeface="Arial" panose="020B0604020202020204" pitchFamily="34" charset="0"/>
              </a:rPr>
              <a:t>CHALLENGE: But </a:t>
            </a:r>
            <a:r>
              <a:rPr lang="en-GB" sz="2800" dirty="0">
                <a:latin typeface="Arial" panose="020B0604020202020204" pitchFamily="34" charset="0"/>
                <a:ea typeface="Calibri" panose="020F0502020204030204" pitchFamily="34" charset="0"/>
                <a:cs typeface="Arial" panose="020B0604020202020204" pitchFamily="34" charset="0"/>
              </a:rPr>
              <a:t>this shows the aetiological fallacy. </a:t>
            </a:r>
            <a:endParaRPr lang="en-GB" sz="3200" dirty="0">
              <a:latin typeface="Arial" panose="020B0604020202020204" pitchFamily="34" charset="0"/>
              <a:ea typeface="Calibri" panose="020F0502020204030204" pitchFamily="34" charset="0"/>
              <a:cs typeface="Arial" panose="020B0604020202020204" pitchFamily="34" charset="0"/>
            </a:endParaRPr>
          </a:p>
        </p:txBody>
      </p:sp>
      <p:sp>
        <p:nvSpPr>
          <p:cNvPr id="7" name="6-Point Star 6"/>
          <p:cNvSpPr/>
          <p:nvPr/>
        </p:nvSpPr>
        <p:spPr>
          <a:xfrm>
            <a:off x="7698966" y="562372"/>
            <a:ext cx="1440160" cy="1656184"/>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Page 7</a:t>
            </a:r>
            <a:endParaRPr lang="en-GB" sz="2000" dirty="0">
              <a:solidFill>
                <a:schemeClr val="tx1"/>
              </a:solidFill>
            </a:endParaRPr>
          </a:p>
        </p:txBody>
      </p:sp>
    </p:spTree>
    <p:extLst>
      <p:ext uri="{BB962C8B-B14F-4D97-AF65-F5344CB8AC3E}">
        <p14:creationId xmlns:p14="http://schemas.microsoft.com/office/powerpoint/2010/main" val="43190254"/>
      </p:ext>
    </p:extLst>
  </p:cSld>
  <p:clrMapOvr>
    <a:masterClrMapping/>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148478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4400" dirty="0" smtClean="0">
                <a:latin typeface="+mj-lt"/>
                <a:cs typeface="Arial" panose="020B0604020202020204" pitchFamily="34" charset="0"/>
              </a:rPr>
              <a:t>Strengths and Weaknesses: Biochemical Explanation</a:t>
            </a:r>
            <a:endParaRPr lang="en" sz="4400" dirty="0">
              <a:latin typeface="+mj-lt"/>
              <a:cs typeface="Arial" panose="020B0604020202020204" pitchFamily="34" charset="0"/>
            </a:endParaRPr>
          </a:p>
        </p:txBody>
      </p:sp>
      <p:pic>
        <p:nvPicPr>
          <p:cNvPr id="2052" name="Picture 4" descr="Image result for HIGHLIGHTER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2040133"/>
            <a:ext cx="2804356" cy="28043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579" t="27889" r="17317" b="33775"/>
          <a:stretch/>
        </p:blipFill>
        <p:spPr bwMode="auto">
          <a:xfrm rot="886254">
            <a:off x="6117103" y="5198110"/>
            <a:ext cx="2942420" cy="1299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1145" y="1446637"/>
            <a:ext cx="6393344" cy="5078313"/>
          </a:xfrm>
          <a:prstGeom prst="rect">
            <a:avLst/>
          </a:prstGeom>
        </p:spPr>
        <p:txBody>
          <a:bodyPr wrap="square">
            <a:spAutoFit/>
          </a:bodyPr>
          <a:lstStyle/>
          <a:p>
            <a:pPr marL="342900" lvl="0" indent="-342900">
              <a:buFont typeface="Symbol" panose="05050102010706020507" pitchFamily="18" charset="2"/>
              <a:buChar char=""/>
            </a:pPr>
            <a:r>
              <a:rPr lang="en-GB" sz="3600" dirty="0" smtClean="0">
                <a:latin typeface="Arial" panose="020B0604020202020204" pitchFamily="34" charset="0"/>
                <a:ea typeface="Calibri" panose="020F0502020204030204" pitchFamily="34" charset="0"/>
                <a:cs typeface="Arial" panose="020B0604020202020204" pitchFamily="34" charset="0"/>
              </a:rPr>
              <a:t>POINT: Biological </a:t>
            </a:r>
            <a:r>
              <a:rPr lang="en-GB" sz="3600" dirty="0">
                <a:latin typeface="Arial" panose="020B0604020202020204" pitchFamily="34" charset="0"/>
                <a:ea typeface="Calibri" panose="020F0502020204030204" pitchFamily="34" charset="0"/>
                <a:cs typeface="Arial" panose="020B0604020202020204" pitchFamily="34" charset="0"/>
              </a:rPr>
              <a:t>explanations of mental illness are unable to establish </a:t>
            </a:r>
            <a:r>
              <a:rPr lang="en-GB" sz="3600" b="1" dirty="0">
                <a:latin typeface="Arial" panose="020B0604020202020204" pitchFamily="34" charset="0"/>
                <a:ea typeface="Calibri" panose="020F0502020204030204" pitchFamily="34" charset="0"/>
                <a:cs typeface="Arial" panose="020B0604020202020204" pitchFamily="34" charset="0"/>
              </a:rPr>
              <a:t>cause and effect.</a:t>
            </a:r>
            <a:r>
              <a:rPr lang="en-GB" sz="3600" dirty="0">
                <a:latin typeface="Arial" panose="020B0604020202020204" pitchFamily="34" charset="0"/>
                <a:ea typeface="Calibri" panose="020F0502020204030204" pitchFamily="34" charset="0"/>
                <a:cs typeface="Arial" panose="020B0604020202020204" pitchFamily="34" charset="0"/>
              </a:rPr>
              <a:t> </a:t>
            </a:r>
            <a:endParaRPr lang="en-GB" sz="3600" dirty="0" smtClean="0">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3600" dirty="0" smtClean="0">
                <a:latin typeface="Arial" panose="020B0604020202020204" pitchFamily="34" charset="0"/>
                <a:ea typeface="Calibri" panose="020F0502020204030204" pitchFamily="34" charset="0"/>
                <a:cs typeface="Arial" panose="020B0604020202020204" pitchFamily="34" charset="0"/>
              </a:rPr>
              <a:t>EXPLANATION: The </a:t>
            </a:r>
            <a:r>
              <a:rPr lang="en-GB" sz="3600" dirty="0">
                <a:latin typeface="Arial" panose="020B0604020202020204" pitchFamily="34" charset="0"/>
                <a:ea typeface="Calibri" panose="020F0502020204030204" pitchFamily="34" charset="0"/>
                <a:cs typeface="Arial" panose="020B0604020202020204" pitchFamily="34" charset="0"/>
              </a:rPr>
              <a:t>abnormal levels of neurotransmitters may be the cause or a symptom of the mental </a:t>
            </a:r>
            <a:r>
              <a:rPr lang="en-GB" sz="3600" dirty="0" smtClean="0">
                <a:latin typeface="Arial" panose="020B0604020202020204" pitchFamily="34" charset="0"/>
                <a:ea typeface="Calibri" panose="020F0502020204030204" pitchFamily="34" charset="0"/>
                <a:cs typeface="Arial" panose="020B0604020202020204" pitchFamily="34" charset="0"/>
              </a:rPr>
              <a:t>illness</a:t>
            </a:r>
            <a:endParaRPr lang="en-GB" sz="3600" dirty="0">
              <a:latin typeface="Arial" panose="020B0604020202020204" pitchFamily="34" charset="0"/>
              <a:ea typeface="Calibri" panose="020F0502020204030204" pitchFamily="34" charset="0"/>
              <a:cs typeface="Arial" panose="020B0604020202020204" pitchFamily="34" charset="0"/>
            </a:endParaRPr>
          </a:p>
        </p:txBody>
      </p:sp>
      <p:sp>
        <p:nvSpPr>
          <p:cNvPr id="6" name="6-Point Star 5"/>
          <p:cNvSpPr/>
          <p:nvPr/>
        </p:nvSpPr>
        <p:spPr>
          <a:xfrm>
            <a:off x="7698966" y="562372"/>
            <a:ext cx="1440160" cy="1656184"/>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Page 7</a:t>
            </a:r>
            <a:endParaRPr lang="en-GB" sz="2000" dirty="0">
              <a:solidFill>
                <a:schemeClr val="tx1"/>
              </a:solidFill>
            </a:endParaRPr>
          </a:p>
        </p:txBody>
      </p:sp>
    </p:spTree>
    <p:extLst>
      <p:ext uri="{BB962C8B-B14F-4D97-AF65-F5344CB8AC3E}">
        <p14:creationId xmlns:p14="http://schemas.microsoft.com/office/powerpoint/2010/main" val="20585742"/>
      </p:ext>
    </p:extLst>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148478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4400" dirty="0" smtClean="0">
                <a:latin typeface="+mj-lt"/>
                <a:cs typeface="Arial" panose="020B0604020202020204" pitchFamily="34" charset="0"/>
              </a:rPr>
              <a:t>Strengths and Weaknesses: Biochemical Explanation</a:t>
            </a:r>
            <a:endParaRPr lang="en" sz="4400" dirty="0">
              <a:latin typeface="+mj-lt"/>
              <a:cs typeface="Arial" panose="020B0604020202020204" pitchFamily="34" charset="0"/>
            </a:endParaRPr>
          </a:p>
        </p:txBody>
      </p:sp>
      <p:pic>
        <p:nvPicPr>
          <p:cNvPr id="2052" name="Picture 4" descr="Image result for HIGHLIGHTER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2040133"/>
            <a:ext cx="2804356" cy="28043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579" t="27889" r="17317" b="33775"/>
          <a:stretch/>
        </p:blipFill>
        <p:spPr bwMode="auto">
          <a:xfrm rot="886254">
            <a:off x="6117103" y="5198110"/>
            <a:ext cx="2942420" cy="1299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1145" y="1446637"/>
            <a:ext cx="6393344" cy="4524315"/>
          </a:xfrm>
          <a:prstGeom prst="rect">
            <a:avLst/>
          </a:prstGeom>
        </p:spPr>
        <p:txBody>
          <a:bodyPr wrap="square">
            <a:spAutoFit/>
          </a:bodyPr>
          <a:lstStyle/>
          <a:p>
            <a:pPr marL="342900" lvl="0" indent="-342900">
              <a:buFont typeface="Symbol" panose="05050102010706020507" pitchFamily="18" charset="2"/>
              <a:buChar char=""/>
            </a:pPr>
            <a:r>
              <a:rPr lang="en-GB" sz="3200" dirty="0" smtClean="0">
                <a:latin typeface="Arial" panose="020B0604020202020204" pitchFamily="34" charset="0"/>
                <a:ea typeface="Calibri" panose="020F0502020204030204" pitchFamily="34" charset="0"/>
                <a:cs typeface="Arial" panose="020B0604020202020204" pitchFamily="34" charset="0"/>
              </a:rPr>
              <a:t>POINT: Medication </a:t>
            </a:r>
            <a:r>
              <a:rPr lang="en-GB" sz="3200" dirty="0">
                <a:latin typeface="Arial" panose="020B0604020202020204" pitchFamily="34" charset="0"/>
                <a:ea typeface="Calibri" panose="020F0502020204030204" pitchFamily="34" charset="0"/>
                <a:cs typeface="Arial" panose="020B0604020202020204" pitchFamily="34" charset="0"/>
              </a:rPr>
              <a:t>does not work for all patients </a:t>
            </a:r>
            <a:endParaRPr lang="en-GB" sz="3200" dirty="0" smtClean="0">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3200" dirty="0" smtClean="0">
                <a:latin typeface="Arial" panose="020B0604020202020204" pitchFamily="34" charset="0"/>
                <a:ea typeface="Calibri" panose="020F0502020204030204" pitchFamily="34" charset="0"/>
                <a:cs typeface="Arial" panose="020B0604020202020204" pitchFamily="34" charset="0"/>
              </a:rPr>
              <a:t>EXPLANATION: (</a:t>
            </a:r>
            <a:r>
              <a:rPr lang="en-GB" sz="3200" b="1" dirty="0" smtClean="0">
                <a:latin typeface="Arial" panose="020B0604020202020204" pitchFamily="34" charset="0"/>
                <a:ea typeface="Calibri" panose="020F0502020204030204" pitchFamily="34" charset="0"/>
                <a:cs typeface="Arial" panose="020B0604020202020204" pitchFamily="34" charset="0"/>
              </a:rPr>
              <a:t>individual </a:t>
            </a:r>
            <a:r>
              <a:rPr lang="en-GB" sz="3200" b="1" dirty="0">
                <a:latin typeface="Arial" panose="020B0604020202020204" pitchFamily="34" charset="0"/>
                <a:ea typeface="Calibri" panose="020F0502020204030204" pitchFamily="34" charset="0"/>
                <a:cs typeface="Arial" panose="020B0604020202020204" pitchFamily="34" charset="0"/>
              </a:rPr>
              <a:t>differences</a:t>
            </a:r>
            <a:r>
              <a:rPr lang="en-GB" sz="3200" dirty="0">
                <a:latin typeface="Arial" panose="020B0604020202020204" pitchFamily="34" charset="0"/>
                <a:ea typeface="Calibri" panose="020F0502020204030204" pitchFamily="34" charset="0"/>
                <a:cs typeface="Arial" panose="020B0604020202020204" pitchFamily="34" charset="0"/>
              </a:rPr>
              <a:t>), </a:t>
            </a:r>
            <a:r>
              <a:rPr lang="en-GB" sz="3200" dirty="0" smtClean="0">
                <a:latin typeface="Arial" panose="020B0604020202020204" pitchFamily="34" charset="0"/>
                <a:ea typeface="Calibri" panose="020F0502020204030204" pitchFamily="34" charset="0"/>
                <a:cs typeface="Arial" panose="020B0604020202020204" pitchFamily="34" charset="0"/>
              </a:rPr>
              <a:t>and </a:t>
            </a:r>
            <a:r>
              <a:rPr lang="en-GB" sz="3200" dirty="0">
                <a:latin typeface="Arial" panose="020B0604020202020204" pitchFamily="34" charset="0"/>
                <a:ea typeface="Calibri" panose="020F0502020204030204" pitchFamily="34" charset="0"/>
                <a:cs typeface="Arial" panose="020B0604020202020204" pitchFamily="34" charset="0"/>
              </a:rPr>
              <a:t>this ignores other causes </a:t>
            </a:r>
            <a:endParaRPr lang="en-GB" sz="3200" dirty="0" smtClean="0">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3200" dirty="0" smtClean="0">
                <a:latin typeface="Arial" panose="020B0604020202020204" pitchFamily="34" charset="0"/>
                <a:ea typeface="Calibri" panose="020F0502020204030204" pitchFamily="34" charset="0"/>
                <a:cs typeface="Arial" panose="020B0604020202020204" pitchFamily="34" charset="0"/>
              </a:rPr>
              <a:t>EXAMPLES: such </a:t>
            </a:r>
            <a:r>
              <a:rPr lang="en-GB" sz="3200" dirty="0">
                <a:latin typeface="Arial" panose="020B0604020202020204" pitchFamily="34" charset="0"/>
                <a:ea typeface="Calibri" panose="020F0502020204030204" pitchFamily="34" charset="0"/>
                <a:cs typeface="Arial" panose="020B0604020202020204" pitchFamily="34" charset="0"/>
              </a:rPr>
              <a:t>as cognitive, behavioural or psychodynamic explanations </a:t>
            </a:r>
            <a:endParaRPr lang="en-GB" sz="3200" dirty="0" smtClean="0">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3200" dirty="0" smtClean="0">
                <a:latin typeface="Arial" panose="020B0604020202020204" pitchFamily="34" charset="0"/>
                <a:ea typeface="Calibri" panose="020F0502020204030204" pitchFamily="34" charset="0"/>
                <a:cs typeface="Arial" panose="020B0604020202020204" pitchFamily="34" charset="0"/>
              </a:rPr>
              <a:t>CONCLUSION: (</a:t>
            </a:r>
            <a:r>
              <a:rPr lang="en-GB" sz="3200" b="1" dirty="0" smtClean="0">
                <a:latin typeface="Arial" panose="020B0604020202020204" pitchFamily="34" charset="0"/>
                <a:ea typeface="Calibri" panose="020F0502020204030204" pitchFamily="34" charset="0"/>
                <a:cs typeface="Arial" panose="020B0604020202020204" pitchFamily="34" charset="0"/>
              </a:rPr>
              <a:t>reductionist</a:t>
            </a:r>
            <a:r>
              <a:rPr lang="en-GB" sz="3200" dirty="0">
                <a:latin typeface="Arial" panose="020B0604020202020204" pitchFamily="34" charset="0"/>
                <a:ea typeface="Calibri" panose="020F0502020204030204" pitchFamily="34" charset="0"/>
                <a:cs typeface="Arial" panose="020B0604020202020204" pitchFamily="34" charset="0"/>
              </a:rPr>
              <a:t>). </a:t>
            </a:r>
          </a:p>
        </p:txBody>
      </p:sp>
      <p:sp>
        <p:nvSpPr>
          <p:cNvPr id="6" name="6-Point Star 5"/>
          <p:cNvSpPr/>
          <p:nvPr/>
        </p:nvSpPr>
        <p:spPr>
          <a:xfrm>
            <a:off x="7698966" y="562372"/>
            <a:ext cx="1440160" cy="1656184"/>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Page 7</a:t>
            </a:r>
            <a:endParaRPr lang="en-GB" sz="2000" dirty="0">
              <a:solidFill>
                <a:schemeClr val="tx1"/>
              </a:solidFill>
            </a:endParaRPr>
          </a:p>
        </p:txBody>
      </p:sp>
    </p:spTree>
    <p:extLst>
      <p:ext uri="{BB962C8B-B14F-4D97-AF65-F5344CB8AC3E}">
        <p14:creationId xmlns:p14="http://schemas.microsoft.com/office/powerpoint/2010/main" val="522421302"/>
      </p:ext>
    </p:extLst>
  </p:cSld>
  <p:clrMapOvr>
    <a:masterClrMapping/>
  </p:clrMapOvr>
  <p:transition spd="slow">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148478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4400" dirty="0" smtClean="0">
                <a:latin typeface="+mj-lt"/>
                <a:cs typeface="Arial" panose="020B0604020202020204" pitchFamily="34" charset="0"/>
              </a:rPr>
              <a:t>Strengths and Weaknesses: Biochemical Explanation</a:t>
            </a:r>
            <a:endParaRPr lang="en" sz="4400" dirty="0">
              <a:latin typeface="+mj-lt"/>
              <a:cs typeface="Arial" panose="020B0604020202020204" pitchFamily="34" charset="0"/>
            </a:endParaRPr>
          </a:p>
        </p:txBody>
      </p:sp>
      <p:pic>
        <p:nvPicPr>
          <p:cNvPr id="2052" name="Picture 4" descr="Image result for HIGHLIGHTER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2040133"/>
            <a:ext cx="2804356" cy="28043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579" t="27889" r="17317" b="33775"/>
          <a:stretch/>
        </p:blipFill>
        <p:spPr bwMode="auto">
          <a:xfrm rot="886254">
            <a:off x="6117103" y="5198110"/>
            <a:ext cx="2942420" cy="1299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1145" y="1446637"/>
            <a:ext cx="6393344" cy="4832092"/>
          </a:xfrm>
          <a:prstGeom prst="rect">
            <a:avLst/>
          </a:prstGeom>
        </p:spPr>
        <p:txBody>
          <a:bodyPr wrap="square">
            <a:spAutoFit/>
          </a:bodyPr>
          <a:lstStyle/>
          <a:p>
            <a:pPr marL="342900" lvl="0" indent="-342900">
              <a:buFont typeface="Symbol" panose="05050102010706020507" pitchFamily="18" charset="2"/>
              <a:buChar char=""/>
            </a:pPr>
            <a:r>
              <a:rPr lang="en-GB" sz="2800" dirty="0" smtClean="0">
                <a:latin typeface="Arial" panose="020B0604020202020204" pitchFamily="34" charset="0"/>
                <a:ea typeface="Calibri" panose="020F0502020204030204" pitchFamily="34" charset="0"/>
                <a:cs typeface="Arial" panose="020B0604020202020204" pitchFamily="34" charset="0"/>
              </a:rPr>
              <a:t>POINT: This </a:t>
            </a:r>
            <a:r>
              <a:rPr lang="en-GB" sz="2800" dirty="0">
                <a:latin typeface="Arial" panose="020B0604020202020204" pitchFamily="34" charset="0"/>
                <a:ea typeface="Calibri" panose="020F0502020204030204" pitchFamily="34" charset="0"/>
                <a:cs typeface="Arial" panose="020B0604020202020204" pitchFamily="34" charset="0"/>
              </a:rPr>
              <a:t>view is also </a:t>
            </a:r>
            <a:r>
              <a:rPr lang="en-GB" sz="2800" b="1" dirty="0">
                <a:latin typeface="Arial" panose="020B0604020202020204" pitchFamily="34" charset="0"/>
                <a:ea typeface="Calibri" panose="020F0502020204030204" pitchFamily="34" charset="0"/>
                <a:cs typeface="Arial" panose="020B0604020202020204" pitchFamily="34" charset="0"/>
              </a:rPr>
              <a:t>determinist</a:t>
            </a:r>
            <a:r>
              <a:rPr lang="en-GB" sz="2800" dirty="0">
                <a:latin typeface="Arial" panose="020B0604020202020204" pitchFamily="34" charset="0"/>
                <a:ea typeface="Calibri" panose="020F0502020204030204" pitchFamily="34" charset="0"/>
                <a:cs typeface="Arial" panose="020B0604020202020204" pitchFamily="34" charset="0"/>
              </a:rPr>
              <a:t> </a:t>
            </a:r>
            <a:endParaRPr lang="en-GB" sz="2800" dirty="0" smtClean="0">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2800" dirty="0" smtClean="0">
                <a:latin typeface="Arial" panose="020B0604020202020204" pitchFamily="34" charset="0"/>
                <a:ea typeface="Calibri" panose="020F0502020204030204" pitchFamily="34" charset="0"/>
                <a:cs typeface="Arial" panose="020B0604020202020204" pitchFamily="34" charset="0"/>
              </a:rPr>
              <a:t>EXPLANATION: as </a:t>
            </a:r>
            <a:r>
              <a:rPr lang="en-GB" sz="2800" dirty="0">
                <a:latin typeface="Arial" panose="020B0604020202020204" pitchFamily="34" charset="0"/>
                <a:ea typeface="Calibri" panose="020F0502020204030204" pitchFamily="34" charset="0"/>
                <a:cs typeface="Arial" panose="020B0604020202020204" pitchFamily="34" charset="0"/>
              </a:rPr>
              <a:t>it suggests that a chemical imbalance will cause mental illness. </a:t>
            </a:r>
            <a:endParaRPr lang="en-GB" sz="2800" dirty="0" smtClean="0">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2800" dirty="0" smtClean="0">
                <a:latin typeface="Arial" panose="020B0604020202020204" pitchFamily="34" charset="0"/>
                <a:ea typeface="Calibri" panose="020F0502020204030204" pitchFamily="34" charset="0"/>
                <a:cs typeface="Arial" panose="020B0604020202020204" pitchFamily="34" charset="0"/>
              </a:rPr>
              <a:t>CHALLENGE: However</a:t>
            </a:r>
            <a:r>
              <a:rPr lang="en-GB" sz="2800" dirty="0">
                <a:latin typeface="Arial" panose="020B0604020202020204" pitchFamily="34" charset="0"/>
                <a:ea typeface="Calibri" panose="020F0502020204030204" pitchFamily="34" charset="0"/>
                <a:cs typeface="Arial" panose="020B0604020202020204" pitchFamily="34" charset="0"/>
              </a:rPr>
              <a:t>, it can be argued that not all individuals with psychological disorders have abnormal levels of neurotransmitters and not everyone with a chemical imbalance develops a mental illness.</a:t>
            </a:r>
          </a:p>
        </p:txBody>
      </p:sp>
      <p:sp>
        <p:nvSpPr>
          <p:cNvPr id="6" name="6-Point Star 5"/>
          <p:cNvSpPr/>
          <p:nvPr/>
        </p:nvSpPr>
        <p:spPr>
          <a:xfrm>
            <a:off x="7698966" y="562372"/>
            <a:ext cx="1440160" cy="1656184"/>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Page 7</a:t>
            </a:r>
            <a:endParaRPr lang="en-GB" sz="2000" dirty="0">
              <a:solidFill>
                <a:schemeClr val="tx1"/>
              </a:solidFill>
            </a:endParaRPr>
          </a:p>
        </p:txBody>
      </p:sp>
    </p:spTree>
    <p:extLst>
      <p:ext uri="{BB962C8B-B14F-4D97-AF65-F5344CB8AC3E}">
        <p14:creationId xmlns:p14="http://schemas.microsoft.com/office/powerpoint/2010/main" val="804595134"/>
      </p:ext>
    </p:extLst>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6858000"/>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4400" dirty="0" smtClean="0">
                <a:latin typeface="+mj-lt"/>
                <a:cs typeface="Arial" panose="020B0604020202020204" pitchFamily="34" charset="0"/>
              </a:rPr>
              <a:t>AO1 Knowledge</a:t>
            </a:r>
            <a:br>
              <a:rPr lang="en-GB" sz="4400" dirty="0" smtClean="0">
                <a:latin typeface="+mj-lt"/>
                <a:cs typeface="Arial" panose="020B0604020202020204" pitchFamily="34" charset="0"/>
              </a:rPr>
            </a:br>
            <a:r>
              <a:rPr lang="en-GB" sz="4400" dirty="0">
                <a:latin typeface="+mj-lt"/>
                <a:cs typeface="Arial" panose="020B0604020202020204" pitchFamily="34" charset="0"/>
              </a:rPr>
              <a:t/>
            </a:r>
            <a:br>
              <a:rPr lang="en-GB" sz="4400" dirty="0">
                <a:latin typeface="+mj-lt"/>
                <a:cs typeface="Arial" panose="020B0604020202020204" pitchFamily="34" charset="0"/>
              </a:rPr>
            </a:br>
            <a:r>
              <a:rPr lang="en-GB" sz="4400" dirty="0" smtClean="0">
                <a:latin typeface="+mj-lt"/>
                <a:cs typeface="Arial" panose="020B0604020202020204" pitchFamily="34" charset="0"/>
              </a:rPr>
              <a:t>Medical Model’s </a:t>
            </a:r>
            <a:r>
              <a:rPr lang="en-GB" sz="4400" b="1" u="sng" dirty="0" smtClean="0">
                <a:latin typeface="+mj-lt"/>
                <a:cs typeface="Arial" panose="020B0604020202020204" pitchFamily="34" charset="0"/>
              </a:rPr>
              <a:t>brain abnormality </a:t>
            </a:r>
            <a:r>
              <a:rPr lang="en-GB" sz="4400" dirty="0" smtClean="0">
                <a:latin typeface="+mj-lt"/>
                <a:cs typeface="Arial" panose="020B0604020202020204" pitchFamily="34" charset="0"/>
              </a:rPr>
              <a:t>explanation of Mental illness</a:t>
            </a:r>
            <a:br>
              <a:rPr lang="en-GB" sz="4400" dirty="0" smtClean="0">
                <a:latin typeface="+mj-lt"/>
                <a:cs typeface="Arial" panose="020B0604020202020204" pitchFamily="34" charset="0"/>
              </a:rPr>
            </a:br>
            <a:r>
              <a:rPr lang="en-GB" sz="4400" dirty="0">
                <a:latin typeface="+mj-lt"/>
                <a:cs typeface="Arial" panose="020B0604020202020204" pitchFamily="34" charset="0"/>
              </a:rPr>
              <a:t/>
            </a:r>
            <a:br>
              <a:rPr lang="en-GB" sz="4400" dirty="0">
                <a:latin typeface="+mj-lt"/>
                <a:cs typeface="Arial" panose="020B0604020202020204" pitchFamily="34" charset="0"/>
              </a:rPr>
            </a:br>
            <a:r>
              <a:rPr lang="en-GB" sz="4400" dirty="0">
                <a:latin typeface="+mj-lt"/>
                <a:cs typeface="Arial" panose="020B0604020202020204" pitchFamily="34" charset="0"/>
              </a:rPr>
              <a:t/>
            </a:r>
            <a:br>
              <a:rPr lang="en-GB" sz="4400" dirty="0">
                <a:latin typeface="+mj-lt"/>
                <a:cs typeface="Arial" panose="020B0604020202020204" pitchFamily="34" charset="0"/>
              </a:rPr>
            </a:br>
            <a:r>
              <a:rPr lang="en-GB" sz="4400" dirty="0" smtClean="0">
                <a:latin typeface="+mj-lt"/>
                <a:cs typeface="Arial" panose="020B0604020202020204" pitchFamily="34" charset="0"/>
              </a:rPr>
              <a:t/>
            </a:r>
            <a:br>
              <a:rPr lang="en-GB" sz="4400" dirty="0" smtClean="0">
                <a:latin typeface="+mj-lt"/>
                <a:cs typeface="Arial" panose="020B0604020202020204" pitchFamily="34" charset="0"/>
              </a:rPr>
            </a:br>
            <a:endParaRPr lang="en" sz="4400" dirty="0">
              <a:latin typeface="+mj-lt"/>
              <a:cs typeface="Arial" panose="020B0604020202020204" pitchFamily="34" charset="0"/>
            </a:endParaRPr>
          </a:p>
        </p:txBody>
      </p:sp>
    </p:spTree>
    <p:extLst>
      <p:ext uri="{BB962C8B-B14F-4D97-AF65-F5344CB8AC3E}">
        <p14:creationId xmlns:p14="http://schemas.microsoft.com/office/powerpoint/2010/main" val="4250256297"/>
      </p:ext>
    </p:extLst>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sp>
        <p:nvSpPr>
          <p:cNvPr id="225" name="Shape 225"/>
          <p:cNvSpPr txBox="1">
            <a:spLocks noGrp="1"/>
          </p:cNvSpPr>
          <p:nvPr>
            <p:ph type="body" idx="1"/>
          </p:nvPr>
        </p:nvSpPr>
        <p:spPr>
          <a:xfrm>
            <a:off x="0" y="1700808"/>
            <a:ext cx="5445224" cy="4752528"/>
          </a:xfrm>
          <a:prstGeom prst="rect">
            <a:avLst/>
          </a:prstGeom>
          <a:ln w="9525" cap="flat">
            <a:noFill/>
            <a:prstDash val="solid"/>
            <a:round/>
            <a:headEnd type="none" w="med" len="med"/>
            <a:tailEnd type="none" w="med" len="med"/>
          </a:ln>
        </p:spPr>
        <p:txBody>
          <a:bodyPr lIns="91425" tIns="91425" rIns="91425" bIns="91425" anchor="t" anchorCtr="0">
            <a:noAutofit/>
          </a:bodyPr>
          <a:lstStyle/>
          <a:p>
            <a:pPr marL="571500" indent="-571500">
              <a:buFont typeface="Arial" panose="020B0604020202020204" pitchFamily="34" charset="0"/>
              <a:buChar char="•"/>
            </a:pPr>
            <a:r>
              <a:rPr lang="en-GB" sz="4000" dirty="0" smtClean="0"/>
              <a:t>Localisation of function</a:t>
            </a:r>
            <a:endParaRPr lang="en-GB" sz="4000" dirty="0"/>
          </a:p>
          <a:p>
            <a:pPr marL="571500" indent="-571500">
              <a:buFont typeface="Arial" panose="020B0604020202020204" pitchFamily="34" charset="0"/>
              <a:buChar char="•"/>
            </a:pPr>
            <a:r>
              <a:rPr lang="en-GB" sz="4000" dirty="0" smtClean="0"/>
              <a:t>Lateralisation</a:t>
            </a:r>
          </a:p>
          <a:p>
            <a:pPr marL="571500" indent="-571500">
              <a:buFont typeface="Arial" panose="020B0604020202020204" pitchFamily="34" charset="0"/>
              <a:buChar char="•"/>
            </a:pPr>
            <a:r>
              <a:rPr lang="en-GB" sz="4000" dirty="0" smtClean="0"/>
              <a:t>Right hemisphere </a:t>
            </a:r>
          </a:p>
          <a:p>
            <a:pPr marL="571500" indent="-571500">
              <a:buFont typeface="Arial" panose="020B0604020202020204" pitchFamily="34" charset="0"/>
              <a:buChar char="•"/>
            </a:pPr>
            <a:r>
              <a:rPr lang="en-GB" sz="4000" dirty="0" smtClean="0"/>
              <a:t>Left hemisphere</a:t>
            </a:r>
          </a:p>
          <a:p>
            <a:pPr marL="571500" indent="-571500">
              <a:buFont typeface="Arial" panose="020B0604020202020204" pitchFamily="34" charset="0"/>
              <a:buChar char="•"/>
            </a:pPr>
            <a:r>
              <a:rPr lang="en-GB" sz="4000" dirty="0" smtClean="0"/>
              <a:t>Corpus callosum</a:t>
            </a:r>
          </a:p>
          <a:p>
            <a:pPr marL="571500" indent="-571500">
              <a:buFont typeface="Arial" panose="020B0604020202020204" pitchFamily="34" charset="0"/>
              <a:buChar char="•"/>
            </a:pPr>
            <a:r>
              <a:rPr lang="en-GB" sz="4000" dirty="0" smtClean="0"/>
              <a:t>Prefrontal cortex</a:t>
            </a:r>
          </a:p>
          <a:p>
            <a:pPr marL="571500" indent="-571500">
              <a:buFont typeface="Arial" panose="020B0604020202020204" pitchFamily="34" charset="0"/>
              <a:buChar char="•"/>
            </a:pPr>
            <a:r>
              <a:rPr lang="en-GB" sz="4000" dirty="0" smtClean="0"/>
              <a:t>Ventral striatum</a:t>
            </a:r>
          </a:p>
          <a:p>
            <a:endParaRPr lang="en-GB" sz="4000" dirty="0" smtClean="0"/>
          </a:p>
          <a:p>
            <a:endParaRPr lang="en-GB" sz="4000" dirty="0" smtClean="0"/>
          </a:p>
        </p:txBody>
      </p:sp>
      <p:sp>
        <p:nvSpPr>
          <p:cNvPr id="4" name="Shape 203"/>
          <p:cNvSpPr txBox="1">
            <a:spLocks noGrp="1"/>
          </p:cNvSpPr>
          <p:nvPr>
            <p:ph type="title"/>
          </p:nvPr>
        </p:nvSpPr>
        <p:spPr>
          <a:xfrm>
            <a:off x="0" y="-1116"/>
            <a:ext cx="9144000" cy="1773932"/>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2800" dirty="0" smtClean="0">
                <a:latin typeface="+mj-lt"/>
                <a:cs typeface="Arial" panose="020B0604020202020204" pitchFamily="34" charset="0"/>
              </a:rPr>
              <a:t>Recap – Sperry and Casey</a:t>
            </a:r>
            <a:br>
              <a:rPr lang="en-GB" sz="2800" dirty="0" smtClean="0">
                <a:latin typeface="+mj-lt"/>
                <a:cs typeface="Arial" panose="020B0604020202020204" pitchFamily="34" charset="0"/>
              </a:rPr>
            </a:br>
            <a:r>
              <a:rPr lang="en-GB" sz="2800" dirty="0">
                <a:latin typeface="+mj-lt"/>
                <a:cs typeface="Arial" panose="020B0604020202020204" pitchFamily="34" charset="0"/>
              </a:rPr>
              <a:t/>
            </a:r>
            <a:br>
              <a:rPr lang="en-GB" sz="2800" dirty="0">
                <a:latin typeface="+mj-lt"/>
                <a:cs typeface="Arial" panose="020B0604020202020204" pitchFamily="34" charset="0"/>
              </a:rPr>
            </a:br>
            <a:r>
              <a:rPr lang="en-GB" sz="2800" dirty="0" smtClean="0">
                <a:latin typeface="+mj-lt"/>
                <a:cs typeface="Arial" panose="020B0604020202020204" pitchFamily="34" charset="0"/>
              </a:rPr>
              <a:t>What does the word / phrase mean?</a:t>
            </a:r>
            <a:br>
              <a:rPr lang="en-GB" sz="2800" dirty="0" smtClean="0">
                <a:latin typeface="+mj-lt"/>
                <a:cs typeface="Arial" panose="020B0604020202020204" pitchFamily="34" charset="0"/>
              </a:rPr>
            </a:br>
            <a:r>
              <a:rPr lang="en-GB" sz="2800" dirty="0" smtClean="0">
                <a:latin typeface="+mj-lt"/>
                <a:cs typeface="Arial" panose="020B0604020202020204" pitchFamily="34" charset="0"/>
              </a:rPr>
              <a:t>What is the area responsible for?</a:t>
            </a:r>
            <a:endParaRPr lang="en" sz="2800" dirty="0">
              <a:latin typeface="+mj-lt"/>
              <a:cs typeface="Arial" panose="020B0604020202020204" pitchFamily="34" charset="0"/>
            </a:endParaRPr>
          </a:p>
        </p:txBody>
      </p:sp>
      <p:pic>
        <p:nvPicPr>
          <p:cNvPr id="2051" name="Picture 3" descr="C:\Users\vevagora\AppData\Local\Microsoft\Windows\Temporary Internet Files\Content.IE5\WY0JDCTE\mini-white-board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1888" y="2363876"/>
            <a:ext cx="3063208" cy="3063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35012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5">
                                            <p:txEl>
                                              <p:pRg st="0" end="0"/>
                                            </p:txEl>
                                          </p:spTgt>
                                        </p:tgtEl>
                                        <p:attrNameLst>
                                          <p:attrName>style.visibility</p:attrName>
                                        </p:attrNameLst>
                                      </p:cBhvr>
                                      <p:to>
                                        <p:strVal val="visible"/>
                                      </p:to>
                                    </p:set>
                                    <p:anim calcmode="lin" valueType="num">
                                      <p:cBhvr additive="base">
                                        <p:cTn id="7" dur="500" fill="hold"/>
                                        <p:tgtEl>
                                          <p:spTgt spid="2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5">
                                            <p:txEl>
                                              <p:pRg st="1" end="1"/>
                                            </p:txEl>
                                          </p:spTgt>
                                        </p:tgtEl>
                                        <p:attrNameLst>
                                          <p:attrName>style.visibility</p:attrName>
                                        </p:attrNameLst>
                                      </p:cBhvr>
                                      <p:to>
                                        <p:strVal val="visible"/>
                                      </p:to>
                                    </p:set>
                                    <p:anim calcmode="lin" valueType="num">
                                      <p:cBhvr additive="base">
                                        <p:cTn id="13" dur="500" fill="hold"/>
                                        <p:tgtEl>
                                          <p:spTgt spid="22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5">
                                            <p:txEl>
                                              <p:pRg st="2" end="2"/>
                                            </p:txEl>
                                          </p:spTgt>
                                        </p:tgtEl>
                                        <p:attrNameLst>
                                          <p:attrName>style.visibility</p:attrName>
                                        </p:attrNameLst>
                                      </p:cBhvr>
                                      <p:to>
                                        <p:strVal val="visible"/>
                                      </p:to>
                                    </p:set>
                                    <p:anim calcmode="lin" valueType="num">
                                      <p:cBhvr additive="base">
                                        <p:cTn id="19" dur="500" fill="hold"/>
                                        <p:tgtEl>
                                          <p:spTgt spid="22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5">
                                            <p:txEl>
                                              <p:pRg st="3" end="3"/>
                                            </p:txEl>
                                          </p:spTgt>
                                        </p:tgtEl>
                                        <p:attrNameLst>
                                          <p:attrName>style.visibility</p:attrName>
                                        </p:attrNameLst>
                                      </p:cBhvr>
                                      <p:to>
                                        <p:strVal val="visible"/>
                                      </p:to>
                                    </p:set>
                                    <p:anim calcmode="lin" valueType="num">
                                      <p:cBhvr additive="base">
                                        <p:cTn id="25" dur="500" fill="hold"/>
                                        <p:tgtEl>
                                          <p:spTgt spid="22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5">
                                            <p:txEl>
                                              <p:pRg st="4" end="4"/>
                                            </p:txEl>
                                          </p:spTgt>
                                        </p:tgtEl>
                                        <p:attrNameLst>
                                          <p:attrName>style.visibility</p:attrName>
                                        </p:attrNameLst>
                                      </p:cBhvr>
                                      <p:to>
                                        <p:strVal val="visible"/>
                                      </p:to>
                                    </p:set>
                                    <p:anim calcmode="lin" valueType="num">
                                      <p:cBhvr additive="base">
                                        <p:cTn id="31" dur="500" fill="hold"/>
                                        <p:tgtEl>
                                          <p:spTgt spid="22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25">
                                            <p:txEl>
                                              <p:pRg st="5" end="5"/>
                                            </p:txEl>
                                          </p:spTgt>
                                        </p:tgtEl>
                                        <p:attrNameLst>
                                          <p:attrName>style.visibility</p:attrName>
                                        </p:attrNameLst>
                                      </p:cBhvr>
                                      <p:to>
                                        <p:strVal val="visible"/>
                                      </p:to>
                                    </p:set>
                                    <p:anim calcmode="lin" valueType="num">
                                      <p:cBhvr additive="base">
                                        <p:cTn id="37" dur="500" fill="hold"/>
                                        <p:tgtEl>
                                          <p:spTgt spid="22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2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5">
                                            <p:txEl>
                                              <p:pRg st="6" end="6"/>
                                            </p:txEl>
                                          </p:spTgt>
                                        </p:tgtEl>
                                        <p:attrNameLst>
                                          <p:attrName>style.visibility</p:attrName>
                                        </p:attrNameLst>
                                      </p:cBhvr>
                                      <p:to>
                                        <p:strVal val="visible"/>
                                      </p:to>
                                    </p:set>
                                    <p:anim calcmode="lin" valueType="num">
                                      <p:cBhvr additive="base">
                                        <p:cTn id="43" dur="500" fill="hold"/>
                                        <p:tgtEl>
                                          <p:spTgt spid="22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52736"/>
            <a:ext cx="9144000" cy="5675610"/>
          </a:xfrm>
        </p:spPr>
        <p:txBody>
          <a:bodyPr>
            <a:normAutofit/>
          </a:bodyPr>
          <a:lstStyle/>
          <a:p>
            <a:pPr marL="0" indent="0">
              <a:buNone/>
            </a:pPr>
            <a:r>
              <a:rPr lang="en-US" sz="3900" b="1" dirty="0" smtClean="0">
                <a:solidFill>
                  <a:schemeClr val="tx1"/>
                </a:solidFill>
              </a:rPr>
              <a:t>Social phobia</a:t>
            </a:r>
          </a:p>
          <a:p>
            <a:r>
              <a:rPr lang="en-US" sz="3900" dirty="0" smtClean="0">
                <a:solidFill>
                  <a:schemeClr val="tx1"/>
                </a:solidFill>
              </a:rPr>
              <a:t>Phobia of a social situation e.g. restaurants, meetings, public speaking</a:t>
            </a:r>
          </a:p>
          <a:p>
            <a:pPr marL="0" indent="0">
              <a:buNone/>
            </a:pPr>
            <a:endParaRPr lang="en-US" sz="3900" dirty="0" smtClean="0">
              <a:solidFill>
                <a:schemeClr val="tx1"/>
              </a:solidFill>
            </a:endParaRPr>
          </a:p>
          <a:p>
            <a:pPr marL="0" indent="0">
              <a:buNone/>
            </a:pPr>
            <a:r>
              <a:rPr lang="en-US" sz="3900" b="1" dirty="0" smtClean="0">
                <a:solidFill>
                  <a:schemeClr val="tx1"/>
                </a:solidFill>
              </a:rPr>
              <a:t>Agoraphobia</a:t>
            </a:r>
          </a:p>
          <a:p>
            <a:r>
              <a:rPr lang="en-US" sz="3900" dirty="0" smtClean="0">
                <a:solidFill>
                  <a:schemeClr val="tx1"/>
                </a:solidFill>
              </a:rPr>
              <a:t>Phobia of being in situations that the person cannot easily leave, such as in open spaces, crowds, public transport</a:t>
            </a:r>
          </a:p>
          <a:p>
            <a:endParaRPr lang="en-US" dirty="0" smtClean="0"/>
          </a:p>
        </p:txBody>
      </p:sp>
      <p:sp>
        <p:nvSpPr>
          <p:cNvPr id="5" name="Title 1"/>
          <p:cNvSpPr txBox="1">
            <a:spLocks/>
          </p:cNvSpPr>
          <p:nvPr/>
        </p:nvSpPr>
        <p:spPr>
          <a:xfrm>
            <a:off x="0" y="0"/>
            <a:ext cx="9143999" cy="1124743"/>
          </a:xfrm>
          <a:prstGeom prst="rect">
            <a:avLst/>
          </a:prstGeom>
          <a:solidFill>
            <a:srgbClr val="FFFF00"/>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lumMod val="75000"/>
                  </a:schemeClr>
                </a:solidFill>
                <a:latin typeface="Arial" panose="020B0604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600" smtClean="0">
                <a:solidFill>
                  <a:schemeClr val="tx1"/>
                </a:solidFill>
                <a:cs typeface="Arial" panose="020B0604020202020204" pitchFamily="34" charset="0"/>
              </a:rPr>
              <a:t>Types of phobias</a:t>
            </a:r>
            <a:endParaRPr lang="en-US" sz="6600" dirty="0">
              <a:solidFill>
                <a:schemeClr val="tx1"/>
              </a:solidFill>
              <a:cs typeface="Arial" panose="020B0604020202020204" pitchFamily="34" charset="0"/>
            </a:endParaRPr>
          </a:p>
        </p:txBody>
      </p:sp>
    </p:spTree>
    <p:extLst>
      <p:ext uri="{BB962C8B-B14F-4D97-AF65-F5344CB8AC3E}">
        <p14:creationId xmlns:p14="http://schemas.microsoft.com/office/powerpoint/2010/main" val="49924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sp>
        <p:nvSpPr>
          <p:cNvPr id="225" name="Shape 225"/>
          <p:cNvSpPr txBox="1">
            <a:spLocks noGrp="1"/>
          </p:cNvSpPr>
          <p:nvPr>
            <p:ph type="body" idx="1"/>
          </p:nvPr>
        </p:nvSpPr>
        <p:spPr>
          <a:xfrm>
            <a:off x="0" y="1052736"/>
            <a:ext cx="9144000" cy="4752528"/>
          </a:xfrm>
          <a:prstGeom prst="rect">
            <a:avLst/>
          </a:prstGeom>
          <a:ln w="9525" cap="flat">
            <a:noFill/>
            <a:prstDash val="solid"/>
            <a:round/>
            <a:headEnd type="none" w="med" len="med"/>
            <a:tailEnd type="none" w="med" len="med"/>
          </a:ln>
        </p:spPr>
        <p:txBody>
          <a:bodyPr lIns="91425" tIns="91425" rIns="91425" bIns="91425" anchor="t" anchorCtr="0">
            <a:noAutofit/>
          </a:bodyPr>
          <a:lstStyle/>
          <a:p>
            <a:r>
              <a:rPr lang="en-GB" sz="3600" dirty="0" smtClean="0"/>
              <a:t>Different </a:t>
            </a:r>
            <a:r>
              <a:rPr lang="en-GB" sz="3600" dirty="0"/>
              <a:t>parts of our brain are responsible for different behaviours (localisation of function), and the Medical Model suggest that different mental illnesses may be associated with specific parts of the brain. </a:t>
            </a:r>
            <a:endParaRPr lang="en-GB" sz="3600" dirty="0" smtClean="0"/>
          </a:p>
          <a:p>
            <a:endParaRPr lang="en-GB" sz="3600" dirty="0"/>
          </a:p>
          <a:p>
            <a:r>
              <a:rPr lang="en-GB" sz="3600" dirty="0" smtClean="0"/>
              <a:t>The </a:t>
            </a:r>
            <a:r>
              <a:rPr lang="en-GB" sz="3600" dirty="0"/>
              <a:t>cause could be over-activity in the brain leading to excess functioning, or underactivity which could cause deficits in behaviour. </a:t>
            </a:r>
          </a:p>
        </p:txBody>
      </p:sp>
      <p:sp>
        <p:nvSpPr>
          <p:cNvPr id="4" name="Shape 203"/>
          <p:cNvSpPr txBox="1">
            <a:spLocks noGrp="1"/>
          </p:cNvSpPr>
          <p:nvPr>
            <p:ph type="title"/>
          </p:nvPr>
        </p:nvSpPr>
        <p:spPr>
          <a:xfrm>
            <a:off x="0" y="-1116"/>
            <a:ext cx="9144000" cy="1053852"/>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2800" dirty="0" smtClean="0">
                <a:latin typeface="+mj-lt"/>
                <a:cs typeface="Arial" panose="020B0604020202020204" pitchFamily="34" charset="0"/>
              </a:rPr>
              <a:t>AO1: Brain Abnormality as an Explanation of Mental Illness</a:t>
            </a:r>
            <a:endParaRPr lang="en" sz="2800" dirty="0">
              <a:latin typeface="+mj-lt"/>
              <a:cs typeface="Arial" panose="020B0604020202020204" pitchFamily="34" charset="0"/>
            </a:endParaRPr>
          </a:p>
        </p:txBody>
      </p:sp>
    </p:spTree>
    <p:extLst>
      <p:ext uri="{BB962C8B-B14F-4D97-AF65-F5344CB8AC3E}">
        <p14:creationId xmlns:p14="http://schemas.microsoft.com/office/powerpoint/2010/main" val="1746253089"/>
      </p:ext>
    </p:extLst>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sp>
        <p:nvSpPr>
          <p:cNvPr id="225" name="Shape 225"/>
          <p:cNvSpPr txBox="1">
            <a:spLocks noGrp="1"/>
          </p:cNvSpPr>
          <p:nvPr>
            <p:ph type="body" idx="1"/>
          </p:nvPr>
        </p:nvSpPr>
        <p:spPr>
          <a:xfrm>
            <a:off x="0" y="1052736"/>
            <a:ext cx="5292080" cy="4752528"/>
          </a:xfrm>
          <a:prstGeom prst="rect">
            <a:avLst/>
          </a:prstGeom>
          <a:ln w="9525" cap="flat">
            <a:noFill/>
            <a:prstDash val="solid"/>
            <a:round/>
            <a:headEnd type="none" w="med" len="med"/>
            <a:tailEnd type="none" w="med" len="med"/>
          </a:ln>
        </p:spPr>
        <p:txBody>
          <a:bodyPr lIns="91425" tIns="91425" rIns="91425" bIns="91425" anchor="t" anchorCtr="0">
            <a:noAutofit/>
          </a:bodyPr>
          <a:lstStyle/>
          <a:p>
            <a:r>
              <a:rPr lang="en-GB" sz="3600" dirty="0" smtClean="0"/>
              <a:t>The </a:t>
            </a:r>
            <a:r>
              <a:rPr lang="en-GB" sz="3600" dirty="0"/>
              <a:t>prefrontal cortex suppresses (inhibits) the fear response. </a:t>
            </a:r>
            <a:endParaRPr lang="en-GB" sz="3600" dirty="0" smtClean="0"/>
          </a:p>
          <a:p>
            <a:r>
              <a:rPr lang="en-GB" sz="3600" dirty="0" smtClean="0"/>
              <a:t>If </a:t>
            </a:r>
            <a:r>
              <a:rPr lang="en-GB" sz="3600" dirty="0"/>
              <a:t>the prefrontal cortex is not functioning effectively, it no longer stops fearful urges, like the fight or flight response which are sent from the amygdala</a:t>
            </a:r>
            <a:r>
              <a:rPr lang="en-GB" sz="3600" dirty="0" smtClean="0"/>
              <a:t>.</a:t>
            </a:r>
            <a:endParaRPr lang="en-GB" sz="3600" dirty="0"/>
          </a:p>
        </p:txBody>
      </p:sp>
      <p:sp>
        <p:nvSpPr>
          <p:cNvPr id="4" name="Shape 203"/>
          <p:cNvSpPr txBox="1">
            <a:spLocks noGrp="1"/>
          </p:cNvSpPr>
          <p:nvPr>
            <p:ph type="title"/>
          </p:nvPr>
        </p:nvSpPr>
        <p:spPr>
          <a:xfrm>
            <a:off x="0" y="-1116"/>
            <a:ext cx="9144000" cy="1053852"/>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2800" dirty="0">
                <a:latin typeface="+mj-lt"/>
                <a:cs typeface="Arial" panose="020B0604020202020204" pitchFamily="34" charset="0"/>
              </a:rPr>
              <a:t>AO2: Brain Abnormality as an Explanation of Specific Phobias</a:t>
            </a:r>
          </a:p>
        </p:txBody>
      </p:sp>
      <p:pic>
        <p:nvPicPr>
          <p:cNvPr id="3074" name="Picture 2" descr="Image result for prefrontal cort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5" y="1484784"/>
            <a:ext cx="3995936" cy="2813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04784"/>
      </p:ext>
    </p:extLst>
  </p:cSld>
  <p:clrMapOvr>
    <a:masterClrMapping/>
  </p:clrMapOvr>
  <p:transition spd="slow">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sp>
        <p:nvSpPr>
          <p:cNvPr id="225" name="Shape 225"/>
          <p:cNvSpPr txBox="1">
            <a:spLocks noGrp="1"/>
          </p:cNvSpPr>
          <p:nvPr>
            <p:ph type="body" idx="1"/>
          </p:nvPr>
        </p:nvSpPr>
        <p:spPr>
          <a:xfrm>
            <a:off x="0" y="1052736"/>
            <a:ext cx="6012160" cy="4752528"/>
          </a:xfrm>
          <a:prstGeom prst="rect">
            <a:avLst/>
          </a:prstGeom>
          <a:ln w="9525" cap="flat">
            <a:noFill/>
            <a:prstDash val="solid"/>
            <a:round/>
            <a:headEnd type="none" w="med" len="med"/>
            <a:tailEnd type="none" w="med" len="med"/>
          </a:ln>
        </p:spPr>
        <p:txBody>
          <a:bodyPr lIns="91425" tIns="91425" rIns="91425" bIns="91425" anchor="t" anchorCtr="0">
            <a:noAutofit/>
          </a:bodyPr>
          <a:lstStyle/>
          <a:p>
            <a:r>
              <a:rPr lang="en-GB" sz="3600" dirty="0" smtClean="0"/>
              <a:t>The </a:t>
            </a:r>
            <a:r>
              <a:rPr lang="en-GB" sz="3600" dirty="0"/>
              <a:t>amygdala detects and responds to threats in the environment. People who suffer from anxiety and phobias have smaller amygdalae and these have greater blood flow. This leads to an inability to control the fear response to objects and situations.</a:t>
            </a:r>
          </a:p>
        </p:txBody>
      </p:sp>
      <p:sp>
        <p:nvSpPr>
          <p:cNvPr id="4" name="Shape 203"/>
          <p:cNvSpPr txBox="1">
            <a:spLocks noGrp="1"/>
          </p:cNvSpPr>
          <p:nvPr>
            <p:ph type="title"/>
          </p:nvPr>
        </p:nvSpPr>
        <p:spPr>
          <a:xfrm>
            <a:off x="0" y="-1116"/>
            <a:ext cx="9144000" cy="1053852"/>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2800" dirty="0">
                <a:latin typeface="+mj-lt"/>
                <a:cs typeface="Arial" panose="020B0604020202020204" pitchFamily="34" charset="0"/>
              </a:rPr>
              <a:t>AO2: Brain Abnormality as an Explanation of Specific Phobias</a:t>
            </a:r>
          </a:p>
        </p:txBody>
      </p:sp>
      <p:pic>
        <p:nvPicPr>
          <p:cNvPr id="4098" name="Picture 2" descr="Image result for amygda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2588192"/>
            <a:ext cx="3347244" cy="2622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464834"/>
      </p:ext>
    </p:extLst>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sp>
        <p:nvSpPr>
          <p:cNvPr id="225" name="Shape 225"/>
          <p:cNvSpPr txBox="1">
            <a:spLocks noGrp="1"/>
          </p:cNvSpPr>
          <p:nvPr>
            <p:ph type="body" idx="1"/>
          </p:nvPr>
        </p:nvSpPr>
        <p:spPr>
          <a:xfrm>
            <a:off x="2250" y="2987580"/>
            <a:ext cx="6738839" cy="4752528"/>
          </a:xfrm>
          <a:prstGeom prst="rect">
            <a:avLst/>
          </a:prstGeom>
          <a:ln w="9525" cap="flat">
            <a:noFill/>
            <a:prstDash val="solid"/>
            <a:round/>
            <a:headEnd type="none" w="med" len="med"/>
            <a:tailEnd type="none" w="med" len="med"/>
          </a:ln>
        </p:spPr>
        <p:txBody>
          <a:bodyPr lIns="91425" tIns="91425" rIns="91425" bIns="91425" anchor="t" anchorCtr="0">
            <a:noAutofit/>
          </a:bodyPr>
          <a:lstStyle/>
          <a:p>
            <a:r>
              <a:rPr lang="en-GB" sz="5400" dirty="0" smtClean="0"/>
              <a:t>Prefrontal cortex = lower activity</a:t>
            </a:r>
          </a:p>
          <a:p>
            <a:r>
              <a:rPr lang="en-GB" sz="5400" dirty="0" smtClean="0"/>
              <a:t>Amygdala = greater activity</a:t>
            </a:r>
            <a:endParaRPr lang="en-GB" sz="5400" dirty="0"/>
          </a:p>
        </p:txBody>
      </p:sp>
      <p:sp>
        <p:nvSpPr>
          <p:cNvPr id="4" name="Shape 203"/>
          <p:cNvSpPr txBox="1">
            <a:spLocks noGrp="1"/>
          </p:cNvSpPr>
          <p:nvPr>
            <p:ph type="title"/>
          </p:nvPr>
        </p:nvSpPr>
        <p:spPr>
          <a:xfrm>
            <a:off x="0" y="-1116"/>
            <a:ext cx="2306180" cy="2988696"/>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2800" dirty="0">
                <a:latin typeface="+mj-lt"/>
                <a:cs typeface="Arial" panose="020B0604020202020204" pitchFamily="34" charset="0"/>
              </a:rPr>
              <a:t>AO2: Brain Abnormality as an Explanation of Specific Phobias</a:t>
            </a:r>
          </a:p>
        </p:txBody>
      </p:sp>
      <p:pic>
        <p:nvPicPr>
          <p:cNvPr id="4098" name="Picture 2" descr="Image result for amygda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1090" y="4975720"/>
            <a:ext cx="2402909" cy="18822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prefrontal corte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6245" y="3283638"/>
            <a:ext cx="2402909" cy="16920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HOBI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6180" y="-1116"/>
            <a:ext cx="6822974" cy="2988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081307"/>
      </p:ext>
    </p:extLst>
  </p:cSld>
  <p:clrMapOvr>
    <a:masterClrMapping/>
  </p:clrMapOvr>
  <p:transition spd="slow">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sp>
        <p:nvSpPr>
          <p:cNvPr id="225" name="Shape 225"/>
          <p:cNvSpPr txBox="1">
            <a:spLocks noGrp="1"/>
          </p:cNvSpPr>
          <p:nvPr>
            <p:ph type="body" idx="1"/>
          </p:nvPr>
        </p:nvSpPr>
        <p:spPr>
          <a:xfrm>
            <a:off x="3779912" y="0"/>
            <a:ext cx="5364088" cy="7740108"/>
          </a:xfrm>
          <a:prstGeom prst="rect">
            <a:avLst/>
          </a:prstGeom>
          <a:ln w="9525" cap="flat">
            <a:noFill/>
            <a:prstDash val="solid"/>
            <a:round/>
            <a:headEnd type="none" w="med" len="med"/>
            <a:tailEnd type="none" w="med" len="med"/>
          </a:ln>
        </p:spPr>
        <p:txBody>
          <a:bodyPr lIns="91425" tIns="91425" rIns="91425" bIns="91425" anchor="t" anchorCtr="0">
            <a:noAutofit/>
          </a:bodyPr>
          <a:lstStyle/>
          <a:p>
            <a:r>
              <a:rPr lang="en-GB" sz="4800" dirty="0" smtClean="0"/>
              <a:t>Prefrontal cortex (inferior frontal gyrus = lower activity</a:t>
            </a:r>
          </a:p>
          <a:p>
            <a:r>
              <a:rPr lang="en-GB" sz="4800" dirty="0" smtClean="0"/>
              <a:t>Ventral striatum = greater activity</a:t>
            </a:r>
            <a:endParaRPr lang="en-GB" sz="4800" dirty="0"/>
          </a:p>
        </p:txBody>
      </p:sp>
      <p:pic>
        <p:nvPicPr>
          <p:cNvPr id="5" name="Picture 2" descr="Image result for prefrontal cort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31357"/>
            <a:ext cx="3131840" cy="220538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DELAY OF GRATIFIC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779912" cy="36313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6588224" y="4638675"/>
            <a:ext cx="2057400" cy="2219325"/>
          </a:xfrm>
          <a:prstGeom prst="rect">
            <a:avLst/>
          </a:prstGeom>
        </p:spPr>
      </p:pic>
      <p:pic>
        <p:nvPicPr>
          <p:cNvPr id="2054" name="Picture 6" descr="Image result for bj case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216" y="4598539"/>
            <a:ext cx="1967334" cy="2299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207968"/>
      </p:ext>
    </p:extLst>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sp>
        <p:nvSpPr>
          <p:cNvPr id="225" name="Shape 225"/>
          <p:cNvSpPr txBox="1">
            <a:spLocks noGrp="1"/>
          </p:cNvSpPr>
          <p:nvPr>
            <p:ph type="body" idx="1"/>
          </p:nvPr>
        </p:nvSpPr>
        <p:spPr>
          <a:xfrm>
            <a:off x="0" y="1052736"/>
            <a:ext cx="9144000" cy="4752528"/>
          </a:xfrm>
          <a:prstGeom prst="rect">
            <a:avLst/>
          </a:prstGeom>
          <a:ln w="9525" cap="flat">
            <a:noFill/>
            <a:prstDash val="solid"/>
            <a:round/>
            <a:headEnd type="none" w="med" len="med"/>
            <a:tailEnd type="none" w="med" len="med"/>
          </a:ln>
        </p:spPr>
        <p:txBody>
          <a:bodyPr lIns="91425" tIns="91425" rIns="91425" bIns="91425" anchor="t" anchorCtr="0">
            <a:noAutofit/>
          </a:bodyPr>
          <a:lstStyle/>
          <a:p>
            <a:pPr lvl="0"/>
            <a:r>
              <a:rPr lang="en-GB" sz="3200" dirty="0" smtClean="0"/>
              <a:t>Post mortems and brain scans</a:t>
            </a:r>
            <a:endParaRPr lang="en-GB" sz="3200" dirty="0"/>
          </a:p>
          <a:p>
            <a:pPr marL="571500" indent="-571500">
              <a:buFont typeface="Arial" panose="020B0604020202020204" pitchFamily="34" charset="0"/>
              <a:buChar char="•"/>
            </a:pPr>
            <a:r>
              <a:rPr lang="en-GB" sz="3200" b="1" dirty="0" smtClean="0"/>
              <a:t>Ahs </a:t>
            </a:r>
            <a:r>
              <a:rPr lang="en-GB" sz="3200" b="1" dirty="0"/>
              <a:t>et al (2009)</a:t>
            </a:r>
            <a:r>
              <a:rPr lang="en-GB" sz="3200" dirty="0"/>
              <a:t> used PET scans to measure blood flow in the amygdala and prefrontal cortex of patients with </a:t>
            </a:r>
            <a:r>
              <a:rPr lang="en-GB" sz="3200" b="1" dirty="0"/>
              <a:t>snake </a:t>
            </a:r>
            <a:r>
              <a:rPr lang="en-GB" sz="3200" b="1" dirty="0" smtClean="0"/>
              <a:t>/ </a:t>
            </a:r>
            <a:r>
              <a:rPr lang="en-GB" sz="3200" b="1" dirty="0"/>
              <a:t>spider </a:t>
            </a:r>
            <a:r>
              <a:rPr lang="en-GB" sz="3200" dirty="0" smtClean="0"/>
              <a:t>phobia.</a:t>
            </a:r>
          </a:p>
          <a:p>
            <a:r>
              <a:rPr lang="en-GB" sz="3200" dirty="0" smtClean="0"/>
              <a:t>They </a:t>
            </a:r>
            <a:r>
              <a:rPr lang="en-GB" sz="3200" dirty="0"/>
              <a:t>found:</a:t>
            </a:r>
          </a:p>
          <a:p>
            <a:pPr marL="571500" lvl="0" indent="-571500">
              <a:buFont typeface="Arial" panose="020B0604020202020204" pitchFamily="34" charset="0"/>
              <a:buChar char="•"/>
            </a:pPr>
            <a:r>
              <a:rPr lang="en-GB" sz="3200" dirty="0"/>
              <a:t>Increased blood flow and activity in the </a:t>
            </a:r>
            <a:r>
              <a:rPr lang="en-GB" sz="3200" dirty="0" err="1"/>
              <a:t>amydala</a:t>
            </a:r>
            <a:endParaRPr lang="en-GB" sz="3200" dirty="0"/>
          </a:p>
          <a:p>
            <a:pPr marL="571500" lvl="0" indent="-571500">
              <a:buFont typeface="Arial" panose="020B0604020202020204" pitchFamily="34" charset="0"/>
              <a:buChar char="•"/>
            </a:pPr>
            <a:r>
              <a:rPr lang="en-GB" sz="3200" dirty="0"/>
              <a:t>Reduced blood flow and activity in the prefrontal </a:t>
            </a:r>
            <a:r>
              <a:rPr lang="en-GB" sz="3200" dirty="0" smtClean="0"/>
              <a:t>cortex</a:t>
            </a:r>
          </a:p>
          <a:p>
            <a:r>
              <a:rPr lang="en-GB" sz="3200" dirty="0" smtClean="0"/>
              <a:t>When they showed objects that were fearful to the patients.</a:t>
            </a:r>
            <a:endParaRPr lang="en-GB" sz="3200" dirty="0"/>
          </a:p>
        </p:txBody>
      </p:sp>
      <p:sp>
        <p:nvSpPr>
          <p:cNvPr id="4" name="Shape 203"/>
          <p:cNvSpPr txBox="1">
            <a:spLocks noGrp="1"/>
          </p:cNvSpPr>
          <p:nvPr>
            <p:ph type="title"/>
          </p:nvPr>
        </p:nvSpPr>
        <p:spPr>
          <a:xfrm>
            <a:off x="0" y="-1116"/>
            <a:ext cx="9144000" cy="1053852"/>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2800" b="1" dirty="0"/>
              <a:t>AO2: Getting Empirical Evidence</a:t>
            </a:r>
            <a:r>
              <a:rPr lang="en-GB" sz="2800" dirty="0"/>
              <a:t/>
            </a:r>
            <a:br>
              <a:rPr lang="en-GB" sz="2800" dirty="0"/>
            </a:br>
            <a:r>
              <a:rPr lang="en-GB" sz="2800" dirty="0" smtClean="0">
                <a:latin typeface="+mj-lt"/>
                <a:cs typeface="Arial" panose="020B0604020202020204" pitchFamily="34" charset="0"/>
              </a:rPr>
              <a:t>Brain Abnormality as an Explanation of Specific Phobias</a:t>
            </a:r>
            <a:endParaRPr lang="en-GB" sz="2800" dirty="0">
              <a:latin typeface="+mj-lt"/>
              <a:cs typeface="Arial" panose="020B0604020202020204" pitchFamily="34" charset="0"/>
            </a:endParaRPr>
          </a:p>
        </p:txBody>
      </p:sp>
      <p:sp>
        <p:nvSpPr>
          <p:cNvPr id="2" name="Rectangle 1"/>
          <p:cNvSpPr/>
          <p:nvPr/>
        </p:nvSpPr>
        <p:spPr>
          <a:xfrm>
            <a:off x="5055709" y="6237312"/>
            <a:ext cx="4102405" cy="307777"/>
          </a:xfrm>
          <a:prstGeom prst="rect">
            <a:avLst/>
          </a:prstGeom>
          <a:solidFill>
            <a:srgbClr val="FFFF00"/>
          </a:solidFill>
        </p:spPr>
        <p:txBody>
          <a:bodyPr wrap="none">
            <a:spAutoFit/>
          </a:bodyPr>
          <a:lstStyle/>
          <a:p>
            <a:r>
              <a:rPr lang="en-GB" dirty="0">
                <a:hlinkClick r:id="rId3"/>
              </a:rPr>
              <a:t>https://</a:t>
            </a:r>
            <a:r>
              <a:rPr lang="en-GB" dirty="0" smtClean="0">
                <a:hlinkClick r:id="rId3"/>
              </a:rPr>
              <a:t>www.youtube.com/watch?v=lk-VzATcv4M</a:t>
            </a:r>
            <a:r>
              <a:rPr lang="en-GB" dirty="0" smtClean="0"/>
              <a:t> </a:t>
            </a:r>
            <a:endParaRPr lang="en-GB" dirty="0"/>
          </a:p>
        </p:txBody>
      </p:sp>
      <p:sp>
        <p:nvSpPr>
          <p:cNvPr id="5" name="6-Point Star 4"/>
          <p:cNvSpPr/>
          <p:nvPr/>
        </p:nvSpPr>
        <p:spPr>
          <a:xfrm>
            <a:off x="7779518" y="3356992"/>
            <a:ext cx="1440160" cy="1512168"/>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Page 8</a:t>
            </a:r>
            <a:endParaRPr lang="en-GB" sz="2000" dirty="0">
              <a:solidFill>
                <a:schemeClr val="tx1"/>
              </a:solidFill>
            </a:endParaRPr>
          </a:p>
        </p:txBody>
      </p:sp>
    </p:spTree>
    <p:extLst>
      <p:ext uri="{BB962C8B-B14F-4D97-AF65-F5344CB8AC3E}">
        <p14:creationId xmlns:p14="http://schemas.microsoft.com/office/powerpoint/2010/main" val="2368920588"/>
      </p:ext>
    </p:extLst>
  </p:cSld>
  <p:clrMapOvr>
    <a:masterClrMapping/>
  </p:clrMapOvr>
  <p:transition spd="slow">
    <p:cu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148478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4400" dirty="0" smtClean="0">
                <a:latin typeface="+mj-lt"/>
                <a:cs typeface="Arial" panose="020B0604020202020204" pitchFamily="34" charset="0"/>
              </a:rPr>
              <a:t>AO3: Strengths and Weaknesses: Brain Abnormality Explanation</a:t>
            </a:r>
            <a:endParaRPr lang="en" sz="4400" dirty="0">
              <a:latin typeface="+mj-lt"/>
              <a:cs typeface="Arial" panose="020B0604020202020204" pitchFamily="34" charset="0"/>
            </a:endParaRPr>
          </a:p>
        </p:txBody>
      </p:sp>
      <p:sp>
        <p:nvSpPr>
          <p:cNvPr id="3" name="Rectangle 2"/>
          <p:cNvSpPr/>
          <p:nvPr/>
        </p:nvSpPr>
        <p:spPr>
          <a:xfrm>
            <a:off x="12092" y="1484784"/>
            <a:ext cx="9144000" cy="5509200"/>
          </a:xfrm>
          <a:prstGeom prst="rect">
            <a:avLst/>
          </a:prstGeom>
        </p:spPr>
        <p:txBody>
          <a:bodyPr wrap="square">
            <a:spAutoFit/>
          </a:bodyPr>
          <a:lstStyle/>
          <a:p>
            <a:pPr lvl="0"/>
            <a:r>
              <a:rPr lang="en-GB" sz="3200" dirty="0"/>
              <a:t>The use of equipment such as PET scans and MRI scans ensures that supporting evidence for this explanation is valid. We measure brain abnormalities in an objective, </a:t>
            </a:r>
            <a:r>
              <a:rPr lang="en-GB" sz="3200" b="1" dirty="0"/>
              <a:t>scientific</a:t>
            </a:r>
            <a:r>
              <a:rPr lang="en-GB" sz="3200" dirty="0"/>
              <a:t> way, which can easily be replicated. </a:t>
            </a:r>
            <a:endParaRPr lang="en-GB" sz="3200" dirty="0" smtClean="0"/>
          </a:p>
          <a:p>
            <a:pPr lvl="0"/>
            <a:endParaRPr lang="en-GB" sz="3200" dirty="0"/>
          </a:p>
          <a:p>
            <a:pPr lvl="0"/>
            <a:r>
              <a:rPr lang="en-GB" sz="3200" dirty="0"/>
              <a:t>There is evidence that our behaviour is controlled by our brains which supports the </a:t>
            </a:r>
            <a:r>
              <a:rPr lang="en-GB" sz="3200" b="1" dirty="0"/>
              <a:t>determinism</a:t>
            </a:r>
            <a:r>
              <a:rPr lang="en-GB" sz="3200" dirty="0"/>
              <a:t> debate. </a:t>
            </a:r>
            <a:r>
              <a:rPr lang="en-GB" sz="3200" dirty="0" smtClean="0"/>
              <a:t>However</a:t>
            </a:r>
            <a:r>
              <a:rPr lang="en-GB" sz="3200" dirty="0"/>
              <a:t>, this ignores the role of </a:t>
            </a:r>
            <a:r>
              <a:rPr lang="en-GB" sz="3200" b="1" dirty="0"/>
              <a:t>free will</a:t>
            </a:r>
            <a:r>
              <a:rPr lang="en-GB" sz="3200" dirty="0"/>
              <a:t> in that we are in control of our own cognitions and behaviours. </a:t>
            </a:r>
          </a:p>
        </p:txBody>
      </p:sp>
      <p:sp>
        <p:nvSpPr>
          <p:cNvPr id="4" name="6-Point Star 3"/>
          <p:cNvSpPr/>
          <p:nvPr/>
        </p:nvSpPr>
        <p:spPr>
          <a:xfrm>
            <a:off x="7745660" y="3140968"/>
            <a:ext cx="1440160" cy="1512168"/>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Page 8</a:t>
            </a:r>
            <a:endParaRPr lang="en-GB" sz="2000" dirty="0">
              <a:solidFill>
                <a:schemeClr val="tx1"/>
              </a:solidFill>
            </a:endParaRPr>
          </a:p>
        </p:txBody>
      </p:sp>
    </p:spTree>
    <p:extLst>
      <p:ext uri="{BB962C8B-B14F-4D97-AF65-F5344CB8AC3E}">
        <p14:creationId xmlns:p14="http://schemas.microsoft.com/office/powerpoint/2010/main" val="17885542"/>
      </p:ext>
    </p:extLst>
  </p:cSld>
  <p:clrMapOvr>
    <a:masterClrMapping/>
  </p:clrMapOvr>
  <p:transition spd="slow">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148478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4400" dirty="0" smtClean="0">
                <a:latin typeface="+mj-lt"/>
                <a:cs typeface="Arial" panose="020B0604020202020204" pitchFamily="34" charset="0"/>
              </a:rPr>
              <a:t>AO3: Strengths and Weaknesses: Brain Abnormality Explanation</a:t>
            </a:r>
            <a:endParaRPr lang="en" sz="4400" dirty="0">
              <a:latin typeface="+mj-lt"/>
              <a:cs typeface="Arial" panose="020B0604020202020204" pitchFamily="34" charset="0"/>
            </a:endParaRPr>
          </a:p>
        </p:txBody>
      </p:sp>
      <p:sp>
        <p:nvSpPr>
          <p:cNvPr id="3" name="Rectangle 2"/>
          <p:cNvSpPr/>
          <p:nvPr/>
        </p:nvSpPr>
        <p:spPr>
          <a:xfrm>
            <a:off x="12092" y="1484784"/>
            <a:ext cx="9144000" cy="5509200"/>
          </a:xfrm>
          <a:prstGeom prst="rect">
            <a:avLst/>
          </a:prstGeom>
        </p:spPr>
        <p:txBody>
          <a:bodyPr wrap="square">
            <a:spAutoFit/>
          </a:bodyPr>
          <a:lstStyle/>
          <a:p>
            <a:pPr lvl="0"/>
            <a:r>
              <a:rPr lang="en-GB" sz="3200" dirty="0" smtClean="0"/>
              <a:t>There </a:t>
            </a:r>
            <a:r>
              <a:rPr lang="en-GB" sz="3200" dirty="0"/>
              <a:t>is a danger of </a:t>
            </a:r>
            <a:r>
              <a:rPr lang="en-GB" sz="3200" b="1" dirty="0"/>
              <a:t>biological determinism</a:t>
            </a:r>
            <a:r>
              <a:rPr lang="en-GB" sz="3200" dirty="0"/>
              <a:t>: just because an individual has a smaller amygdala does not mean they will definitely develop phobias, this is just one of a number of risk factors. </a:t>
            </a:r>
            <a:endParaRPr lang="en-GB" sz="3200" dirty="0" smtClean="0"/>
          </a:p>
          <a:p>
            <a:pPr lvl="0"/>
            <a:endParaRPr lang="en-GB" sz="3200" dirty="0"/>
          </a:p>
          <a:p>
            <a:pPr lvl="0"/>
            <a:r>
              <a:rPr lang="en-GB" sz="3200" dirty="0"/>
              <a:t>This explanation also supports the </a:t>
            </a:r>
            <a:r>
              <a:rPr lang="en-GB" sz="3200" b="1" dirty="0"/>
              <a:t>individual debate</a:t>
            </a:r>
            <a:r>
              <a:rPr lang="en-GB" sz="3200" dirty="0"/>
              <a:t> in that our individual characteristics such as anatomical differences can cause mental illness, regardless of the situations that we are exposed to. </a:t>
            </a:r>
          </a:p>
        </p:txBody>
      </p:sp>
      <p:sp>
        <p:nvSpPr>
          <p:cNvPr id="4" name="6-Point Star 3"/>
          <p:cNvSpPr/>
          <p:nvPr/>
        </p:nvSpPr>
        <p:spPr>
          <a:xfrm>
            <a:off x="7779518" y="3356992"/>
            <a:ext cx="1440160" cy="1512168"/>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Page 8</a:t>
            </a:r>
            <a:endParaRPr lang="en-GB" sz="2000" dirty="0">
              <a:solidFill>
                <a:schemeClr val="tx1"/>
              </a:solidFill>
            </a:endParaRPr>
          </a:p>
        </p:txBody>
      </p:sp>
    </p:spTree>
    <p:extLst>
      <p:ext uri="{BB962C8B-B14F-4D97-AF65-F5344CB8AC3E}">
        <p14:creationId xmlns:p14="http://schemas.microsoft.com/office/powerpoint/2010/main" val="750968741"/>
      </p:ext>
    </p:extLst>
  </p:cSld>
  <p:clrMapOvr>
    <a:masterClrMapping/>
  </p:clrMapOvr>
  <p:transition spd="slow">
    <p:cu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148478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4400" dirty="0" smtClean="0">
                <a:latin typeface="+mj-lt"/>
                <a:cs typeface="Arial" panose="020B0604020202020204" pitchFamily="34" charset="0"/>
              </a:rPr>
              <a:t>AO3: Strengths and Weaknesses: Brain Abnormality Explanation</a:t>
            </a:r>
            <a:endParaRPr lang="en" sz="4400" dirty="0">
              <a:latin typeface="+mj-lt"/>
              <a:cs typeface="Arial" panose="020B0604020202020204" pitchFamily="34" charset="0"/>
            </a:endParaRPr>
          </a:p>
        </p:txBody>
      </p:sp>
      <p:sp>
        <p:nvSpPr>
          <p:cNvPr id="3" name="Rectangle 2"/>
          <p:cNvSpPr/>
          <p:nvPr/>
        </p:nvSpPr>
        <p:spPr>
          <a:xfrm>
            <a:off x="12092" y="1484784"/>
            <a:ext cx="9144000" cy="4401205"/>
          </a:xfrm>
          <a:prstGeom prst="rect">
            <a:avLst/>
          </a:prstGeom>
        </p:spPr>
        <p:txBody>
          <a:bodyPr wrap="square">
            <a:spAutoFit/>
          </a:bodyPr>
          <a:lstStyle/>
          <a:p>
            <a:r>
              <a:rPr lang="en-GB" sz="4000" dirty="0" smtClean="0"/>
              <a:t>Identify the </a:t>
            </a:r>
          </a:p>
          <a:p>
            <a:pPr marL="571500" indent="-571500">
              <a:buFont typeface="Arial" pitchFamily="34" charset="0"/>
              <a:buChar char="•"/>
            </a:pPr>
            <a:r>
              <a:rPr lang="en-GB" sz="4000" dirty="0" smtClean="0"/>
              <a:t>Point </a:t>
            </a:r>
          </a:p>
          <a:p>
            <a:pPr marL="571500" indent="-571500">
              <a:buFont typeface="Arial" pitchFamily="34" charset="0"/>
              <a:buChar char="•"/>
            </a:pPr>
            <a:r>
              <a:rPr lang="en-GB" sz="4000" dirty="0" smtClean="0"/>
              <a:t>Explanation </a:t>
            </a:r>
          </a:p>
          <a:p>
            <a:pPr marL="571500" indent="-571500">
              <a:buFont typeface="Arial" pitchFamily="34" charset="0"/>
              <a:buChar char="•"/>
            </a:pPr>
            <a:r>
              <a:rPr lang="en-GB" sz="4000" dirty="0" smtClean="0"/>
              <a:t>Example </a:t>
            </a:r>
          </a:p>
          <a:p>
            <a:pPr marL="571500" indent="-571500">
              <a:buFont typeface="Arial" pitchFamily="34" charset="0"/>
              <a:buChar char="•"/>
            </a:pPr>
            <a:r>
              <a:rPr lang="en-GB" sz="4000" dirty="0" smtClean="0"/>
              <a:t>Conclusion </a:t>
            </a:r>
          </a:p>
          <a:p>
            <a:pPr marL="571500" indent="-571500">
              <a:buFont typeface="Arial" pitchFamily="34" charset="0"/>
              <a:buChar char="•"/>
            </a:pPr>
            <a:r>
              <a:rPr lang="en-GB" sz="4000" dirty="0" smtClean="0"/>
              <a:t>Challenges </a:t>
            </a:r>
          </a:p>
          <a:p>
            <a:r>
              <a:rPr lang="en-GB" sz="4000" dirty="0" smtClean="0"/>
              <a:t>in the developed evaluation points</a:t>
            </a:r>
            <a:endParaRPr lang="en-GB" sz="4000" dirty="0"/>
          </a:p>
        </p:txBody>
      </p:sp>
      <p:pic>
        <p:nvPicPr>
          <p:cNvPr id="2052" name="Picture 4" descr="Image result for HIGHLIGHTER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2040133"/>
            <a:ext cx="2804356" cy="28043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a:srcRect l="28738" t="36560" r="29682" b="34880"/>
          <a:stretch/>
        </p:blipFill>
        <p:spPr>
          <a:xfrm>
            <a:off x="3395595" y="2006597"/>
            <a:ext cx="2795605" cy="1080120"/>
          </a:xfrm>
          <a:prstGeom prst="rect">
            <a:avLst/>
          </a:prstGeom>
        </p:spPr>
      </p:pic>
      <p:sp>
        <p:nvSpPr>
          <p:cNvPr id="6" name="6-Point Star 5"/>
          <p:cNvSpPr/>
          <p:nvPr/>
        </p:nvSpPr>
        <p:spPr>
          <a:xfrm>
            <a:off x="4073317" y="3188305"/>
            <a:ext cx="1440160" cy="1656184"/>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Page 8</a:t>
            </a:r>
            <a:endParaRPr lang="en-GB" sz="2000" dirty="0">
              <a:solidFill>
                <a:schemeClr val="tx1"/>
              </a:solidFill>
            </a:endParaRPr>
          </a:p>
        </p:txBody>
      </p:sp>
    </p:spTree>
    <p:extLst>
      <p:ext uri="{BB962C8B-B14F-4D97-AF65-F5344CB8AC3E}">
        <p14:creationId xmlns:p14="http://schemas.microsoft.com/office/powerpoint/2010/main" val="1993663065"/>
      </p:ext>
    </p:extLst>
  </p:cSld>
  <p:clrMapOvr>
    <a:masterClrMapping/>
  </p:clrMapOvr>
  <p:transition spd="slow">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148478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4400" dirty="0" smtClean="0">
                <a:latin typeface="+mj-lt"/>
                <a:cs typeface="Arial" panose="020B0604020202020204" pitchFamily="34" charset="0"/>
              </a:rPr>
              <a:t>AO3: Strengths and Weaknesses: Brain Abnormality Explanation</a:t>
            </a:r>
            <a:endParaRPr lang="en" sz="4400" dirty="0">
              <a:latin typeface="+mj-lt"/>
              <a:cs typeface="Arial" panose="020B0604020202020204" pitchFamily="34" charset="0"/>
            </a:endParaRPr>
          </a:p>
        </p:txBody>
      </p:sp>
      <p:sp>
        <p:nvSpPr>
          <p:cNvPr id="3" name="Rectangle 2"/>
          <p:cNvSpPr/>
          <p:nvPr/>
        </p:nvSpPr>
        <p:spPr>
          <a:xfrm>
            <a:off x="12092" y="1484784"/>
            <a:ext cx="6144084" cy="5016758"/>
          </a:xfrm>
          <a:prstGeom prst="rect">
            <a:avLst/>
          </a:prstGeom>
        </p:spPr>
        <p:txBody>
          <a:bodyPr wrap="square">
            <a:spAutoFit/>
          </a:bodyPr>
          <a:lstStyle/>
          <a:p>
            <a:pPr marL="457200" lvl="0" indent="-457200">
              <a:buFont typeface="Arial" panose="020B0604020202020204" pitchFamily="34" charset="0"/>
              <a:buChar char="•"/>
            </a:pPr>
            <a:r>
              <a:rPr lang="en-GB" sz="3200" dirty="0" smtClean="0"/>
              <a:t>POINT: The use of equipment </a:t>
            </a:r>
          </a:p>
          <a:p>
            <a:pPr marL="457200" lvl="0" indent="-457200">
              <a:buFont typeface="Arial" panose="020B0604020202020204" pitchFamily="34" charset="0"/>
              <a:buChar char="•"/>
            </a:pPr>
            <a:r>
              <a:rPr lang="en-GB" sz="3200" dirty="0" smtClean="0"/>
              <a:t>EXAMPLES: such as PET scans and MRI scans </a:t>
            </a:r>
          </a:p>
          <a:p>
            <a:pPr marL="457200" lvl="0" indent="-457200">
              <a:buFont typeface="Arial" panose="020B0604020202020204" pitchFamily="34" charset="0"/>
              <a:buChar char="•"/>
            </a:pPr>
            <a:r>
              <a:rPr lang="en-GB" sz="3200" dirty="0" smtClean="0"/>
              <a:t>POINT: ensures that supporting evidence for this explanation is valid. </a:t>
            </a:r>
          </a:p>
          <a:p>
            <a:pPr marL="457200" lvl="0" indent="-457200">
              <a:buFont typeface="Arial" panose="020B0604020202020204" pitchFamily="34" charset="0"/>
              <a:buChar char="•"/>
            </a:pPr>
            <a:r>
              <a:rPr lang="en-GB" sz="3200" dirty="0" smtClean="0"/>
              <a:t>EXPLANATION: We measure brain abnormalities in an objective, </a:t>
            </a:r>
            <a:r>
              <a:rPr lang="en-GB" sz="3200" b="1" dirty="0" smtClean="0"/>
              <a:t>scientific</a:t>
            </a:r>
            <a:r>
              <a:rPr lang="en-GB" sz="3200" dirty="0" smtClean="0"/>
              <a:t> way, which can easily be replicated. </a:t>
            </a:r>
            <a:endParaRPr lang="en-GB" sz="3200" dirty="0"/>
          </a:p>
        </p:txBody>
      </p:sp>
      <p:sp>
        <p:nvSpPr>
          <p:cNvPr id="4" name="6-Point Star 3"/>
          <p:cNvSpPr/>
          <p:nvPr/>
        </p:nvSpPr>
        <p:spPr>
          <a:xfrm>
            <a:off x="7164288" y="4379774"/>
            <a:ext cx="1440160" cy="1656184"/>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Page 8</a:t>
            </a:r>
            <a:endParaRPr lang="en-GB" sz="2000" dirty="0">
              <a:solidFill>
                <a:schemeClr val="tx1"/>
              </a:solidFill>
            </a:endParaRPr>
          </a:p>
        </p:txBody>
      </p:sp>
      <p:pic>
        <p:nvPicPr>
          <p:cNvPr id="5" name="Picture 4" descr="Image result for HIGHLIGHTER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39644" y="1519311"/>
            <a:ext cx="2804356" cy="2804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425111"/>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24744"/>
            <a:ext cx="9143999" cy="5733256"/>
          </a:xfrm>
        </p:spPr>
        <p:txBody>
          <a:bodyPr>
            <a:noAutofit/>
          </a:bodyPr>
          <a:lstStyle/>
          <a:p>
            <a:pPr marL="0" indent="0">
              <a:buNone/>
            </a:pPr>
            <a:r>
              <a:rPr lang="en-US" sz="4000" b="1" dirty="0" smtClean="0">
                <a:solidFill>
                  <a:schemeClr val="tx1"/>
                </a:solidFill>
              </a:rPr>
              <a:t>Behavioural</a:t>
            </a:r>
          </a:p>
          <a:p>
            <a:r>
              <a:rPr lang="en-US" sz="4000" dirty="0" smtClean="0">
                <a:solidFill>
                  <a:schemeClr val="tx1"/>
                </a:solidFill>
              </a:rPr>
              <a:t>Ways in which people act</a:t>
            </a:r>
          </a:p>
          <a:p>
            <a:pPr marL="0" indent="0">
              <a:buNone/>
            </a:pPr>
            <a:r>
              <a:rPr lang="en-US" sz="4000" b="1" dirty="0" smtClean="0">
                <a:solidFill>
                  <a:schemeClr val="tx1"/>
                </a:solidFill>
              </a:rPr>
              <a:t>Cognitive</a:t>
            </a:r>
          </a:p>
          <a:p>
            <a:r>
              <a:rPr lang="en-US" sz="4000" dirty="0" smtClean="0">
                <a:solidFill>
                  <a:schemeClr val="tx1"/>
                </a:solidFill>
              </a:rPr>
              <a:t>Refers to the process of thinking – knowing, perceiving, believing</a:t>
            </a:r>
          </a:p>
          <a:p>
            <a:pPr marL="0" indent="0">
              <a:buNone/>
            </a:pPr>
            <a:r>
              <a:rPr lang="en-US" sz="4000" b="1" dirty="0" smtClean="0">
                <a:solidFill>
                  <a:schemeClr val="tx1"/>
                </a:solidFill>
              </a:rPr>
              <a:t>Emotional</a:t>
            </a:r>
          </a:p>
          <a:p>
            <a:r>
              <a:rPr lang="en-US" sz="4000" dirty="0" smtClean="0">
                <a:solidFill>
                  <a:schemeClr val="tx1"/>
                </a:solidFill>
              </a:rPr>
              <a:t>Ways in which people feel</a:t>
            </a:r>
          </a:p>
        </p:txBody>
      </p:sp>
      <p:sp>
        <p:nvSpPr>
          <p:cNvPr id="5" name="Title 1"/>
          <p:cNvSpPr txBox="1">
            <a:spLocks/>
          </p:cNvSpPr>
          <p:nvPr/>
        </p:nvSpPr>
        <p:spPr>
          <a:xfrm>
            <a:off x="0" y="0"/>
            <a:ext cx="9143999" cy="1124743"/>
          </a:xfrm>
          <a:prstGeom prst="rect">
            <a:avLst/>
          </a:prstGeom>
          <a:solidFill>
            <a:srgbClr val="FFFF00"/>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lumMod val="75000"/>
                  </a:schemeClr>
                </a:solidFill>
                <a:latin typeface="Arial" panose="020B0604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600" smtClean="0">
                <a:solidFill>
                  <a:schemeClr val="tx1"/>
                </a:solidFill>
                <a:cs typeface="Arial" panose="020B0604020202020204" pitchFamily="34" charset="0"/>
              </a:rPr>
              <a:t>Types of phobias</a:t>
            </a:r>
            <a:endParaRPr lang="en-US" sz="6600" dirty="0">
              <a:solidFill>
                <a:schemeClr val="tx1"/>
              </a:solidFill>
              <a:cs typeface="Arial" panose="020B0604020202020204" pitchFamily="34" charset="0"/>
            </a:endParaRPr>
          </a:p>
        </p:txBody>
      </p:sp>
    </p:spTree>
    <p:extLst>
      <p:ext uri="{BB962C8B-B14F-4D97-AF65-F5344CB8AC3E}">
        <p14:creationId xmlns:p14="http://schemas.microsoft.com/office/powerpoint/2010/main" val="375939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148478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4400" dirty="0" smtClean="0">
                <a:latin typeface="+mj-lt"/>
                <a:cs typeface="Arial" panose="020B0604020202020204" pitchFamily="34" charset="0"/>
              </a:rPr>
              <a:t>AO3: Strengths and Weaknesses: Brain Abnormality Explanation</a:t>
            </a:r>
            <a:endParaRPr lang="en" sz="4400" dirty="0">
              <a:latin typeface="+mj-lt"/>
              <a:cs typeface="Arial" panose="020B0604020202020204" pitchFamily="34" charset="0"/>
            </a:endParaRPr>
          </a:p>
        </p:txBody>
      </p:sp>
      <p:sp>
        <p:nvSpPr>
          <p:cNvPr id="3" name="Rectangle 2"/>
          <p:cNvSpPr/>
          <p:nvPr/>
        </p:nvSpPr>
        <p:spPr>
          <a:xfrm>
            <a:off x="12092" y="1484784"/>
            <a:ext cx="6144084" cy="5170646"/>
          </a:xfrm>
          <a:prstGeom prst="rect">
            <a:avLst/>
          </a:prstGeom>
        </p:spPr>
        <p:txBody>
          <a:bodyPr wrap="square">
            <a:spAutoFit/>
          </a:bodyPr>
          <a:lstStyle/>
          <a:p>
            <a:pPr marL="457200" lvl="0" indent="-457200">
              <a:buFont typeface="Arial" panose="020B0604020202020204" pitchFamily="34" charset="0"/>
              <a:buChar char="•"/>
            </a:pPr>
            <a:r>
              <a:rPr lang="en-GB" sz="3300" dirty="0" smtClean="0"/>
              <a:t>POINT: There </a:t>
            </a:r>
            <a:r>
              <a:rPr lang="en-GB" sz="3300" dirty="0"/>
              <a:t>is evidence that our behaviour is controlled by our brains which supports the </a:t>
            </a:r>
            <a:r>
              <a:rPr lang="en-GB" sz="3300" b="1" dirty="0"/>
              <a:t>determinism</a:t>
            </a:r>
            <a:r>
              <a:rPr lang="en-GB" sz="3300" dirty="0"/>
              <a:t> debate. </a:t>
            </a:r>
          </a:p>
          <a:p>
            <a:pPr marL="457200" lvl="0" indent="-457200">
              <a:buFont typeface="Arial" panose="020B0604020202020204" pitchFamily="34" charset="0"/>
              <a:buChar char="•"/>
            </a:pPr>
            <a:r>
              <a:rPr lang="en-GB" sz="3300" dirty="0" smtClean="0"/>
              <a:t>CHALENGE: However</a:t>
            </a:r>
            <a:r>
              <a:rPr lang="en-GB" sz="3300" dirty="0"/>
              <a:t>, this ignores the role of </a:t>
            </a:r>
            <a:r>
              <a:rPr lang="en-GB" sz="3300" b="1" dirty="0"/>
              <a:t>free will</a:t>
            </a:r>
            <a:r>
              <a:rPr lang="en-GB" sz="3300" dirty="0"/>
              <a:t> in that we are in control of our own cognitions and behaviours. </a:t>
            </a:r>
          </a:p>
        </p:txBody>
      </p:sp>
      <p:sp>
        <p:nvSpPr>
          <p:cNvPr id="4" name="6-Point Star 3"/>
          <p:cNvSpPr/>
          <p:nvPr/>
        </p:nvSpPr>
        <p:spPr>
          <a:xfrm>
            <a:off x="7164288" y="4379774"/>
            <a:ext cx="1440160" cy="1656184"/>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Page 8</a:t>
            </a:r>
            <a:endParaRPr lang="en-GB" sz="2000" dirty="0">
              <a:solidFill>
                <a:schemeClr val="tx1"/>
              </a:solidFill>
            </a:endParaRPr>
          </a:p>
        </p:txBody>
      </p:sp>
      <p:pic>
        <p:nvPicPr>
          <p:cNvPr id="5" name="Picture 4" descr="Image result for HIGHLIGHTER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39644" y="1519311"/>
            <a:ext cx="2804356" cy="2804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881945"/>
      </p:ext>
    </p:extLst>
  </p:cSld>
  <p:clrMapOvr>
    <a:masterClrMapping/>
  </p:clrMapOvr>
  <p:transition spd="slow">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148478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4400" dirty="0" smtClean="0">
                <a:latin typeface="+mj-lt"/>
                <a:cs typeface="Arial" panose="020B0604020202020204" pitchFamily="34" charset="0"/>
              </a:rPr>
              <a:t>AO3: Strengths and Weaknesses: Brain Abnormality Explanation</a:t>
            </a:r>
            <a:endParaRPr lang="en" sz="4400" dirty="0">
              <a:latin typeface="+mj-lt"/>
              <a:cs typeface="Arial" panose="020B0604020202020204" pitchFamily="34" charset="0"/>
            </a:endParaRPr>
          </a:p>
        </p:txBody>
      </p:sp>
      <p:sp>
        <p:nvSpPr>
          <p:cNvPr id="3" name="Rectangle 2"/>
          <p:cNvSpPr/>
          <p:nvPr/>
        </p:nvSpPr>
        <p:spPr>
          <a:xfrm>
            <a:off x="12092" y="1484784"/>
            <a:ext cx="6144084" cy="5170646"/>
          </a:xfrm>
          <a:prstGeom prst="rect">
            <a:avLst/>
          </a:prstGeom>
        </p:spPr>
        <p:txBody>
          <a:bodyPr wrap="square">
            <a:spAutoFit/>
          </a:bodyPr>
          <a:lstStyle/>
          <a:p>
            <a:pPr marL="457200" lvl="0" indent="-457200">
              <a:buFont typeface="Arial" panose="020B0604020202020204" pitchFamily="34" charset="0"/>
              <a:buChar char="•"/>
            </a:pPr>
            <a:r>
              <a:rPr lang="en-GB" sz="3300" dirty="0"/>
              <a:t>POINT: There is a danger of biological </a:t>
            </a:r>
            <a:r>
              <a:rPr lang="en-GB" sz="3300" dirty="0" smtClean="0"/>
              <a:t>determinism</a:t>
            </a:r>
          </a:p>
          <a:p>
            <a:pPr marL="457200" lvl="0" indent="-457200">
              <a:buFont typeface="Arial" panose="020B0604020202020204" pitchFamily="34" charset="0"/>
              <a:buChar char="•"/>
            </a:pPr>
            <a:r>
              <a:rPr lang="en-GB" sz="3300" dirty="0" smtClean="0"/>
              <a:t>EXPLANATION: </a:t>
            </a:r>
            <a:r>
              <a:rPr lang="en-GB" sz="3300" dirty="0"/>
              <a:t>just because an individual has a smaller amygdala does not mean they will definitely develop phobias, </a:t>
            </a:r>
            <a:endParaRPr lang="en-GB" sz="3300" dirty="0" smtClean="0"/>
          </a:p>
          <a:p>
            <a:pPr marL="457200" lvl="0" indent="-457200">
              <a:buFont typeface="Arial" panose="020B0604020202020204" pitchFamily="34" charset="0"/>
              <a:buChar char="•"/>
            </a:pPr>
            <a:r>
              <a:rPr lang="en-GB" sz="3300" dirty="0" smtClean="0"/>
              <a:t>CONCLUSION: this </a:t>
            </a:r>
            <a:r>
              <a:rPr lang="en-GB" sz="3300" dirty="0"/>
              <a:t>is just one of a number of risk factors. </a:t>
            </a:r>
          </a:p>
        </p:txBody>
      </p:sp>
      <p:sp>
        <p:nvSpPr>
          <p:cNvPr id="4" name="6-Point Star 3"/>
          <p:cNvSpPr/>
          <p:nvPr/>
        </p:nvSpPr>
        <p:spPr>
          <a:xfrm>
            <a:off x="7164288" y="4379774"/>
            <a:ext cx="1440160" cy="1656184"/>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Page 8</a:t>
            </a:r>
            <a:endParaRPr lang="en-GB" sz="2000" dirty="0">
              <a:solidFill>
                <a:schemeClr val="tx1"/>
              </a:solidFill>
            </a:endParaRPr>
          </a:p>
        </p:txBody>
      </p:sp>
      <p:pic>
        <p:nvPicPr>
          <p:cNvPr id="5" name="Picture 4" descr="Image result for HIGHLIGHTER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39644" y="1519311"/>
            <a:ext cx="2804356" cy="2804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502489"/>
      </p:ext>
    </p:extLst>
  </p:cSld>
  <p:clrMapOvr>
    <a:masterClrMapping/>
  </p:clrMapOvr>
  <p:transition spd="slow">
    <p:cu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148478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4400" dirty="0" smtClean="0">
                <a:latin typeface="+mj-lt"/>
                <a:cs typeface="Arial" panose="020B0604020202020204" pitchFamily="34" charset="0"/>
              </a:rPr>
              <a:t>AO3: Strengths and Weaknesses: Brain Abnormality Explanation</a:t>
            </a:r>
            <a:endParaRPr lang="en" sz="4400" dirty="0">
              <a:latin typeface="+mj-lt"/>
              <a:cs typeface="Arial" panose="020B0604020202020204" pitchFamily="34" charset="0"/>
            </a:endParaRPr>
          </a:p>
        </p:txBody>
      </p:sp>
      <p:sp>
        <p:nvSpPr>
          <p:cNvPr id="3" name="Rectangle 2"/>
          <p:cNvSpPr/>
          <p:nvPr/>
        </p:nvSpPr>
        <p:spPr>
          <a:xfrm>
            <a:off x="12092" y="1484784"/>
            <a:ext cx="6144084" cy="5016758"/>
          </a:xfrm>
          <a:prstGeom prst="rect">
            <a:avLst/>
          </a:prstGeom>
        </p:spPr>
        <p:txBody>
          <a:bodyPr wrap="square">
            <a:spAutoFit/>
          </a:bodyPr>
          <a:lstStyle/>
          <a:p>
            <a:pPr marL="457200" lvl="0" indent="-457200">
              <a:buFont typeface="Arial" panose="020B0604020202020204" pitchFamily="34" charset="0"/>
              <a:buChar char="•"/>
            </a:pPr>
            <a:r>
              <a:rPr lang="en-GB" sz="3200" dirty="0"/>
              <a:t>POINT: This explanation also supports the individual debate </a:t>
            </a:r>
            <a:endParaRPr lang="en-GB" sz="3200" dirty="0" smtClean="0"/>
          </a:p>
          <a:p>
            <a:pPr marL="457200" lvl="0" indent="-457200">
              <a:buFont typeface="Arial" panose="020B0604020202020204" pitchFamily="34" charset="0"/>
              <a:buChar char="•"/>
            </a:pPr>
            <a:r>
              <a:rPr lang="en-GB" sz="3200" dirty="0" smtClean="0"/>
              <a:t>EXPLANATION: in </a:t>
            </a:r>
            <a:r>
              <a:rPr lang="en-GB" sz="3200" dirty="0"/>
              <a:t>that our individual characteristics </a:t>
            </a:r>
            <a:endParaRPr lang="en-GB" sz="3200" dirty="0" smtClean="0"/>
          </a:p>
          <a:p>
            <a:pPr marL="457200" lvl="0" indent="-457200">
              <a:buFont typeface="Arial" panose="020B0604020202020204" pitchFamily="34" charset="0"/>
              <a:buChar char="•"/>
            </a:pPr>
            <a:r>
              <a:rPr lang="en-GB" sz="3200" dirty="0" smtClean="0"/>
              <a:t>EXAMPLE: such </a:t>
            </a:r>
            <a:r>
              <a:rPr lang="en-GB" sz="3200" dirty="0"/>
              <a:t>as anatomical differences </a:t>
            </a:r>
            <a:endParaRPr lang="en-GB" sz="3200" dirty="0" smtClean="0"/>
          </a:p>
          <a:p>
            <a:pPr marL="457200" lvl="0" indent="-457200">
              <a:buFont typeface="Arial" panose="020B0604020202020204" pitchFamily="34" charset="0"/>
              <a:buChar char="•"/>
            </a:pPr>
            <a:r>
              <a:rPr lang="en-GB" sz="3200" dirty="0" smtClean="0"/>
              <a:t>EXPLANATION: can </a:t>
            </a:r>
            <a:r>
              <a:rPr lang="en-GB" sz="3200" dirty="0"/>
              <a:t>cause mental illness, regardless of the situations that we are exposed to. </a:t>
            </a:r>
          </a:p>
        </p:txBody>
      </p:sp>
      <p:sp>
        <p:nvSpPr>
          <p:cNvPr id="4" name="6-Point Star 3"/>
          <p:cNvSpPr/>
          <p:nvPr/>
        </p:nvSpPr>
        <p:spPr>
          <a:xfrm>
            <a:off x="7164288" y="4379774"/>
            <a:ext cx="1440160" cy="1656184"/>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Page 8</a:t>
            </a:r>
            <a:endParaRPr lang="en-GB" sz="2000" dirty="0">
              <a:solidFill>
                <a:schemeClr val="tx1"/>
              </a:solidFill>
            </a:endParaRPr>
          </a:p>
        </p:txBody>
      </p:sp>
      <p:pic>
        <p:nvPicPr>
          <p:cNvPr id="5" name="Picture 4" descr="Image result for HIGHLIGHTER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39644" y="1519311"/>
            <a:ext cx="2804356" cy="2804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536602"/>
      </p:ext>
    </p:extLst>
  </p:cSld>
  <p:clrMapOvr>
    <a:masterClrMapping/>
  </p:clrMapOvr>
  <p:transition spd="slow">
    <p:cu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148478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4400" dirty="0" smtClean="0">
                <a:latin typeface="+mj-lt"/>
                <a:cs typeface="Arial" panose="020B0604020202020204" pitchFamily="34" charset="0"/>
              </a:rPr>
              <a:t>AO3: Strengths and Weaknesses: Brain Abnormality Explanation</a:t>
            </a:r>
            <a:endParaRPr lang="en" sz="4400" dirty="0">
              <a:latin typeface="+mj-lt"/>
              <a:cs typeface="Arial" panose="020B0604020202020204" pitchFamily="34" charset="0"/>
            </a:endParaRPr>
          </a:p>
        </p:txBody>
      </p:sp>
      <p:pic>
        <p:nvPicPr>
          <p:cNvPr id="6" name="Picture 5" descr="C:\Users\vevagora\AppData\Local\Microsoft\Windows\Temporary Internet Files\Content.IE5\RJXJF1R3\Bingo[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76873"/>
            <a:ext cx="9143999" cy="3600400"/>
          </a:xfrm>
          <a:prstGeom prst="rect">
            <a:avLst/>
          </a:prstGeom>
          <a:noFill/>
          <a:ln>
            <a:noFill/>
          </a:ln>
        </p:spPr>
      </p:pic>
    </p:spTree>
    <p:extLst>
      <p:ext uri="{BB962C8B-B14F-4D97-AF65-F5344CB8AC3E}">
        <p14:creationId xmlns:p14="http://schemas.microsoft.com/office/powerpoint/2010/main" val="877334965"/>
      </p:ext>
    </p:extLst>
  </p:cSld>
  <p:clrMapOvr>
    <a:masterClrMapping/>
  </p:clrMapOvr>
  <p:transition spd="slow">
    <p:cu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p:spPr>
        <p:txBody>
          <a:bodyPr>
            <a:normAutofit fontScale="90000"/>
          </a:bodyPr>
          <a:lstStyle/>
          <a:p>
            <a:r>
              <a:rPr lang="en-GB" dirty="0" smtClean="0"/>
              <a:t>What have you inherited from a parent?</a:t>
            </a:r>
            <a:endParaRPr lang="en-GB" dirty="0"/>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352" y="908720"/>
            <a:ext cx="8303295" cy="6227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1380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p:spPr>
        <p:txBody>
          <a:bodyPr/>
          <a:lstStyle/>
          <a:p>
            <a:r>
              <a:rPr lang="en-GB" dirty="0" smtClean="0"/>
              <a:t>Could you have a single gene for …</a:t>
            </a:r>
            <a:endParaRPr lang="en-GB" dirty="0"/>
          </a:p>
        </p:txBody>
      </p:sp>
      <p:sp>
        <p:nvSpPr>
          <p:cNvPr id="7" name="Rectangle 6"/>
          <p:cNvSpPr/>
          <p:nvPr/>
        </p:nvSpPr>
        <p:spPr>
          <a:xfrm>
            <a:off x="1115616" y="2917182"/>
            <a:ext cx="7448128" cy="1754326"/>
          </a:xfrm>
          <a:prstGeom prst="rect">
            <a:avLst/>
          </a:prstGeom>
          <a:solidFill>
            <a:srgbClr val="00B0F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The number of children a woman will have </a:t>
            </a:r>
            <a:endParaRPr kumimoji="0" lang="en-GB"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ectangle 7"/>
          <p:cNvSpPr/>
          <p:nvPr/>
        </p:nvSpPr>
        <p:spPr>
          <a:xfrm>
            <a:off x="5436096" y="1124744"/>
            <a:ext cx="3555504" cy="1569660"/>
          </a:xfrm>
          <a:prstGeom prst="rect">
            <a:avLst/>
          </a:prstGeom>
          <a:solidFill>
            <a:srgbClr val="00B0F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 risk-taking personality</a:t>
            </a:r>
          </a:p>
        </p:txBody>
      </p:sp>
      <p:sp>
        <p:nvSpPr>
          <p:cNvPr id="9" name="Rectangle 8"/>
          <p:cNvSpPr/>
          <p:nvPr/>
        </p:nvSpPr>
        <p:spPr>
          <a:xfrm>
            <a:off x="152400" y="1124744"/>
            <a:ext cx="4419600" cy="1754326"/>
          </a:xfrm>
          <a:prstGeom prst="rect">
            <a:avLst/>
          </a:prstGeom>
          <a:solidFill>
            <a:srgbClr val="00B0F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An </a:t>
            </a:r>
            <a:r>
              <a:rPr kumimoji="0" lang="en-GB"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irritable temperament </a:t>
            </a:r>
          </a:p>
        </p:txBody>
      </p:sp>
      <p:sp>
        <p:nvSpPr>
          <p:cNvPr id="10" name="Rectangle 9"/>
          <p:cNvSpPr/>
          <p:nvPr/>
        </p:nvSpPr>
        <p:spPr>
          <a:xfrm>
            <a:off x="2051720" y="5896088"/>
            <a:ext cx="5040560" cy="707886"/>
          </a:xfrm>
          <a:prstGeom prst="rect">
            <a:avLst/>
          </a:prstGeom>
          <a:solidFill>
            <a:srgbClr val="00B0F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Anti-social behaviour</a:t>
            </a:r>
            <a:endParaRPr kumimoji="0" lang="en-GB"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Rectangle 10"/>
          <p:cNvSpPr/>
          <p:nvPr/>
        </p:nvSpPr>
        <p:spPr>
          <a:xfrm>
            <a:off x="2244824" y="4869160"/>
            <a:ext cx="4847456" cy="923330"/>
          </a:xfrm>
          <a:prstGeom prst="rect">
            <a:avLst/>
          </a:prstGeom>
          <a:solidFill>
            <a:srgbClr val="00B0F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Schizophrenia</a:t>
            </a:r>
            <a:endParaRPr kumimoji="0" lang="en-GB"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8512905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p:spPr>
        <p:txBody>
          <a:bodyPr/>
          <a:lstStyle/>
          <a:p>
            <a:r>
              <a:rPr lang="en-GB" dirty="0" smtClean="0"/>
              <a:t>Could you have a single gene for …</a:t>
            </a:r>
            <a:endParaRPr lang="en-GB" dirty="0"/>
          </a:p>
        </p:txBody>
      </p:sp>
      <p:sp>
        <p:nvSpPr>
          <p:cNvPr id="8" name="Rectangle 7"/>
          <p:cNvSpPr/>
          <p:nvPr/>
        </p:nvSpPr>
        <p:spPr>
          <a:xfrm>
            <a:off x="5436096" y="1124744"/>
            <a:ext cx="3555504" cy="1754326"/>
          </a:xfrm>
          <a:prstGeom prst="rect">
            <a:avLst/>
          </a:prstGeom>
          <a:solidFill>
            <a:srgbClr val="00B0F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 risk-taking personality - </a:t>
            </a: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variant </a:t>
            </a:r>
            <a:r>
              <a:rPr kumimoji="0" lang="en-GB"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CADM2</a:t>
            </a:r>
            <a:endPar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8"/>
          <p:cNvSpPr/>
          <p:nvPr/>
        </p:nvSpPr>
        <p:spPr>
          <a:xfrm>
            <a:off x="152400" y="1124744"/>
            <a:ext cx="5067672" cy="1754326"/>
          </a:xfrm>
          <a:prstGeom prst="rect">
            <a:avLst/>
          </a:prstGeom>
          <a:solidFill>
            <a:srgbClr val="00B0F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An </a:t>
            </a: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irritable temperament </a:t>
            </a:r>
            <a:r>
              <a:rPr kumimoji="0" lang="en-GB"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variant MSRA</a:t>
            </a:r>
            <a:endPar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9"/>
          <p:cNvSpPr/>
          <p:nvPr/>
        </p:nvSpPr>
        <p:spPr>
          <a:xfrm>
            <a:off x="12822" y="5534561"/>
            <a:ext cx="9144000" cy="1323439"/>
          </a:xfrm>
          <a:prstGeom prst="rect">
            <a:avLst/>
          </a:prstGeom>
          <a:solidFill>
            <a:srgbClr val="00B0F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Anti-social behaviour – variant MAOA &amp; cadherin 13</a:t>
            </a:r>
            <a:endParaRPr kumimoji="0" lang="en-GB"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Rectangle 12"/>
          <p:cNvSpPr/>
          <p:nvPr/>
        </p:nvSpPr>
        <p:spPr>
          <a:xfrm>
            <a:off x="847936" y="3068960"/>
            <a:ext cx="7972536" cy="1323439"/>
          </a:xfrm>
          <a:prstGeom prst="rect">
            <a:avLst/>
          </a:prstGeom>
          <a:solidFill>
            <a:srgbClr val="00B0F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The number of children a woman will have – variant ESR1</a:t>
            </a:r>
            <a:endParaRPr kumimoji="0" lang="en-GB"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13"/>
          <p:cNvSpPr/>
          <p:nvPr/>
        </p:nvSpPr>
        <p:spPr>
          <a:xfrm>
            <a:off x="969221" y="4521894"/>
            <a:ext cx="7848872" cy="923330"/>
          </a:xfrm>
          <a:prstGeom prst="rect">
            <a:avLst/>
          </a:prstGeom>
          <a:solidFill>
            <a:srgbClr val="00B0F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Schizophrenia - </a:t>
            </a:r>
            <a:r>
              <a:rPr kumimoji="0" lang="en-GB" sz="5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GRIA2</a:t>
            </a:r>
            <a:endParaRPr kumimoji="0" lang="en-GB"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987838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148478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4400" dirty="0" smtClean="0">
                <a:latin typeface="+mj-lt"/>
                <a:cs typeface="Arial" panose="020B0604020202020204" pitchFamily="34" charset="0"/>
              </a:rPr>
              <a:t>AO1: Knowledge: Genes as an Explanation of Mental Illness</a:t>
            </a:r>
            <a:endParaRPr lang="en" sz="4400" dirty="0">
              <a:latin typeface="+mj-lt"/>
              <a:cs typeface="Arial" panose="020B0604020202020204" pitchFamily="34" charset="0"/>
            </a:endParaRPr>
          </a:p>
        </p:txBody>
      </p:sp>
      <p:sp>
        <p:nvSpPr>
          <p:cNvPr id="7" name="Rectangle 2"/>
          <p:cNvSpPr>
            <a:spLocks noChangeArrowheads="1"/>
          </p:cNvSpPr>
          <p:nvPr/>
        </p:nvSpPr>
        <p:spPr bwMode="auto">
          <a:xfrm>
            <a:off x="-17636" y="1772816"/>
            <a:ext cx="9144000"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The genetic explanation suggests that:</a:t>
            </a:r>
            <a:endParaRPr kumimoji="0" lang="en-GB" altLang="en-US"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3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Family and twin studies show some mental illnesses are at least partly caused by innate factors</a:t>
            </a:r>
            <a:endParaRPr kumimoji="0" lang="en-GB" altLang="en-US"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3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People inherit mental illnesses from their parents, through genes</a:t>
            </a:r>
            <a:endParaRPr kumimoji="0" lang="en-GB" altLang="en-US"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3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People with mental illnesses are more likely to have close relatives with mental illnesses too</a:t>
            </a:r>
            <a:endParaRPr kumimoji="0" lang="en-GB" altLang="en-US" sz="1600" b="0" i="0" u="none" strike="noStrike" cap="none" normalizeH="0" baseline="0" dirty="0" smtClean="0">
              <a:ln>
                <a:noFill/>
              </a:ln>
              <a:solidFill>
                <a:schemeClr val="tx1"/>
              </a:solidFill>
              <a:effectLst/>
            </a:endParaRPr>
          </a:p>
        </p:txBody>
      </p:sp>
      <p:sp>
        <p:nvSpPr>
          <p:cNvPr id="2" name="TextBox 1"/>
          <p:cNvSpPr txBox="1"/>
          <p:nvPr/>
        </p:nvSpPr>
        <p:spPr>
          <a:xfrm>
            <a:off x="0" y="5804689"/>
            <a:ext cx="3131840" cy="523220"/>
          </a:xfrm>
          <a:prstGeom prst="rect">
            <a:avLst/>
          </a:prstGeom>
          <a:noFill/>
        </p:spPr>
        <p:txBody>
          <a:bodyPr wrap="square" rtlCol="0">
            <a:spAutoFit/>
          </a:bodyPr>
          <a:lstStyle/>
          <a:p>
            <a:r>
              <a:rPr lang="en-GB" dirty="0" smtClean="0">
                <a:hlinkClick r:id="rId3" action="ppaction://hlinkpres?slideindex=1&amp;slidetitle="/>
              </a:rPr>
              <a:t>..\..\Psych Dept Admin\Displays\</a:t>
            </a:r>
            <a:r>
              <a:rPr lang="en-GB" dirty="0" err="1" smtClean="0">
                <a:hlinkClick r:id="rId3" action="ppaction://hlinkpres?slideindex=1&amp;slidetitle="/>
              </a:rPr>
              <a:t>Pareidolia</a:t>
            </a:r>
            <a:r>
              <a:rPr lang="en-GB" dirty="0" smtClean="0">
                <a:hlinkClick r:id="rId3" action="ppaction://hlinkpres?slideindex=1&amp;slidetitle="/>
              </a:rPr>
              <a:t> 2018.pptx</a:t>
            </a:r>
            <a:endParaRPr lang="en-GB" dirty="0"/>
          </a:p>
        </p:txBody>
      </p:sp>
    </p:spTree>
    <p:extLst>
      <p:ext uri="{BB962C8B-B14F-4D97-AF65-F5344CB8AC3E}">
        <p14:creationId xmlns:p14="http://schemas.microsoft.com/office/powerpoint/2010/main" val="1075404328"/>
      </p:ext>
    </p:extLst>
  </p:cSld>
  <p:clrMapOvr>
    <a:masterClrMapping/>
  </p:clrMapOvr>
  <p:transition spd="slow">
    <p:cu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148478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4400" dirty="0" smtClean="0">
                <a:latin typeface="+mj-lt"/>
                <a:cs typeface="Arial" panose="020B0604020202020204" pitchFamily="34" charset="0"/>
              </a:rPr>
              <a:t>AO2: Application: Genes as an Explanation of Specific Phobias</a:t>
            </a:r>
            <a:endParaRPr lang="en" sz="4400" dirty="0">
              <a:latin typeface="+mj-lt"/>
              <a:cs typeface="Arial" panose="020B0604020202020204" pitchFamily="34" charset="0"/>
            </a:endParaRPr>
          </a:p>
        </p:txBody>
      </p:sp>
      <p:sp>
        <p:nvSpPr>
          <p:cNvPr id="7" name="Rectangle 2"/>
          <p:cNvSpPr>
            <a:spLocks noChangeArrowheads="1"/>
          </p:cNvSpPr>
          <p:nvPr/>
        </p:nvSpPr>
        <p:spPr bwMode="auto">
          <a:xfrm>
            <a:off x="-27756" y="1352476"/>
            <a:ext cx="9171756"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40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Perhaps all humans have inherited, through natural selection, a tendency to fear certain potentially dangerous things e.g. heights. </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4000" dirty="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40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Seligman argues this is because long ago people who did not fear and avoid them, died – so their genes were not passed on</a:t>
            </a: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15518859"/>
      </p:ext>
    </p:extLst>
  </p:cSld>
  <p:clrMapOvr>
    <a:masterClrMapping/>
  </p:clrMapOvr>
  <p:transition spd="slow">
    <p:cu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148478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3600" dirty="0" smtClean="0">
                <a:latin typeface="+mj-lt"/>
                <a:cs typeface="Arial" panose="020B0604020202020204" pitchFamily="34" charset="0"/>
              </a:rPr>
              <a:t>AO2: </a:t>
            </a:r>
            <a:r>
              <a:rPr lang="en-GB" altLang="en-US" sz="3600" dirty="0">
                <a:solidFill>
                  <a:schemeClr val="tx1"/>
                </a:solidFill>
                <a:latin typeface="Arial" panose="020B0604020202020204" pitchFamily="34" charset="0"/>
                <a:ea typeface="Calibri" panose="020F0502020204030204" pitchFamily="34" charset="0"/>
                <a:cs typeface="Arial" panose="020B0604020202020204" pitchFamily="34" charset="0"/>
              </a:rPr>
              <a:t>Gaining Empirical Evidence: Genes as an Explanation of Mental Illness </a:t>
            </a:r>
            <a:endParaRPr lang="en" sz="3600" dirty="0">
              <a:latin typeface="+mj-lt"/>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681454423"/>
              </p:ext>
            </p:extLst>
          </p:nvPr>
        </p:nvGraphicFramePr>
        <p:xfrm>
          <a:off x="1457137" y="5253082"/>
          <a:ext cx="5868670" cy="1601470"/>
        </p:xfrm>
        <a:graphic>
          <a:graphicData uri="http://schemas.openxmlformats.org/drawingml/2006/table">
            <a:tbl>
              <a:tblPr firstRow="1" firstCol="1" bandRow="1">
                <a:tableStyleId>{DAE42D48-2980-45AE-A55B-A52ABCF4FC59}</a:tableStyleId>
              </a:tblPr>
              <a:tblGrid>
                <a:gridCol w="2934335">
                  <a:extLst>
                    <a:ext uri="{9D8B030D-6E8A-4147-A177-3AD203B41FA5}">
                      <a16:colId xmlns:a16="http://schemas.microsoft.com/office/drawing/2014/main" val="2138689516"/>
                    </a:ext>
                  </a:extLst>
                </a:gridCol>
                <a:gridCol w="2934335">
                  <a:extLst>
                    <a:ext uri="{9D8B030D-6E8A-4147-A177-3AD203B41FA5}">
                      <a16:colId xmlns:a16="http://schemas.microsoft.com/office/drawing/2014/main" val="3403041907"/>
                    </a:ext>
                  </a:extLst>
                </a:gridCol>
              </a:tblGrid>
              <a:tr h="321310">
                <a:tc>
                  <a:txBody>
                    <a:bodyPr/>
                    <a:lstStyle/>
                    <a:p>
                      <a:pPr algn="r">
                        <a:spcAft>
                          <a:spcPts val="0"/>
                        </a:spcAft>
                      </a:pPr>
                      <a:r>
                        <a:rPr lang="en-GB" sz="1400">
                          <a:effectLst/>
                        </a:rPr>
                        <a:t>MZ concordance is significantly higher than DZ concordance</a:t>
                      </a:r>
                      <a:endParaRPr lang="en-GB"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400">
                          <a:effectLst/>
                        </a:rPr>
                        <a:t>The disorder has a genetic component</a:t>
                      </a:r>
                      <a:endParaRPr lang="en-GB"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0989372"/>
                  </a:ext>
                </a:extLst>
              </a:tr>
              <a:tr h="321310">
                <a:tc>
                  <a:txBody>
                    <a:bodyPr/>
                    <a:lstStyle/>
                    <a:p>
                      <a:pPr algn="r">
                        <a:spcAft>
                          <a:spcPts val="0"/>
                        </a:spcAft>
                      </a:pPr>
                      <a:r>
                        <a:rPr lang="en-GB" sz="1400">
                          <a:effectLst/>
                        </a:rPr>
                        <a:t>MZ concordance is same or similar to DZ concordance</a:t>
                      </a:r>
                      <a:endParaRPr lang="en-GB"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400">
                          <a:effectLst/>
                        </a:rPr>
                        <a:t>The disorder is environmentally caused.</a:t>
                      </a:r>
                      <a:endParaRPr lang="en-GB"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1347088"/>
                  </a:ext>
                </a:extLst>
              </a:tr>
              <a:tr h="321310">
                <a:tc>
                  <a:txBody>
                    <a:bodyPr/>
                    <a:lstStyle/>
                    <a:p>
                      <a:pPr algn="r">
                        <a:spcAft>
                          <a:spcPts val="0"/>
                        </a:spcAft>
                      </a:pPr>
                      <a:r>
                        <a:rPr lang="en-GB" sz="1400">
                          <a:effectLst/>
                        </a:rPr>
                        <a:t>MZ concordance is 100%</a:t>
                      </a:r>
                      <a:endParaRPr lang="en-GB"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400">
                          <a:effectLst/>
                        </a:rPr>
                        <a:t>The disorder is genetically caused</a:t>
                      </a:r>
                      <a:endParaRPr lang="en-GB"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39888190"/>
                  </a:ext>
                </a:extLst>
              </a:tr>
              <a:tr h="321310">
                <a:tc>
                  <a:txBody>
                    <a:bodyPr/>
                    <a:lstStyle/>
                    <a:p>
                      <a:pPr algn="r">
                        <a:spcAft>
                          <a:spcPts val="0"/>
                        </a:spcAft>
                      </a:pPr>
                      <a:r>
                        <a:rPr lang="en-GB" sz="1400" dirty="0">
                          <a:effectLst/>
                        </a:rPr>
                        <a:t>MZ concordance is significantly less than 100%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400" dirty="0">
                          <a:effectLst/>
                        </a:rPr>
                        <a:t>The disorder has an environmental component</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32950967"/>
                  </a:ext>
                </a:extLst>
              </a:tr>
            </a:tbl>
          </a:graphicData>
        </a:graphic>
      </p:graphicFrame>
      <p:sp>
        <p:nvSpPr>
          <p:cNvPr id="7" name="Rectangle 2"/>
          <p:cNvSpPr>
            <a:spLocks noChangeArrowheads="1"/>
          </p:cNvSpPr>
          <p:nvPr/>
        </p:nvSpPr>
        <p:spPr bwMode="auto">
          <a:xfrm>
            <a:off x="8880" y="1564871"/>
            <a:ext cx="914400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One way of finding out whether a disorder has a genetic component is to see whether it runs in families. If relatives of sufferers have a higher than average risk of getting the disorder themselves, then it may be that the disorder has a genetic component.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However, family members typically share similar environments. Consequently, increased risk amongst close relative may simply indicate that that are exposed to the same set of environmental risks. </a:t>
            </a:r>
            <a:endParaRPr kumimoji="0" lang="en-GB" altLang="en-US" sz="40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14445122"/>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3999" cy="836712"/>
          </a:xfrm>
          <a:solidFill>
            <a:srgbClr val="FFFF00"/>
          </a:solidFill>
        </p:spPr>
        <p:txBody>
          <a:bodyPr>
            <a:noAutofit/>
          </a:bodyPr>
          <a:lstStyle/>
          <a:p>
            <a:pPr algn="ctr"/>
            <a:r>
              <a:rPr lang="en-US" sz="4000" dirty="0" smtClean="0">
                <a:solidFill>
                  <a:schemeClr val="tx1"/>
                </a:solidFill>
              </a:rPr>
              <a:t>Behavioural characteristics of phobias</a:t>
            </a:r>
            <a:endParaRPr lang="en-US" sz="4000" dirty="0">
              <a:solidFill>
                <a:schemeClr val="tx1"/>
              </a:solidFill>
            </a:endParaRPr>
          </a:p>
        </p:txBody>
      </p:sp>
      <p:sp>
        <p:nvSpPr>
          <p:cNvPr id="3" name="Content Placeholder 2"/>
          <p:cNvSpPr>
            <a:spLocks noGrp="1"/>
          </p:cNvSpPr>
          <p:nvPr>
            <p:ph idx="1"/>
          </p:nvPr>
        </p:nvSpPr>
        <p:spPr>
          <a:xfrm>
            <a:off x="0" y="836712"/>
            <a:ext cx="9144000" cy="6021288"/>
          </a:xfrm>
        </p:spPr>
        <p:txBody>
          <a:bodyPr>
            <a:normAutofit/>
          </a:bodyPr>
          <a:lstStyle/>
          <a:p>
            <a:pPr marL="0" indent="0">
              <a:buNone/>
            </a:pPr>
            <a:r>
              <a:rPr lang="en-US" sz="3200" b="1" dirty="0" smtClean="0">
                <a:solidFill>
                  <a:schemeClr val="tx1"/>
                </a:solidFill>
              </a:rPr>
              <a:t>Avoidance</a:t>
            </a:r>
          </a:p>
          <a:p>
            <a:r>
              <a:rPr lang="en-US" sz="3200" dirty="0" smtClean="0">
                <a:solidFill>
                  <a:schemeClr val="tx1"/>
                </a:solidFill>
              </a:rPr>
              <a:t>Unless intentionally trying to face their fear, sufferers tend to go to great lengths to avoid their phobic item/situation.</a:t>
            </a:r>
          </a:p>
          <a:p>
            <a:r>
              <a:rPr lang="en-US" sz="3200" dirty="0" smtClean="0">
                <a:solidFill>
                  <a:schemeClr val="tx1"/>
                </a:solidFill>
              </a:rPr>
              <a:t>This can interfere with a normal daily life in terms of routine, occupation, relationships.</a:t>
            </a:r>
          </a:p>
          <a:p>
            <a:pPr marL="0" indent="0">
              <a:buNone/>
            </a:pPr>
            <a:r>
              <a:rPr lang="en-US" sz="3200" b="1" dirty="0" smtClean="0">
                <a:solidFill>
                  <a:schemeClr val="tx1"/>
                </a:solidFill>
              </a:rPr>
              <a:t>Panic behaviours</a:t>
            </a:r>
            <a:endParaRPr lang="en-US" sz="3200" b="1" dirty="0">
              <a:solidFill>
                <a:schemeClr val="tx1"/>
              </a:solidFill>
            </a:endParaRPr>
          </a:p>
          <a:p>
            <a:r>
              <a:rPr lang="en-US" sz="3200" dirty="0" smtClean="0">
                <a:solidFill>
                  <a:schemeClr val="tx1"/>
                </a:solidFill>
              </a:rPr>
              <a:t>This is in response to the presence of the phobic stimulus – crying, screaming, running away, freezing.</a:t>
            </a:r>
          </a:p>
          <a:p>
            <a:pPr marL="0" indent="0">
              <a:buNone/>
            </a:pPr>
            <a:endParaRPr lang="en-US" dirty="0" smtClean="0"/>
          </a:p>
          <a:p>
            <a:endParaRPr lang="en-US" dirty="0" smtClean="0"/>
          </a:p>
        </p:txBody>
      </p:sp>
    </p:spTree>
    <p:extLst>
      <p:ext uri="{BB962C8B-B14F-4D97-AF65-F5344CB8AC3E}">
        <p14:creationId xmlns:p14="http://schemas.microsoft.com/office/powerpoint/2010/main" val="227392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148478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3600" dirty="0" smtClean="0">
                <a:latin typeface="+mj-lt"/>
                <a:cs typeface="Arial" panose="020B0604020202020204" pitchFamily="34" charset="0"/>
              </a:rPr>
              <a:t>AO2: </a:t>
            </a:r>
            <a:r>
              <a:rPr lang="en-GB" altLang="en-US" sz="3600" dirty="0">
                <a:solidFill>
                  <a:schemeClr val="tx1"/>
                </a:solidFill>
                <a:latin typeface="Arial" panose="020B0604020202020204" pitchFamily="34" charset="0"/>
                <a:ea typeface="Calibri" panose="020F0502020204030204" pitchFamily="34" charset="0"/>
                <a:cs typeface="Arial" panose="020B0604020202020204" pitchFamily="34" charset="0"/>
              </a:rPr>
              <a:t>Gaining Empirical Evidence: Genes as an Explanation of Mental Illness </a:t>
            </a:r>
            <a:endParaRPr lang="en" sz="3600" dirty="0">
              <a:latin typeface="+mj-lt"/>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681454423"/>
              </p:ext>
            </p:extLst>
          </p:nvPr>
        </p:nvGraphicFramePr>
        <p:xfrm>
          <a:off x="1457137" y="5253082"/>
          <a:ext cx="5868670" cy="1601470"/>
        </p:xfrm>
        <a:graphic>
          <a:graphicData uri="http://schemas.openxmlformats.org/drawingml/2006/table">
            <a:tbl>
              <a:tblPr firstRow="1" firstCol="1" bandRow="1">
                <a:tableStyleId>{DAE42D48-2980-45AE-A55B-A52ABCF4FC59}</a:tableStyleId>
              </a:tblPr>
              <a:tblGrid>
                <a:gridCol w="2934335">
                  <a:extLst>
                    <a:ext uri="{9D8B030D-6E8A-4147-A177-3AD203B41FA5}">
                      <a16:colId xmlns:a16="http://schemas.microsoft.com/office/drawing/2014/main" val="2138689516"/>
                    </a:ext>
                  </a:extLst>
                </a:gridCol>
                <a:gridCol w="2934335">
                  <a:extLst>
                    <a:ext uri="{9D8B030D-6E8A-4147-A177-3AD203B41FA5}">
                      <a16:colId xmlns:a16="http://schemas.microsoft.com/office/drawing/2014/main" val="3403041907"/>
                    </a:ext>
                  </a:extLst>
                </a:gridCol>
              </a:tblGrid>
              <a:tr h="321310">
                <a:tc>
                  <a:txBody>
                    <a:bodyPr/>
                    <a:lstStyle/>
                    <a:p>
                      <a:pPr algn="r">
                        <a:spcAft>
                          <a:spcPts val="0"/>
                        </a:spcAft>
                      </a:pPr>
                      <a:r>
                        <a:rPr lang="en-GB" sz="1400">
                          <a:effectLst/>
                        </a:rPr>
                        <a:t>MZ concordance is significantly higher than DZ concordance</a:t>
                      </a:r>
                      <a:endParaRPr lang="en-GB"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400">
                          <a:effectLst/>
                        </a:rPr>
                        <a:t>The disorder has a genetic component</a:t>
                      </a:r>
                      <a:endParaRPr lang="en-GB"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0989372"/>
                  </a:ext>
                </a:extLst>
              </a:tr>
              <a:tr h="321310">
                <a:tc>
                  <a:txBody>
                    <a:bodyPr/>
                    <a:lstStyle/>
                    <a:p>
                      <a:pPr algn="r">
                        <a:spcAft>
                          <a:spcPts val="0"/>
                        </a:spcAft>
                      </a:pPr>
                      <a:r>
                        <a:rPr lang="en-GB" sz="1400">
                          <a:effectLst/>
                        </a:rPr>
                        <a:t>MZ concordance is same or similar to DZ concordance</a:t>
                      </a:r>
                      <a:endParaRPr lang="en-GB"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400">
                          <a:effectLst/>
                        </a:rPr>
                        <a:t>The disorder is environmentally caused.</a:t>
                      </a:r>
                      <a:endParaRPr lang="en-GB"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1347088"/>
                  </a:ext>
                </a:extLst>
              </a:tr>
              <a:tr h="321310">
                <a:tc>
                  <a:txBody>
                    <a:bodyPr/>
                    <a:lstStyle/>
                    <a:p>
                      <a:pPr algn="r">
                        <a:spcAft>
                          <a:spcPts val="0"/>
                        </a:spcAft>
                      </a:pPr>
                      <a:r>
                        <a:rPr lang="en-GB" sz="1400">
                          <a:effectLst/>
                        </a:rPr>
                        <a:t>MZ concordance is 100%</a:t>
                      </a:r>
                      <a:endParaRPr lang="en-GB"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400">
                          <a:effectLst/>
                        </a:rPr>
                        <a:t>The disorder is genetically caused</a:t>
                      </a:r>
                      <a:endParaRPr lang="en-GB"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39888190"/>
                  </a:ext>
                </a:extLst>
              </a:tr>
              <a:tr h="321310">
                <a:tc>
                  <a:txBody>
                    <a:bodyPr/>
                    <a:lstStyle/>
                    <a:p>
                      <a:pPr algn="r">
                        <a:spcAft>
                          <a:spcPts val="0"/>
                        </a:spcAft>
                      </a:pPr>
                      <a:r>
                        <a:rPr lang="en-GB" sz="1400" dirty="0">
                          <a:effectLst/>
                        </a:rPr>
                        <a:t>MZ concordance is significantly less than 100%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400" dirty="0">
                          <a:effectLst/>
                        </a:rPr>
                        <a:t>The disorder has an environmental component</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32950967"/>
                  </a:ext>
                </a:extLst>
              </a:tr>
            </a:tbl>
          </a:graphicData>
        </a:graphic>
      </p:graphicFrame>
      <p:sp>
        <p:nvSpPr>
          <p:cNvPr id="7" name="Rectangle 2"/>
          <p:cNvSpPr>
            <a:spLocks noChangeArrowheads="1"/>
          </p:cNvSpPr>
          <p:nvPr/>
        </p:nvSpPr>
        <p:spPr bwMode="auto">
          <a:xfrm>
            <a:off x="-8818" y="1412776"/>
            <a:ext cx="91440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An alternative approach is to do a twin study. This looks at the concordance (similarity) of twins with respect to the disorder being considered. Concordance rates are expressed as a percentage. The percentage is the probability of one twin having the disorder if the other already has it. </a:t>
            </a:r>
            <a:endParaRPr kumimoji="0" lang="en-GB" altLang="en-US" sz="18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3641451583"/>
      </p:ext>
    </p:extLst>
  </p:cSld>
  <p:clrMapOvr>
    <a:masterClrMapping/>
  </p:clrMapOvr>
  <p:transition spd="slow">
    <p:cu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7636" y="0"/>
            <a:ext cx="9161636" cy="1484784"/>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3600" dirty="0" smtClean="0">
                <a:latin typeface="+mj-lt"/>
                <a:cs typeface="Arial" panose="020B0604020202020204" pitchFamily="34" charset="0"/>
              </a:rPr>
              <a:t>AO2: </a:t>
            </a:r>
            <a:r>
              <a:rPr lang="en-GB" altLang="en-US" sz="3600" dirty="0">
                <a:solidFill>
                  <a:schemeClr val="tx1"/>
                </a:solidFill>
                <a:latin typeface="Arial" panose="020B0604020202020204" pitchFamily="34" charset="0"/>
                <a:ea typeface="Calibri" panose="020F0502020204030204" pitchFamily="34" charset="0"/>
                <a:cs typeface="Arial" panose="020B0604020202020204" pitchFamily="34" charset="0"/>
              </a:rPr>
              <a:t>Gaining Empirical Evidence: Genes as an Explanation of Mental Illness </a:t>
            </a:r>
            <a:endParaRPr lang="en" sz="3600" dirty="0">
              <a:latin typeface="+mj-lt"/>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681454423"/>
              </p:ext>
            </p:extLst>
          </p:nvPr>
        </p:nvGraphicFramePr>
        <p:xfrm>
          <a:off x="1457137" y="5253082"/>
          <a:ext cx="5868670" cy="1601470"/>
        </p:xfrm>
        <a:graphic>
          <a:graphicData uri="http://schemas.openxmlformats.org/drawingml/2006/table">
            <a:tbl>
              <a:tblPr firstRow="1" firstCol="1" bandRow="1">
                <a:tableStyleId>{DAE42D48-2980-45AE-A55B-A52ABCF4FC59}</a:tableStyleId>
              </a:tblPr>
              <a:tblGrid>
                <a:gridCol w="2934335">
                  <a:extLst>
                    <a:ext uri="{9D8B030D-6E8A-4147-A177-3AD203B41FA5}">
                      <a16:colId xmlns:a16="http://schemas.microsoft.com/office/drawing/2014/main" val="2138689516"/>
                    </a:ext>
                  </a:extLst>
                </a:gridCol>
                <a:gridCol w="2934335">
                  <a:extLst>
                    <a:ext uri="{9D8B030D-6E8A-4147-A177-3AD203B41FA5}">
                      <a16:colId xmlns:a16="http://schemas.microsoft.com/office/drawing/2014/main" val="3403041907"/>
                    </a:ext>
                  </a:extLst>
                </a:gridCol>
              </a:tblGrid>
              <a:tr h="321310">
                <a:tc>
                  <a:txBody>
                    <a:bodyPr/>
                    <a:lstStyle/>
                    <a:p>
                      <a:pPr algn="r">
                        <a:spcAft>
                          <a:spcPts val="0"/>
                        </a:spcAft>
                      </a:pPr>
                      <a:r>
                        <a:rPr lang="en-GB" sz="1400">
                          <a:effectLst/>
                        </a:rPr>
                        <a:t>MZ concordance is significantly higher than DZ concordance</a:t>
                      </a:r>
                      <a:endParaRPr lang="en-GB"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400">
                          <a:effectLst/>
                        </a:rPr>
                        <a:t>The disorder has a genetic component</a:t>
                      </a:r>
                      <a:endParaRPr lang="en-GB"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0989372"/>
                  </a:ext>
                </a:extLst>
              </a:tr>
              <a:tr h="321310">
                <a:tc>
                  <a:txBody>
                    <a:bodyPr/>
                    <a:lstStyle/>
                    <a:p>
                      <a:pPr algn="r">
                        <a:spcAft>
                          <a:spcPts val="0"/>
                        </a:spcAft>
                      </a:pPr>
                      <a:r>
                        <a:rPr lang="en-GB" sz="1400">
                          <a:effectLst/>
                        </a:rPr>
                        <a:t>MZ concordance is same or similar to DZ concordance</a:t>
                      </a:r>
                      <a:endParaRPr lang="en-GB"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400">
                          <a:effectLst/>
                        </a:rPr>
                        <a:t>The disorder is environmentally caused.</a:t>
                      </a:r>
                      <a:endParaRPr lang="en-GB"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1347088"/>
                  </a:ext>
                </a:extLst>
              </a:tr>
              <a:tr h="321310">
                <a:tc>
                  <a:txBody>
                    <a:bodyPr/>
                    <a:lstStyle/>
                    <a:p>
                      <a:pPr algn="r">
                        <a:spcAft>
                          <a:spcPts val="0"/>
                        </a:spcAft>
                      </a:pPr>
                      <a:r>
                        <a:rPr lang="en-GB" sz="1400">
                          <a:effectLst/>
                        </a:rPr>
                        <a:t>MZ concordance is 100%</a:t>
                      </a:r>
                      <a:endParaRPr lang="en-GB"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400">
                          <a:effectLst/>
                        </a:rPr>
                        <a:t>The disorder is genetically caused</a:t>
                      </a:r>
                      <a:endParaRPr lang="en-GB"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39888190"/>
                  </a:ext>
                </a:extLst>
              </a:tr>
              <a:tr h="321310">
                <a:tc>
                  <a:txBody>
                    <a:bodyPr/>
                    <a:lstStyle/>
                    <a:p>
                      <a:pPr algn="r">
                        <a:spcAft>
                          <a:spcPts val="0"/>
                        </a:spcAft>
                      </a:pPr>
                      <a:r>
                        <a:rPr lang="en-GB" sz="1400" dirty="0">
                          <a:effectLst/>
                        </a:rPr>
                        <a:t>MZ concordance is significantly less than 100%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400" dirty="0">
                          <a:effectLst/>
                        </a:rPr>
                        <a:t>The disorder has an environmental component</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32950967"/>
                  </a:ext>
                </a:extLst>
              </a:tr>
            </a:tbl>
          </a:graphicData>
        </a:graphic>
      </p:graphicFrame>
      <p:sp>
        <p:nvSpPr>
          <p:cNvPr id="7" name="Rectangle 2"/>
          <p:cNvSpPr>
            <a:spLocks noChangeArrowheads="1"/>
          </p:cNvSpPr>
          <p:nvPr/>
        </p:nvSpPr>
        <p:spPr bwMode="auto">
          <a:xfrm>
            <a:off x="1092" y="1484784"/>
            <a:ext cx="9144000" cy="3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In a twin study, MZ (identical) and DZ (non-identical) twins are compared. Whilst MZ twins have a greater degree of genetic similarity, both types of twin pair grow up in identical environments. So if we discover that MZ twins have a higher concordance, this cannot be because their environments are more similar than those of DZ twins; it must therefore be because their genes are more similar.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b="0" i="0" u="none" strike="noStrike" cap="none" normalizeH="0" baseline="0" dirty="0" smtClean="0">
              <a:ln>
                <a:noFill/>
              </a:ln>
              <a:solidFill>
                <a:schemeClr val="tx1"/>
              </a:solidFill>
              <a:effectLst/>
            </a:endParaRPr>
          </a:p>
        </p:txBody>
      </p:sp>
      <p:sp>
        <p:nvSpPr>
          <p:cNvPr id="3" name="Rectangle 2"/>
          <p:cNvSpPr/>
          <p:nvPr/>
        </p:nvSpPr>
        <p:spPr>
          <a:xfrm>
            <a:off x="3347864" y="4563119"/>
            <a:ext cx="4572000" cy="523220"/>
          </a:xfrm>
          <a:prstGeom prst="rect">
            <a:avLst/>
          </a:prstGeom>
        </p:spPr>
        <p:txBody>
          <a:bodyPr>
            <a:spAutoFit/>
          </a:bodyPr>
          <a:lstStyle/>
          <a:p>
            <a:r>
              <a:rPr lang="en-GB" dirty="0">
                <a:hlinkClick r:id="rId3"/>
              </a:rPr>
              <a:t>https://quizlet.com/413122984/the-medical-model-of-mental-illness-flash-cards</a:t>
            </a:r>
            <a:r>
              <a:rPr lang="en-GB" dirty="0" smtClean="0">
                <a:hlinkClick r:id="rId3"/>
              </a:rPr>
              <a:t>/</a:t>
            </a:r>
            <a:r>
              <a:rPr lang="en-GB" dirty="0" smtClean="0"/>
              <a:t> </a:t>
            </a:r>
            <a:endParaRPr lang="en-GB" dirty="0"/>
          </a:p>
        </p:txBody>
      </p:sp>
      <p:sp>
        <p:nvSpPr>
          <p:cNvPr id="4" name="Rectangle 3"/>
          <p:cNvSpPr/>
          <p:nvPr/>
        </p:nvSpPr>
        <p:spPr>
          <a:xfrm>
            <a:off x="-30243" y="5021116"/>
            <a:ext cx="1289875" cy="1600438"/>
          </a:xfrm>
          <a:prstGeom prst="rect">
            <a:avLst/>
          </a:prstGeom>
        </p:spPr>
        <p:txBody>
          <a:bodyPr wrap="square">
            <a:spAutoFit/>
          </a:bodyPr>
          <a:lstStyle/>
          <a:p>
            <a:r>
              <a:rPr lang="en-GB" dirty="0">
                <a:hlinkClick r:id="rId4"/>
              </a:rPr>
              <a:t>https://create.kahoot.it/create#/</a:t>
            </a:r>
            <a:r>
              <a:rPr lang="en-GB" dirty="0" smtClean="0">
                <a:hlinkClick r:id="rId4"/>
              </a:rPr>
              <a:t>edit/e7429eb1-3155-4a98-b03a-dcb3a0d33b75/done</a:t>
            </a:r>
            <a:r>
              <a:rPr lang="en-GB" dirty="0" smtClean="0"/>
              <a:t> </a:t>
            </a:r>
            <a:endParaRPr lang="en-GB" dirty="0"/>
          </a:p>
        </p:txBody>
      </p:sp>
    </p:spTree>
    <p:extLst>
      <p:ext uri="{BB962C8B-B14F-4D97-AF65-F5344CB8AC3E}">
        <p14:creationId xmlns:p14="http://schemas.microsoft.com/office/powerpoint/2010/main" val="2894569516"/>
      </p:ext>
    </p:extLst>
  </p:cSld>
  <p:clrMapOvr>
    <a:masterClrMapping/>
  </p:clrMapOvr>
  <p:transition spd="slow">
    <p:cu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4" descr="Image result for when is your birthday"/>
          <p:cNvPicPr/>
          <p:nvPr/>
        </p:nvPicPr>
        <p:blipFill>
          <a:blip r:embed="rId3">
            <a:extLst>
              <a:ext uri="{28A0092B-C50C-407E-A947-70E740481C1C}">
                <a14:useLocalDpi xmlns:a14="http://schemas.microsoft.com/office/drawing/2010/main" val="0"/>
              </a:ext>
            </a:extLst>
          </a:blip>
          <a:srcRect/>
          <a:stretch>
            <a:fillRect/>
          </a:stretch>
        </p:blipFill>
        <p:spPr bwMode="auto">
          <a:xfrm>
            <a:off x="3203848" y="188640"/>
            <a:ext cx="5760640" cy="4042274"/>
          </a:xfrm>
          <a:prstGeom prst="rect">
            <a:avLst/>
          </a:prstGeom>
          <a:noFill/>
          <a:ln>
            <a:noFill/>
          </a:ln>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726" t="23016" r="46280" b="11110"/>
          <a:stretch/>
        </p:blipFill>
        <p:spPr bwMode="auto">
          <a:xfrm rot="491944">
            <a:off x="426018" y="348057"/>
            <a:ext cx="2513874" cy="3881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9077" t="28471" r="4965" b="12549"/>
          <a:stretch/>
        </p:blipFill>
        <p:spPr bwMode="auto">
          <a:xfrm rot="21146504">
            <a:off x="6659266" y="4365409"/>
            <a:ext cx="1868395" cy="2298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67544" y="4653136"/>
            <a:ext cx="5832648" cy="1446550"/>
          </a:xfrm>
          <a:prstGeom prst="rect">
            <a:avLst/>
          </a:prstGeom>
          <a:noFill/>
        </p:spPr>
        <p:txBody>
          <a:bodyPr wrap="square" rtlCol="0">
            <a:spAutoFit/>
          </a:bodyPr>
          <a:lstStyle/>
          <a:p>
            <a:pPr algn="ctr"/>
            <a:r>
              <a:rPr lang="en-GB" sz="4400" dirty="0" smtClean="0"/>
              <a:t>Draft 1 P-E-E-C-CH for your birth month</a:t>
            </a:r>
            <a:endParaRPr lang="en-GB" sz="4400" dirty="0"/>
          </a:p>
        </p:txBody>
      </p:sp>
      <p:pic>
        <p:nvPicPr>
          <p:cNvPr id="1028" name="Picture 4" descr="C:\Users\vevagora\AppData\Local\Microsoft\Windows\Temporary Internet Files\Content.IE5\0KNE98FX\markers-360x270-e147268601245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90" y="5667623"/>
            <a:ext cx="1585913" cy="119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990387"/>
      </p:ext>
    </p:extLst>
  </p:cSld>
  <p:clrMapOvr>
    <a:masterClrMapping/>
  </p:clrMapOvr>
  <p:transition spd="slow">
    <p:cu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2776"/>
          </a:xfrm>
        </p:spPr>
        <p:txBody>
          <a:bodyPr>
            <a:normAutofit fontScale="90000"/>
          </a:bodyPr>
          <a:lstStyle/>
          <a:p>
            <a:r>
              <a:rPr lang="en-GB" dirty="0" smtClean="0"/>
              <a:t>Even if you have that gene … will you show the behaviour?</a:t>
            </a:r>
            <a:endParaRPr lang="en-GB" dirty="0"/>
          </a:p>
        </p:txBody>
      </p:sp>
      <p:sp>
        <p:nvSpPr>
          <p:cNvPr id="3" name="Rectangle 2"/>
          <p:cNvSpPr/>
          <p:nvPr/>
        </p:nvSpPr>
        <p:spPr>
          <a:xfrm>
            <a:off x="251520" y="1700808"/>
            <a:ext cx="8064896"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a:rPr>
              <a:t>http://learn.genetics.utah.edu/content/epigenetics/rats</a:t>
            </a:r>
            <a:r>
              <a:rPr kumimoji="0" lang="en-GB" sz="5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hlinkClick r:id="rId2"/>
              </a:rPr>
              <a:t>/</a:t>
            </a:r>
            <a:r>
              <a:rPr kumimoji="0" lang="en-GB" sz="5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GB"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364" t="20644" r="13636" b="30303"/>
          <a:stretch/>
        </p:blipFill>
        <p:spPr bwMode="auto">
          <a:xfrm>
            <a:off x="2051720" y="3645024"/>
            <a:ext cx="6018642"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084379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p:spPr>
        <p:txBody>
          <a:bodyPr/>
          <a:lstStyle/>
          <a:p>
            <a:r>
              <a:rPr lang="en-GB" dirty="0" smtClean="0"/>
              <a:t>Medical Model: </a:t>
            </a:r>
            <a:r>
              <a:rPr lang="en-GB" dirty="0" err="1" smtClean="0"/>
              <a:t>Gottesman</a:t>
            </a:r>
            <a:endParaRPr lang="en-GB" dirty="0"/>
          </a:p>
        </p:txBody>
      </p:sp>
      <p:sp>
        <p:nvSpPr>
          <p:cNvPr id="3" name="Rectangle 2"/>
          <p:cNvSpPr/>
          <p:nvPr/>
        </p:nvSpPr>
        <p:spPr>
          <a:xfrm>
            <a:off x="0" y="941288"/>
            <a:ext cx="399593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2"/>
              </a:rPr>
              <a:t>https://www.youtube.com/watch?v=ahftOcYUR9E</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4" name="TextBox 3"/>
          <p:cNvSpPr txBox="1"/>
          <p:nvPr/>
        </p:nvSpPr>
        <p:spPr>
          <a:xfrm>
            <a:off x="-18256" y="1660547"/>
            <a:ext cx="4158208" cy="2800767"/>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Gottesman’s</a:t>
            </a:r>
            <a:r>
              <a:rPr kumimoji="0" lang="en-GB"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work is a correlational analysis. </a:t>
            </a:r>
          </a:p>
        </p:txBody>
      </p:sp>
      <p:sp>
        <p:nvSpPr>
          <p:cNvPr id="5" name="Rectangle 4"/>
          <p:cNvSpPr/>
          <p:nvPr/>
        </p:nvSpPr>
        <p:spPr>
          <a:xfrm>
            <a:off x="4139952" y="883741"/>
            <a:ext cx="5004048" cy="6001643"/>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Records of families from the national register in Denmark were used. </a:t>
            </a:r>
            <a:endParaRPr kumimoji="0" lang="en-GB"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Participants were born or alive after 1968 and offspring followed up to 52 years old. </a:t>
            </a:r>
            <a:endParaRPr kumimoji="0" lang="en-GB"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Patients were diagnosed using ICD-8 and ICD-10 which had been checked for concurrent validity. </a:t>
            </a:r>
            <a:endParaRPr kumimoji="0" lang="en-GB"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study measures the cumulative incidences of schizophrenia and bipolar disorder in the offspring up to the age of 52.</a:t>
            </a:r>
          </a:p>
        </p:txBody>
      </p:sp>
      <p:sp>
        <p:nvSpPr>
          <p:cNvPr id="7" name="Rectangle 6"/>
          <p:cNvSpPr/>
          <p:nvPr/>
        </p:nvSpPr>
        <p:spPr>
          <a:xfrm>
            <a:off x="0" y="4534242"/>
            <a:ext cx="4139952" cy="1938992"/>
          </a:xfrm>
          <a:prstGeom prst="rect">
            <a:avLst/>
          </a:prstGeom>
          <a:solidFill>
            <a:srgbClr val="00B0F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Summarise </a:t>
            </a:r>
            <a:r>
              <a:rPr kumimoji="0" lang="en-GB"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Gottesman's</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study into 5 marks worth of material (aim, sample, procedure, results, conclusions</a:t>
            </a:r>
            <a:r>
              <a:rPr kumimoji="0" lang="en-GB"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023661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GB" altLang="en-US" smtClean="0">
                <a:latin typeface="Arial" charset="0"/>
                <a:cs typeface="Arial" charset="0"/>
              </a:rPr>
              <a:t>Learning Objectives </a:t>
            </a:r>
          </a:p>
        </p:txBody>
      </p:sp>
      <p:sp>
        <p:nvSpPr>
          <p:cNvPr id="3075" name="Content Placeholder 2"/>
          <p:cNvSpPr>
            <a:spLocks noGrp="1"/>
          </p:cNvSpPr>
          <p:nvPr>
            <p:ph idx="1"/>
          </p:nvPr>
        </p:nvSpPr>
        <p:spPr/>
        <p:txBody>
          <a:bodyPr>
            <a:normAutofit/>
          </a:bodyPr>
          <a:lstStyle/>
          <a:p>
            <a:pPr marL="361950" indent="-361950" eaLnBrk="1" hangingPunct="1">
              <a:spcBef>
                <a:spcPct val="0"/>
              </a:spcBef>
            </a:pPr>
            <a:r>
              <a:rPr lang="en-US" altLang="en-US" sz="4400" dirty="0" smtClean="0">
                <a:latin typeface="Arial" charset="0"/>
                <a:cs typeface="Arial" charset="0"/>
              </a:rPr>
              <a:t>Identify the features of correlations.</a:t>
            </a:r>
          </a:p>
          <a:p>
            <a:pPr marL="361950" indent="-361950" eaLnBrk="1" hangingPunct="1">
              <a:spcBef>
                <a:spcPct val="0"/>
              </a:spcBef>
            </a:pPr>
            <a:r>
              <a:rPr lang="en-US" altLang="en-US" sz="4400" dirty="0" smtClean="0">
                <a:latin typeface="Arial" charset="0"/>
                <a:cs typeface="Arial" charset="0"/>
              </a:rPr>
              <a:t>Outline differences between positive and negative correlations and no correlations.</a:t>
            </a:r>
          </a:p>
          <a:p>
            <a:pPr marL="361950" indent="-361950" eaLnBrk="1" hangingPunct="1">
              <a:spcBef>
                <a:spcPct val="0"/>
              </a:spcBef>
            </a:pPr>
            <a:r>
              <a:rPr lang="en-US" altLang="en-US" sz="4400" dirty="0" smtClean="0">
                <a:latin typeface="Arial" charset="0"/>
                <a:cs typeface="Arial" charset="0"/>
              </a:rPr>
              <a:t>Outline features of a correlation coefficient.</a:t>
            </a:r>
          </a:p>
        </p:txBody>
      </p:sp>
    </p:spTree>
    <p:extLst>
      <p:ext uri="{BB962C8B-B14F-4D97-AF65-F5344CB8AC3E}">
        <p14:creationId xmlns:p14="http://schemas.microsoft.com/office/powerpoint/2010/main" val="2230777666"/>
      </p:ext>
    </p:extLst>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GB" altLang="en-US" smtClean="0">
                <a:latin typeface="Arial" charset="0"/>
                <a:cs typeface="Arial" charset="0"/>
              </a:rPr>
              <a:t>Key terms </a:t>
            </a:r>
          </a:p>
        </p:txBody>
      </p:sp>
      <p:sp>
        <p:nvSpPr>
          <p:cNvPr id="3" name="Content Placeholder 2"/>
          <p:cNvSpPr>
            <a:spLocks noGrp="1"/>
          </p:cNvSpPr>
          <p:nvPr>
            <p:ph idx="1"/>
          </p:nvPr>
        </p:nvSpPr>
        <p:spPr>
          <a:xfrm>
            <a:off x="457200" y="1600201"/>
            <a:ext cx="8229600" cy="3989040"/>
          </a:xfrm>
          <a:extLst/>
        </p:spPr>
        <p:txBody>
          <a:bodyPr numCol="2" rtlCol="0">
            <a:normAutofit/>
          </a:bodyPr>
          <a:lstStyle/>
          <a:p>
            <a:pPr eaLnBrk="1" fontAlgn="auto" hangingPunct="1">
              <a:spcAft>
                <a:spcPts val="0"/>
              </a:spcAft>
              <a:buFont typeface="Arial" panose="020B0604020202020204" pitchFamily="34" charset="0"/>
              <a:buChar char="•"/>
              <a:defRPr/>
            </a:pPr>
            <a:r>
              <a:rPr lang="en-GB" sz="3600" dirty="0"/>
              <a:t>Correlation</a:t>
            </a:r>
          </a:p>
          <a:p>
            <a:pPr eaLnBrk="1" fontAlgn="auto" hangingPunct="1">
              <a:spcAft>
                <a:spcPts val="0"/>
              </a:spcAft>
              <a:buFont typeface="Arial" panose="020B0604020202020204" pitchFamily="34" charset="0"/>
              <a:buChar char="•"/>
              <a:defRPr/>
            </a:pPr>
            <a:r>
              <a:rPr lang="en-GB" sz="3600" dirty="0"/>
              <a:t>Positive correlation</a:t>
            </a:r>
          </a:p>
          <a:p>
            <a:pPr eaLnBrk="1" fontAlgn="auto" hangingPunct="1">
              <a:spcAft>
                <a:spcPts val="0"/>
              </a:spcAft>
              <a:buFont typeface="Arial" panose="020B0604020202020204" pitchFamily="34" charset="0"/>
              <a:buChar char="•"/>
              <a:defRPr/>
            </a:pPr>
            <a:r>
              <a:rPr lang="en-GB" sz="3600" dirty="0"/>
              <a:t>Negative correlation</a:t>
            </a:r>
          </a:p>
          <a:p>
            <a:pPr eaLnBrk="1" fontAlgn="auto" hangingPunct="1">
              <a:spcAft>
                <a:spcPts val="0"/>
              </a:spcAft>
              <a:buFont typeface="Arial" panose="020B0604020202020204" pitchFamily="34" charset="0"/>
              <a:buChar char="•"/>
              <a:defRPr/>
            </a:pPr>
            <a:r>
              <a:rPr lang="en-GB" sz="3600" dirty="0"/>
              <a:t>No correlation</a:t>
            </a:r>
          </a:p>
          <a:p>
            <a:pPr eaLnBrk="1" fontAlgn="auto" hangingPunct="1">
              <a:spcAft>
                <a:spcPts val="0"/>
              </a:spcAft>
              <a:buFont typeface="Arial" panose="020B0604020202020204" pitchFamily="34" charset="0"/>
              <a:buChar char="•"/>
              <a:defRPr/>
            </a:pPr>
            <a:r>
              <a:rPr lang="en-GB" sz="3600" dirty="0"/>
              <a:t>Correlation </a:t>
            </a:r>
            <a:r>
              <a:rPr lang="en-GB" sz="3600" dirty="0" smtClean="0"/>
              <a:t>coefficient</a:t>
            </a:r>
            <a:endParaRPr lang="en-GB" sz="3600" dirty="0"/>
          </a:p>
        </p:txBody>
      </p:sp>
      <p:pic>
        <p:nvPicPr>
          <p:cNvPr id="5" name="Picture 2" descr="http://3.bp.blogspot.com/-6Mka7W1vn2A/Uc9DVbbD7XI/AAAAAAAAFOU/jSMpUmuz8n0/s251/images.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620" y="3140968"/>
            <a:ext cx="4355380" cy="3487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6268211"/>
      </p:ext>
    </p:extLst>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ular Callout 3"/>
          <p:cNvSpPr/>
          <p:nvPr/>
        </p:nvSpPr>
        <p:spPr>
          <a:xfrm>
            <a:off x="1" y="1557338"/>
            <a:ext cx="9144000" cy="2663825"/>
          </a:xfrm>
          <a:prstGeom prst="wedgeRoundRectCallout">
            <a:avLst>
              <a:gd name="adj1" fmla="val -37262"/>
              <a:gd name="adj2" fmla="val 63262"/>
              <a:gd name="adj3" fmla="val 16667"/>
            </a:avLst>
          </a:prstGeom>
          <a:solidFill>
            <a:srgbClr val="EEE5EF"/>
          </a:solidFill>
          <a:ln>
            <a:solidFill>
              <a:srgbClr val="9A68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Correlation: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measure of how strongly two or more variables are related to each other:</a:t>
            </a:r>
          </a:p>
          <a:p>
            <a:pPr marL="900113" marR="0" lvl="0" indent="-360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Height is positively correlated to shoe size</a:t>
            </a:r>
          </a:p>
          <a:p>
            <a:pPr marL="900113" marR="0" lvl="0" indent="-360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taller someone is, the larger their shoe size tends to be.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Like Self Report and Observation, there is no manipulation of data, conditions or groups in correlations.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IV or DV, just to co-occurring variables (co-variables).</a:t>
            </a:r>
          </a:p>
        </p:txBody>
      </p:sp>
      <p:sp>
        <p:nvSpPr>
          <p:cNvPr id="5123" name="Title 1"/>
          <p:cNvSpPr>
            <a:spLocks noGrp="1"/>
          </p:cNvSpPr>
          <p:nvPr>
            <p:ph type="title"/>
          </p:nvPr>
        </p:nvSpPr>
        <p:spPr/>
        <p:txBody>
          <a:bodyPr/>
          <a:lstStyle/>
          <a:p>
            <a:pPr eaLnBrk="1" hangingPunct="1"/>
            <a:r>
              <a:rPr lang="en-GB" altLang="en-US" smtClean="0">
                <a:latin typeface="Arial" charset="0"/>
                <a:cs typeface="Arial" charset="0"/>
              </a:rPr>
              <a:t>Correlations</a:t>
            </a:r>
          </a:p>
        </p:txBody>
      </p:sp>
      <p:sp>
        <p:nvSpPr>
          <p:cNvPr id="5124" name="TextBox 1"/>
          <p:cNvSpPr txBox="1">
            <a:spLocks noChangeArrowheads="1"/>
          </p:cNvSpPr>
          <p:nvPr/>
        </p:nvSpPr>
        <p:spPr bwMode="auto">
          <a:xfrm>
            <a:off x="457200" y="4868863"/>
            <a:ext cx="702151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1" u="none" strike="noStrike" kern="1200" cap="none" spc="0" normalizeH="0" baseline="0" noProof="0" dirty="0">
                <a:ln>
                  <a:noFill/>
                </a:ln>
                <a:solidFill>
                  <a:prstClr val="black"/>
                </a:solidFill>
                <a:effectLst/>
                <a:uLnTx/>
                <a:uFillTx/>
                <a:latin typeface="Arial" charset="0"/>
                <a:ea typeface="+mn-ea"/>
                <a:cs typeface="Arial" charset="0"/>
              </a:rPr>
              <a:t>Stretch &amp; Challenge: </a:t>
            </a:r>
            <a:r>
              <a:rPr kumimoji="0" lang="en-US" altLang="en-US" sz="4000" b="1" i="0" u="none" strike="noStrike" kern="1200" cap="none" spc="0" normalizeH="0" baseline="0" noProof="0" dirty="0">
                <a:ln>
                  <a:noFill/>
                </a:ln>
                <a:solidFill>
                  <a:prstClr val="black"/>
                </a:solidFill>
                <a:effectLst/>
                <a:uLnTx/>
                <a:uFillTx/>
                <a:latin typeface="Arial" charset="0"/>
                <a:ea typeface="+mn-ea"/>
                <a:cs typeface="Arial" charset="0"/>
              </a:rPr>
              <a:t>If there is no IV, what can’t we establish?</a:t>
            </a:r>
          </a:p>
        </p:txBody>
      </p:sp>
    </p:spTree>
    <p:extLst>
      <p:ext uri="{BB962C8B-B14F-4D97-AF65-F5344CB8AC3E}">
        <p14:creationId xmlns:p14="http://schemas.microsoft.com/office/powerpoint/2010/main" val="471558041"/>
      </p:ext>
    </p:extLst>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0" y="1128713"/>
            <a:ext cx="9143999" cy="5729287"/>
          </a:xfrm>
        </p:spPr>
        <p:txBody>
          <a:bodyPr>
            <a:noAutofit/>
          </a:bodyPr>
          <a:lstStyle/>
          <a:p>
            <a:pPr eaLnBrk="1" hangingPunct="1">
              <a:spcBef>
                <a:spcPct val="0"/>
              </a:spcBef>
            </a:pPr>
            <a:r>
              <a:rPr lang="en-US" altLang="en-US" sz="3600" b="1" dirty="0" smtClean="0">
                <a:latin typeface="Arial" charset="0"/>
                <a:cs typeface="Arial" charset="0"/>
              </a:rPr>
              <a:t>Still use the same sampling methods:</a:t>
            </a:r>
          </a:p>
          <a:p>
            <a:pPr lvl="1" eaLnBrk="1" hangingPunct="1">
              <a:spcBef>
                <a:spcPct val="0"/>
              </a:spcBef>
            </a:pPr>
            <a:r>
              <a:rPr lang="en-US" altLang="en-US" sz="3600" dirty="0" smtClean="0">
                <a:latin typeface="Arial" charset="0"/>
                <a:cs typeface="Arial" charset="0"/>
              </a:rPr>
              <a:t>Volunteer, self selected, random, snowball</a:t>
            </a:r>
          </a:p>
          <a:p>
            <a:pPr eaLnBrk="1" hangingPunct="1">
              <a:spcBef>
                <a:spcPct val="0"/>
              </a:spcBef>
            </a:pPr>
            <a:r>
              <a:rPr lang="en-US" altLang="en-US" sz="3600" b="1" dirty="0" smtClean="0">
                <a:latin typeface="Arial" charset="0"/>
                <a:cs typeface="Arial" charset="0"/>
              </a:rPr>
              <a:t>Still consider the same ethical issues:</a:t>
            </a:r>
          </a:p>
          <a:p>
            <a:pPr lvl="1" eaLnBrk="1" hangingPunct="1">
              <a:spcBef>
                <a:spcPct val="0"/>
              </a:spcBef>
            </a:pPr>
            <a:r>
              <a:rPr lang="en-US" altLang="en-US" sz="3600" dirty="0" smtClean="0">
                <a:latin typeface="Arial" charset="0"/>
                <a:cs typeface="Arial" charset="0"/>
              </a:rPr>
              <a:t>How many of the ethical issues can you identify?  Give an example of how each ethical issue may need to be considered in a correlation.</a:t>
            </a:r>
          </a:p>
        </p:txBody>
      </p:sp>
      <p:sp>
        <p:nvSpPr>
          <p:cNvPr id="6147" name="AutoShape 2" descr="https://encrypted-tbn2.gstatic.com/images?q=tbn:ANd9GcTzeqULco7XK3P5X5bAfmnLhRNNtu9yRsGKuCZskGoMTFzyXTN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endParaRPr>
          </a:p>
        </p:txBody>
      </p:sp>
      <p:sp>
        <p:nvSpPr>
          <p:cNvPr id="6148" name="AutoShape 4" descr="https://encrypted-tbn2.gstatic.com/images?q=tbn:ANd9GcTzeqULco7XK3P5X5bAfmnLhRNNtu9yRsGKuCZskGoMTFzyXTN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endParaRPr>
          </a:p>
        </p:txBody>
      </p:sp>
      <p:sp>
        <p:nvSpPr>
          <p:cNvPr id="6149" name="Title 1"/>
          <p:cNvSpPr>
            <a:spLocks noGrp="1"/>
          </p:cNvSpPr>
          <p:nvPr>
            <p:ph type="title"/>
          </p:nvPr>
        </p:nvSpPr>
        <p:spPr/>
        <p:txBody>
          <a:bodyPr/>
          <a:lstStyle/>
          <a:p>
            <a:pPr eaLnBrk="1" hangingPunct="1"/>
            <a:r>
              <a:rPr lang="en-GB" altLang="en-US" smtClean="0">
                <a:latin typeface="Arial" charset="0"/>
                <a:cs typeface="Arial" charset="0"/>
              </a:rPr>
              <a:t>Correlations</a:t>
            </a:r>
          </a:p>
        </p:txBody>
      </p:sp>
    </p:spTree>
    <p:extLst>
      <p:ext uri="{BB962C8B-B14F-4D97-AF65-F5344CB8AC3E}">
        <p14:creationId xmlns:p14="http://schemas.microsoft.com/office/powerpoint/2010/main" val="1313690674"/>
      </p:ext>
    </p:extLst>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Content Placeholder 2"/>
          <p:cNvSpPr>
            <a:spLocks noGrp="1"/>
          </p:cNvSpPr>
          <p:nvPr>
            <p:ph idx="1"/>
          </p:nvPr>
        </p:nvSpPr>
        <p:spPr>
          <a:xfrm>
            <a:off x="0" y="7937"/>
            <a:ext cx="9324527" cy="4360863"/>
          </a:xfrm>
        </p:spPr>
        <p:txBody>
          <a:bodyPr>
            <a:normAutofit/>
          </a:bodyPr>
          <a:lstStyle/>
          <a:p>
            <a:pPr eaLnBrk="1" hangingPunct="1">
              <a:spcBef>
                <a:spcPct val="0"/>
              </a:spcBef>
            </a:pPr>
            <a:r>
              <a:rPr lang="en-US" altLang="en-US" sz="2800" dirty="0" smtClean="0">
                <a:latin typeface="Arial" charset="0"/>
                <a:cs typeface="Arial" charset="0"/>
              </a:rPr>
              <a:t>Unlike experiments there is no IV, just two variables that occur together as ‘co-variables.’</a:t>
            </a:r>
          </a:p>
          <a:p>
            <a:pPr eaLnBrk="1" hangingPunct="1">
              <a:spcBef>
                <a:spcPct val="0"/>
              </a:spcBef>
            </a:pPr>
            <a:r>
              <a:rPr lang="en-US" altLang="en-US" sz="2800" dirty="0" smtClean="0">
                <a:latin typeface="Arial" charset="0"/>
                <a:cs typeface="Arial" charset="0"/>
              </a:rPr>
              <a:t>As there is no IV to manipulate we cannot establish cause and effect.</a:t>
            </a:r>
          </a:p>
          <a:p>
            <a:pPr eaLnBrk="1" hangingPunct="1">
              <a:spcBef>
                <a:spcPct val="0"/>
              </a:spcBef>
            </a:pPr>
            <a:r>
              <a:rPr lang="en-US" altLang="en-US" sz="2800" dirty="0" smtClean="0">
                <a:latin typeface="Arial" charset="0"/>
                <a:cs typeface="Arial" charset="0"/>
              </a:rPr>
              <a:t>We don’t know which variable is causing the other, we just know there is a relationship between them.</a:t>
            </a:r>
          </a:p>
        </p:txBody>
      </p:sp>
      <p:sp>
        <p:nvSpPr>
          <p:cNvPr id="7171" name="AutoShape 2" descr="https://encrypted-tbn2.gstatic.com/images?q=tbn:ANd9GcTzeqULco7XK3P5X5bAfmnLhRNNtu9yRsGKuCZskGoMTFzyXTN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endParaRPr>
          </a:p>
        </p:txBody>
      </p:sp>
      <p:sp>
        <p:nvSpPr>
          <p:cNvPr id="7172" name="AutoShape 4" descr="https://encrypted-tbn2.gstatic.com/images?q=tbn:ANd9GcTzeqULco7XK3P5X5bAfmnLhRNNtu9yRsGKuCZskGoMTFzyXTN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endParaRPr>
          </a:p>
        </p:txBody>
      </p:sp>
      <p:sp>
        <p:nvSpPr>
          <p:cNvPr id="7" name="Rounded Rectangular Callout 6"/>
          <p:cNvSpPr/>
          <p:nvPr/>
        </p:nvSpPr>
        <p:spPr>
          <a:xfrm>
            <a:off x="583664" y="3284984"/>
            <a:ext cx="7976673" cy="2304256"/>
          </a:xfrm>
          <a:prstGeom prst="wedgeRoundRectCallout">
            <a:avLst>
              <a:gd name="adj1" fmla="val -22945"/>
              <a:gd name="adj2" fmla="val 49476"/>
              <a:gd name="adj3" fmla="val 16667"/>
            </a:avLst>
          </a:prstGeom>
          <a:solidFill>
            <a:srgbClr val="EEE5EF"/>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lstStyle/>
          <a:p>
            <a:pPr marL="365125" marR="0" lvl="0" indent="0" algn="l" defTabSz="914400" rtl="0" eaLnBrk="0" fontAlgn="auto" latinLnBrk="0" hangingPunct="0">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2682875" y="3913188"/>
            <a:ext cx="1512888" cy="554037"/>
          </a:xfrm>
          <a:prstGeom prst="rect">
            <a:avLst/>
          </a:prstGeom>
          <a:solidFill>
            <a:srgbClr val="D8C4DA"/>
          </a:solidFill>
          <a:ln>
            <a:solidFill>
              <a:srgbClr val="9A689E"/>
            </a:solidFill>
          </a:ln>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IV</a:t>
            </a:r>
          </a:p>
        </p:txBody>
      </p:sp>
      <p:sp>
        <p:nvSpPr>
          <p:cNvPr id="3" name="Oval 2"/>
          <p:cNvSpPr/>
          <p:nvPr/>
        </p:nvSpPr>
        <p:spPr>
          <a:xfrm>
            <a:off x="5724525" y="3541713"/>
            <a:ext cx="1295400" cy="1296987"/>
          </a:xfrm>
          <a:prstGeom prst="ellipse">
            <a:avLst/>
          </a:prstGeom>
          <a:solidFill>
            <a:srgbClr val="D8C4DA"/>
          </a:solidFill>
          <a:ln>
            <a:solidFill>
              <a:srgbClr val="9A689E"/>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DV</a:t>
            </a:r>
          </a:p>
        </p:txBody>
      </p:sp>
      <p:sp>
        <p:nvSpPr>
          <p:cNvPr id="13" name="Right Arrow 12"/>
          <p:cNvSpPr/>
          <p:nvPr/>
        </p:nvSpPr>
        <p:spPr>
          <a:xfrm>
            <a:off x="4587875" y="3848100"/>
            <a:ext cx="744538" cy="682625"/>
          </a:xfrm>
          <a:prstGeom prst="rightArrow">
            <a:avLst/>
          </a:prstGeom>
          <a:solidFill>
            <a:schemeClr val="bg1"/>
          </a:solidFill>
          <a:ln>
            <a:solidFill>
              <a:srgbClr val="9A68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179" name="TextBox 3"/>
          <p:cNvSpPr txBox="1">
            <a:spLocks noChangeArrowheads="1"/>
          </p:cNvSpPr>
          <p:nvPr/>
        </p:nvSpPr>
        <p:spPr bwMode="auto">
          <a:xfrm>
            <a:off x="730250" y="4035425"/>
            <a:ext cx="1584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1" i="0" u="none" strike="noStrike" kern="1200" cap="none" spc="0" normalizeH="0" baseline="0" noProof="0">
                <a:ln>
                  <a:noFill/>
                </a:ln>
                <a:solidFill>
                  <a:prstClr val="black"/>
                </a:solidFill>
                <a:effectLst/>
                <a:uLnTx/>
                <a:uFillTx/>
                <a:latin typeface="Arial" charset="0"/>
                <a:ea typeface="+mn-ea"/>
                <a:cs typeface="Arial" charset="0"/>
              </a:rPr>
              <a:t>Experiment</a:t>
            </a:r>
          </a:p>
        </p:txBody>
      </p:sp>
      <p:sp>
        <p:nvSpPr>
          <p:cNvPr id="7180" name="TextBox 14"/>
          <p:cNvSpPr txBox="1">
            <a:spLocks noChangeArrowheads="1"/>
          </p:cNvSpPr>
          <p:nvPr/>
        </p:nvSpPr>
        <p:spPr bwMode="auto">
          <a:xfrm>
            <a:off x="2647950" y="4991100"/>
            <a:ext cx="158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1" i="0" u="none" strike="noStrike" kern="1200" cap="none" spc="0" normalizeH="0" baseline="0" noProof="0">
                <a:ln>
                  <a:noFill/>
                </a:ln>
                <a:solidFill>
                  <a:prstClr val="black"/>
                </a:solidFill>
                <a:effectLst/>
                <a:uLnTx/>
                <a:uFillTx/>
                <a:latin typeface="Arial" charset="0"/>
                <a:ea typeface="+mn-ea"/>
                <a:cs typeface="Arial" charset="0"/>
              </a:rPr>
              <a:t>CAUSE</a:t>
            </a:r>
          </a:p>
        </p:txBody>
      </p:sp>
      <p:sp>
        <p:nvSpPr>
          <p:cNvPr id="7181" name="TextBox 15"/>
          <p:cNvSpPr txBox="1">
            <a:spLocks noChangeArrowheads="1"/>
          </p:cNvSpPr>
          <p:nvPr/>
        </p:nvSpPr>
        <p:spPr bwMode="auto">
          <a:xfrm>
            <a:off x="5580063" y="4991100"/>
            <a:ext cx="1584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1" i="0" u="none" strike="noStrike" kern="1200" cap="none" spc="0" normalizeH="0" baseline="0" noProof="0">
                <a:ln>
                  <a:noFill/>
                </a:ln>
                <a:solidFill>
                  <a:prstClr val="black"/>
                </a:solidFill>
                <a:effectLst/>
                <a:uLnTx/>
                <a:uFillTx/>
                <a:latin typeface="Arial" charset="0"/>
                <a:ea typeface="+mn-ea"/>
                <a:cs typeface="Arial" charset="0"/>
              </a:rPr>
              <a:t>EFFECT</a:t>
            </a:r>
          </a:p>
        </p:txBody>
      </p:sp>
    </p:spTree>
    <p:extLst>
      <p:ext uri="{BB962C8B-B14F-4D97-AF65-F5344CB8AC3E}">
        <p14:creationId xmlns:p14="http://schemas.microsoft.com/office/powerpoint/2010/main" val="4047671063"/>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6714"/>
            <a:ext cx="9143999" cy="6021286"/>
          </a:xfrm>
        </p:spPr>
        <p:txBody>
          <a:bodyPr>
            <a:normAutofit/>
          </a:bodyPr>
          <a:lstStyle/>
          <a:p>
            <a:pPr marL="0" indent="0">
              <a:buNone/>
            </a:pPr>
            <a:r>
              <a:rPr lang="en-US" sz="2800" b="1" dirty="0" smtClean="0">
                <a:solidFill>
                  <a:schemeClr val="tx1"/>
                </a:solidFill>
              </a:rPr>
              <a:t>Irrational thinking</a:t>
            </a:r>
          </a:p>
          <a:p>
            <a:r>
              <a:rPr lang="en-US" sz="2800" dirty="0" smtClean="0">
                <a:solidFill>
                  <a:schemeClr val="tx1"/>
                </a:solidFill>
              </a:rPr>
              <a:t>The fear regarding the phobic item/situation is irrational and excessive and is resistant to rational arguments</a:t>
            </a:r>
          </a:p>
          <a:p>
            <a:r>
              <a:rPr lang="en-US" sz="2800" dirty="0" smtClean="0">
                <a:solidFill>
                  <a:schemeClr val="tx1"/>
                </a:solidFill>
              </a:rPr>
              <a:t>The person recognises that their fear is excessive/unreasonable (although may be absent in children).</a:t>
            </a:r>
          </a:p>
          <a:p>
            <a:pPr marL="0" indent="0">
              <a:buNone/>
            </a:pPr>
            <a:r>
              <a:rPr lang="en-US" sz="2800" b="1" dirty="0" smtClean="0">
                <a:solidFill>
                  <a:schemeClr val="tx1"/>
                </a:solidFill>
              </a:rPr>
              <a:t>Irrational beliefs</a:t>
            </a:r>
          </a:p>
          <a:p>
            <a:r>
              <a:rPr lang="en-US" sz="2800" dirty="0" smtClean="0">
                <a:solidFill>
                  <a:schemeClr val="tx1"/>
                </a:solidFill>
              </a:rPr>
              <a:t>Illogical ways of interpreting situations</a:t>
            </a:r>
          </a:p>
          <a:p>
            <a:r>
              <a:rPr lang="en-US" sz="2800" dirty="0" smtClean="0">
                <a:solidFill>
                  <a:schemeClr val="tx1"/>
                </a:solidFill>
              </a:rPr>
              <a:t>For example “I might suffocate if trapped in a lift” for an agoraphobic, or “that spider is going to kill me” or “I’m going to be an outcast if I go to that party”</a:t>
            </a:r>
          </a:p>
          <a:p>
            <a:pPr marL="0" indent="0">
              <a:buNone/>
            </a:pPr>
            <a:endParaRPr lang="en-US" sz="2400" dirty="0" smtClean="0"/>
          </a:p>
          <a:p>
            <a:endParaRPr lang="en-US" sz="2400" dirty="0"/>
          </a:p>
        </p:txBody>
      </p:sp>
      <p:sp>
        <p:nvSpPr>
          <p:cNvPr id="5" name="Title 1"/>
          <p:cNvSpPr txBox="1">
            <a:spLocks/>
          </p:cNvSpPr>
          <p:nvPr/>
        </p:nvSpPr>
        <p:spPr>
          <a:xfrm>
            <a:off x="0" y="1"/>
            <a:ext cx="9143999" cy="836712"/>
          </a:xfrm>
          <a:prstGeom prst="rect">
            <a:avLst/>
          </a:prstGeom>
          <a:solidFill>
            <a:srgbClr val="FFFF00"/>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lumMod val="75000"/>
                  </a:schemeClr>
                </a:solidFill>
                <a:latin typeface="Arial" panose="020B0604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dirty="0" smtClean="0">
                <a:solidFill>
                  <a:schemeClr val="tx1"/>
                </a:solidFill>
              </a:rPr>
              <a:t>Cognitive characteristics of phobias</a:t>
            </a:r>
            <a:endParaRPr lang="en-US" sz="4000" dirty="0">
              <a:solidFill>
                <a:schemeClr val="tx1"/>
              </a:solidFill>
            </a:endParaRPr>
          </a:p>
        </p:txBody>
      </p:sp>
    </p:spTree>
    <p:extLst>
      <p:ext uri="{BB962C8B-B14F-4D97-AF65-F5344CB8AC3E}">
        <p14:creationId xmlns:p14="http://schemas.microsoft.com/office/powerpoint/2010/main" val="343201964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Content Placeholder 2"/>
          <p:cNvSpPr>
            <a:spLocks noGrp="1"/>
          </p:cNvSpPr>
          <p:nvPr>
            <p:ph idx="1"/>
          </p:nvPr>
        </p:nvSpPr>
        <p:spPr>
          <a:xfrm>
            <a:off x="0" y="1"/>
            <a:ext cx="9143999" cy="4368800"/>
          </a:xfrm>
        </p:spPr>
        <p:txBody>
          <a:bodyPr>
            <a:normAutofit/>
          </a:bodyPr>
          <a:lstStyle/>
          <a:p>
            <a:pPr eaLnBrk="1" hangingPunct="1">
              <a:spcBef>
                <a:spcPct val="0"/>
              </a:spcBef>
            </a:pPr>
            <a:r>
              <a:rPr lang="en-US" altLang="en-US" sz="2800" dirty="0" smtClean="0">
                <a:latin typeface="Arial" charset="0"/>
                <a:cs typeface="Arial" charset="0"/>
              </a:rPr>
              <a:t>Unlike experiments there is no IV, just two variables that occur together as ‘co-variables.’</a:t>
            </a:r>
          </a:p>
          <a:p>
            <a:pPr eaLnBrk="1" hangingPunct="1">
              <a:spcBef>
                <a:spcPct val="0"/>
              </a:spcBef>
            </a:pPr>
            <a:r>
              <a:rPr lang="en-US" altLang="en-US" sz="2800" dirty="0" smtClean="0">
                <a:latin typeface="Arial" charset="0"/>
                <a:cs typeface="Arial" charset="0"/>
              </a:rPr>
              <a:t>As there is no IV to manipulate we cannot establish cause and effect</a:t>
            </a:r>
          </a:p>
          <a:p>
            <a:pPr eaLnBrk="1" hangingPunct="1">
              <a:spcBef>
                <a:spcPct val="0"/>
              </a:spcBef>
            </a:pPr>
            <a:r>
              <a:rPr lang="en-US" altLang="en-US" sz="2800" dirty="0" smtClean="0">
                <a:latin typeface="Arial" charset="0"/>
                <a:cs typeface="Arial" charset="0"/>
              </a:rPr>
              <a:t>We don’t know which variable is causing the other, we just know there is a relationship between them.</a:t>
            </a:r>
          </a:p>
        </p:txBody>
      </p:sp>
      <p:sp>
        <p:nvSpPr>
          <p:cNvPr id="8195" name="AutoShape 2" descr="https://encrypted-tbn2.gstatic.com/images?q=tbn:ANd9GcTzeqULco7XK3P5X5bAfmnLhRNNtu9yRsGKuCZskGoMTFzyXTN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endParaRPr>
          </a:p>
        </p:txBody>
      </p:sp>
      <p:sp>
        <p:nvSpPr>
          <p:cNvPr id="8196" name="AutoShape 4" descr="https://encrypted-tbn2.gstatic.com/images?q=tbn:ANd9GcTzeqULco7XK3P5X5bAfmnLhRNNtu9yRsGKuCZskGoMTFzyXTN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endParaRPr>
          </a:p>
        </p:txBody>
      </p:sp>
      <p:sp>
        <p:nvSpPr>
          <p:cNvPr id="7" name="Rounded Rectangular Callout 6"/>
          <p:cNvSpPr/>
          <p:nvPr/>
        </p:nvSpPr>
        <p:spPr>
          <a:xfrm>
            <a:off x="583664" y="3284984"/>
            <a:ext cx="7976673" cy="2304256"/>
          </a:xfrm>
          <a:prstGeom prst="wedgeRoundRectCallout">
            <a:avLst>
              <a:gd name="adj1" fmla="val -22945"/>
              <a:gd name="adj2" fmla="val 49476"/>
              <a:gd name="adj3" fmla="val 16667"/>
            </a:avLst>
          </a:prstGeom>
          <a:solidFill>
            <a:srgbClr val="EEE5EF"/>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lstStyle/>
          <a:p>
            <a:pPr marL="365125" marR="0" lvl="0" indent="0" algn="l" defTabSz="914400" rtl="0" eaLnBrk="0" fontAlgn="auto" latinLnBrk="0" hangingPunct="0">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Oval 2"/>
          <p:cNvSpPr/>
          <p:nvPr/>
        </p:nvSpPr>
        <p:spPr>
          <a:xfrm>
            <a:off x="5724525" y="3541713"/>
            <a:ext cx="1295400" cy="1296987"/>
          </a:xfrm>
          <a:prstGeom prst="ellipse">
            <a:avLst/>
          </a:prstGeom>
          <a:solidFill>
            <a:srgbClr val="D8C4DA"/>
          </a:solidFill>
          <a:ln>
            <a:solidFill>
              <a:srgbClr val="9A689E"/>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CoV</a:t>
            </a:r>
            <a:endParaRPr kumimoji="0" lang="en-GB" sz="3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Left-Right Arrow 12"/>
          <p:cNvSpPr/>
          <p:nvPr/>
        </p:nvSpPr>
        <p:spPr>
          <a:xfrm>
            <a:off x="4230688" y="3848100"/>
            <a:ext cx="1349375" cy="682625"/>
          </a:xfrm>
          <a:prstGeom prst="leftRightArrow">
            <a:avLst/>
          </a:prstGeom>
          <a:solidFill>
            <a:schemeClr val="bg1"/>
          </a:solidFill>
          <a:ln>
            <a:solidFill>
              <a:srgbClr val="9A68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202" name="TextBox 3"/>
          <p:cNvSpPr txBox="1">
            <a:spLocks noChangeArrowheads="1"/>
          </p:cNvSpPr>
          <p:nvPr/>
        </p:nvSpPr>
        <p:spPr bwMode="auto">
          <a:xfrm>
            <a:off x="730250" y="4035425"/>
            <a:ext cx="1584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1" i="0" u="none" strike="noStrike" kern="1200" cap="none" spc="0" normalizeH="0" baseline="0" noProof="0">
                <a:ln>
                  <a:noFill/>
                </a:ln>
                <a:solidFill>
                  <a:prstClr val="black"/>
                </a:solidFill>
                <a:effectLst/>
                <a:uLnTx/>
                <a:uFillTx/>
                <a:latin typeface="Arial" charset="0"/>
                <a:ea typeface="+mn-ea"/>
                <a:cs typeface="Arial" charset="0"/>
              </a:rPr>
              <a:t>Correlation</a:t>
            </a:r>
          </a:p>
        </p:txBody>
      </p:sp>
      <p:sp>
        <p:nvSpPr>
          <p:cNvPr id="8203" name="TextBox 14"/>
          <p:cNvSpPr txBox="1">
            <a:spLocks noChangeArrowheads="1"/>
          </p:cNvSpPr>
          <p:nvPr/>
        </p:nvSpPr>
        <p:spPr bwMode="auto">
          <a:xfrm>
            <a:off x="2719388" y="5084763"/>
            <a:ext cx="4373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1" i="0" u="none" strike="noStrike" kern="1200" cap="none" spc="0" normalizeH="0" baseline="0" noProof="0">
                <a:ln>
                  <a:noFill/>
                </a:ln>
                <a:solidFill>
                  <a:prstClr val="black"/>
                </a:solidFill>
                <a:effectLst/>
                <a:uLnTx/>
                <a:uFillTx/>
                <a:latin typeface="Arial" charset="0"/>
                <a:ea typeface="+mn-ea"/>
                <a:cs typeface="Arial" charset="0"/>
              </a:rPr>
              <a:t>NO CAUSE &amp; EFFECT</a:t>
            </a:r>
          </a:p>
        </p:txBody>
      </p:sp>
      <p:sp>
        <p:nvSpPr>
          <p:cNvPr id="14" name="Oval 13"/>
          <p:cNvSpPr/>
          <p:nvPr/>
        </p:nvSpPr>
        <p:spPr>
          <a:xfrm>
            <a:off x="2790825" y="3541713"/>
            <a:ext cx="1296988" cy="1296987"/>
          </a:xfrm>
          <a:prstGeom prst="ellipse">
            <a:avLst/>
          </a:prstGeom>
          <a:solidFill>
            <a:srgbClr val="D8C4DA"/>
          </a:solidFill>
          <a:ln>
            <a:solidFill>
              <a:srgbClr val="9A689E"/>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CoV</a:t>
            </a:r>
            <a:endParaRPr kumimoji="0" lang="en-GB" sz="3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205" name="TextBox 16"/>
          <p:cNvSpPr txBox="1">
            <a:spLocks noChangeArrowheads="1"/>
          </p:cNvSpPr>
          <p:nvPr/>
        </p:nvSpPr>
        <p:spPr bwMode="auto">
          <a:xfrm>
            <a:off x="2700338" y="4292600"/>
            <a:ext cx="4371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4000" b="1" i="0" u="none" strike="noStrike" kern="1200" cap="none" spc="0" normalizeH="0" baseline="0" noProof="0">
                <a:ln>
                  <a:noFill/>
                </a:ln>
                <a:solidFill>
                  <a:prstClr val="black"/>
                </a:solidFill>
                <a:effectLst/>
                <a:uLnTx/>
                <a:uFillTx/>
                <a:latin typeface="Arial" charset="0"/>
                <a:ea typeface="+mn-ea"/>
                <a:cs typeface="Arial" charset="0"/>
              </a:rPr>
              <a:t>?</a:t>
            </a:r>
          </a:p>
        </p:txBody>
      </p:sp>
    </p:spTree>
    <p:extLst>
      <p:ext uri="{BB962C8B-B14F-4D97-AF65-F5344CB8AC3E}">
        <p14:creationId xmlns:p14="http://schemas.microsoft.com/office/powerpoint/2010/main" val="3429063908"/>
      </p:ext>
    </p:extLst>
  </p:cSld>
  <p:clrMapOvr>
    <a:masterClrMapping/>
  </p:clrMapOvr>
  <p:transition spd="slow"/>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ular Callout 16"/>
          <p:cNvSpPr/>
          <p:nvPr/>
        </p:nvSpPr>
        <p:spPr>
          <a:xfrm>
            <a:off x="282451" y="3262426"/>
            <a:ext cx="8640960" cy="1803331"/>
          </a:xfrm>
          <a:prstGeom prst="wedgeRoundRectCallout">
            <a:avLst>
              <a:gd name="adj1" fmla="val -22945"/>
              <a:gd name="adj2" fmla="val 49476"/>
              <a:gd name="adj3" fmla="val 16667"/>
            </a:avLst>
          </a:prstGeom>
          <a:solidFill>
            <a:srgbClr val="EEE5EF"/>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lstStyle/>
          <a:p>
            <a:pPr marL="365125" marR="0" lvl="0" indent="0" algn="l" defTabSz="914400" rtl="0" eaLnBrk="0" fontAlgn="auto" latinLnBrk="0" hangingPunct="0">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Rounded Rectangular Callout 12"/>
          <p:cNvSpPr/>
          <p:nvPr/>
        </p:nvSpPr>
        <p:spPr>
          <a:xfrm>
            <a:off x="282451" y="1232038"/>
            <a:ext cx="8640960" cy="1803331"/>
          </a:xfrm>
          <a:prstGeom prst="wedgeRoundRectCallout">
            <a:avLst>
              <a:gd name="adj1" fmla="val -22945"/>
              <a:gd name="adj2" fmla="val 49476"/>
              <a:gd name="adj3" fmla="val 16667"/>
            </a:avLst>
          </a:prstGeom>
          <a:solidFill>
            <a:srgbClr val="EEE5EF"/>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lstStyle/>
          <a:p>
            <a:pPr marL="365125" marR="0" lvl="0" indent="0" algn="l" defTabSz="914400" rtl="0" eaLnBrk="0" fontAlgn="auto" latinLnBrk="0" hangingPunct="0">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Content Placeholder 2"/>
          <p:cNvSpPr>
            <a:spLocks noGrp="1"/>
          </p:cNvSpPr>
          <p:nvPr>
            <p:ph idx="1"/>
          </p:nvPr>
        </p:nvSpPr>
        <p:spPr>
          <a:xfrm>
            <a:off x="0" y="0"/>
            <a:ext cx="9144000" cy="1232037"/>
          </a:xfrm>
        </p:spPr>
        <p:txBody>
          <a:bodyPr>
            <a:normAutofit/>
          </a:bodyPr>
          <a:lstStyle/>
          <a:p>
            <a:pPr>
              <a:defRPr/>
            </a:pPr>
            <a:r>
              <a:rPr lang="en-US" dirty="0"/>
              <a:t>Correlations can be both the primary method or secondary technique. </a:t>
            </a:r>
          </a:p>
          <a:p>
            <a:pPr marL="0" indent="0">
              <a:buFont typeface="Arial" charset="0"/>
              <a:buNone/>
              <a:defRPr/>
            </a:pPr>
            <a:endParaRPr lang="en-GB" dirty="0"/>
          </a:p>
        </p:txBody>
      </p:sp>
      <p:sp>
        <p:nvSpPr>
          <p:cNvPr id="11" name="TextBox 10"/>
          <p:cNvSpPr txBox="1"/>
          <p:nvPr/>
        </p:nvSpPr>
        <p:spPr>
          <a:xfrm>
            <a:off x="6084888" y="1395413"/>
            <a:ext cx="2592387" cy="1323975"/>
          </a:xfrm>
          <a:prstGeom prst="rect">
            <a:avLst/>
          </a:prstGeom>
          <a:solidFill>
            <a:srgbClr val="D8C4DA"/>
          </a:solidFill>
          <a:ln>
            <a:solidFill>
              <a:srgbClr val="9A689E"/>
            </a:solidFill>
          </a:ln>
        </p:spPr>
        <p:style>
          <a:lnRef idx="1">
            <a:schemeClr val="accent6"/>
          </a:lnRef>
          <a:fillRef idx="2">
            <a:schemeClr val="accent6"/>
          </a:fillRef>
          <a:effectRef idx="1">
            <a:schemeClr val="accent6"/>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Primary method</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Correlations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Secondary technique</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Self report/Observation</a:t>
            </a:r>
          </a:p>
        </p:txBody>
      </p:sp>
      <p:sp>
        <p:nvSpPr>
          <p:cNvPr id="12" name="TextBox 11"/>
          <p:cNvSpPr txBox="1"/>
          <p:nvPr/>
        </p:nvSpPr>
        <p:spPr>
          <a:xfrm>
            <a:off x="6084888" y="3430588"/>
            <a:ext cx="2592387" cy="1323975"/>
          </a:xfrm>
          <a:prstGeom prst="rect">
            <a:avLst/>
          </a:prstGeom>
          <a:solidFill>
            <a:srgbClr val="D8C4DA"/>
          </a:solidFill>
          <a:ln>
            <a:solidFill>
              <a:srgbClr val="9A689E"/>
            </a:solidFill>
          </a:ln>
        </p:spPr>
        <p:style>
          <a:lnRef idx="1">
            <a:schemeClr val="accent6"/>
          </a:lnRef>
          <a:fillRef idx="2">
            <a:schemeClr val="accent6"/>
          </a:fillRef>
          <a:effectRef idx="1">
            <a:schemeClr val="accent6"/>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Primary method</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Experiment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Secondary technique</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Correlation</a:t>
            </a:r>
          </a:p>
        </p:txBody>
      </p:sp>
      <p:sp>
        <p:nvSpPr>
          <p:cNvPr id="9227" name="Content Placeholder 2"/>
          <p:cNvSpPr txBox="1">
            <a:spLocks/>
          </p:cNvSpPr>
          <p:nvPr/>
        </p:nvSpPr>
        <p:spPr bwMode="auto">
          <a:xfrm>
            <a:off x="468313" y="1428750"/>
            <a:ext cx="5399087"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marL="342900" marR="0" lvl="0" indent="-342900" algn="l" defTabSz="914400" rtl="0" eaLnBrk="1" fontAlgn="auto" latinLnBrk="0" hangingPunct="1">
              <a:lnSpc>
                <a:spcPct val="150000"/>
              </a:lnSpc>
              <a:spcBef>
                <a:spcPct val="0"/>
              </a:spcBef>
              <a:spcAft>
                <a:spcPts val="0"/>
              </a:spcAft>
              <a:buClrTx/>
              <a:buSzTx/>
              <a:buFont typeface="Arial" charset="0"/>
              <a:buChar char="•"/>
              <a:tabLst/>
              <a:defRPr/>
            </a:pPr>
            <a:r>
              <a:rPr kumimoji="0" lang="en-US" altLang="en-US" sz="1600" b="0" i="0" u="none" strike="noStrike" kern="1200" cap="none" spc="0" normalizeH="0" baseline="0" noProof="0">
                <a:ln>
                  <a:noFill/>
                </a:ln>
                <a:solidFill>
                  <a:prstClr val="black"/>
                </a:solidFill>
                <a:effectLst/>
                <a:uLnTx/>
                <a:uFillTx/>
                <a:latin typeface="Arial" charset="0"/>
                <a:ea typeface="+mn-ea"/>
                <a:cs typeface="Arial" charset="0"/>
              </a:rPr>
              <a:t>Self reports and observations can both be used as a way to gather data on variables, and then see if there is a relationship between them.</a:t>
            </a:r>
          </a:p>
        </p:txBody>
      </p:sp>
      <p:sp>
        <p:nvSpPr>
          <p:cNvPr id="9228" name="Content Placeholder 2"/>
          <p:cNvSpPr txBox="1">
            <a:spLocks/>
          </p:cNvSpPr>
          <p:nvPr/>
        </p:nvSpPr>
        <p:spPr bwMode="auto">
          <a:xfrm>
            <a:off x="468313" y="3429000"/>
            <a:ext cx="561657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marL="342900" marR="0" lvl="0" indent="-342900" algn="l" defTabSz="914400" rtl="0" eaLnBrk="1" fontAlgn="auto" latinLnBrk="0" hangingPunct="1">
              <a:lnSpc>
                <a:spcPct val="150000"/>
              </a:lnSpc>
              <a:spcBef>
                <a:spcPct val="0"/>
              </a:spcBef>
              <a:spcAft>
                <a:spcPts val="0"/>
              </a:spcAft>
              <a:buClrTx/>
              <a:buSzTx/>
              <a:buFont typeface="Arial" charset="0"/>
              <a:buChar char="•"/>
              <a:tabLst/>
              <a:defRPr/>
            </a:pPr>
            <a:r>
              <a:rPr kumimoji="0" lang="en-US" altLang="en-US" sz="1600" b="0" i="0" u="none" strike="noStrike" kern="1200" cap="none" spc="0" normalizeH="0" baseline="0" noProof="0" dirty="0">
                <a:ln>
                  <a:noFill/>
                </a:ln>
                <a:solidFill>
                  <a:prstClr val="black"/>
                </a:solidFill>
                <a:effectLst/>
                <a:uLnTx/>
                <a:uFillTx/>
                <a:latin typeface="Arial" charset="0"/>
                <a:ea typeface="+mn-ea"/>
                <a:cs typeface="Arial" charset="0"/>
              </a:rPr>
              <a:t>Experiments can compare the data between two groups using correlations.</a:t>
            </a:r>
          </a:p>
          <a:p>
            <a:pPr marL="342900" marR="0" lvl="0" indent="-342900" algn="l" defTabSz="914400" rtl="0" eaLnBrk="1" fontAlgn="auto" latinLnBrk="0" hangingPunct="1">
              <a:lnSpc>
                <a:spcPct val="150000"/>
              </a:lnSpc>
              <a:spcBef>
                <a:spcPct val="0"/>
              </a:spcBef>
              <a:spcAft>
                <a:spcPts val="0"/>
              </a:spcAft>
              <a:buClrTx/>
              <a:buSzTx/>
              <a:buFont typeface="Arial" charset="0"/>
              <a:buChar char="•"/>
              <a:tabLst/>
              <a:defRPr/>
            </a:pPr>
            <a:r>
              <a:rPr kumimoji="0" lang="en-US" altLang="en-US" sz="1600" b="0" i="0" u="none" strike="noStrike" kern="1200" cap="none" spc="0" normalizeH="0" baseline="0" noProof="0" dirty="0">
                <a:ln>
                  <a:noFill/>
                </a:ln>
                <a:solidFill>
                  <a:prstClr val="black"/>
                </a:solidFill>
                <a:effectLst/>
                <a:uLnTx/>
                <a:uFillTx/>
                <a:latin typeface="Arial" charset="0"/>
                <a:ea typeface="+mn-ea"/>
                <a:cs typeface="Arial" charset="0"/>
              </a:rPr>
              <a:t>I find out men have a stronger correlation between age and time spent looking in the mirror than women.</a:t>
            </a:r>
          </a:p>
        </p:txBody>
      </p:sp>
      <p:sp>
        <p:nvSpPr>
          <p:cNvPr id="9229" name="TextBox 1"/>
          <p:cNvSpPr txBox="1">
            <a:spLocks noChangeArrowheads="1"/>
          </p:cNvSpPr>
          <p:nvPr/>
        </p:nvSpPr>
        <p:spPr bwMode="auto">
          <a:xfrm>
            <a:off x="323850" y="5230813"/>
            <a:ext cx="82089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3200" b="1" i="1" u="none" strike="noStrike" kern="1200" cap="none" spc="0" normalizeH="0" baseline="0" noProof="0" dirty="0">
                <a:ln>
                  <a:noFill/>
                </a:ln>
                <a:solidFill>
                  <a:prstClr val="black"/>
                </a:solidFill>
                <a:effectLst/>
                <a:uLnTx/>
                <a:uFillTx/>
                <a:latin typeface="Arial" charset="0"/>
                <a:ea typeface="+mn-ea"/>
                <a:cs typeface="Arial" charset="0"/>
              </a:rPr>
              <a:t>Stretch and Challenge: </a:t>
            </a:r>
            <a:r>
              <a:rPr kumimoji="0" lang="en-US" altLang="en-US" sz="3200" b="1" i="0" u="none" strike="noStrike" kern="1200" cap="none" spc="0" normalizeH="0" baseline="0" noProof="0" dirty="0">
                <a:ln>
                  <a:noFill/>
                </a:ln>
                <a:solidFill>
                  <a:prstClr val="black"/>
                </a:solidFill>
                <a:effectLst/>
                <a:uLnTx/>
                <a:uFillTx/>
                <a:latin typeface="Arial" charset="0"/>
                <a:ea typeface="+mn-ea"/>
                <a:cs typeface="Arial" charset="0"/>
              </a:rPr>
              <a:t>which core study uses experiment as the method and correlation as the technique?</a:t>
            </a:r>
          </a:p>
        </p:txBody>
      </p:sp>
    </p:spTree>
    <p:extLst>
      <p:ext uri="{BB962C8B-B14F-4D97-AF65-F5344CB8AC3E}">
        <p14:creationId xmlns:p14="http://schemas.microsoft.com/office/powerpoint/2010/main" val="80445022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0" y="0"/>
            <a:ext cx="9144000" cy="696686"/>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p>
            <a:pPr algn="ctr"/>
            <a:r>
              <a:rPr lang="en-GB" sz="2800" dirty="0" smtClean="0"/>
              <a:t>Paper 1 Section </a:t>
            </a:r>
            <a:r>
              <a:rPr lang="en-GB" sz="2800" dirty="0"/>
              <a:t>B: Research design and response </a:t>
            </a:r>
            <a:endParaRPr lang="en" sz="2800" dirty="0"/>
          </a:p>
        </p:txBody>
      </p:sp>
      <p:sp>
        <p:nvSpPr>
          <p:cNvPr id="225" name="Shape 225"/>
          <p:cNvSpPr txBox="1">
            <a:spLocks noGrp="1"/>
          </p:cNvSpPr>
          <p:nvPr>
            <p:ph type="body" idx="1"/>
          </p:nvPr>
        </p:nvSpPr>
        <p:spPr>
          <a:xfrm>
            <a:off x="0" y="548680"/>
            <a:ext cx="9144000" cy="5832648"/>
          </a:xfrm>
          <a:prstGeom prst="rect">
            <a:avLst/>
          </a:prstGeom>
          <a:ln w="9525" cap="flat">
            <a:noFill/>
            <a:prstDash val="solid"/>
            <a:round/>
            <a:headEnd type="none" w="med" len="med"/>
            <a:tailEnd type="none" w="med" len="med"/>
          </a:ln>
        </p:spPr>
        <p:txBody>
          <a:bodyPr lIns="91425" tIns="91425" rIns="91425" bIns="91425" anchor="t" anchorCtr="0">
            <a:noAutofit/>
          </a:bodyPr>
          <a:lstStyle/>
          <a:p>
            <a:pPr lvl="0"/>
            <a:r>
              <a:rPr lang="en-GB" sz="5400" dirty="0" smtClean="0"/>
              <a:t>Hypotheses questions – 3 marks</a:t>
            </a:r>
          </a:p>
          <a:p>
            <a:pPr marL="514350" lvl="0" indent="-514350">
              <a:buAutoNum type="arabicPeriod"/>
            </a:pPr>
            <a:r>
              <a:rPr lang="en-GB" sz="5400" dirty="0" smtClean="0"/>
              <a:t>Variable 1 operationalised</a:t>
            </a:r>
          </a:p>
          <a:p>
            <a:pPr marL="514350" lvl="0" indent="-514350">
              <a:buAutoNum type="arabicPeriod"/>
            </a:pPr>
            <a:r>
              <a:rPr lang="en-GB" sz="5400" dirty="0"/>
              <a:t>Variable </a:t>
            </a:r>
            <a:r>
              <a:rPr lang="en-GB" sz="5400" dirty="0" smtClean="0"/>
              <a:t>2 operationalised</a:t>
            </a:r>
            <a:endParaRPr lang="en-GB" sz="5400" dirty="0"/>
          </a:p>
          <a:p>
            <a:pPr marL="514350" lvl="0" indent="-514350">
              <a:buAutoNum type="arabicPeriod"/>
            </a:pPr>
            <a:r>
              <a:rPr lang="en-GB" sz="5400" dirty="0" smtClean="0"/>
              <a:t>Correct type of hypothesis</a:t>
            </a:r>
            <a:endParaRPr lang="en-GB" sz="5400" dirty="0"/>
          </a:p>
        </p:txBody>
      </p:sp>
    </p:spTree>
    <p:extLst>
      <p:ext uri="{BB962C8B-B14F-4D97-AF65-F5344CB8AC3E}">
        <p14:creationId xmlns:p14="http://schemas.microsoft.com/office/powerpoint/2010/main" val="3588651730"/>
      </p:ext>
    </p:extLst>
  </p:cSld>
  <p:clrMapOvr>
    <a:masterClrMapping/>
  </p:clrMapOvr>
  <p:transition spd="slow">
    <p:cut/>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GB" altLang="en-US" smtClean="0">
                <a:latin typeface="Arial" charset="0"/>
                <a:cs typeface="Arial" charset="0"/>
              </a:rPr>
              <a:t>Hypotheses</a:t>
            </a:r>
          </a:p>
        </p:txBody>
      </p:sp>
      <p:sp>
        <p:nvSpPr>
          <p:cNvPr id="3" name="Content Placeholder 2"/>
          <p:cNvSpPr>
            <a:spLocks noGrp="1"/>
          </p:cNvSpPr>
          <p:nvPr>
            <p:ph idx="1"/>
          </p:nvPr>
        </p:nvSpPr>
        <p:spPr/>
        <p:txBody>
          <a:bodyPr/>
          <a:lstStyle/>
          <a:p>
            <a:pPr>
              <a:defRPr/>
            </a:pPr>
            <a:r>
              <a:rPr lang="en-US" dirty="0"/>
              <a:t>Unlike Observation and Self Report we can generate hypotheses for Correlation Research.</a:t>
            </a:r>
          </a:p>
          <a:p>
            <a:pPr>
              <a:defRPr/>
            </a:pPr>
            <a:r>
              <a:rPr lang="en-US" dirty="0"/>
              <a:t>Recap:</a:t>
            </a:r>
          </a:p>
          <a:p>
            <a:pPr marL="719138" indent="-358775">
              <a:buFont typeface="Symbol" panose="05050102010706020507" pitchFamily="18" charset="2"/>
              <a:buChar char=""/>
              <a:defRPr/>
            </a:pPr>
            <a:r>
              <a:rPr lang="en-US" dirty="0"/>
              <a:t>Null Hypothesis</a:t>
            </a:r>
          </a:p>
          <a:p>
            <a:pPr marL="719138" indent="-358775">
              <a:buFont typeface="Symbol" panose="05050102010706020507" pitchFamily="18" charset="2"/>
              <a:buChar char=""/>
              <a:defRPr/>
            </a:pPr>
            <a:r>
              <a:rPr lang="en-US" dirty="0"/>
              <a:t>Alternate hypothesis (one tailed or two tailed).</a:t>
            </a:r>
          </a:p>
          <a:p>
            <a:pPr marL="0" indent="0">
              <a:buFont typeface="Arial" charset="0"/>
              <a:buNone/>
              <a:defRPr/>
            </a:pPr>
            <a:endParaRPr lang="en-US" b="1" dirty="0" smtClean="0"/>
          </a:p>
          <a:p>
            <a:pPr marL="0" indent="0">
              <a:buFont typeface="Arial" charset="0"/>
              <a:buNone/>
              <a:defRPr/>
            </a:pPr>
            <a:r>
              <a:rPr lang="en-US" b="1" dirty="0" smtClean="0"/>
              <a:t>What </a:t>
            </a:r>
            <a:r>
              <a:rPr lang="en-US" b="1" dirty="0"/>
              <a:t>is the difference between a one tailed and a two tailed hypothesis?</a:t>
            </a:r>
          </a:p>
          <a:p>
            <a:pPr>
              <a:defRPr/>
            </a:pPr>
            <a:endParaRPr lang="en-GB" sz="1800" dirty="0"/>
          </a:p>
        </p:txBody>
      </p:sp>
    </p:spTree>
    <p:extLst>
      <p:ext uri="{BB962C8B-B14F-4D97-AF65-F5344CB8AC3E}">
        <p14:creationId xmlns:p14="http://schemas.microsoft.com/office/powerpoint/2010/main" val="175332382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GB" altLang="en-US" smtClean="0">
                <a:latin typeface="Arial" charset="0"/>
                <a:cs typeface="Arial" charset="0"/>
              </a:rPr>
              <a:t>Hypotheses</a:t>
            </a:r>
          </a:p>
        </p:txBody>
      </p:sp>
      <p:sp>
        <p:nvSpPr>
          <p:cNvPr id="23555" name="Content Placeholder 2"/>
          <p:cNvSpPr>
            <a:spLocks noGrp="1"/>
          </p:cNvSpPr>
          <p:nvPr>
            <p:ph idx="1"/>
          </p:nvPr>
        </p:nvSpPr>
        <p:spPr/>
        <p:txBody>
          <a:bodyPr>
            <a:normAutofit/>
          </a:bodyPr>
          <a:lstStyle/>
          <a:p>
            <a:pPr>
              <a:spcBef>
                <a:spcPct val="0"/>
              </a:spcBef>
            </a:pPr>
            <a:r>
              <a:rPr lang="en-US" altLang="en-US" dirty="0" smtClean="0">
                <a:latin typeface="Arial" charset="0"/>
                <a:cs typeface="Arial" charset="0"/>
              </a:rPr>
              <a:t>Correlations can’t show cause and effect</a:t>
            </a:r>
          </a:p>
          <a:p>
            <a:pPr>
              <a:spcBef>
                <a:spcPct val="0"/>
              </a:spcBef>
            </a:pPr>
            <a:r>
              <a:rPr lang="en-US" altLang="en-US" dirty="0" smtClean="0">
                <a:latin typeface="Arial" charset="0"/>
                <a:cs typeface="Arial" charset="0"/>
              </a:rPr>
              <a:t>Can’t mention the effect one variable will have on the other so we talk about the ‘relationship’ between two variables</a:t>
            </a:r>
          </a:p>
          <a:p>
            <a:pPr>
              <a:spcBef>
                <a:spcPct val="0"/>
              </a:spcBef>
            </a:pPr>
            <a:r>
              <a:rPr lang="en-US" altLang="en-US" dirty="0" smtClean="0">
                <a:latin typeface="Arial" charset="0"/>
                <a:cs typeface="Arial" charset="0"/>
              </a:rPr>
              <a:t>Still using the term significant</a:t>
            </a:r>
          </a:p>
          <a:p>
            <a:pPr>
              <a:spcBef>
                <a:spcPct val="0"/>
              </a:spcBef>
            </a:pPr>
            <a:r>
              <a:rPr lang="en-US" altLang="en-US" dirty="0" smtClean="0">
                <a:latin typeface="Arial" charset="0"/>
                <a:cs typeface="Arial" charset="0"/>
              </a:rPr>
              <a:t>Still must clearly state the variables and how they have been </a:t>
            </a:r>
            <a:r>
              <a:rPr lang="en-US" altLang="en-US" dirty="0" err="1" smtClean="0">
                <a:latin typeface="Arial" charset="0"/>
                <a:cs typeface="Arial" charset="0"/>
              </a:rPr>
              <a:t>operationalised</a:t>
            </a:r>
            <a:endParaRPr lang="en-US" altLang="en-US" dirty="0" smtClean="0">
              <a:latin typeface="Arial" charset="0"/>
              <a:cs typeface="Arial" charset="0"/>
            </a:endParaRPr>
          </a:p>
          <a:p>
            <a:pPr>
              <a:spcBef>
                <a:spcPct val="0"/>
              </a:spcBef>
            </a:pPr>
            <a:r>
              <a:rPr lang="en-US" altLang="en-US" dirty="0" smtClean="0">
                <a:latin typeface="Arial" charset="0"/>
                <a:cs typeface="Arial" charset="0"/>
              </a:rPr>
              <a:t>NEVER using the words cause, effect or difference. </a:t>
            </a:r>
          </a:p>
        </p:txBody>
      </p:sp>
    </p:spTree>
    <p:extLst>
      <p:ext uri="{BB962C8B-B14F-4D97-AF65-F5344CB8AC3E}">
        <p14:creationId xmlns:p14="http://schemas.microsoft.com/office/powerpoint/2010/main" val="86012066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GB" altLang="en-US" smtClean="0">
                <a:latin typeface="Arial" charset="0"/>
                <a:cs typeface="Arial" charset="0"/>
              </a:rPr>
              <a:t>Hypotheses</a:t>
            </a:r>
          </a:p>
        </p:txBody>
      </p:sp>
      <p:sp>
        <p:nvSpPr>
          <p:cNvPr id="3" name="Content Placeholder 2"/>
          <p:cNvSpPr>
            <a:spLocks noGrp="1"/>
          </p:cNvSpPr>
          <p:nvPr>
            <p:ph idx="1"/>
          </p:nvPr>
        </p:nvSpPr>
        <p:spPr/>
        <p:txBody>
          <a:bodyPr>
            <a:normAutofit lnSpcReduction="10000"/>
          </a:bodyPr>
          <a:lstStyle/>
          <a:p>
            <a:pPr>
              <a:defRPr/>
            </a:pPr>
            <a:r>
              <a:rPr lang="en-US" sz="2800" b="1" dirty="0"/>
              <a:t>Null hypothesis: there will be no relationship</a:t>
            </a:r>
          </a:p>
          <a:p>
            <a:pPr marL="719138" indent="-358775">
              <a:buFont typeface="Symbol" panose="05050102010706020507" pitchFamily="18" charset="2"/>
              <a:buChar char=""/>
              <a:defRPr/>
            </a:pPr>
            <a:r>
              <a:rPr lang="en-US" sz="2800" dirty="0"/>
              <a:t> There will be no significant relationship between V1 and </a:t>
            </a:r>
            <a:r>
              <a:rPr lang="en-US" sz="2800" dirty="0" smtClean="0"/>
              <a:t>V2.</a:t>
            </a:r>
            <a:endParaRPr lang="en-US" sz="2800" dirty="0"/>
          </a:p>
          <a:p>
            <a:pPr>
              <a:defRPr/>
            </a:pPr>
            <a:r>
              <a:rPr lang="en-US" sz="2800" b="1" dirty="0"/>
              <a:t>Alternate hypothesis:</a:t>
            </a:r>
          </a:p>
          <a:p>
            <a:pPr marL="719138" indent="-358775">
              <a:buFont typeface="Symbol" panose="05050102010706020507" pitchFamily="18" charset="2"/>
              <a:buChar char=""/>
              <a:defRPr/>
            </a:pPr>
            <a:r>
              <a:rPr lang="en-US" sz="2800" dirty="0"/>
              <a:t>One tailed: There will be a significant positive/negative relationship between V1 and V2</a:t>
            </a:r>
          </a:p>
          <a:p>
            <a:pPr marL="719138" indent="-358775">
              <a:buFont typeface="Symbol" panose="05050102010706020507" pitchFamily="18" charset="2"/>
              <a:buChar char=""/>
              <a:defRPr/>
            </a:pPr>
            <a:r>
              <a:rPr lang="en-US" sz="2800" dirty="0"/>
              <a:t>Two tailed: there will be a significant relationship between V1 and V2.</a:t>
            </a:r>
          </a:p>
          <a:p>
            <a:pPr>
              <a:defRPr/>
            </a:pPr>
            <a:endParaRPr lang="en-US" sz="2800" dirty="0"/>
          </a:p>
          <a:p>
            <a:pPr marL="0" indent="0" algn="ctr">
              <a:buFont typeface="Arial" charset="0"/>
              <a:buNone/>
              <a:defRPr/>
            </a:pPr>
            <a:r>
              <a:rPr lang="en-US" sz="2800" b="1" dirty="0" smtClean="0"/>
              <a:t>Which </a:t>
            </a:r>
            <a:r>
              <a:rPr lang="en-US" sz="2800" b="1" dirty="0"/>
              <a:t>word(s) must you NEVER use in a correlational hypothesis?</a:t>
            </a:r>
          </a:p>
          <a:p>
            <a:pPr>
              <a:defRPr/>
            </a:pPr>
            <a:endParaRPr lang="en-GB" sz="1800" dirty="0"/>
          </a:p>
        </p:txBody>
      </p:sp>
    </p:spTree>
    <p:extLst>
      <p:ext uri="{BB962C8B-B14F-4D97-AF65-F5344CB8AC3E}">
        <p14:creationId xmlns:p14="http://schemas.microsoft.com/office/powerpoint/2010/main" val="276886897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sp>
        <p:nvSpPr>
          <p:cNvPr id="225" name="Shape 225"/>
          <p:cNvSpPr txBox="1">
            <a:spLocks noGrp="1"/>
          </p:cNvSpPr>
          <p:nvPr>
            <p:ph type="body" idx="1"/>
          </p:nvPr>
        </p:nvSpPr>
        <p:spPr>
          <a:xfrm>
            <a:off x="0" y="548680"/>
            <a:ext cx="5868144" cy="5832648"/>
          </a:xfrm>
          <a:prstGeom prst="rect">
            <a:avLst/>
          </a:prstGeom>
          <a:ln w="9525" cap="flat">
            <a:noFill/>
            <a:prstDash val="solid"/>
            <a:round/>
            <a:headEnd type="none" w="med" len="med"/>
            <a:tailEnd type="none" w="med" len="med"/>
          </a:ln>
        </p:spPr>
        <p:txBody>
          <a:bodyPr lIns="91425" tIns="91425" rIns="91425" bIns="91425" anchor="t" anchorCtr="0">
            <a:noAutofit/>
          </a:bodyPr>
          <a:lstStyle/>
          <a:p>
            <a:pPr lvl="0"/>
            <a:r>
              <a:rPr lang="en-GB" sz="4400" dirty="0" smtClean="0"/>
              <a:t>Correct type of hypothesis for correlations:</a:t>
            </a:r>
          </a:p>
          <a:p>
            <a:pPr lvl="0"/>
            <a:endParaRPr lang="en-GB" sz="4400" dirty="0" smtClean="0"/>
          </a:p>
          <a:p>
            <a:pPr lvl="0"/>
            <a:r>
              <a:rPr lang="en-GB" sz="4400" dirty="0" smtClean="0"/>
              <a:t>There will be ….. relationship / correlation between … and …</a:t>
            </a:r>
            <a:endParaRPr lang="en-GB" sz="4400" dirty="0"/>
          </a:p>
        </p:txBody>
      </p:sp>
      <p:sp>
        <p:nvSpPr>
          <p:cNvPr id="5" name="Shape 224"/>
          <p:cNvSpPr txBox="1">
            <a:spLocks/>
          </p:cNvSpPr>
          <p:nvPr/>
        </p:nvSpPr>
        <p:spPr>
          <a:xfrm>
            <a:off x="0" y="0"/>
            <a:ext cx="9144000" cy="696686"/>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smtClean="0">
                <a:ln>
                  <a:noFill/>
                </a:ln>
                <a:solidFill>
                  <a:srgbClr val="000000"/>
                </a:solidFill>
                <a:effectLst/>
                <a:uLnTx/>
                <a:uFillTx/>
                <a:latin typeface="Arial"/>
                <a:cs typeface="Arial"/>
                <a:sym typeface="Arial"/>
              </a:rPr>
              <a:t>Paper 1 Section B: Research design and response </a:t>
            </a:r>
            <a:endParaRPr kumimoji="0" lang="en" sz="280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460" t="13827" r="51984" b="29876"/>
          <a:stretch/>
        </p:blipFill>
        <p:spPr bwMode="auto">
          <a:xfrm>
            <a:off x="5294897" y="1412776"/>
            <a:ext cx="3849103" cy="3428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1270696"/>
      </p:ext>
    </p:extLst>
  </p:cSld>
  <p:clrMapOvr>
    <a:masterClrMapping/>
  </p:clrMapOvr>
  <p:transition spd="slow">
    <p:cut/>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sp>
        <p:nvSpPr>
          <p:cNvPr id="225" name="Shape 225"/>
          <p:cNvSpPr txBox="1">
            <a:spLocks noGrp="1"/>
          </p:cNvSpPr>
          <p:nvPr>
            <p:ph type="body" idx="1"/>
          </p:nvPr>
        </p:nvSpPr>
        <p:spPr>
          <a:xfrm>
            <a:off x="0" y="548680"/>
            <a:ext cx="6588224" cy="5832648"/>
          </a:xfrm>
          <a:prstGeom prst="rect">
            <a:avLst/>
          </a:prstGeom>
          <a:ln w="9525" cap="flat">
            <a:noFill/>
            <a:prstDash val="solid"/>
            <a:round/>
            <a:headEnd type="none" w="med" len="med"/>
            <a:tailEnd type="none" w="med" len="med"/>
          </a:ln>
        </p:spPr>
        <p:txBody>
          <a:bodyPr lIns="91425" tIns="91425" rIns="91425" bIns="91425" anchor="t" anchorCtr="0">
            <a:noAutofit/>
          </a:bodyPr>
          <a:lstStyle/>
          <a:p>
            <a:pPr lvl="0"/>
            <a:r>
              <a:rPr lang="en-GB" sz="4000" dirty="0" smtClean="0"/>
              <a:t>There </a:t>
            </a:r>
            <a:r>
              <a:rPr lang="en-GB" sz="4000" dirty="0"/>
              <a:t>will be a significant positive relationship between number of pets owned and the amount of money spent on pet food per </a:t>
            </a:r>
            <a:r>
              <a:rPr lang="en-GB" sz="4000" dirty="0" smtClean="0"/>
              <a:t>week (£).</a:t>
            </a:r>
          </a:p>
          <a:p>
            <a:pPr marL="457200" lvl="0" indent="-457200">
              <a:buFont typeface="Wingdings" panose="05000000000000000000" pitchFamily="2" charset="2"/>
              <a:buChar char="Ø"/>
            </a:pPr>
            <a:endParaRPr lang="en-GB" sz="4000" dirty="0" smtClean="0"/>
          </a:p>
          <a:p>
            <a:pPr marL="457200" lvl="0" indent="-457200">
              <a:buFont typeface="Wingdings" panose="05000000000000000000" pitchFamily="2" charset="2"/>
              <a:buChar char="Ø"/>
            </a:pPr>
            <a:r>
              <a:rPr lang="en-GB" sz="4000" dirty="0" smtClean="0"/>
              <a:t>Null </a:t>
            </a:r>
            <a:r>
              <a:rPr lang="en-GB" sz="4000" dirty="0"/>
              <a:t>/ </a:t>
            </a:r>
            <a:r>
              <a:rPr lang="en-GB" sz="4000" dirty="0" smtClean="0"/>
              <a:t>2 tailed non-directional </a:t>
            </a:r>
            <a:r>
              <a:rPr lang="en-GB" sz="4000" dirty="0"/>
              <a:t>/ </a:t>
            </a:r>
            <a:r>
              <a:rPr lang="en-GB" sz="4000" dirty="0" smtClean="0"/>
              <a:t>1 tailed directional hypothesis?</a:t>
            </a:r>
            <a:endParaRPr lang="en-GB" sz="4000" dirty="0"/>
          </a:p>
        </p:txBody>
      </p:sp>
      <p:sp>
        <p:nvSpPr>
          <p:cNvPr id="5" name="Shape 224"/>
          <p:cNvSpPr txBox="1">
            <a:spLocks/>
          </p:cNvSpPr>
          <p:nvPr/>
        </p:nvSpPr>
        <p:spPr>
          <a:xfrm>
            <a:off x="0" y="0"/>
            <a:ext cx="9144000" cy="696686"/>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smtClean="0">
                <a:ln>
                  <a:noFill/>
                </a:ln>
                <a:solidFill>
                  <a:srgbClr val="000000"/>
                </a:solidFill>
                <a:effectLst/>
                <a:uLnTx/>
                <a:uFillTx/>
                <a:latin typeface="Arial"/>
                <a:cs typeface="Arial"/>
                <a:sym typeface="Arial"/>
              </a:rPr>
              <a:t>Paper 1 Section B: Research design and response </a:t>
            </a:r>
            <a:endParaRPr kumimoji="0" lang="en" sz="280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460" t="13827" r="51984" b="29876"/>
          <a:stretch/>
        </p:blipFill>
        <p:spPr bwMode="auto">
          <a:xfrm>
            <a:off x="6012160" y="2051588"/>
            <a:ext cx="3131840" cy="278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1276318"/>
      </p:ext>
    </p:extLst>
  </p:cSld>
  <p:clrMapOvr>
    <a:masterClrMapping/>
  </p:clrMapOvr>
  <p:transition spd="slow">
    <p:cut/>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sp>
        <p:nvSpPr>
          <p:cNvPr id="225" name="Shape 225"/>
          <p:cNvSpPr txBox="1">
            <a:spLocks noGrp="1"/>
          </p:cNvSpPr>
          <p:nvPr>
            <p:ph type="body" idx="1"/>
          </p:nvPr>
        </p:nvSpPr>
        <p:spPr>
          <a:xfrm>
            <a:off x="0" y="548680"/>
            <a:ext cx="5940152" cy="5832648"/>
          </a:xfrm>
          <a:prstGeom prst="rect">
            <a:avLst/>
          </a:prstGeom>
          <a:ln w="9525" cap="flat">
            <a:noFill/>
            <a:prstDash val="solid"/>
            <a:round/>
            <a:headEnd type="none" w="med" len="med"/>
            <a:tailEnd type="none" w="med" len="med"/>
          </a:ln>
        </p:spPr>
        <p:txBody>
          <a:bodyPr lIns="91425" tIns="91425" rIns="91425" bIns="91425" anchor="t" anchorCtr="0">
            <a:noAutofit/>
          </a:bodyPr>
          <a:lstStyle/>
          <a:p>
            <a:pPr lvl="0"/>
            <a:r>
              <a:rPr lang="en-GB" sz="3600" dirty="0" smtClean="0"/>
              <a:t>There </a:t>
            </a:r>
            <a:r>
              <a:rPr lang="en-GB" sz="3600" dirty="0"/>
              <a:t>will be no significant relationship between a person’s mood </a:t>
            </a:r>
            <a:r>
              <a:rPr lang="en-GB" sz="3600" dirty="0" smtClean="0"/>
              <a:t>(scores on affective index) and </a:t>
            </a:r>
            <a:r>
              <a:rPr lang="en-GB" sz="3600" dirty="0"/>
              <a:t>the amount of chocolate they </a:t>
            </a:r>
            <a:r>
              <a:rPr lang="en-GB" sz="3600" dirty="0" smtClean="0"/>
              <a:t>consume (grams).</a:t>
            </a:r>
            <a:endParaRPr lang="en-GB" sz="3600" dirty="0"/>
          </a:p>
          <a:p>
            <a:pPr lvl="0"/>
            <a:endParaRPr lang="en-GB" sz="3600" dirty="0" smtClean="0"/>
          </a:p>
          <a:p>
            <a:pPr marL="457200" lvl="0" indent="-457200">
              <a:buFont typeface="Wingdings" panose="05000000000000000000" pitchFamily="2" charset="2"/>
              <a:buChar char="Ø"/>
            </a:pPr>
            <a:r>
              <a:rPr lang="en-GB" sz="3600" dirty="0" smtClean="0"/>
              <a:t>Null </a:t>
            </a:r>
            <a:r>
              <a:rPr lang="en-GB" sz="3600" dirty="0"/>
              <a:t>/ 2 tailed non-directional / 1 tailed directional hypothesis</a:t>
            </a:r>
            <a:r>
              <a:rPr lang="en-GB" sz="3600" dirty="0" smtClean="0"/>
              <a:t>?</a:t>
            </a:r>
            <a:endParaRPr lang="en-GB" sz="3600" dirty="0"/>
          </a:p>
        </p:txBody>
      </p:sp>
      <p:sp>
        <p:nvSpPr>
          <p:cNvPr id="5" name="Shape 224"/>
          <p:cNvSpPr txBox="1">
            <a:spLocks/>
          </p:cNvSpPr>
          <p:nvPr/>
        </p:nvSpPr>
        <p:spPr>
          <a:xfrm>
            <a:off x="0" y="0"/>
            <a:ext cx="9144000" cy="696686"/>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smtClean="0">
                <a:ln>
                  <a:noFill/>
                </a:ln>
                <a:solidFill>
                  <a:srgbClr val="000000"/>
                </a:solidFill>
                <a:effectLst/>
                <a:uLnTx/>
                <a:uFillTx/>
                <a:latin typeface="Arial"/>
                <a:cs typeface="Arial"/>
                <a:sym typeface="Arial"/>
              </a:rPr>
              <a:t>Paper 1 Section B: Research design and response </a:t>
            </a:r>
            <a:endParaRPr kumimoji="0" lang="en" sz="280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460" t="13827" r="51984" b="29876"/>
          <a:stretch/>
        </p:blipFill>
        <p:spPr bwMode="auto">
          <a:xfrm>
            <a:off x="6012160" y="2051588"/>
            <a:ext cx="3131840" cy="278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047321"/>
      </p:ext>
    </p:extLst>
  </p:cSld>
  <p:clrMapOvr>
    <a:masterClrMapping/>
  </p:clrMapOvr>
  <p:transition spd="slow">
    <p:cut/>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sp>
        <p:nvSpPr>
          <p:cNvPr id="225" name="Shape 225"/>
          <p:cNvSpPr txBox="1">
            <a:spLocks noGrp="1"/>
          </p:cNvSpPr>
          <p:nvPr>
            <p:ph type="body" idx="1"/>
          </p:nvPr>
        </p:nvSpPr>
        <p:spPr>
          <a:xfrm>
            <a:off x="0" y="548680"/>
            <a:ext cx="6156176" cy="5832648"/>
          </a:xfrm>
          <a:prstGeom prst="rect">
            <a:avLst/>
          </a:prstGeom>
          <a:ln w="9525" cap="flat">
            <a:noFill/>
            <a:prstDash val="solid"/>
            <a:round/>
            <a:headEnd type="none" w="med" len="med"/>
            <a:tailEnd type="none" w="med" len="med"/>
          </a:ln>
        </p:spPr>
        <p:txBody>
          <a:bodyPr lIns="91425" tIns="91425" rIns="91425" bIns="91425" anchor="t" anchorCtr="0">
            <a:noAutofit/>
          </a:bodyPr>
          <a:lstStyle/>
          <a:p>
            <a:pPr lvl="0"/>
            <a:r>
              <a:rPr lang="en-GB" sz="3600" dirty="0" smtClean="0"/>
              <a:t>There </a:t>
            </a:r>
            <a:r>
              <a:rPr lang="en-GB" sz="3600" dirty="0"/>
              <a:t>will be a significant negative relationship between the amount of time spent watching reality TV shows </a:t>
            </a:r>
            <a:r>
              <a:rPr lang="en-GB" sz="3600" dirty="0" smtClean="0"/>
              <a:t>(minutes) and </a:t>
            </a:r>
            <a:r>
              <a:rPr lang="en-GB" sz="3600" dirty="0"/>
              <a:t>final exam </a:t>
            </a:r>
            <a:r>
              <a:rPr lang="en-GB" sz="3600" dirty="0" smtClean="0"/>
              <a:t>grades (A* - U). </a:t>
            </a:r>
          </a:p>
          <a:p>
            <a:pPr lvl="0"/>
            <a:endParaRPr lang="en-GB" sz="3600" dirty="0" smtClean="0"/>
          </a:p>
          <a:p>
            <a:pPr marL="457200" lvl="0" indent="-457200">
              <a:buFont typeface="Wingdings" panose="05000000000000000000" pitchFamily="2" charset="2"/>
              <a:buChar char="Ø"/>
            </a:pPr>
            <a:r>
              <a:rPr lang="en-GB" sz="3600" dirty="0" smtClean="0"/>
              <a:t>Null </a:t>
            </a:r>
            <a:r>
              <a:rPr lang="en-GB" sz="3600" dirty="0"/>
              <a:t>/ 2 tailed non-directional / 1 tailed directional hypothesis</a:t>
            </a:r>
            <a:r>
              <a:rPr lang="en-GB" sz="3600" dirty="0" smtClean="0"/>
              <a:t>?</a:t>
            </a:r>
            <a:endParaRPr lang="en-GB" sz="3600" dirty="0"/>
          </a:p>
        </p:txBody>
      </p:sp>
      <p:sp>
        <p:nvSpPr>
          <p:cNvPr id="5" name="Shape 224"/>
          <p:cNvSpPr txBox="1">
            <a:spLocks/>
          </p:cNvSpPr>
          <p:nvPr/>
        </p:nvSpPr>
        <p:spPr>
          <a:xfrm>
            <a:off x="0" y="0"/>
            <a:ext cx="9144000" cy="696686"/>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smtClean="0">
                <a:ln>
                  <a:noFill/>
                </a:ln>
                <a:solidFill>
                  <a:srgbClr val="000000"/>
                </a:solidFill>
                <a:effectLst/>
                <a:uLnTx/>
                <a:uFillTx/>
                <a:latin typeface="Arial"/>
                <a:cs typeface="Arial"/>
                <a:sym typeface="Arial"/>
              </a:rPr>
              <a:t>Paper 1 Section B: Research design and response </a:t>
            </a:r>
            <a:endParaRPr kumimoji="0" lang="en" sz="280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460" t="13827" r="51984" b="29876"/>
          <a:stretch/>
        </p:blipFill>
        <p:spPr bwMode="auto">
          <a:xfrm>
            <a:off x="6012160" y="2051588"/>
            <a:ext cx="3131840" cy="278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3963357"/>
      </p:ext>
    </p:extLst>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ace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3497</TotalTime>
  <Words>7207</Words>
  <Application>Microsoft Office PowerPoint</Application>
  <PresentationFormat>On-screen Show (4:3)</PresentationFormat>
  <Paragraphs>884</Paragraphs>
  <Slides>141</Slides>
  <Notes>83</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141</vt:i4>
      </vt:variant>
    </vt:vector>
  </HeadingPairs>
  <TitlesOfParts>
    <vt:vector size="153" baseType="lpstr">
      <vt:lpstr>Arial</vt:lpstr>
      <vt:lpstr>Calibri</vt:lpstr>
      <vt:lpstr>Symbol</vt:lpstr>
      <vt:lpstr>Times New Roman</vt:lpstr>
      <vt:lpstr>Wingdings</vt:lpstr>
      <vt:lpstr>Wingdings 2</vt:lpstr>
      <vt:lpstr>Wingdings 3</vt:lpstr>
      <vt:lpstr>simple-light</vt:lpstr>
      <vt:lpstr>1_Office Theme</vt:lpstr>
      <vt:lpstr>Facet</vt:lpstr>
      <vt:lpstr>2_Office Theme</vt:lpstr>
      <vt:lpstr>1_simple-light</vt:lpstr>
      <vt:lpstr>PowerPoint Presentation</vt:lpstr>
      <vt:lpstr>PowerPoint Presentation</vt:lpstr>
      <vt:lpstr>Phobia?</vt:lpstr>
      <vt:lpstr>Pair task: Answers</vt:lpstr>
      <vt:lpstr>Types of phobias</vt:lpstr>
      <vt:lpstr>PowerPoint Presentation</vt:lpstr>
      <vt:lpstr>PowerPoint Presentation</vt:lpstr>
      <vt:lpstr>Behavioural characteristics of phobias</vt:lpstr>
      <vt:lpstr>PowerPoint Presentation</vt:lpstr>
      <vt:lpstr>Emotional characteristics of phobias</vt:lpstr>
      <vt:lpstr>PowerPoint Presentation</vt:lpstr>
      <vt:lpstr>AO1 Knowledge   How the Medical Model Explains Mental illness   </vt:lpstr>
      <vt:lpstr>How the Medical Model Explains Mental illness</vt:lpstr>
      <vt:lpstr>How the Medical Model Explains Mental illness</vt:lpstr>
      <vt:lpstr>How the Medical Model Explains Mental illness</vt:lpstr>
      <vt:lpstr>How the Medical Model Explains Mental illness</vt:lpstr>
      <vt:lpstr>How the Medical Model Explains Mental illness</vt:lpstr>
      <vt:lpstr>AO3 Evaluation  Strengths and weaknesses of the Medical Model’s explanation of Mental illness   </vt:lpstr>
      <vt:lpstr>Strengths and Weaknesses: Medical Model in general</vt:lpstr>
      <vt:lpstr>Strengths and Weaknesses: Medical Model in general</vt:lpstr>
      <vt:lpstr>Strengths of the Medical Model</vt:lpstr>
      <vt:lpstr>Strengths of the Medical Model</vt:lpstr>
      <vt:lpstr>Weaknesses of the Medical Model</vt:lpstr>
      <vt:lpstr>Weaknesses of the Medical Model</vt:lpstr>
      <vt:lpstr>Weaknesses of the Medical Model</vt:lpstr>
      <vt:lpstr>Weaknesses of the Medical Model</vt:lpstr>
      <vt:lpstr>Weaknesses of the Medical Model</vt:lpstr>
      <vt:lpstr>Weaknesses of the Medical Model</vt:lpstr>
      <vt:lpstr>Strengths and Weaknesses: Medical Model in general</vt:lpstr>
      <vt:lpstr>How would the medical model explain this behaviour?</vt:lpstr>
      <vt:lpstr>How would the medical model explain this behaviour?</vt:lpstr>
      <vt:lpstr>AO1 Knowledge  Medical Model’s biochemical explanation of Mental illness    </vt:lpstr>
      <vt:lpstr>Biochemical explanation of mental illness: Summary</vt:lpstr>
      <vt:lpstr>Biochemical explanation of mental illness in general</vt:lpstr>
      <vt:lpstr>Biochemical explanation of mental illness in general</vt:lpstr>
      <vt:lpstr>Biochemical explanation of mental illness in general</vt:lpstr>
      <vt:lpstr>Biochemical explanation of mental illness in general</vt:lpstr>
      <vt:lpstr>Medical Model</vt:lpstr>
      <vt:lpstr>AO2 Application  Applying the Medical Model’s biochemical explanation to specific phobias   </vt:lpstr>
      <vt:lpstr>Biochemical explanation of specific phobias</vt:lpstr>
      <vt:lpstr>AO3 Evaluation  Strengths and weaknesses of the Medical Model’s biochemical explanation of specific phobias   </vt:lpstr>
      <vt:lpstr>Biochemical explanation of mental illness in general: Getting Empirical Evidence</vt:lpstr>
      <vt:lpstr>Biochemical explanation of mental illness in general: Evaluation</vt:lpstr>
      <vt:lpstr>Evaluation Challenge</vt:lpstr>
      <vt:lpstr>Evaluation Challenge</vt:lpstr>
      <vt:lpstr>Evaluation Challenge</vt:lpstr>
      <vt:lpstr>Evaluation Challenge</vt:lpstr>
      <vt:lpstr>Evaluation Challenge: The Aetiological Fallacy</vt:lpstr>
      <vt:lpstr>Evaluation Challenge: The Aetiological Fallacy</vt:lpstr>
      <vt:lpstr>Evaluation Challenge: The Aetiological Fallacy</vt:lpstr>
      <vt:lpstr>Evaluation Challenge: The Aetiological Fallacy</vt:lpstr>
      <vt:lpstr>Evaluation Challenge: The Aetiological Fallacy</vt:lpstr>
      <vt:lpstr>Strengths and Weaknesses: Biochemical Explanation</vt:lpstr>
      <vt:lpstr>Strengths and Weaknesses: Biochemical Explanation</vt:lpstr>
      <vt:lpstr>Strengths and Weaknesses: Biochemical Explanation</vt:lpstr>
      <vt:lpstr>Strengths and Weaknesses: Biochemical Explanation</vt:lpstr>
      <vt:lpstr>Strengths and Weaknesses: Biochemical Explanation</vt:lpstr>
      <vt:lpstr>AO1 Knowledge  Medical Model’s brain abnormality explanation of Mental illness    </vt:lpstr>
      <vt:lpstr>Recap – Sperry and Casey  What does the word / phrase mean? What is the area responsible for?</vt:lpstr>
      <vt:lpstr>AO1: Brain Abnormality as an Explanation of Mental Illness</vt:lpstr>
      <vt:lpstr>AO2: Brain Abnormality as an Explanation of Specific Phobias</vt:lpstr>
      <vt:lpstr>AO2: Brain Abnormality as an Explanation of Specific Phobias</vt:lpstr>
      <vt:lpstr>AO2: Brain Abnormality as an Explanation of Specific Phobias</vt:lpstr>
      <vt:lpstr>PowerPoint Presentation</vt:lpstr>
      <vt:lpstr>AO2: Getting Empirical Evidence Brain Abnormality as an Explanation of Specific Phobias</vt:lpstr>
      <vt:lpstr>AO3: Strengths and Weaknesses: Brain Abnormality Explanation</vt:lpstr>
      <vt:lpstr>AO3: Strengths and Weaknesses: Brain Abnormality Explanation</vt:lpstr>
      <vt:lpstr>AO3: Strengths and Weaknesses: Brain Abnormality Explanation</vt:lpstr>
      <vt:lpstr>AO3: Strengths and Weaknesses: Brain Abnormality Explanation</vt:lpstr>
      <vt:lpstr>AO3: Strengths and Weaknesses: Brain Abnormality Explanation</vt:lpstr>
      <vt:lpstr>AO3: Strengths and Weaknesses: Brain Abnormality Explanation</vt:lpstr>
      <vt:lpstr>AO3: Strengths and Weaknesses: Brain Abnormality Explanation</vt:lpstr>
      <vt:lpstr>AO3: Strengths and Weaknesses: Brain Abnormality Explanation</vt:lpstr>
      <vt:lpstr>What have you inherited from a parent?</vt:lpstr>
      <vt:lpstr>Could you have a single gene for …</vt:lpstr>
      <vt:lpstr>Could you have a single gene for …</vt:lpstr>
      <vt:lpstr>AO1: Knowledge: Genes as an Explanation of Mental Illness</vt:lpstr>
      <vt:lpstr>AO2: Application: Genes as an Explanation of Specific Phobias</vt:lpstr>
      <vt:lpstr>AO2: Gaining Empirical Evidence: Genes as an Explanation of Mental Illness </vt:lpstr>
      <vt:lpstr>AO2: Gaining Empirical Evidence: Genes as an Explanation of Mental Illness </vt:lpstr>
      <vt:lpstr>AO2: Gaining Empirical Evidence: Genes as an Explanation of Mental Illness </vt:lpstr>
      <vt:lpstr>PowerPoint Presentation</vt:lpstr>
      <vt:lpstr>Even if you have that gene … will you show the behaviour?</vt:lpstr>
      <vt:lpstr>Medical Model: Gottesman</vt:lpstr>
      <vt:lpstr>Learning Objectives </vt:lpstr>
      <vt:lpstr>Key terms </vt:lpstr>
      <vt:lpstr>Correlations</vt:lpstr>
      <vt:lpstr>Correlations</vt:lpstr>
      <vt:lpstr>PowerPoint Presentation</vt:lpstr>
      <vt:lpstr>PowerPoint Presentation</vt:lpstr>
      <vt:lpstr>PowerPoint Presentation</vt:lpstr>
      <vt:lpstr>Paper 1 Section B: Research design and response </vt:lpstr>
      <vt:lpstr>Hypotheses</vt:lpstr>
      <vt:lpstr>Hypotheses</vt:lpstr>
      <vt:lpstr>Hypotheses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Positive and negative correlations </vt:lpstr>
      <vt:lpstr>Scatter diagrams</vt:lpstr>
      <vt:lpstr>Positive, negative and no correlations</vt:lpstr>
      <vt:lpstr>Positive, negative and no correlations</vt:lpstr>
      <vt:lpstr>Correlation Co-efficient</vt:lpstr>
      <vt:lpstr>Correlation Co-efficient</vt:lpstr>
      <vt:lpstr>Correlation Co-efficient</vt:lpstr>
      <vt:lpstr>Strengths of Correlations</vt:lpstr>
      <vt:lpstr>Weaknesses of Correlations</vt:lpstr>
      <vt:lpstr>Medical Model: Gottesman</vt:lpstr>
      <vt:lpstr>Medical Model: Gottesman</vt:lpstr>
      <vt:lpstr>Medical Model: Gottesman</vt:lpstr>
      <vt:lpstr>Proportions of People Admitted to Hospital for Sz and Bipolar Disorder and their Parents</vt:lpstr>
      <vt:lpstr>PowerPoint Presentation</vt:lpstr>
      <vt:lpstr>PowerPoint Presentation</vt:lpstr>
      <vt:lpstr>Medical Model: Gottesman</vt:lpstr>
      <vt:lpstr>Gottesman: Evaluation: Sampling Bias</vt:lpstr>
      <vt:lpstr>Medical Model: Gottesman</vt:lpstr>
      <vt:lpstr>Gottesman: Evaluation: Ethics</vt:lpstr>
      <vt:lpstr>Gottesman: Free Will v Determinism</vt:lpstr>
      <vt:lpstr>Medical Model: Gottesman</vt:lpstr>
      <vt:lpstr>Gottesman: Deterministic </vt:lpstr>
      <vt:lpstr>Gottesman: Reductionist</vt:lpstr>
      <vt:lpstr>Gottesman: Families Share the same environment</vt:lpstr>
      <vt:lpstr>Gottesman: Individual / Situational</vt:lpstr>
      <vt:lpstr>Gottesman: Validity</vt:lpstr>
      <vt:lpstr>Gottesman: Ethics</vt:lpstr>
      <vt:lpstr>Gottesman: Useful</vt:lpstr>
      <vt:lpstr>Validity and Reliability of Diagnosis</vt:lpstr>
      <vt:lpstr>AO2 = Application: Biological treatment of one specific disorder</vt:lpstr>
      <vt:lpstr>AO2 = Application: Biological treatment of one specific disorder</vt:lpstr>
      <vt:lpstr>AO2 = Application: Biological treatment of one specific disorder</vt:lpstr>
      <vt:lpstr>AO2 = Application: Biological treatment of one specific disorder</vt:lpstr>
      <vt:lpstr>AO2 = Application: Biological treatment of one specific disorder</vt:lpstr>
      <vt:lpstr>AO2 = Application: Biological treatment of one specific disorder</vt:lpstr>
      <vt:lpstr>Left Handed or Right Handed?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Component 1</dc:title>
  <dc:creator>Lesley</dc:creator>
  <cp:lastModifiedBy>Evagora V (Staff)</cp:lastModifiedBy>
  <cp:revision>158</cp:revision>
  <dcterms:created xsi:type="dcterms:W3CDTF">2015-02-13T19:55:59Z</dcterms:created>
  <dcterms:modified xsi:type="dcterms:W3CDTF">2019-09-05T12:23:08Z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144173</vt:lpwstr>
  </property>
  <property fmtid="{D5CDD505-2E9C-101B-9397-08002B2CF9AE}" pid="3" name="NXPowerLiteSettings">
    <vt:lpwstr>F7000400038000</vt:lpwstr>
  </property>
  <property fmtid="{D5CDD505-2E9C-101B-9397-08002B2CF9AE}" pid="4" name="NXPowerLiteVersion">
    <vt:lpwstr>D6.0.5</vt:lpwstr>
  </property>
</Properties>
</file>