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3" d="100"/>
          <a:sy n="73" d="100"/>
        </p:scale>
        <p:origin x="3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34CE2511-353E-4792-90EF-63A876CCC96F}" type="datetimeFigureOut">
              <a:rPr lang="en-GB" smtClean="0"/>
              <a:pPr/>
              <a:t>06/03/2019</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7066FDAF-70B9-4E9E-9FD9-936CBDC4CD2D}" type="slidenum">
              <a:rPr lang="en-GB" smtClean="0"/>
              <a:pPr/>
              <a:t>‹#›</a:t>
            </a:fld>
            <a:endParaRPr lang="en-GB" dirty="0"/>
          </a:p>
        </p:txBody>
      </p:sp>
    </p:spTree>
    <p:extLst>
      <p:ext uri="{BB962C8B-B14F-4D97-AF65-F5344CB8AC3E}">
        <p14:creationId xmlns:p14="http://schemas.microsoft.com/office/powerpoint/2010/main" val="2999637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95158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53389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5339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77680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11781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46866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821825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10597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61354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925867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46731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402501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897252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990406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317991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888217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4987276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336916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392525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626402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33985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99184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473506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8213996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478635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559669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239974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164358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450332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777068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481125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951980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427670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874459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158741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029943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1305919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065801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1172508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905773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581975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4326046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287152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17270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0767702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116024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369039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1567062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17503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20597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800599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15985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75682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991B7C-D7DC-4B44-A3FB-A942EF3C274E}"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58E440-7728-4B79-A1A7-6886DDEE3FED}" type="slidenum">
              <a:rPr lang="en-GB" smtClean="0"/>
              <a:t>‹#›</a:t>
            </a:fld>
            <a:endParaRPr lang="en-GB"/>
          </a:p>
        </p:txBody>
      </p:sp>
    </p:spTree>
    <p:extLst>
      <p:ext uri="{BB962C8B-B14F-4D97-AF65-F5344CB8AC3E}">
        <p14:creationId xmlns:p14="http://schemas.microsoft.com/office/powerpoint/2010/main" val="305659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991B7C-D7DC-4B44-A3FB-A942EF3C274E}"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58E440-7728-4B79-A1A7-6886DDEE3FED}" type="slidenum">
              <a:rPr lang="en-GB" smtClean="0"/>
              <a:t>‹#›</a:t>
            </a:fld>
            <a:endParaRPr lang="en-GB"/>
          </a:p>
        </p:txBody>
      </p:sp>
    </p:spTree>
    <p:extLst>
      <p:ext uri="{BB962C8B-B14F-4D97-AF65-F5344CB8AC3E}">
        <p14:creationId xmlns:p14="http://schemas.microsoft.com/office/powerpoint/2010/main" val="67497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991B7C-D7DC-4B44-A3FB-A942EF3C274E}"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58E440-7728-4B79-A1A7-6886DDEE3FED}" type="slidenum">
              <a:rPr lang="en-GB" smtClean="0"/>
              <a:t>‹#›</a:t>
            </a:fld>
            <a:endParaRPr lang="en-GB"/>
          </a:p>
        </p:txBody>
      </p:sp>
    </p:spTree>
    <p:extLst>
      <p:ext uri="{BB962C8B-B14F-4D97-AF65-F5344CB8AC3E}">
        <p14:creationId xmlns:p14="http://schemas.microsoft.com/office/powerpoint/2010/main" val="1371474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extLst>
      <p:ext uri="{BB962C8B-B14F-4D97-AF65-F5344CB8AC3E}">
        <p14:creationId xmlns:p14="http://schemas.microsoft.com/office/powerpoint/2010/main" val="3495998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991B7C-D7DC-4B44-A3FB-A942EF3C274E}"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58E440-7728-4B79-A1A7-6886DDEE3FED}" type="slidenum">
              <a:rPr lang="en-GB" smtClean="0"/>
              <a:t>‹#›</a:t>
            </a:fld>
            <a:endParaRPr lang="en-GB"/>
          </a:p>
        </p:txBody>
      </p:sp>
    </p:spTree>
    <p:extLst>
      <p:ext uri="{BB962C8B-B14F-4D97-AF65-F5344CB8AC3E}">
        <p14:creationId xmlns:p14="http://schemas.microsoft.com/office/powerpoint/2010/main" val="41449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991B7C-D7DC-4B44-A3FB-A942EF3C274E}"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58E440-7728-4B79-A1A7-6886DDEE3FED}" type="slidenum">
              <a:rPr lang="en-GB" smtClean="0"/>
              <a:t>‹#›</a:t>
            </a:fld>
            <a:endParaRPr lang="en-GB"/>
          </a:p>
        </p:txBody>
      </p:sp>
    </p:spTree>
    <p:extLst>
      <p:ext uri="{BB962C8B-B14F-4D97-AF65-F5344CB8AC3E}">
        <p14:creationId xmlns:p14="http://schemas.microsoft.com/office/powerpoint/2010/main" val="2317254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991B7C-D7DC-4B44-A3FB-A942EF3C274E}" type="datetimeFigureOut">
              <a:rPr lang="en-GB" smtClean="0"/>
              <a:t>06/03/2019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58E440-7728-4B79-A1A7-6886DDEE3FED}" type="slidenum">
              <a:rPr lang="en-GB" smtClean="0"/>
              <a:t>‹#›</a:t>
            </a:fld>
            <a:endParaRPr lang="en-GB"/>
          </a:p>
        </p:txBody>
      </p:sp>
    </p:spTree>
    <p:extLst>
      <p:ext uri="{BB962C8B-B14F-4D97-AF65-F5344CB8AC3E}">
        <p14:creationId xmlns:p14="http://schemas.microsoft.com/office/powerpoint/2010/main" val="306471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991B7C-D7DC-4B44-A3FB-A942EF3C274E}" type="datetimeFigureOut">
              <a:rPr lang="en-GB" smtClean="0"/>
              <a:t>06/03/2019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58E440-7728-4B79-A1A7-6886DDEE3FED}" type="slidenum">
              <a:rPr lang="en-GB" smtClean="0"/>
              <a:t>‹#›</a:t>
            </a:fld>
            <a:endParaRPr lang="en-GB"/>
          </a:p>
        </p:txBody>
      </p:sp>
    </p:spTree>
    <p:extLst>
      <p:ext uri="{BB962C8B-B14F-4D97-AF65-F5344CB8AC3E}">
        <p14:creationId xmlns:p14="http://schemas.microsoft.com/office/powerpoint/2010/main" val="715518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991B7C-D7DC-4B44-A3FB-A942EF3C274E}" type="datetimeFigureOut">
              <a:rPr lang="en-GB" smtClean="0"/>
              <a:t>06/03/2019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58E440-7728-4B79-A1A7-6886DDEE3FED}" type="slidenum">
              <a:rPr lang="en-GB" smtClean="0"/>
              <a:t>‹#›</a:t>
            </a:fld>
            <a:endParaRPr lang="en-GB"/>
          </a:p>
        </p:txBody>
      </p:sp>
    </p:spTree>
    <p:extLst>
      <p:ext uri="{BB962C8B-B14F-4D97-AF65-F5344CB8AC3E}">
        <p14:creationId xmlns:p14="http://schemas.microsoft.com/office/powerpoint/2010/main" val="215685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91B7C-D7DC-4B44-A3FB-A942EF3C274E}" type="datetimeFigureOut">
              <a:rPr lang="en-GB" smtClean="0"/>
              <a:t>06/03/2019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58E440-7728-4B79-A1A7-6886DDEE3FED}" type="slidenum">
              <a:rPr lang="en-GB" smtClean="0"/>
              <a:t>‹#›</a:t>
            </a:fld>
            <a:endParaRPr lang="en-GB"/>
          </a:p>
        </p:txBody>
      </p:sp>
    </p:spTree>
    <p:extLst>
      <p:ext uri="{BB962C8B-B14F-4D97-AF65-F5344CB8AC3E}">
        <p14:creationId xmlns:p14="http://schemas.microsoft.com/office/powerpoint/2010/main" val="2164854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91B7C-D7DC-4B44-A3FB-A942EF3C274E}" type="datetimeFigureOut">
              <a:rPr lang="en-GB" smtClean="0"/>
              <a:t>06/03/2019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58E440-7728-4B79-A1A7-6886DDEE3FED}" type="slidenum">
              <a:rPr lang="en-GB" smtClean="0"/>
              <a:t>‹#›</a:t>
            </a:fld>
            <a:endParaRPr lang="en-GB"/>
          </a:p>
        </p:txBody>
      </p:sp>
    </p:spTree>
    <p:extLst>
      <p:ext uri="{BB962C8B-B14F-4D97-AF65-F5344CB8AC3E}">
        <p14:creationId xmlns:p14="http://schemas.microsoft.com/office/powerpoint/2010/main" val="932079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91B7C-D7DC-4B44-A3FB-A942EF3C274E}" type="datetimeFigureOut">
              <a:rPr lang="en-GB" smtClean="0"/>
              <a:t>06/03/2019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58E440-7728-4B79-A1A7-6886DDEE3FED}" type="slidenum">
              <a:rPr lang="en-GB" smtClean="0"/>
              <a:t>‹#›</a:t>
            </a:fld>
            <a:endParaRPr lang="en-GB"/>
          </a:p>
        </p:txBody>
      </p:sp>
    </p:spTree>
    <p:extLst>
      <p:ext uri="{BB962C8B-B14F-4D97-AF65-F5344CB8AC3E}">
        <p14:creationId xmlns:p14="http://schemas.microsoft.com/office/powerpoint/2010/main" val="3653572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defRPr>
            </a:lvl1pPr>
          </a:lstStyle>
          <a:p>
            <a:fld id="{F7991B7C-D7DC-4B44-A3FB-A942EF3C274E}" type="datetimeFigureOut">
              <a:rPr lang="en-GB" smtClean="0"/>
              <a:pPr/>
              <a:t>06/03/2019</a:t>
            </a:fld>
            <a:endParaRPr lang="en-GB"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defRPr>
            </a:lvl1pPr>
          </a:lstStyle>
          <a:p>
            <a:fld id="{DA58E440-7728-4B79-A1A7-6886DDEE3FED}" type="slidenum">
              <a:rPr lang="en-GB" smtClean="0"/>
              <a:pPr/>
              <a:t>‹#›</a:t>
            </a:fld>
            <a:endParaRPr lang="en-GB" dirty="0"/>
          </a:p>
        </p:txBody>
      </p:sp>
    </p:spTree>
    <p:extLst>
      <p:ext uri="{BB962C8B-B14F-4D97-AF65-F5344CB8AC3E}">
        <p14:creationId xmlns:p14="http://schemas.microsoft.com/office/powerpoint/2010/main" val="19923793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685800" rtl="0" eaLnBrk="1" latinLnBrk="0" hangingPunct="1">
        <a:spcBef>
          <a:spcPct val="0"/>
        </a:spcBef>
        <a:buNone/>
        <a:defRPr sz="3300" kern="1200">
          <a:solidFill>
            <a:schemeClr val="tx1"/>
          </a:solidFill>
          <a:latin typeface="Arial" panose="020B0604020202020204" pitchFamily="34" charset="0"/>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Arial" panose="020B0604020202020204" pitchFamily="34" charset="0"/>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Arial" panose="020B0604020202020204" pitchFamily="34" charset="0"/>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v/kBdfcR-8hEY"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5czp9S4u26M"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87855"/>
            <a:ext cx="9144000" cy="1237386"/>
          </a:xfrm>
          <a:solidFill>
            <a:srgbClr val="FFFF00"/>
          </a:solidFill>
        </p:spPr>
        <p:txBody>
          <a:bodyPr>
            <a:noAutofit/>
          </a:bodyPr>
          <a:lstStyle/>
          <a:p>
            <a:r>
              <a:rPr lang="en-GB" sz="4400" dirty="0">
                <a:latin typeface="Arial" panose="020B0604020202020204" pitchFamily="34" charset="0"/>
                <a:cs typeface="Arial" panose="020B0604020202020204" pitchFamily="34" charset="0"/>
              </a:rPr>
              <a:t>Why are you here this lunchtime?</a:t>
            </a:r>
            <a:endParaRPr lang="en-GB" sz="4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0" y="1149531"/>
            <a:ext cx="9144000" cy="4851219"/>
          </a:xfrm>
        </p:spPr>
        <p:txBody>
          <a:bodyPr>
            <a:normAutofit lnSpcReduction="10000"/>
          </a:bodyPr>
          <a:lstStyle/>
          <a:p>
            <a:pPr marL="457200" indent="-457200" algn="l">
              <a:buFont typeface="Arial" panose="020B0604020202020204" pitchFamily="34" charset="0"/>
              <a:buChar char="•"/>
            </a:pPr>
            <a:r>
              <a:rPr lang="en-GB" sz="3300" dirty="0">
                <a:solidFill>
                  <a:schemeClr val="tx1"/>
                </a:solidFill>
                <a:latin typeface="Arial" panose="020B0604020202020204" pitchFamily="34" charset="0"/>
                <a:cs typeface="Arial" panose="020B0604020202020204" pitchFamily="34" charset="0"/>
              </a:rPr>
              <a:t>Everyone knows it is the right thing to do to prepare for my future</a:t>
            </a:r>
          </a:p>
          <a:p>
            <a:pPr marL="457200" indent="-457200" algn="l">
              <a:buFont typeface="Arial" panose="020B0604020202020204" pitchFamily="34" charset="0"/>
              <a:buChar char="•"/>
            </a:pPr>
            <a:r>
              <a:rPr lang="en-GB" sz="3300" dirty="0">
                <a:solidFill>
                  <a:schemeClr val="tx1"/>
                </a:solidFill>
                <a:latin typeface="Arial" panose="020B0604020202020204" pitchFamily="34" charset="0"/>
                <a:cs typeface="Arial" panose="020B0604020202020204" pitchFamily="34" charset="0"/>
              </a:rPr>
              <a:t>I have to because I am on interventions and will be on </a:t>
            </a:r>
            <a:r>
              <a:rPr lang="en-GB" sz="3300" dirty="0" smtClean="0">
                <a:solidFill>
                  <a:schemeClr val="tx1"/>
                </a:solidFill>
                <a:latin typeface="Arial" panose="020B0604020202020204" pitchFamily="34" charset="0"/>
                <a:cs typeface="Arial" panose="020B0604020202020204" pitchFamily="34" charset="0"/>
              </a:rPr>
              <a:t>SATIS report </a:t>
            </a:r>
            <a:r>
              <a:rPr lang="en-GB" sz="3300" dirty="0">
                <a:solidFill>
                  <a:schemeClr val="tx1"/>
                </a:solidFill>
                <a:latin typeface="Arial" panose="020B0604020202020204" pitchFamily="34" charset="0"/>
                <a:cs typeface="Arial" panose="020B0604020202020204" pitchFamily="34" charset="0"/>
              </a:rPr>
              <a:t>if I don’t</a:t>
            </a:r>
          </a:p>
          <a:p>
            <a:pPr marL="457200" indent="-457200" algn="l">
              <a:buFont typeface="Arial" panose="020B0604020202020204" pitchFamily="34" charset="0"/>
              <a:buChar char="•"/>
            </a:pPr>
            <a:r>
              <a:rPr lang="en-GB" sz="3300" dirty="0">
                <a:solidFill>
                  <a:schemeClr val="tx1"/>
                </a:solidFill>
                <a:latin typeface="Arial" panose="020B0604020202020204" pitchFamily="34" charset="0"/>
                <a:cs typeface="Arial" panose="020B0604020202020204" pitchFamily="34" charset="0"/>
              </a:rPr>
              <a:t>I think it is right for me to do this.</a:t>
            </a:r>
          </a:p>
          <a:p>
            <a:pPr marL="457200" indent="-457200" algn="l">
              <a:buFont typeface="Arial" panose="020B0604020202020204" pitchFamily="34" charset="0"/>
              <a:buChar char="•"/>
            </a:pPr>
            <a:r>
              <a:rPr lang="en-GB" sz="3300" dirty="0">
                <a:solidFill>
                  <a:schemeClr val="tx1"/>
                </a:solidFill>
                <a:latin typeface="Arial" panose="020B0604020202020204" pitchFamily="34" charset="0"/>
                <a:cs typeface="Arial" panose="020B0604020202020204" pitchFamily="34" charset="0"/>
              </a:rPr>
              <a:t>It is my duty as a </a:t>
            </a:r>
            <a:r>
              <a:rPr lang="en-GB" sz="3300" dirty="0" err="1">
                <a:solidFill>
                  <a:schemeClr val="tx1"/>
                </a:solidFill>
                <a:latin typeface="Arial" panose="020B0604020202020204" pitchFamily="34" charset="0"/>
                <a:cs typeface="Arial" panose="020B0604020202020204" pitchFamily="34" charset="0"/>
              </a:rPr>
              <a:t>prae</a:t>
            </a:r>
            <a:endParaRPr lang="en-GB" sz="3300" dirty="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3300" dirty="0">
                <a:solidFill>
                  <a:schemeClr val="tx1"/>
                </a:solidFill>
                <a:latin typeface="Arial" panose="020B0604020202020204" pitchFamily="34" charset="0"/>
                <a:cs typeface="Arial" panose="020B0604020202020204" pitchFamily="34" charset="0"/>
              </a:rPr>
              <a:t>Mrs Evagora </a:t>
            </a:r>
            <a:r>
              <a:rPr lang="en-GB" sz="3300" dirty="0" smtClean="0">
                <a:solidFill>
                  <a:schemeClr val="tx1"/>
                </a:solidFill>
                <a:latin typeface="Arial" panose="020B0604020202020204" pitchFamily="34" charset="0"/>
                <a:cs typeface="Arial" panose="020B0604020202020204" pitchFamily="34" charset="0"/>
              </a:rPr>
              <a:t>will give me a </a:t>
            </a:r>
            <a:r>
              <a:rPr lang="en-GB" sz="3300" dirty="0">
                <a:solidFill>
                  <a:schemeClr val="tx1"/>
                </a:solidFill>
                <a:latin typeface="Arial" panose="020B0604020202020204" pitchFamily="34" charset="0"/>
                <a:cs typeface="Arial" panose="020B0604020202020204" pitchFamily="34" charset="0"/>
              </a:rPr>
              <a:t>gold for coming along</a:t>
            </a:r>
          </a:p>
          <a:p>
            <a:pPr marL="457200" indent="-457200" algn="l">
              <a:buFont typeface="Arial" panose="020B0604020202020204" pitchFamily="34" charset="0"/>
              <a:buChar char="•"/>
            </a:pPr>
            <a:r>
              <a:rPr lang="en-GB" sz="3300" dirty="0">
                <a:solidFill>
                  <a:schemeClr val="tx1"/>
                </a:solidFill>
                <a:latin typeface="Arial" panose="020B0604020202020204" pitchFamily="34" charset="0"/>
                <a:cs typeface="Arial" panose="020B0604020202020204" pitchFamily="34" charset="0"/>
              </a:rPr>
              <a:t>My mum will be pleased</a:t>
            </a:r>
          </a:p>
        </p:txBody>
      </p:sp>
      <p:sp>
        <p:nvSpPr>
          <p:cNvPr id="4" name="TextBox 3"/>
          <p:cNvSpPr txBox="1"/>
          <p:nvPr/>
        </p:nvSpPr>
        <p:spPr>
          <a:xfrm>
            <a:off x="5630091" y="5081451"/>
            <a:ext cx="2704012" cy="1446550"/>
          </a:xfrm>
          <a:prstGeom prst="rect">
            <a:avLst/>
          </a:prstGeom>
          <a:solidFill>
            <a:srgbClr val="7030A0"/>
          </a:solidFill>
        </p:spPr>
        <p:txBody>
          <a:bodyPr wrap="square" rtlCol="0">
            <a:spAutoFit/>
          </a:bodyPr>
          <a:lstStyle/>
          <a:p>
            <a:pPr algn="ctr"/>
            <a:r>
              <a:rPr lang="en-GB" sz="4400" dirty="0" smtClean="0">
                <a:latin typeface="Arial" panose="020B0604020202020204" pitchFamily="34" charset="0"/>
                <a:cs typeface="Arial" panose="020B0604020202020204" pitchFamily="34" charset="0"/>
              </a:rPr>
              <a:t>Choose one</a:t>
            </a:r>
            <a:endParaRPr lang="en-GB"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2955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smtClean="0">
                <a:cs typeface="Arial" panose="020B0604020202020204" pitchFamily="34" charset="0"/>
              </a:rPr>
              <a:t>Sample</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dirty="0">
                <a:cs typeface="Arial" panose="020B0604020202020204" pitchFamily="34" charset="0"/>
              </a:rPr>
              <a:t>For twelve years, Kohlberg studied the same group of 75 American boys, following their development at three-year intervals from early adolescence through to young manhood. </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At the start of the study, the boys were aged 10 to 16. He followed them through to ages 22 to 28. </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Kohlberg also explored moral development in other cultures – Great Britain, Canada, Taiwan, Mexico and Turkey</a:t>
            </a:r>
            <a:r>
              <a:rPr lang="en-GB" sz="2000" dirty="0" smtClean="0">
                <a:cs typeface="Arial" panose="020B0604020202020204" pitchFamily="34" charset="0"/>
              </a:rPr>
              <a:t>.</a:t>
            </a:r>
            <a:endParaRPr lang="en" sz="2000" dirty="0">
              <a:cs typeface="Arial" panose="020B0604020202020204" pitchFamily="34" charset="0"/>
            </a:endParaRPr>
          </a:p>
        </p:txBody>
      </p:sp>
    </p:spTree>
    <p:extLst>
      <p:ext uri="{BB962C8B-B14F-4D97-AF65-F5344CB8AC3E}">
        <p14:creationId xmlns:p14="http://schemas.microsoft.com/office/powerpoint/2010/main" val="37146091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Procedure</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dirty="0">
                <a:cs typeface="Arial" panose="020B0604020202020204" pitchFamily="34" charset="0"/>
              </a:rPr>
              <a:t>The boys were given hypothetical dilemmas (philosophical problems).</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Their answers and their reasons for giving the answers were recorded and linked to 25 moral concepts.</a:t>
            </a:r>
          </a:p>
          <a:p>
            <a:endParaRPr lang="en" sz="2000" dirty="0">
              <a:cs typeface="Arial" panose="020B0604020202020204" pitchFamily="34" charset="0"/>
            </a:endParaRPr>
          </a:p>
        </p:txBody>
      </p:sp>
    </p:spTree>
    <p:extLst>
      <p:ext uri="{BB962C8B-B14F-4D97-AF65-F5344CB8AC3E}">
        <p14:creationId xmlns:p14="http://schemas.microsoft.com/office/powerpoint/2010/main" val="2229272003"/>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268760"/>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Kohlberg’s </a:t>
            </a:r>
            <a:r>
              <a:rPr lang="en-GB" sz="2800" dirty="0" smtClean="0">
                <a:cs typeface="Arial" panose="020B0604020202020204" pitchFamily="34" charset="0"/>
              </a:rPr>
              <a:t>stages</a:t>
            </a:r>
            <a:endParaRPr lang="en" sz="2800" dirty="0">
              <a:cs typeface="Arial" panose="020B0604020202020204" pitchFamily="34" charset="0"/>
            </a:endParaRPr>
          </a:p>
        </p:txBody>
      </p:sp>
      <p:graphicFrame>
        <p:nvGraphicFramePr>
          <p:cNvPr id="4" name="Shape 83"/>
          <p:cNvGraphicFramePr/>
          <p:nvPr>
            <p:extLst/>
          </p:nvPr>
        </p:nvGraphicFramePr>
        <p:xfrm>
          <a:off x="323528" y="2006492"/>
          <a:ext cx="8568952" cy="4526100"/>
        </p:xfrm>
        <a:graphic>
          <a:graphicData uri="http://schemas.openxmlformats.org/drawingml/2006/table">
            <a:tbl>
              <a:tblPr>
                <a:noFill/>
              </a:tblPr>
              <a:tblGrid>
                <a:gridCol w="1800200">
                  <a:extLst>
                    <a:ext uri="{9D8B030D-6E8A-4147-A177-3AD203B41FA5}">
                      <a16:colId xmlns:a16="http://schemas.microsoft.com/office/drawing/2014/main" val="20000"/>
                    </a:ext>
                  </a:extLst>
                </a:gridCol>
                <a:gridCol w="6768752">
                  <a:extLst>
                    <a:ext uri="{9D8B030D-6E8A-4147-A177-3AD203B41FA5}">
                      <a16:colId xmlns:a16="http://schemas.microsoft.com/office/drawing/2014/main" val="20001"/>
                    </a:ext>
                  </a:extLst>
                </a:gridCol>
              </a:tblGrid>
              <a:tr h="778760">
                <a:tc rowSpan="2">
                  <a:txBody>
                    <a:bodyPr/>
                    <a:lstStyle/>
                    <a:p>
                      <a:pPr algn="ctr" rtl="0">
                        <a:spcBef>
                          <a:spcPts val="0"/>
                        </a:spcBef>
                        <a:buNone/>
                      </a:pPr>
                      <a:endParaRPr sz="1600" b="1" dirty="0">
                        <a:latin typeface="Arial" panose="020B0604020202020204" pitchFamily="34" charset="0"/>
                      </a:endParaRPr>
                    </a:p>
                    <a:p>
                      <a:pPr algn="ctr">
                        <a:spcBef>
                          <a:spcPts val="0"/>
                        </a:spcBef>
                        <a:buNone/>
                      </a:pPr>
                      <a:r>
                        <a:rPr lang="en" sz="1600" b="1" dirty="0" smtClean="0">
                          <a:latin typeface="Arial" panose="020B0604020202020204" pitchFamily="34" charset="0"/>
                        </a:rPr>
                        <a:t>Pre-conventional</a:t>
                      </a:r>
                      <a:endParaRPr lang="en" sz="1600" b="1" dirty="0">
                        <a:latin typeface="Arial" panose="020B0604020202020204" pitchFamily="34" charset="0"/>
                      </a:endParaRPr>
                    </a:p>
                  </a:txBody>
                  <a:tcPr marL="91425" marR="91425" marT="91425" marB="91425"/>
                </a:tc>
                <a:tc>
                  <a:txBody>
                    <a:bodyPr/>
                    <a:lstStyle/>
                    <a:p>
                      <a:pPr>
                        <a:spcBef>
                          <a:spcPts val="0"/>
                        </a:spcBef>
                        <a:buNone/>
                      </a:pPr>
                      <a:r>
                        <a:rPr lang="en" sz="1500" b="1" i="0" dirty="0">
                          <a:solidFill>
                            <a:schemeClr val="tx1"/>
                          </a:solidFill>
                          <a:latin typeface="Arial" panose="020B0604020202020204" pitchFamily="34" charset="0"/>
                        </a:rPr>
                        <a:t>Stage 1 </a:t>
                      </a:r>
                      <a:r>
                        <a:rPr lang="en" sz="1500" b="1" i="0" dirty="0" smtClean="0">
                          <a:solidFill>
                            <a:schemeClr val="tx1"/>
                          </a:solidFill>
                          <a:latin typeface="Arial" panose="020B0604020202020204" pitchFamily="34" charset="0"/>
                        </a:rPr>
                        <a:t>Obedience </a:t>
                      </a:r>
                      <a:r>
                        <a:rPr lang="en" sz="1500" b="1" i="0" dirty="0">
                          <a:solidFill>
                            <a:schemeClr val="tx1"/>
                          </a:solidFill>
                          <a:latin typeface="Arial" panose="020B0604020202020204" pitchFamily="34" charset="0"/>
                        </a:rPr>
                        <a:t>and </a:t>
                      </a:r>
                      <a:r>
                        <a:rPr lang="en" sz="1500" b="1" i="0" dirty="0" smtClean="0">
                          <a:solidFill>
                            <a:schemeClr val="tx1"/>
                          </a:solidFill>
                          <a:latin typeface="Arial" panose="020B0604020202020204" pitchFamily="34" charset="0"/>
                        </a:rPr>
                        <a:t>punishment orientation </a:t>
                      </a:r>
                      <a:r>
                        <a:rPr lang="en" sz="1500" dirty="0" smtClean="0">
                          <a:latin typeface="Arial" panose="020B0604020202020204" pitchFamily="34" charset="0"/>
                        </a:rPr>
                        <a:t>– </a:t>
                      </a:r>
                      <a:r>
                        <a:rPr lang="en" sz="1500" dirty="0">
                          <a:latin typeface="Arial" panose="020B0604020202020204" pitchFamily="34" charset="0"/>
                        </a:rPr>
                        <a:t>The child is good in order to not be </a:t>
                      </a:r>
                      <a:r>
                        <a:rPr lang="en" sz="1500" dirty="0" smtClean="0">
                          <a:latin typeface="Arial" panose="020B0604020202020204" pitchFamily="34" charset="0"/>
                        </a:rPr>
                        <a:t>punished</a:t>
                      </a:r>
                      <a:r>
                        <a:rPr lang="en-GB" sz="1500" dirty="0" smtClean="0">
                          <a:latin typeface="Arial" panose="020B0604020202020204" pitchFamily="34" charset="0"/>
                        </a:rPr>
                        <a:t> (‘I will do as I am told</a:t>
                      </a:r>
                      <a:r>
                        <a:rPr lang="en-GB" sz="1500" baseline="0" dirty="0" smtClean="0">
                          <a:latin typeface="Arial" panose="020B0604020202020204" pitchFamily="34" charset="0"/>
                        </a:rPr>
                        <a:t> or I will be told off’)</a:t>
                      </a:r>
                      <a:r>
                        <a:rPr lang="en" sz="1500" dirty="0" smtClean="0">
                          <a:latin typeface="Arial" panose="020B0604020202020204" pitchFamily="34" charset="0"/>
                        </a:rPr>
                        <a:t>. If </a:t>
                      </a:r>
                      <a:r>
                        <a:rPr lang="en" sz="1500" dirty="0">
                          <a:latin typeface="Arial" panose="020B0604020202020204" pitchFamily="34" charset="0"/>
                        </a:rPr>
                        <a:t>someone is punished then they must have done something wrong.</a:t>
                      </a:r>
                    </a:p>
                  </a:txBody>
                  <a:tcPr marL="91425" marR="91425" marT="91425" marB="91425"/>
                </a:tc>
                <a:extLst>
                  <a:ext uri="{0D108BD9-81ED-4DB2-BD59-A6C34878D82A}">
                    <a16:rowId xmlns:a16="http://schemas.microsoft.com/office/drawing/2014/main" val="10000"/>
                  </a:ext>
                </a:extLst>
              </a:tr>
              <a:tr h="360000">
                <a:tc vMerge="1">
                  <a:txBody>
                    <a:bodyPr/>
                    <a:lstStyle/>
                    <a:p>
                      <a:endParaRPr lang="en-US"/>
                    </a:p>
                  </a:txBody>
                  <a:tcPr/>
                </a:tc>
                <a:tc>
                  <a:txBody>
                    <a:bodyPr/>
                    <a:lstStyle/>
                    <a:p>
                      <a:pPr>
                        <a:spcBef>
                          <a:spcPts val="0"/>
                        </a:spcBef>
                        <a:buNone/>
                      </a:pPr>
                      <a:r>
                        <a:rPr lang="en" sz="1500" b="1" i="0" dirty="0">
                          <a:solidFill>
                            <a:schemeClr val="tx1"/>
                          </a:solidFill>
                          <a:latin typeface="Arial" panose="020B0604020202020204" pitchFamily="34" charset="0"/>
                        </a:rPr>
                        <a:t>Stage 2 </a:t>
                      </a:r>
                      <a:r>
                        <a:rPr lang="en" sz="1500" b="1" i="0" dirty="0" smtClean="0">
                          <a:solidFill>
                            <a:schemeClr val="tx1"/>
                          </a:solidFill>
                          <a:latin typeface="Arial" panose="020B0604020202020204" pitchFamily="34" charset="0"/>
                        </a:rPr>
                        <a:t>Satisfaction </a:t>
                      </a:r>
                      <a:r>
                        <a:rPr lang="en" sz="1500" b="1" i="0" dirty="0">
                          <a:solidFill>
                            <a:schemeClr val="tx1"/>
                          </a:solidFill>
                          <a:latin typeface="Arial" panose="020B0604020202020204" pitchFamily="34" charset="0"/>
                        </a:rPr>
                        <a:t>of own needs and sometimes </a:t>
                      </a:r>
                      <a:r>
                        <a:rPr lang="en" sz="1500" b="1" i="0" dirty="0" smtClean="0">
                          <a:solidFill>
                            <a:schemeClr val="tx1"/>
                          </a:solidFill>
                          <a:latin typeface="Arial" panose="020B0604020202020204" pitchFamily="34" charset="0"/>
                        </a:rPr>
                        <a:t>others’ </a:t>
                      </a:r>
                      <a:r>
                        <a:rPr lang="en" sz="1500" i="1" dirty="0" smtClean="0">
                          <a:latin typeface="Arial" panose="020B0604020202020204" pitchFamily="34" charset="0"/>
                        </a:rPr>
                        <a:t>– </a:t>
                      </a:r>
                      <a:r>
                        <a:rPr lang="en" sz="1500" dirty="0" smtClean="0">
                          <a:latin typeface="Arial" panose="020B0604020202020204" pitchFamily="34" charset="0"/>
                        </a:rPr>
                        <a:t>Seen </a:t>
                      </a:r>
                      <a:r>
                        <a:rPr lang="en" sz="1500" dirty="0">
                          <a:latin typeface="Arial" panose="020B0604020202020204" pitchFamily="34" charset="0"/>
                        </a:rPr>
                        <a:t>like a marketplace, morality seen as an </a:t>
                      </a:r>
                      <a:r>
                        <a:rPr lang="en" sz="1500" dirty="0" smtClean="0">
                          <a:latin typeface="Arial" panose="020B0604020202020204" pitchFamily="34" charset="0"/>
                        </a:rPr>
                        <a:t>exchange, i.e</a:t>
                      </a:r>
                      <a:r>
                        <a:rPr lang="en" sz="1500" dirty="0">
                          <a:latin typeface="Arial" panose="020B0604020202020204" pitchFamily="34" charset="0"/>
                        </a:rPr>
                        <a:t>. ‘I’ll scratch your back if you scratch mine</a:t>
                      </a:r>
                      <a:r>
                        <a:rPr lang="en" sz="1500" dirty="0" smtClean="0">
                          <a:latin typeface="Arial" panose="020B0604020202020204" pitchFamily="34" charset="0"/>
                        </a:rPr>
                        <a:t>’.</a:t>
                      </a:r>
                      <a:endParaRPr lang="en" sz="1500" dirty="0">
                        <a:latin typeface="Arial" panose="020B0604020202020204" pitchFamily="34" charset="0"/>
                      </a:endParaRPr>
                    </a:p>
                  </a:txBody>
                  <a:tcPr marL="91425" marR="91425" marT="91425" marB="91425"/>
                </a:tc>
                <a:extLst>
                  <a:ext uri="{0D108BD9-81ED-4DB2-BD59-A6C34878D82A}">
                    <a16:rowId xmlns:a16="http://schemas.microsoft.com/office/drawing/2014/main" val="10001"/>
                  </a:ext>
                </a:extLst>
              </a:tr>
              <a:tr h="576852">
                <a:tc rowSpan="2">
                  <a:txBody>
                    <a:bodyPr/>
                    <a:lstStyle/>
                    <a:p>
                      <a:pPr algn="ctr" rtl="0">
                        <a:spcBef>
                          <a:spcPts val="0"/>
                        </a:spcBef>
                        <a:buNone/>
                      </a:pPr>
                      <a:endParaRPr sz="1600" b="1" dirty="0">
                        <a:latin typeface="Arial" panose="020B0604020202020204" pitchFamily="34" charset="0"/>
                      </a:endParaRPr>
                    </a:p>
                    <a:p>
                      <a:pPr algn="ctr">
                        <a:spcBef>
                          <a:spcPts val="0"/>
                        </a:spcBef>
                        <a:buNone/>
                      </a:pPr>
                      <a:r>
                        <a:rPr lang="en" sz="1600" b="1" dirty="0">
                          <a:latin typeface="Arial" panose="020B0604020202020204" pitchFamily="34" charset="0"/>
                        </a:rPr>
                        <a:t>Conventional</a:t>
                      </a:r>
                    </a:p>
                  </a:txBody>
                  <a:tcPr marL="91425" marR="91425" marT="91425" marB="91425"/>
                </a:tc>
                <a:tc>
                  <a:txBody>
                    <a:bodyPr/>
                    <a:lstStyle/>
                    <a:p>
                      <a:pPr>
                        <a:spcBef>
                          <a:spcPts val="0"/>
                        </a:spcBef>
                        <a:buNone/>
                      </a:pPr>
                      <a:r>
                        <a:rPr lang="en" sz="1500" b="1" i="0" dirty="0">
                          <a:solidFill>
                            <a:schemeClr val="tx1"/>
                          </a:solidFill>
                          <a:latin typeface="Arial" panose="020B0604020202020204" pitchFamily="34" charset="0"/>
                        </a:rPr>
                        <a:t>Stage 3 </a:t>
                      </a:r>
                      <a:r>
                        <a:rPr lang="en" sz="1500" b="1" i="0" dirty="0" smtClean="0">
                          <a:solidFill>
                            <a:schemeClr val="tx1"/>
                          </a:solidFill>
                          <a:latin typeface="Arial" panose="020B0604020202020204" pitchFamily="34" charset="0"/>
                        </a:rPr>
                        <a:t>Conformity </a:t>
                      </a:r>
                      <a:r>
                        <a:rPr lang="en" sz="1500" b="1" i="0" dirty="0">
                          <a:solidFill>
                            <a:schemeClr val="tx1"/>
                          </a:solidFill>
                          <a:latin typeface="Arial" panose="020B0604020202020204" pitchFamily="34" charset="0"/>
                        </a:rPr>
                        <a:t>to social rules and norms </a:t>
                      </a:r>
                      <a:r>
                        <a:rPr lang="en" sz="1500" dirty="0" smtClean="0">
                          <a:latin typeface="Arial" panose="020B0604020202020204" pitchFamily="34" charset="0"/>
                        </a:rPr>
                        <a:t>– </a:t>
                      </a:r>
                      <a:r>
                        <a:rPr lang="en" sz="1500" dirty="0">
                          <a:latin typeface="Arial" panose="020B0604020202020204" pitchFamily="34" charset="0"/>
                        </a:rPr>
                        <a:t>C</a:t>
                      </a:r>
                      <a:r>
                        <a:rPr lang="en" sz="1500" dirty="0" smtClean="0">
                          <a:latin typeface="Arial" panose="020B0604020202020204" pitchFamily="34" charset="0"/>
                        </a:rPr>
                        <a:t>hildren </a:t>
                      </a:r>
                      <a:r>
                        <a:rPr lang="en" sz="1500" dirty="0">
                          <a:latin typeface="Arial" panose="020B0604020202020204" pitchFamily="34" charset="0"/>
                        </a:rPr>
                        <a:t>behave to look good and to be seen as nice.</a:t>
                      </a:r>
                    </a:p>
                  </a:txBody>
                  <a:tcPr marL="91425" marR="91425" marT="91425" marB="91425"/>
                </a:tc>
                <a:extLst>
                  <a:ext uri="{0D108BD9-81ED-4DB2-BD59-A6C34878D82A}">
                    <a16:rowId xmlns:a16="http://schemas.microsoft.com/office/drawing/2014/main" val="10002"/>
                  </a:ext>
                </a:extLst>
              </a:tr>
              <a:tr h="576852">
                <a:tc vMerge="1">
                  <a:txBody>
                    <a:bodyPr/>
                    <a:lstStyle/>
                    <a:p>
                      <a:endParaRPr lang="en-US"/>
                    </a:p>
                  </a:txBody>
                  <a:tcPr/>
                </a:tc>
                <a:tc>
                  <a:txBody>
                    <a:bodyPr/>
                    <a:lstStyle/>
                    <a:p>
                      <a:pPr>
                        <a:spcBef>
                          <a:spcPts val="0"/>
                        </a:spcBef>
                        <a:buNone/>
                      </a:pPr>
                      <a:r>
                        <a:rPr lang="en" sz="1500" b="1" i="0" dirty="0">
                          <a:solidFill>
                            <a:schemeClr val="tx1"/>
                          </a:solidFill>
                          <a:latin typeface="Arial" panose="020B0604020202020204" pitchFamily="34" charset="0"/>
                        </a:rPr>
                        <a:t>Stage 4 </a:t>
                      </a:r>
                      <a:r>
                        <a:rPr lang="en" sz="1500" b="1" i="0" dirty="0" smtClean="0">
                          <a:solidFill>
                            <a:schemeClr val="tx1"/>
                          </a:solidFill>
                          <a:latin typeface="Arial" panose="020B0604020202020204" pitchFamily="34" charset="0"/>
                        </a:rPr>
                        <a:t>Authority </a:t>
                      </a:r>
                      <a:r>
                        <a:rPr lang="en" sz="1500" b="1" i="0" dirty="0">
                          <a:solidFill>
                            <a:schemeClr val="tx1"/>
                          </a:solidFill>
                          <a:latin typeface="Arial" panose="020B0604020202020204" pitchFamily="34" charset="0"/>
                        </a:rPr>
                        <a:t>and social order </a:t>
                      </a:r>
                      <a:r>
                        <a:rPr lang="en" sz="1500" i="1" dirty="0" smtClean="0">
                          <a:latin typeface="Arial" panose="020B0604020202020204" pitchFamily="34" charset="0"/>
                        </a:rPr>
                        <a:t>–</a:t>
                      </a:r>
                      <a:r>
                        <a:rPr lang="en" sz="1500" i="1" baseline="0" dirty="0" smtClean="0">
                          <a:latin typeface="Arial" panose="020B0604020202020204" pitchFamily="34" charset="0"/>
                        </a:rPr>
                        <a:t> </a:t>
                      </a:r>
                      <a:r>
                        <a:rPr lang="en" sz="1500" dirty="0" smtClean="0">
                          <a:latin typeface="Arial" panose="020B0604020202020204" pitchFamily="34" charset="0"/>
                        </a:rPr>
                        <a:t>Right </a:t>
                      </a:r>
                      <a:r>
                        <a:rPr lang="en" sz="1500" dirty="0">
                          <a:latin typeface="Arial" panose="020B0604020202020204" pitchFamily="34" charset="0"/>
                        </a:rPr>
                        <a:t>behaviour is doing one’s duty. </a:t>
                      </a:r>
                      <a:r>
                        <a:rPr lang="en" sz="1500" dirty="0" smtClean="0">
                          <a:latin typeface="Arial" panose="020B0604020202020204" pitchFamily="34" charset="0"/>
                        </a:rPr>
                        <a:t>Laws </a:t>
                      </a:r>
                      <a:r>
                        <a:rPr lang="en" sz="1500" dirty="0">
                          <a:latin typeface="Arial" panose="020B0604020202020204" pitchFamily="34" charset="0"/>
                        </a:rPr>
                        <a:t>are set in stone.</a:t>
                      </a:r>
                    </a:p>
                  </a:txBody>
                  <a:tcPr marL="91425" marR="91425" marT="91425" marB="91425"/>
                </a:tc>
                <a:extLst>
                  <a:ext uri="{0D108BD9-81ED-4DB2-BD59-A6C34878D82A}">
                    <a16:rowId xmlns:a16="http://schemas.microsoft.com/office/drawing/2014/main" val="10003"/>
                  </a:ext>
                </a:extLst>
              </a:tr>
              <a:tr h="576852">
                <a:tc rowSpan="2">
                  <a:txBody>
                    <a:bodyPr/>
                    <a:lstStyle/>
                    <a:p>
                      <a:pPr algn="ctr" rtl="0">
                        <a:spcBef>
                          <a:spcPts val="0"/>
                        </a:spcBef>
                        <a:buNone/>
                      </a:pPr>
                      <a:endParaRPr sz="1600" b="1" dirty="0">
                        <a:latin typeface="Arial" panose="020B0604020202020204" pitchFamily="34" charset="0"/>
                      </a:endParaRPr>
                    </a:p>
                    <a:p>
                      <a:pPr algn="ctr">
                        <a:spcBef>
                          <a:spcPts val="0"/>
                        </a:spcBef>
                        <a:buNone/>
                      </a:pPr>
                      <a:r>
                        <a:rPr lang="en" sz="1600" b="1" dirty="0" smtClean="0">
                          <a:latin typeface="Arial" panose="020B0604020202020204" pitchFamily="34" charset="0"/>
                        </a:rPr>
                        <a:t>Post-conventional</a:t>
                      </a:r>
                      <a:endParaRPr lang="en" sz="1600" b="1" dirty="0">
                        <a:latin typeface="Arial" panose="020B0604020202020204" pitchFamily="34" charset="0"/>
                      </a:endParaRPr>
                    </a:p>
                  </a:txBody>
                  <a:tcPr marL="91425" marR="91425" marT="91425" marB="91425"/>
                </a:tc>
                <a:tc>
                  <a:txBody>
                    <a:bodyPr/>
                    <a:lstStyle/>
                    <a:p>
                      <a:pPr>
                        <a:spcBef>
                          <a:spcPts val="0"/>
                        </a:spcBef>
                        <a:buNone/>
                      </a:pPr>
                      <a:r>
                        <a:rPr lang="en" sz="1500" b="1" i="0" dirty="0">
                          <a:solidFill>
                            <a:schemeClr val="tx1"/>
                          </a:solidFill>
                          <a:latin typeface="Arial" panose="020B0604020202020204" pitchFamily="34" charset="0"/>
                        </a:rPr>
                        <a:t>Stage </a:t>
                      </a:r>
                      <a:r>
                        <a:rPr lang="en" sz="1500" b="1" i="0" dirty="0" smtClean="0">
                          <a:solidFill>
                            <a:schemeClr val="tx1"/>
                          </a:solidFill>
                          <a:latin typeface="Arial" panose="020B0604020202020204" pitchFamily="34" charset="0"/>
                        </a:rPr>
                        <a:t>5 The </a:t>
                      </a:r>
                      <a:r>
                        <a:rPr lang="en" sz="1500" b="1" i="0" dirty="0">
                          <a:solidFill>
                            <a:schemeClr val="tx1"/>
                          </a:solidFill>
                          <a:latin typeface="Arial" panose="020B0604020202020204" pitchFamily="34" charset="0"/>
                        </a:rPr>
                        <a:t>social contract </a:t>
                      </a:r>
                      <a:r>
                        <a:rPr lang="en" sz="1500" dirty="0" smtClean="0">
                          <a:latin typeface="Arial" panose="020B0604020202020204" pitchFamily="34" charset="0"/>
                        </a:rPr>
                        <a:t>– Still </a:t>
                      </a:r>
                      <a:r>
                        <a:rPr lang="en" sz="1500" dirty="0">
                          <a:latin typeface="Arial" panose="020B0604020202020204" pitchFamily="34" charset="0"/>
                        </a:rPr>
                        <a:t>based on law but </a:t>
                      </a:r>
                      <a:r>
                        <a:rPr lang="en" sz="1500" dirty="0" smtClean="0">
                          <a:latin typeface="Arial" panose="020B0604020202020204" pitchFamily="34" charset="0"/>
                        </a:rPr>
                        <a:t>a more </a:t>
                      </a:r>
                      <a:r>
                        <a:rPr lang="en" sz="1500" dirty="0">
                          <a:latin typeface="Arial" panose="020B0604020202020204" pitchFamily="34" charset="0"/>
                        </a:rPr>
                        <a:t>personal view of law. </a:t>
                      </a:r>
                      <a:r>
                        <a:rPr lang="en" sz="1500" dirty="0" smtClean="0">
                          <a:latin typeface="Arial" panose="020B0604020202020204" pitchFamily="34" charset="0"/>
                        </a:rPr>
                        <a:t>Law </a:t>
                      </a:r>
                      <a:r>
                        <a:rPr lang="en" sz="1500" dirty="0">
                          <a:latin typeface="Arial" panose="020B0604020202020204" pitchFamily="34" charset="0"/>
                        </a:rPr>
                        <a:t>now seen as changeable.</a:t>
                      </a:r>
                    </a:p>
                  </a:txBody>
                  <a:tcPr marL="91425" marR="91425" marT="91425" marB="91425"/>
                </a:tc>
                <a:extLst>
                  <a:ext uri="{0D108BD9-81ED-4DB2-BD59-A6C34878D82A}">
                    <a16:rowId xmlns:a16="http://schemas.microsoft.com/office/drawing/2014/main" val="10004"/>
                  </a:ext>
                </a:extLst>
              </a:tr>
              <a:tr h="360000">
                <a:tc vMerge="1">
                  <a:txBody>
                    <a:bodyPr/>
                    <a:lstStyle/>
                    <a:p>
                      <a:endParaRPr lang="en-US"/>
                    </a:p>
                  </a:txBody>
                  <a:tcPr/>
                </a:tc>
                <a:tc>
                  <a:txBody>
                    <a:bodyPr/>
                    <a:lstStyle/>
                    <a:p>
                      <a:pPr>
                        <a:spcBef>
                          <a:spcPts val="0"/>
                        </a:spcBef>
                        <a:buNone/>
                      </a:pPr>
                      <a:r>
                        <a:rPr lang="en" sz="1500" b="1" i="0" dirty="0">
                          <a:solidFill>
                            <a:schemeClr val="tx1"/>
                          </a:solidFill>
                          <a:latin typeface="Arial" panose="020B0604020202020204" pitchFamily="34" charset="0"/>
                        </a:rPr>
                        <a:t>Stage 6 </a:t>
                      </a:r>
                      <a:r>
                        <a:rPr lang="en" sz="1500" b="1" i="0" dirty="0" smtClean="0">
                          <a:solidFill>
                            <a:schemeClr val="tx1"/>
                          </a:solidFill>
                          <a:latin typeface="Arial" panose="020B0604020202020204" pitchFamily="34" charset="0"/>
                        </a:rPr>
                        <a:t>Ethical </a:t>
                      </a:r>
                      <a:r>
                        <a:rPr lang="en" sz="1500" b="1" i="0" dirty="0">
                          <a:solidFill>
                            <a:schemeClr val="tx1"/>
                          </a:solidFill>
                          <a:latin typeface="Arial" panose="020B0604020202020204" pitchFamily="34" charset="0"/>
                        </a:rPr>
                        <a:t>principles </a:t>
                      </a:r>
                      <a:r>
                        <a:rPr lang="en" sz="1500" dirty="0" smtClean="0">
                          <a:latin typeface="Arial" panose="020B0604020202020204" pitchFamily="34" charset="0"/>
                        </a:rPr>
                        <a:t>– </a:t>
                      </a:r>
                      <a:r>
                        <a:rPr lang="en" sz="1500" dirty="0">
                          <a:latin typeface="Arial" panose="020B0604020202020204" pitchFamily="34" charset="0"/>
                        </a:rPr>
                        <a:t>D</a:t>
                      </a:r>
                      <a:r>
                        <a:rPr lang="en" sz="1500" dirty="0" smtClean="0">
                          <a:latin typeface="Arial" panose="020B0604020202020204" pitchFamily="34" charset="0"/>
                        </a:rPr>
                        <a:t>ecisions </a:t>
                      </a:r>
                      <a:r>
                        <a:rPr lang="en" sz="1500" dirty="0">
                          <a:latin typeface="Arial" panose="020B0604020202020204" pitchFamily="34" charset="0"/>
                        </a:rPr>
                        <a:t>based</a:t>
                      </a:r>
                      <a:r>
                        <a:rPr lang="en" sz="1500" dirty="0">
                          <a:solidFill>
                            <a:schemeClr val="dk1"/>
                          </a:solidFill>
                          <a:latin typeface="Arial" panose="020B0604020202020204" pitchFamily="34" charset="0"/>
                        </a:rPr>
                        <a:t> </a:t>
                      </a:r>
                      <a:r>
                        <a:rPr lang="en" sz="1500" dirty="0" smtClean="0">
                          <a:solidFill>
                            <a:schemeClr val="dk1"/>
                          </a:solidFill>
                          <a:latin typeface="Arial" panose="020B0604020202020204" pitchFamily="34" charset="0"/>
                        </a:rPr>
                        <a:t>on universal </a:t>
                      </a:r>
                      <a:r>
                        <a:rPr lang="en" sz="1500" dirty="0">
                          <a:solidFill>
                            <a:schemeClr val="dk1"/>
                          </a:solidFill>
                          <a:latin typeface="Arial" panose="020B0604020202020204" pitchFamily="34" charset="0"/>
                        </a:rPr>
                        <a:t>principles of justice, equality of human rights, and </a:t>
                      </a:r>
                      <a:r>
                        <a:rPr lang="en" sz="1500" dirty="0" smtClean="0">
                          <a:solidFill>
                            <a:schemeClr val="dk1"/>
                          </a:solidFill>
                          <a:latin typeface="Arial" panose="020B0604020202020204" pitchFamily="34" charset="0"/>
                        </a:rPr>
                        <a:t>respect </a:t>
                      </a:r>
                      <a:r>
                        <a:rPr lang="en" sz="1500" dirty="0">
                          <a:solidFill>
                            <a:schemeClr val="dk1"/>
                          </a:solidFill>
                          <a:latin typeface="Arial" panose="020B0604020202020204" pitchFamily="34" charset="0"/>
                        </a:rPr>
                        <a:t>for the dignity of human beings as individual persons.</a:t>
                      </a:r>
                    </a:p>
                  </a:txBody>
                  <a:tcPr marL="91425" marR="91425" marT="91425" marB="91425"/>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82968168"/>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t" anchorCtr="0">
            <a:noAutofit/>
          </a:bodyPr>
          <a:lstStyle/>
          <a:p>
            <a:pPr algn="ctr"/>
            <a:r>
              <a:rPr lang="en-GB" sz="2800" dirty="0">
                <a:cs typeface="Arial" panose="020B0604020202020204" pitchFamily="34" charset="0"/>
              </a:rPr>
              <a:t>Discuss </a:t>
            </a:r>
            <a:r>
              <a:rPr lang="en-GB" sz="2800" dirty="0" smtClean="0">
                <a:cs typeface="Arial" panose="020B0604020202020204" pitchFamily="34" charset="0"/>
              </a:rPr>
              <a:t>these </a:t>
            </a:r>
            <a:r>
              <a:rPr lang="en-GB" sz="2800" dirty="0">
                <a:cs typeface="Arial" panose="020B0604020202020204" pitchFamily="34" charset="0"/>
              </a:rPr>
              <a:t>two questions </a:t>
            </a:r>
            <a:r>
              <a:rPr lang="en-GB" sz="2800" dirty="0" smtClean="0">
                <a:cs typeface="Arial" panose="020B0604020202020204" pitchFamily="34" charset="0"/>
              </a:rPr>
              <a:t/>
            </a:r>
            <a:br>
              <a:rPr lang="en-GB" sz="2800" dirty="0" smtClean="0">
                <a:cs typeface="Arial" panose="020B0604020202020204" pitchFamily="34" charset="0"/>
              </a:rPr>
            </a:br>
            <a:r>
              <a:rPr lang="en-GB" sz="2800" dirty="0" smtClean="0">
                <a:cs typeface="Arial" panose="020B0604020202020204" pitchFamily="34" charset="0"/>
              </a:rPr>
              <a:t>with </a:t>
            </a:r>
            <a:r>
              <a:rPr lang="en-GB" sz="2800" dirty="0">
                <a:cs typeface="Arial" panose="020B0604020202020204" pitchFamily="34" charset="0"/>
              </a:rPr>
              <a:t>the people </a:t>
            </a:r>
            <a:r>
              <a:rPr lang="en-GB" sz="2800" dirty="0" smtClean="0">
                <a:cs typeface="Arial" panose="020B0604020202020204" pitchFamily="34" charset="0"/>
              </a:rPr>
              <a:t>around you:</a:t>
            </a:r>
            <a:endParaRPr lang="en" sz="2800" dirty="0">
              <a:cs typeface="Arial" panose="020B0604020202020204" pitchFamily="34" charset="0"/>
            </a:endParaRPr>
          </a:p>
        </p:txBody>
      </p:sp>
      <p:sp>
        <p:nvSpPr>
          <p:cNvPr id="225" name="Shape 225"/>
          <p:cNvSpPr txBox="1">
            <a:spLocks noGrp="1"/>
          </p:cNvSpPr>
          <p:nvPr>
            <p:ph type="body" idx="1"/>
          </p:nvPr>
        </p:nvSpPr>
        <p:spPr>
          <a:xfrm>
            <a:off x="467544" y="2996952"/>
            <a:ext cx="8229600" cy="2664296"/>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400" b="1" dirty="0">
                <a:cs typeface="Arial" panose="020B0604020202020204" pitchFamily="34" charset="0"/>
              </a:rPr>
              <a:t>‘Is it better to save the life of one important person or a lot of unimportant people</a:t>
            </a:r>
            <a:r>
              <a:rPr lang="en-GB" sz="2400" b="1" dirty="0" smtClean="0">
                <a:cs typeface="Arial" panose="020B0604020202020204" pitchFamily="34" charset="0"/>
              </a:rPr>
              <a:t>?’</a:t>
            </a:r>
          </a:p>
          <a:p>
            <a:endParaRPr lang="en-GB" sz="2400" b="1" dirty="0" smtClean="0">
              <a:cs typeface="Arial" panose="020B0604020202020204" pitchFamily="34" charset="0"/>
            </a:endParaRPr>
          </a:p>
          <a:p>
            <a:r>
              <a:rPr lang="en-GB" sz="2400" b="1" dirty="0">
                <a:cs typeface="Arial" panose="020B0604020202020204" pitchFamily="34" charset="0"/>
              </a:rPr>
              <a:t>‘Should the doctor mercy kill a fatally ill woman requesting death because of her pain</a:t>
            </a:r>
            <a:r>
              <a:rPr lang="en-GB" sz="2400" b="1" dirty="0" smtClean="0">
                <a:cs typeface="Arial" panose="020B0604020202020204" pitchFamily="34" charset="0"/>
              </a:rPr>
              <a:t>?’</a:t>
            </a:r>
            <a:endParaRPr lang="en-GB" sz="2400" b="1" dirty="0">
              <a:cs typeface="Arial" panose="020B0604020202020204" pitchFamily="34" charset="0"/>
            </a:endParaRPr>
          </a:p>
        </p:txBody>
      </p:sp>
    </p:spTree>
    <p:extLst>
      <p:ext uri="{BB962C8B-B14F-4D97-AF65-F5344CB8AC3E}">
        <p14:creationId xmlns:p14="http://schemas.microsoft.com/office/powerpoint/2010/main" val="393230262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t" anchorCtr="0">
            <a:noAutofit/>
          </a:bodyPr>
          <a:lstStyle/>
          <a:p>
            <a:pPr algn="ctr"/>
            <a:r>
              <a:rPr lang="en-GB" sz="2800" dirty="0">
                <a:cs typeface="Arial" panose="020B0604020202020204" pitchFamily="34" charset="0"/>
              </a:rPr>
              <a:t>‘Is it better to save the life of one important person or a lot of unimportant people?’</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Tommy (aged 10, participant in the study</a:t>
            </a:r>
            <a:r>
              <a:rPr lang="en-GB" sz="2000" dirty="0" smtClean="0">
                <a:cs typeface="Arial" panose="020B0604020202020204" pitchFamily="34" charset="0"/>
              </a:rPr>
              <a:t>):</a:t>
            </a:r>
            <a:endParaRPr lang="en-GB" sz="2000" dirty="0">
              <a:cs typeface="Arial" panose="020B0604020202020204" pitchFamily="34" charset="0"/>
            </a:endParaRPr>
          </a:p>
          <a:p>
            <a:endParaRPr lang="en-GB" sz="2000" dirty="0">
              <a:cs typeface="Arial" panose="020B0604020202020204" pitchFamily="34" charset="0"/>
            </a:endParaRPr>
          </a:p>
          <a:p>
            <a:r>
              <a:rPr lang="en-GB" sz="2000" dirty="0">
                <a:cs typeface="Arial" panose="020B0604020202020204" pitchFamily="34" charset="0"/>
              </a:rPr>
              <a:t>‘All the people that aren’t important because one man just has one house, maybe a lot of furniture, but a whole bunch of people have an awful lot of furniture and some of these poor people might have a lot of money and it doesn’t look it.’</a:t>
            </a:r>
          </a:p>
          <a:p>
            <a:endParaRPr lang="en-GB" sz="2000" dirty="0">
              <a:cs typeface="Arial" panose="020B0604020202020204" pitchFamily="34" charset="0"/>
            </a:endParaRPr>
          </a:p>
          <a:p>
            <a:r>
              <a:rPr lang="en-GB" sz="2000" dirty="0">
                <a:cs typeface="Arial" panose="020B0604020202020204" pitchFamily="34" charset="0"/>
              </a:rPr>
              <a:t>He has confused human value with the value of possessions. He is clearly in stage 1</a:t>
            </a:r>
            <a:r>
              <a:rPr lang="en-GB" sz="2000" dirty="0" smtClean="0">
                <a:cs typeface="Arial" panose="020B0604020202020204" pitchFamily="34" charset="0"/>
              </a:rPr>
              <a:t>.</a:t>
            </a:r>
            <a:endParaRPr lang="en" sz="2000" dirty="0">
              <a:cs typeface="Arial" panose="020B0604020202020204" pitchFamily="34" charset="0"/>
            </a:endParaRPr>
          </a:p>
        </p:txBody>
      </p:sp>
    </p:spTree>
    <p:extLst>
      <p:ext uri="{BB962C8B-B14F-4D97-AF65-F5344CB8AC3E}">
        <p14:creationId xmlns:p14="http://schemas.microsoft.com/office/powerpoint/2010/main" val="340765410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t" anchorCtr="0">
            <a:noAutofit/>
          </a:bodyPr>
          <a:lstStyle/>
          <a:p>
            <a:pPr algn="ctr"/>
            <a:r>
              <a:rPr lang="en-GB" sz="2800" dirty="0">
                <a:cs typeface="Arial" panose="020B0604020202020204" pitchFamily="34" charset="0"/>
              </a:rPr>
              <a:t>‘Should the doctor mercy kill a fatally ill woman requesting death because of her pain?’</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Tommy (aged 13</a:t>
            </a:r>
            <a:r>
              <a:rPr lang="en-GB" sz="2000" dirty="0" smtClean="0">
                <a:cs typeface="Arial" panose="020B0604020202020204" pitchFamily="34" charset="0"/>
              </a:rPr>
              <a:t>):</a:t>
            </a:r>
            <a:endParaRPr lang="en-GB" sz="2000" dirty="0">
              <a:cs typeface="Arial" panose="020B0604020202020204" pitchFamily="34" charset="0"/>
            </a:endParaRPr>
          </a:p>
          <a:p>
            <a:endParaRPr lang="en-GB" sz="2000" dirty="0">
              <a:cs typeface="Arial" panose="020B0604020202020204" pitchFamily="34" charset="0"/>
            </a:endParaRPr>
          </a:p>
          <a:p>
            <a:r>
              <a:rPr lang="en-GB" sz="2000" dirty="0">
                <a:cs typeface="Arial" panose="020B0604020202020204" pitchFamily="34" charset="0"/>
              </a:rPr>
              <a:t>‘Maybe it would be good, to put her out of her pain, she’d be better off that way. But the husband wouldn’t want it, it’s not like an animal. If a pet dies you can get along without it – it isn’t something you really need. Well, you can get a new wife, but it’s not really the same.’</a:t>
            </a:r>
          </a:p>
          <a:p>
            <a:endParaRPr lang="en-GB" sz="2000" dirty="0">
              <a:cs typeface="Arial" panose="020B0604020202020204" pitchFamily="34" charset="0"/>
            </a:endParaRPr>
          </a:p>
          <a:p>
            <a:r>
              <a:rPr lang="en-GB" sz="2000" dirty="0">
                <a:cs typeface="Arial" panose="020B0604020202020204" pitchFamily="34" charset="0"/>
              </a:rPr>
              <a:t>The value of the life is thought about from two perspectives (albeit at a basic level). This is stage 2.</a:t>
            </a:r>
          </a:p>
          <a:p>
            <a:endParaRPr lang="en" sz="2000" dirty="0">
              <a:cs typeface="Arial" panose="020B0604020202020204" pitchFamily="34" charset="0"/>
            </a:endParaRPr>
          </a:p>
        </p:txBody>
      </p:sp>
    </p:spTree>
    <p:extLst>
      <p:ext uri="{BB962C8B-B14F-4D97-AF65-F5344CB8AC3E}">
        <p14:creationId xmlns:p14="http://schemas.microsoft.com/office/powerpoint/2010/main" val="57801494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t" anchorCtr="0">
            <a:noAutofit/>
          </a:bodyPr>
          <a:lstStyle/>
          <a:p>
            <a:pPr algn="ctr"/>
            <a:r>
              <a:rPr lang="en-GB" sz="2800" dirty="0">
                <a:cs typeface="Arial" panose="020B0604020202020204" pitchFamily="34" charset="0"/>
              </a:rPr>
              <a:t>‘Should the doctor mercy kill a fatally ill woman requesting death because of her pain?’</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Tommy (aged 16</a:t>
            </a:r>
            <a:r>
              <a:rPr lang="en-GB" sz="2000" dirty="0" smtClean="0">
                <a:cs typeface="Arial" panose="020B0604020202020204" pitchFamily="34" charset="0"/>
              </a:rPr>
              <a:t>):</a:t>
            </a:r>
            <a:endParaRPr lang="en-GB" sz="2000" dirty="0">
              <a:cs typeface="Arial" panose="020B0604020202020204" pitchFamily="34" charset="0"/>
            </a:endParaRPr>
          </a:p>
          <a:p>
            <a:endParaRPr lang="en-GB" sz="2000" dirty="0">
              <a:cs typeface="Arial" panose="020B0604020202020204" pitchFamily="34" charset="0"/>
            </a:endParaRPr>
          </a:p>
          <a:p>
            <a:r>
              <a:rPr lang="en-GB" sz="2000" dirty="0">
                <a:cs typeface="Arial" panose="020B0604020202020204" pitchFamily="34" charset="0"/>
              </a:rPr>
              <a:t>‘It might be best for her, but her husband – it’s a human life – not like an animal; it just doesn’t have the same relationship that a human being does to a family. You can become attached to a dog, but nothing like a human you know.’</a:t>
            </a:r>
          </a:p>
          <a:p>
            <a:endParaRPr lang="en-GB" sz="2000" dirty="0">
              <a:cs typeface="Arial" panose="020B0604020202020204" pitchFamily="34" charset="0"/>
            </a:endParaRPr>
          </a:p>
          <a:p>
            <a:r>
              <a:rPr lang="en-GB" sz="2000" dirty="0">
                <a:cs typeface="Arial" panose="020B0604020202020204" pitchFamily="34" charset="0"/>
              </a:rPr>
              <a:t>The understanding of human empathy and love means Tommy is in stage 3.</a:t>
            </a:r>
          </a:p>
          <a:p>
            <a:endParaRPr lang="en" sz="2000" dirty="0">
              <a:cs typeface="Arial" panose="020B0604020202020204" pitchFamily="34" charset="0"/>
            </a:endParaRPr>
          </a:p>
        </p:txBody>
      </p:sp>
    </p:spTree>
    <p:extLst>
      <p:ext uri="{BB962C8B-B14F-4D97-AF65-F5344CB8AC3E}">
        <p14:creationId xmlns:p14="http://schemas.microsoft.com/office/powerpoint/2010/main" val="340236032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t" anchorCtr="0">
            <a:noAutofit/>
          </a:bodyPr>
          <a:lstStyle/>
          <a:p>
            <a:pPr algn="ctr"/>
            <a:r>
              <a:rPr lang="en-GB" sz="2800" dirty="0">
                <a:cs typeface="Arial" panose="020B0604020202020204" pitchFamily="34" charset="0"/>
              </a:rPr>
              <a:t>‘Should the doctor mercy kill a fatally ill woman requesting death because of her pain?’</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Richard (aged 16</a:t>
            </a:r>
            <a:r>
              <a:rPr lang="en-GB" sz="2000" dirty="0" smtClean="0">
                <a:cs typeface="Arial" panose="020B0604020202020204" pitchFamily="34" charset="0"/>
              </a:rPr>
              <a:t>): </a:t>
            </a:r>
            <a:endParaRPr lang="en-GB" sz="2000" dirty="0">
              <a:cs typeface="Arial" panose="020B0604020202020204" pitchFamily="34" charset="0"/>
            </a:endParaRPr>
          </a:p>
          <a:p>
            <a:endParaRPr lang="en-GB" sz="2000" dirty="0">
              <a:cs typeface="Arial" panose="020B0604020202020204" pitchFamily="34" charset="0"/>
            </a:endParaRPr>
          </a:p>
          <a:p>
            <a:r>
              <a:rPr lang="en-GB" sz="2000" dirty="0">
                <a:cs typeface="Arial" panose="020B0604020202020204" pitchFamily="34" charset="0"/>
              </a:rPr>
              <a:t>‘I don’t know. In one way, it’s murder, it’s not a right or privilege of man to decide who shall live and who should die. God put life into everybody on </a:t>
            </a:r>
            <a:r>
              <a:rPr lang="en-GB" sz="2000" dirty="0" smtClean="0">
                <a:cs typeface="Arial" panose="020B0604020202020204" pitchFamily="34" charset="0"/>
              </a:rPr>
              <a:t>Earth </a:t>
            </a:r>
            <a:r>
              <a:rPr lang="en-GB" sz="2000" dirty="0">
                <a:cs typeface="Arial" panose="020B0604020202020204" pitchFamily="34" charset="0"/>
              </a:rPr>
              <a:t>and you’re taking away something from that person that came directly from God, and you’re destroying something that is very sacred, it’s in a way part of God and it’s almost destroying a part of God when you kill a person. There’s something of God in everyone.’</a:t>
            </a:r>
          </a:p>
          <a:p>
            <a:endParaRPr lang="en-GB" sz="2000" dirty="0">
              <a:cs typeface="Arial" panose="020B0604020202020204" pitchFamily="34" charset="0"/>
            </a:endParaRPr>
          </a:p>
          <a:p>
            <a:r>
              <a:rPr lang="en-GB" sz="2000" dirty="0">
                <a:cs typeface="Arial" panose="020B0604020202020204" pitchFamily="34" charset="0"/>
              </a:rPr>
              <a:t>Richard shows stage 4 thinking as he sees human life as </a:t>
            </a:r>
            <a:r>
              <a:rPr lang="en-GB" sz="2000" dirty="0" smtClean="0">
                <a:cs typeface="Arial" panose="020B0604020202020204" pitchFamily="34" charset="0"/>
              </a:rPr>
              <a:t>universal, </a:t>
            </a:r>
            <a:r>
              <a:rPr lang="en-GB" sz="2000" dirty="0">
                <a:cs typeface="Arial" panose="020B0604020202020204" pitchFamily="34" charset="0"/>
              </a:rPr>
              <a:t>although it is still dependent on God.</a:t>
            </a:r>
          </a:p>
          <a:p>
            <a:endParaRPr lang="en" sz="2000" dirty="0">
              <a:cs typeface="Arial" panose="020B0604020202020204" pitchFamily="34" charset="0"/>
            </a:endParaRPr>
          </a:p>
        </p:txBody>
      </p:sp>
    </p:spTree>
    <p:extLst>
      <p:ext uri="{BB962C8B-B14F-4D97-AF65-F5344CB8AC3E}">
        <p14:creationId xmlns:p14="http://schemas.microsoft.com/office/powerpoint/2010/main" val="269928296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t" anchorCtr="0">
            <a:noAutofit/>
          </a:bodyPr>
          <a:lstStyle/>
          <a:p>
            <a:pPr algn="ctr"/>
            <a:r>
              <a:rPr lang="en-GB" sz="2800" dirty="0">
                <a:cs typeface="Arial" panose="020B0604020202020204" pitchFamily="34" charset="0"/>
              </a:rPr>
              <a:t>‘Should the doctor mercy kill a fatally ill woman requesting death because of her pain?’</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1800" dirty="0">
                <a:cs typeface="Arial" panose="020B0604020202020204" pitchFamily="34" charset="0"/>
              </a:rPr>
              <a:t>Richard (aged 20</a:t>
            </a:r>
            <a:r>
              <a:rPr lang="en-GB" sz="1800" dirty="0" smtClean="0">
                <a:cs typeface="Arial" panose="020B0604020202020204" pitchFamily="34" charset="0"/>
              </a:rPr>
              <a:t>):  </a:t>
            </a:r>
            <a:endParaRPr lang="en-GB" sz="1800" dirty="0">
              <a:cs typeface="Arial" panose="020B0604020202020204" pitchFamily="34" charset="0"/>
            </a:endParaRPr>
          </a:p>
          <a:p>
            <a:pPr>
              <a:lnSpc>
                <a:spcPct val="50000"/>
              </a:lnSpc>
            </a:pPr>
            <a:endParaRPr lang="en-GB" sz="1800" dirty="0">
              <a:cs typeface="Arial" panose="020B0604020202020204" pitchFamily="34" charset="0"/>
            </a:endParaRPr>
          </a:p>
          <a:p>
            <a:r>
              <a:rPr lang="en-GB" sz="1800" dirty="0">
                <a:cs typeface="Arial" panose="020B0604020202020204" pitchFamily="34" charset="0"/>
              </a:rPr>
              <a:t>‘There are more and more people in the medical profession who think it is a hardship on everyone, the person, the family, when you know they are going to die. When a person is kept alive by an artificial lung or kidney it’s more like being a vegetable than being a human. If it’s her own choice, I think there are certain rights and privileges that go along with being a human being. I am a human being and have certain desires for life and I think everybody else does too. You have a world of which you are the centre, and everybody else does too and in that sense we’re all equal.’</a:t>
            </a:r>
          </a:p>
          <a:p>
            <a:pPr>
              <a:lnSpc>
                <a:spcPct val="50000"/>
              </a:lnSpc>
            </a:pPr>
            <a:endParaRPr lang="en-GB" sz="1800" dirty="0">
              <a:cs typeface="Arial" panose="020B0604020202020204" pitchFamily="34" charset="0"/>
            </a:endParaRPr>
          </a:p>
          <a:p>
            <a:r>
              <a:rPr lang="en-GB" sz="1800" dirty="0" smtClean="0">
                <a:cs typeface="Arial" panose="020B0604020202020204" pitchFamily="34" charset="0"/>
              </a:rPr>
              <a:t>Richard </a:t>
            </a:r>
            <a:r>
              <a:rPr lang="en-GB" sz="1800" dirty="0">
                <a:cs typeface="Arial" panose="020B0604020202020204" pitchFamily="34" charset="0"/>
              </a:rPr>
              <a:t>shows stage 5 moral reasoning as he shows understanding that human life is a universal human </a:t>
            </a:r>
            <a:r>
              <a:rPr lang="en-GB" sz="1800" dirty="0" smtClean="0">
                <a:cs typeface="Arial" panose="020B0604020202020204" pitchFamily="34" charset="0"/>
              </a:rPr>
              <a:t>right, </a:t>
            </a:r>
            <a:r>
              <a:rPr lang="en-GB" sz="1800" dirty="0">
                <a:cs typeface="Arial" panose="020B0604020202020204" pitchFamily="34" charset="0"/>
              </a:rPr>
              <a:t>and he </a:t>
            </a:r>
            <a:r>
              <a:rPr lang="en-GB" sz="1800" dirty="0" smtClean="0">
                <a:cs typeface="Arial" panose="020B0604020202020204" pitchFamily="34" charset="0"/>
              </a:rPr>
              <a:t>has </a:t>
            </a:r>
            <a:r>
              <a:rPr lang="en-GB" sz="1800" dirty="0">
                <a:cs typeface="Arial" panose="020B0604020202020204" pitchFamily="34" charset="0"/>
              </a:rPr>
              <a:t>thought about welfare consequences.</a:t>
            </a:r>
          </a:p>
          <a:p>
            <a:endParaRPr lang="en" sz="2000" dirty="0">
              <a:cs typeface="Arial" panose="020B0604020202020204" pitchFamily="34" charset="0"/>
            </a:endParaRPr>
          </a:p>
        </p:txBody>
      </p:sp>
    </p:spTree>
    <p:extLst>
      <p:ext uri="{BB962C8B-B14F-4D97-AF65-F5344CB8AC3E}">
        <p14:creationId xmlns:p14="http://schemas.microsoft.com/office/powerpoint/2010/main" val="350651486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t" anchorCtr="0">
            <a:noAutofit/>
          </a:bodyPr>
          <a:lstStyle/>
          <a:p>
            <a:pPr algn="ctr"/>
            <a:r>
              <a:rPr lang="en-GB" sz="2800" dirty="0" smtClean="0">
                <a:cs typeface="Arial" panose="020B0604020202020204" pitchFamily="34" charset="0"/>
              </a:rPr>
              <a:t>‘Should </a:t>
            </a:r>
            <a:r>
              <a:rPr lang="en-GB" sz="2800" dirty="0">
                <a:cs typeface="Arial" panose="020B0604020202020204" pitchFamily="34" charset="0"/>
              </a:rPr>
              <a:t>the doctor mercy kill a fatally ill woman requesting death because of her pain</a:t>
            </a:r>
            <a:r>
              <a:rPr lang="en-GB" sz="2800" dirty="0" smtClean="0">
                <a:cs typeface="Arial" panose="020B0604020202020204" pitchFamily="34" charset="0"/>
              </a:rPr>
              <a:t>?’</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Richard (aged 24</a:t>
            </a:r>
            <a:r>
              <a:rPr lang="en-GB" sz="2000" dirty="0" smtClean="0">
                <a:cs typeface="Arial" panose="020B0604020202020204" pitchFamily="34" charset="0"/>
              </a:rPr>
              <a:t>): </a:t>
            </a:r>
            <a:endParaRPr lang="en-GB" sz="2000" dirty="0">
              <a:cs typeface="Arial" panose="020B0604020202020204" pitchFamily="34" charset="0"/>
            </a:endParaRPr>
          </a:p>
          <a:p>
            <a:endParaRPr lang="en-GB" sz="2000" dirty="0">
              <a:cs typeface="Arial" panose="020B0604020202020204" pitchFamily="34" charset="0"/>
            </a:endParaRPr>
          </a:p>
          <a:p>
            <a:r>
              <a:rPr lang="en-GB" sz="2000" dirty="0">
                <a:cs typeface="Arial" panose="020B0604020202020204" pitchFamily="34" charset="0"/>
              </a:rPr>
              <a:t>‘A human life takes precedence over any other moral or legal value, whoever it is. A human life has inherent value whether or not it is valued by a particular individual. The worth of the individual human being is central where the principles of justice and love are normative for all human relationships.’</a:t>
            </a:r>
          </a:p>
          <a:p>
            <a:endParaRPr lang="en-GB" sz="2000" dirty="0">
              <a:cs typeface="Arial" panose="020B0604020202020204" pitchFamily="34" charset="0"/>
            </a:endParaRPr>
          </a:p>
          <a:p>
            <a:r>
              <a:rPr lang="en-GB" sz="2000" dirty="0">
                <a:cs typeface="Arial" panose="020B0604020202020204" pitchFamily="34" charset="0"/>
              </a:rPr>
              <a:t>Richard shows stage 6 moral reasoning as he shows understanding that human life is absolute. It is separate from social or divine powers</a:t>
            </a:r>
            <a:r>
              <a:rPr lang="en-GB" sz="2000" dirty="0" smtClean="0">
                <a:cs typeface="Arial" panose="020B0604020202020204" pitchFamily="34" charset="0"/>
              </a:rPr>
              <a:t>.</a:t>
            </a:r>
            <a:endParaRPr lang="en" sz="2000" dirty="0">
              <a:cs typeface="Arial" panose="020B0604020202020204" pitchFamily="34" charset="0"/>
            </a:endParaRPr>
          </a:p>
        </p:txBody>
      </p:sp>
    </p:spTree>
    <p:extLst>
      <p:ext uri="{BB962C8B-B14F-4D97-AF65-F5344CB8AC3E}">
        <p14:creationId xmlns:p14="http://schemas.microsoft.com/office/powerpoint/2010/main" val="140387234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87855"/>
            <a:ext cx="9144000" cy="1237386"/>
          </a:xfrm>
          <a:solidFill>
            <a:srgbClr val="FFFF00"/>
          </a:solidFill>
        </p:spPr>
        <p:txBody>
          <a:bodyPr>
            <a:noAutofit/>
          </a:bodyPr>
          <a:lstStyle/>
          <a:p>
            <a:r>
              <a:rPr lang="en-GB" sz="4400" dirty="0">
                <a:latin typeface="Arial" panose="020B0604020202020204" pitchFamily="34" charset="0"/>
                <a:cs typeface="Arial" panose="020B0604020202020204" pitchFamily="34" charset="0"/>
              </a:rPr>
              <a:t>Why are you here this lunchtime</a:t>
            </a:r>
            <a:r>
              <a:rPr lang="en-GB" sz="4400" dirty="0" smtClean="0">
                <a:latin typeface="Arial" panose="020B0604020202020204" pitchFamily="34" charset="0"/>
                <a:cs typeface="Arial" panose="020B0604020202020204" pitchFamily="34" charset="0"/>
              </a:rPr>
              <a:t>? Which level / stage?</a:t>
            </a:r>
            <a:endParaRPr lang="en-GB" sz="4400"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064569348"/>
              </p:ext>
            </p:extLst>
          </p:nvPr>
        </p:nvGraphicFramePr>
        <p:xfrm>
          <a:off x="0" y="1149531"/>
          <a:ext cx="9144000" cy="5468112"/>
        </p:xfrm>
        <a:graphic>
          <a:graphicData uri="http://schemas.openxmlformats.org/drawingml/2006/table">
            <a:tbl>
              <a:tblPr firstRow="1" firstCol="1" lastRow="1" lastCol="1" bandRow="1" bandCol="1">
                <a:tableStyleId>{5940675A-B579-460E-94D1-54222C63F5DA}</a:tableStyleId>
              </a:tblPr>
              <a:tblGrid>
                <a:gridCol w="1904754">
                  <a:extLst>
                    <a:ext uri="{9D8B030D-6E8A-4147-A177-3AD203B41FA5}">
                      <a16:colId xmlns:a16="http://schemas.microsoft.com/office/drawing/2014/main" val="246121345"/>
                    </a:ext>
                  </a:extLst>
                </a:gridCol>
                <a:gridCol w="2288423">
                  <a:extLst>
                    <a:ext uri="{9D8B030D-6E8A-4147-A177-3AD203B41FA5}">
                      <a16:colId xmlns:a16="http://schemas.microsoft.com/office/drawing/2014/main" val="141651102"/>
                    </a:ext>
                  </a:extLst>
                </a:gridCol>
                <a:gridCol w="4950823">
                  <a:extLst>
                    <a:ext uri="{9D8B030D-6E8A-4147-A177-3AD203B41FA5}">
                      <a16:colId xmlns:a16="http://schemas.microsoft.com/office/drawing/2014/main" val="43785467"/>
                    </a:ext>
                  </a:extLst>
                </a:gridCol>
              </a:tblGrid>
              <a:tr h="313509">
                <a:tc>
                  <a:txBody>
                    <a:bodyPr/>
                    <a:lstStyle/>
                    <a:p>
                      <a:pPr algn="ctr">
                        <a:lnSpc>
                          <a:spcPct val="115000"/>
                        </a:lnSpc>
                        <a:spcAft>
                          <a:spcPts val="0"/>
                        </a:spcAft>
                      </a:pPr>
                      <a:r>
                        <a:rPr lang="en-US" sz="2400" dirty="0">
                          <a:effectLst/>
                          <a:latin typeface="Arial" panose="020B0604020202020204" pitchFamily="34" charset="0"/>
                          <a:cs typeface="Arial" panose="020B0604020202020204" pitchFamily="34" charset="0"/>
                        </a:rPr>
                        <a:t>Level</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tc>
                <a:tc>
                  <a:txBody>
                    <a:bodyPr/>
                    <a:lstStyle/>
                    <a:p>
                      <a:pPr algn="ctr">
                        <a:lnSpc>
                          <a:spcPct val="115000"/>
                        </a:lnSpc>
                        <a:spcAft>
                          <a:spcPts val="0"/>
                        </a:spcAft>
                      </a:pPr>
                      <a:r>
                        <a:rPr lang="en-US" sz="2400" dirty="0">
                          <a:effectLst/>
                          <a:latin typeface="Arial" panose="020B0604020202020204" pitchFamily="34" charset="0"/>
                          <a:cs typeface="Arial" panose="020B0604020202020204" pitchFamily="34" charset="0"/>
                        </a:rPr>
                        <a:t>Stage</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tc>
                <a:tc>
                  <a:txBody>
                    <a:bodyPr/>
                    <a:lstStyle/>
                    <a:p>
                      <a:pPr algn="ctr">
                        <a:lnSpc>
                          <a:spcPct val="115000"/>
                        </a:lnSpc>
                        <a:spcAft>
                          <a:spcPts val="0"/>
                        </a:spcAft>
                      </a:pPr>
                      <a:r>
                        <a:rPr lang="en-US" sz="2400" dirty="0">
                          <a:effectLst/>
                          <a:latin typeface="Arial" panose="020B0604020202020204" pitchFamily="34" charset="0"/>
                          <a:cs typeface="Arial" panose="020B0604020202020204" pitchFamily="34" charset="0"/>
                        </a:rPr>
                        <a:t>Moral reasoning shown</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tc>
                <a:extLst>
                  <a:ext uri="{0D108BD9-81ED-4DB2-BD59-A6C34878D82A}">
                    <a16:rowId xmlns:a16="http://schemas.microsoft.com/office/drawing/2014/main" val="910738585"/>
                  </a:ext>
                </a:extLst>
              </a:tr>
              <a:tr h="202388">
                <a:tc rowSpan="2">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1. Pre-conventional </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1. Punishment and obedience </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Rules are kept to avoid punishment</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extLst>
                  <a:ext uri="{0D108BD9-81ED-4DB2-BD59-A6C34878D82A}">
                    <a16:rowId xmlns:a16="http://schemas.microsoft.com/office/drawing/2014/main" val="2009001876"/>
                  </a:ext>
                </a:extLst>
              </a:tr>
              <a:tr h="417407">
                <a:tc vMerge="1">
                  <a:txBody>
                    <a:bodyPr/>
                    <a:lstStyle/>
                    <a:p>
                      <a:endParaRPr lang="en-GB"/>
                    </a:p>
                  </a:txBody>
                  <a:tcPr/>
                </a:tc>
                <a:tc>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2. Instrumental-relativist </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‘Right’ </a:t>
                      </a:r>
                      <a:r>
                        <a:rPr lang="en-US" sz="2400" dirty="0" err="1">
                          <a:effectLst/>
                          <a:latin typeface="Arial" panose="020B0604020202020204" pitchFamily="34" charset="0"/>
                          <a:cs typeface="Arial" panose="020B0604020202020204" pitchFamily="34" charset="0"/>
                        </a:rPr>
                        <a:t>behaviour</a:t>
                      </a:r>
                      <a:r>
                        <a:rPr lang="en-US" sz="2400" dirty="0">
                          <a:effectLst/>
                          <a:latin typeface="Arial" panose="020B0604020202020204" pitchFamily="34" charset="0"/>
                          <a:cs typeface="Arial" panose="020B0604020202020204" pitchFamily="34" charset="0"/>
                        </a:rPr>
                        <a:t> is that which ultimately brings you rewards </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extLst>
                  <a:ext uri="{0D108BD9-81ED-4DB2-BD59-A6C34878D82A}">
                    <a16:rowId xmlns:a16="http://schemas.microsoft.com/office/drawing/2014/main" val="3165663798"/>
                  </a:ext>
                </a:extLst>
              </a:tr>
              <a:tr h="417407">
                <a:tc rowSpan="2">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2. Conventional</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3. Good boy-good girl </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‘Good’ </a:t>
                      </a:r>
                      <a:r>
                        <a:rPr lang="en-US" sz="2400" dirty="0" err="1">
                          <a:effectLst/>
                          <a:latin typeface="Arial" panose="020B0604020202020204" pitchFamily="34" charset="0"/>
                          <a:cs typeface="Arial" panose="020B0604020202020204" pitchFamily="34" charset="0"/>
                        </a:rPr>
                        <a:t>behaviour</a:t>
                      </a:r>
                      <a:r>
                        <a:rPr lang="en-US" sz="2400" dirty="0">
                          <a:effectLst/>
                          <a:latin typeface="Arial" panose="020B0604020202020204" pitchFamily="34" charset="0"/>
                          <a:cs typeface="Arial" panose="020B0604020202020204" pitchFamily="34" charset="0"/>
                        </a:rPr>
                        <a:t> is what pleases others – conformity to goodness</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extLst>
                  <a:ext uri="{0D108BD9-81ED-4DB2-BD59-A6C34878D82A}">
                    <a16:rowId xmlns:a16="http://schemas.microsoft.com/office/drawing/2014/main" val="160084188"/>
                  </a:ext>
                </a:extLst>
              </a:tr>
              <a:tr h="202388">
                <a:tc vMerge="1">
                  <a:txBody>
                    <a:bodyPr/>
                    <a:lstStyle/>
                    <a:p>
                      <a:endParaRPr lang="en-GB"/>
                    </a:p>
                  </a:txBody>
                  <a:tcPr/>
                </a:tc>
                <a:tc>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4. Law and order </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Doing one’s duty, obeying laws is important</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extLst>
                  <a:ext uri="{0D108BD9-81ED-4DB2-BD59-A6C34878D82A}">
                    <a16:rowId xmlns:a16="http://schemas.microsoft.com/office/drawing/2014/main" val="1204307887"/>
                  </a:ext>
                </a:extLst>
              </a:tr>
              <a:tr h="202388">
                <a:tc rowSpan="2">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3. Post-conventional</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5. Social contract </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‘Right’ is what is democratically agreed upon</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extLst>
                  <a:ext uri="{0D108BD9-81ED-4DB2-BD59-A6C34878D82A}">
                    <a16:rowId xmlns:a16="http://schemas.microsoft.com/office/drawing/2014/main" val="976802366"/>
                  </a:ext>
                </a:extLst>
              </a:tr>
              <a:tr h="535981">
                <a:tc vMerge="1">
                  <a:txBody>
                    <a:bodyPr/>
                    <a:lstStyle/>
                    <a:p>
                      <a:endParaRPr lang="en-GB"/>
                    </a:p>
                  </a:txBody>
                  <a:tcPr/>
                </a:tc>
                <a:tc>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6. Universal principles </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2400" dirty="0">
                          <a:effectLst/>
                          <a:latin typeface="Arial" panose="020B0604020202020204" pitchFamily="34" charset="0"/>
                          <a:cs typeface="Arial" panose="020B0604020202020204" pitchFamily="34" charset="0"/>
                        </a:rPr>
                        <a:t>Moral action is taken based upon self-chosen principles</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extLst>
                  <a:ext uri="{0D108BD9-81ED-4DB2-BD59-A6C34878D82A}">
                    <a16:rowId xmlns:a16="http://schemas.microsoft.com/office/drawing/2014/main" val="2473650900"/>
                  </a:ext>
                </a:extLst>
              </a:tr>
            </a:tbl>
          </a:graphicData>
        </a:graphic>
      </p:graphicFrame>
    </p:spTree>
    <p:extLst>
      <p:ext uri="{BB962C8B-B14F-4D97-AF65-F5344CB8AC3E}">
        <p14:creationId xmlns:p14="http://schemas.microsoft.com/office/powerpoint/2010/main" val="431578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Movement </a:t>
            </a:r>
            <a:r>
              <a:rPr lang="en-GB" sz="2800" dirty="0" smtClean="0">
                <a:cs typeface="Arial" panose="020B0604020202020204" pitchFamily="34" charset="0"/>
              </a:rPr>
              <a:t>through </a:t>
            </a:r>
            <a:r>
              <a:rPr lang="en-GB" sz="2800" dirty="0">
                <a:cs typeface="Arial" panose="020B0604020202020204" pitchFamily="34" charset="0"/>
              </a:rPr>
              <a:t>the </a:t>
            </a:r>
            <a:r>
              <a:rPr lang="en-GB" sz="2800" dirty="0" smtClean="0">
                <a:cs typeface="Arial" panose="020B0604020202020204" pitchFamily="34" charset="0"/>
              </a:rPr>
              <a:t>stages</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dirty="0">
                <a:cs typeface="Arial" panose="020B0604020202020204" pitchFamily="34" charset="0"/>
              </a:rPr>
              <a:t>All movement is forward in sequence, and does not skip steps. Children may move through these stages at varying speeds and may be found half in and half out of a particular stage. </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An individual may stop at any given stage and at any age, but if he continues to </a:t>
            </a:r>
            <a:r>
              <a:rPr lang="en-GB" sz="2000" dirty="0" smtClean="0">
                <a:cs typeface="Arial" panose="020B0604020202020204" pitchFamily="34" charset="0"/>
              </a:rPr>
              <a:t>move </a:t>
            </a:r>
            <a:r>
              <a:rPr lang="en-GB" sz="2000" dirty="0">
                <a:cs typeface="Arial" panose="020B0604020202020204" pitchFamily="34" charset="0"/>
              </a:rPr>
              <a:t>he must move in </a:t>
            </a:r>
            <a:r>
              <a:rPr lang="en-GB" sz="2000" dirty="0" smtClean="0">
                <a:cs typeface="Arial" panose="020B0604020202020204" pitchFamily="34" charset="0"/>
              </a:rPr>
              <a:t>accordance </a:t>
            </a:r>
            <a:r>
              <a:rPr lang="en-GB" sz="2000" dirty="0">
                <a:cs typeface="Arial" panose="020B0604020202020204" pitchFamily="34" charset="0"/>
              </a:rPr>
              <a:t>with these steps. </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While the evidence is not complete, the study strongly suggests that moral change fits the stage pattern just described</a:t>
            </a:r>
            <a:r>
              <a:rPr lang="en-GB" sz="2000" dirty="0" smtClean="0">
                <a:cs typeface="Arial" panose="020B0604020202020204" pitchFamily="34" charset="0"/>
              </a:rPr>
              <a:t>.</a:t>
            </a:r>
            <a:endParaRPr lang="en-GB" sz="2000" dirty="0">
              <a:cs typeface="Arial" panose="020B0604020202020204" pitchFamily="34" charset="0"/>
            </a:endParaRPr>
          </a:p>
        </p:txBody>
      </p:sp>
    </p:spTree>
    <p:extLst>
      <p:ext uri="{BB962C8B-B14F-4D97-AF65-F5344CB8AC3E}">
        <p14:creationId xmlns:p14="http://schemas.microsoft.com/office/powerpoint/2010/main" val="2826627724"/>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Activity</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Work your way through </a:t>
            </a:r>
            <a:r>
              <a:rPr lang="en-GB" sz="2000" dirty="0" smtClean="0">
                <a:cs typeface="Arial" panose="020B0604020202020204" pitchFamily="34" charset="0"/>
              </a:rPr>
              <a:t>Activity </a:t>
            </a:r>
            <a:r>
              <a:rPr lang="en-GB" sz="2000" dirty="0">
                <a:cs typeface="Arial" panose="020B0604020202020204" pitchFamily="34" charset="0"/>
              </a:rPr>
              <a:t>2. </a:t>
            </a:r>
          </a:p>
          <a:p>
            <a:endParaRPr lang="en-GB" sz="2000" dirty="0">
              <a:cs typeface="Arial" panose="020B0604020202020204" pitchFamily="34" charset="0"/>
            </a:endParaRPr>
          </a:p>
          <a:p>
            <a:r>
              <a:rPr lang="en-GB" sz="2000" dirty="0">
                <a:cs typeface="Arial" panose="020B0604020202020204" pitchFamily="34" charset="0"/>
              </a:rPr>
              <a:t>Refer to your notes on what is involved in each stage</a:t>
            </a:r>
            <a:r>
              <a:rPr lang="en-GB" sz="2000" dirty="0" smtClean="0">
                <a:cs typeface="Arial" panose="020B0604020202020204" pitchFamily="34" charset="0"/>
              </a:rPr>
              <a:t>.</a:t>
            </a:r>
            <a:endParaRPr lang="en" sz="2000" dirty="0">
              <a:cs typeface="Arial" panose="020B0604020202020204" pitchFamily="34" charset="0"/>
            </a:endParaRPr>
          </a:p>
        </p:txBody>
      </p:sp>
    </p:spTree>
    <p:extLst>
      <p:ext uri="{BB962C8B-B14F-4D97-AF65-F5344CB8AC3E}">
        <p14:creationId xmlns:p14="http://schemas.microsoft.com/office/powerpoint/2010/main" val="2249728680"/>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Activity </a:t>
            </a:r>
            <a:r>
              <a:rPr lang="en-GB" sz="2800" dirty="0" smtClean="0">
                <a:cs typeface="Arial" panose="020B0604020202020204" pitchFamily="34" charset="0"/>
              </a:rPr>
              <a:t>answers </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b="1" dirty="0">
                <a:cs typeface="Arial" panose="020B0604020202020204" pitchFamily="34" charset="0"/>
              </a:rPr>
              <a:t>Stage 1:</a:t>
            </a:r>
            <a:r>
              <a:rPr lang="en-GB" sz="2000" dirty="0">
                <a:cs typeface="Arial" panose="020B0604020202020204" pitchFamily="34" charset="0"/>
              </a:rPr>
              <a:t> Heinz should not steal the </a:t>
            </a:r>
            <a:r>
              <a:rPr lang="en-GB" sz="2000" dirty="0" smtClean="0">
                <a:cs typeface="Arial" panose="020B0604020202020204" pitchFamily="34" charset="0"/>
              </a:rPr>
              <a:t>medicine, </a:t>
            </a:r>
            <a:r>
              <a:rPr lang="en-GB" sz="2000" dirty="0">
                <a:cs typeface="Arial" panose="020B0604020202020204" pitchFamily="34" charset="0"/>
              </a:rPr>
              <a:t>because he will then be sent to prison which will mean he is a bad person.</a:t>
            </a:r>
          </a:p>
          <a:p>
            <a:pPr marL="342900" indent="-342900">
              <a:buFont typeface="Arial" panose="020B0604020202020204" pitchFamily="34" charset="0"/>
              <a:buChar char="•"/>
            </a:pPr>
            <a:r>
              <a:rPr lang="en-GB" sz="2000" b="1" dirty="0">
                <a:cs typeface="Arial" panose="020B0604020202020204" pitchFamily="34" charset="0"/>
              </a:rPr>
              <a:t>Stage 2: </a:t>
            </a:r>
            <a:r>
              <a:rPr lang="en-GB" sz="2000" dirty="0">
                <a:cs typeface="Arial" panose="020B0604020202020204" pitchFamily="34" charset="0"/>
              </a:rPr>
              <a:t>Heinz should steal the </a:t>
            </a:r>
            <a:r>
              <a:rPr lang="en-GB" sz="2000" dirty="0" smtClean="0">
                <a:cs typeface="Arial" panose="020B0604020202020204" pitchFamily="34" charset="0"/>
              </a:rPr>
              <a:t>medicine, </a:t>
            </a:r>
            <a:r>
              <a:rPr lang="en-GB" sz="2000" dirty="0">
                <a:cs typeface="Arial" panose="020B0604020202020204" pitchFamily="34" charset="0"/>
              </a:rPr>
              <a:t>because he will be much happier if he saves his wife.</a:t>
            </a:r>
          </a:p>
          <a:p>
            <a:pPr marL="342900" indent="-342900">
              <a:buFont typeface="Arial" panose="020B0604020202020204" pitchFamily="34" charset="0"/>
              <a:buChar char="•"/>
            </a:pPr>
            <a:r>
              <a:rPr lang="en-GB" sz="2000" b="1" dirty="0">
                <a:cs typeface="Arial" panose="020B0604020202020204" pitchFamily="34" charset="0"/>
              </a:rPr>
              <a:t>Stage 3: </a:t>
            </a:r>
            <a:r>
              <a:rPr lang="en-GB" sz="2000" dirty="0">
                <a:cs typeface="Arial" panose="020B0604020202020204" pitchFamily="34" charset="0"/>
              </a:rPr>
              <a:t>Heinz should steal the </a:t>
            </a:r>
            <a:r>
              <a:rPr lang="en-GB" sz="2000" dirty="0" smtClean="0">
                <a:cs typeface="Arial" panose="020B0604020202020204" pitchFamily="34" charset="0"/>
              </a:rPr>
              <a:t>medicine, </a:t>
            </a:r>
            <a:r>
              <a:rPr lang="en-GB" sz="2000" dirty="0">
                <a:cs typeface="Arial" panose="020B0604020202020204" pitchFamily="34" charset="0"/>
              </a:rPr>
              <a:t>because his wife expects it and so he will be seen as a nice </a:t>
            </a:r>
            <a:r>
              <a:rPr lang="en-GB" sz="2000" dirty="0" smtClean="0">
                <a:cs typeface="Arial" panose="020B0604020202020204" pitchFamily="34" charset="0"/>
              </a:rPr>
              <a:t>person/husband; </a:t>
            </a:r>
            <a:r>
              <a:rPr lang="en-GB" sz="2000" dirty="0">
                <a:cs typeface="Arial" panose="020B0604020202020204" pitchFamily="34" charset="0"/>
              </a:rPr>
              <a:t>or he shouldn’t steal as he will be seen as a bad person</a:t>
            </a:r>
            <a:r>
              <a:rPr lang="en-GB" sz="2000" dirty="0" smtClean="0">
                <a:cs typeface="Arial" panose="020B0604020202020204" pitchFamily="34" charset="0"/>
              </a:rPr>
              <a:t>.</a:t>
            </a:r>
          </a:p>
          <a:p>
            <a:endParaRPr lang="en-GB" sz="2000" dirty="0">
              <a:cs typeface="Arial" panose="020B0604020202020204" pitchFamily="34" charset="0"/>
            </a:endParaRPr>
          </a:p>
          <a:p>
            <a:r>
              <a:rPr lang="en-GB" sz="2000" dirty="0">
                <a:cs typeface="Arial" panose="020B0604020202020204" pitchFamily="34" charset="0"/>
              </a:rPr>
              <a:t>Other answers are </a:t>
            </a:r>
            <a:r>
              <a:rPr lang="en-GB" sz="2000" dirty="0" smtClean="0">
                <a:cs typeface="Arial" panose="020B0604020202020204" pitchFamily="34" charset="0"/>
              </a:rPr>
              <a:t>possible; </a:t>
            </a:r>
            <a:r>
              <a:rPr lang="en-GB" sz="2000" dirty="0">
                <a:cs typeface="Arial" panose="020B0604020202020204" pitchFamily="34" charset="0"/>
              </a:rPr>
              <a:t>the key is to make sure that the answer links to the characteristics of the stage</a:t>
            </a:r>
            <a:r>
              <a:rPr lang="en-GB" sz="2000" dirty="0" smtClean="0">
                <a:cs typeface="Arial" panose="020B0604020202020204" pitchFamily="34" charset="0"/>
              </a:rPr>
              <a:t>.</a:t>
            </a:r>
            <a:endParaRPr lang="en-GB" sz="2000" dirty="0">
              <a:cs typeface="Arial" panose="020B0604020202020204" pitchFamily="34" charset="0"/>
            </a:endParaRPr>
          </a:p>
          <a:p>
            <a:endParaRPr lang="en" sz="2000" dirty="0">
              <a:cs typeface="Arial" panose="020B0604020202020204" pitchFamily="34" charset="0"/>
            </a:endParaRPr>
          </a:p>
        </p:txBody>
      </p:sp>
    </p:spTree>
    <p:extLst>
      <p:ext uri="{BB962C8B-B14F-4D97-AF65-F5344CB8AC3E}">
        <p14:creationId xmlns:p14="http://schemas.microsoft.com/office/powerpoint/2010/main" val="106606035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Activity </a:t>
            </a:r>
            <a:r>
              <a:rPr lang="en-GB" sz="2800" dirty="0" smtClean="0">
                <a:cs typeface="Arial" panose="020B0604020202020204" pitchFamily="34" charset="0"/>
              </a:rPr>
              <a:t>answers</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b="1" dirty="0">
                <a:cs typeface="Arial" panose="020B0604020202020204" pitchFamily="34" charset="0"/>
              </a:rPr>
              <a:t>Stage 4: </a:t>
            </a:r>
            <a:r>
              <a:rPr lang="en-GB" sz="2000" dirty="0">
                <a:cs typeface="Arial" panose="020B0604020202020204" pitchFamily="34" charset="0"/>
              </a:rPr>
              <a:t>Heinz should not steal the </a:t>
            </a:r>
            <a:r>
              <a:rPr lang="en-GB" sz="2000" dirty="0" smtClean="0">
                <a:cs typeface="Arial" panose="020B0604020202020204" pitchFamily="34" charset="0"/>
              </a:rPr>
              <a:t>medicine, </a:t>
            </a:r>
            <a:r>
              <a:rPr lang="en-GB" sz="2000" dirty="0">
                <a:cs typeface="Arial" panose="020B0604020202020204" pitchFamily="34" charset="0"/>
              </a:rPr>
              <a:t>because it is against the law to steal.</a:t>
            </a:r>
          </a:p>
          <a:p>
            <a:pPr marL="342900" indent="-342900">
              <a:buFont typeface="Arial" panose="020B0604020202020204" pitchFamily="34" charset="0"/>
              <a:buChar char="•"/>
            </a:pPr>
            <a:r>
              <a:rPr lang="en-GB" sz="2000" b="1" dirty="0" smtClean="0">
                <a:cs typeface="Arial" panose="020B0604020202020204" pitchFamily="34" charset="0"/>
              </a:rPr>
              <a:t>Stage </a:t>
            </a:r>
            <a:r>
              <a:rPr lang="en-GB" sz="2000" b="1" dirty="0">
                <a:cs typeface="Arial" panose="020B0604020202020204" pitchFamily="34" charset="0"/>
              </a:rPr>
              <a:t>5: </a:t>
            </a:r>
            <a:r>
              <a:rPr lang="en-GB" sz="2000" dirty="0">
                <a:cs typeface="Arial" panose="020B0604020202020204" pitchFamily="34" charset="0"/>
              </a:rPr>
              <a:t>Heinz should steal the </a:t>
            </a:r>
            <a:r>
              <a:rPr lang="en-GB" sz="2000" dirty="0" smtClean="0">
                <a:cs typeface="Arial" panose="020B0604020202020204" pitchFamily="34" charset="0"/>
              </a:rPr>
              <a:t>medicine, </a:t>
            </a:r>
            <a:r>
              <a:rPr lang="en-GB" sz="2000" dirty="0">
                <a:cs typeface="Arial" panose="020B0604020202020204" pitchFamily="34" charset="0"/>
              </a:rPr>
              <a:t>because everyone has a right to choose life, even if it against the law.</a:t>
            </a:r>
          </a:p>
          <a:p>
            <a:pPr marL="342900" indent="-342900">
              <a:buFont typeface="Arial" panose="020B0604020202020204" pitchFamily="34" charset="0"/>
              <a:buChar char="•"/>
            </a:pPr>
            <a:r>
              <a:rPr lang="en-GB" sz="2000" b="1" dirty="0" smtClean="0">
                <a:cs typeface="Arial" panose="020B0604020202020204" pitchFamily="34" charset="0"/>
              </a:rPr>
              <a:t>Stage </a:t>
            </a:r>
            <a:r>
              <a:rPr lang="en-GB" sz="2000" b="1" dirty="0">
                <a:cs typeface="Arial" panose="020B0604020202020204" pitchFamily="34" charset="0"/>
              </a:rPr>
              <a:t>6: </a:t>
            </a:r>
            <a:r>
              <a:rPr lang="en-GB" sz="2000" dirty="0">
                <a:cs typeface="Arial" panose="020B0604020202020204" pitchFamily="34" charset="0"/>
              </a:rPr>
              <a:t>Heinz should steal the medicine, because saving a human life </a:t>
            </a:r>
            <a:r>
              <a:rPr lang="en-GB" sz="2000" dirty="0" smtClean="0">
                <a:cs typeface="Arial" panose="020B0604020202020204" pitchFamily="34" charset="0"/>
              </a:rPr>
              <a:t>has a </a:t>
            </a:r>
            <a:r>
              <a:rPr lang="en-GB" sz="2000" dirty="0">
                <a:cs typeface="Arial" panose="020B0604020202020204" pitchFamily="34" charset="0"/>
              </a:rPr>
              <a:t>more fundamental value than </a:t>
            </a:r>
            <a:r>
              <a:rPr lang="en-GB" sz="2000" dirty="0" smtClean="0">
                <a:cs typeface="Arial" panose="020B0604020202020204" pitchFamily="34" charset="0"/>
              </a:rPr>
              <a:t>money; or he </a:t>
            </a:r>
            <a:r>
              <a:rPr lang="en-GB" sz="2000" dirty="0">
                <a:cs typeface="Arial" panose="020B0604020202020204" pitchFamily="34" charset="0"/>
              </a:rPr>
              <a:t>shouldn’t steal as all life is equally as important and so his wife’s life isn’t more valuable than any others.</a:t>
            </a:r>
          </a:p>
          <a:p>
            <a:endParaRPr lang="en" sz="2000" dirty="0">
              <a:cs typeface="Arial" panose="020B0604020202020204" pitchFamily="34" charset="0"/>
            </a:endParaRPr>
          </a:p>
        </p:txBody>
      </p:sp>
    </p:spTree>
    <p:extLst>
      <p:ext uri="{BB962C8B-B14F-4D97-AF65-F5344CB8AC3E}">
        <p14:creationId xmlns:p14="http://schemas.microsoft.com/office/powerpoint/2010/main" val="151212428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Cultural </a:t>
            </a:r>
            <a:r>
              <a:rPr lang="en-GB" sz="2800" dirty="0" smtClean="0">
                <a:cs typeface="Arial" panose="020B0604020202020204" pitchFamily="34" charset="0"/>
              </a:rPr>
              <a:t>differences</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1900" dirty="0">
                <a:cs typeface="Arial" panose="020B0604020202020204" pitchFamily="34" charset="0"/>
              </a:rPr>
              <a:t>Taiwanese boys (aged 10–13) were asked about the theft of food for a man’s sick wife. They suggested that it would be acceptable for a man to steal to feed his </a:t>
            </a:r>
            <a:r>
              <a:rPr lang="en-GB" sz="1900" dirty="0" smtClean="0">
                <a:cs typeface="Arial" panose="020B0604020202020204" pitchFamily="34" charset="0"/>
              </a:rPr>
              <a:t>wife, </a:t>
            </a:r>
            <a:r>
              <a:rPr lang="en-GB" sz="1900" dirty="0">
                <a:cs typeface="Arial" panose="020B0604020202020204" pitchFamily="34" charset="0"/>
              </a:rPr>
              <a:t>otherwise she would die and he would have to pay for the funeral. </a:t>
            </a:r>
          </a:p>
          <a:p>
            <a:pPr marL="342900" indent="-342900">
              <a:lnSpc>
                <a:spcPct val="50000"/>
              </a:lnSpc>
              <a:buFont typeface="Arial" panose="020B0604020202020204" pitchFamily="34" charset="0"/>
              <a:buChar char="•"/>
            </a:pPr>
            <a:endParaRPr lang="en-GB" sz="1900" dirty="0">
              <a:cs typeface="Arial" panose="020B0604020202020204" pitchFamily="34" charset="0"/>
            </a:endParaRPr>
          </a:p>
          <a:p>
            <a:pPr marL="342900" indent="-342900">
              <a:buFont typeface="Arial" panose="020B0604020202020204" pitchFamily="34" charset="0"/>
              <a:buChar char="•"/>
            </a:pPr>
            <a:r>
              <a:rPr lang="en-GB" sz="1900" dirty="0">
                <a:cs typeface="Arial" panose="020B0604020202020204" pitchFamily="34" charset="0"/>
              </a:rPr>
              <a:t>The same problem was given to boys from an Atayal village and the boys said that the man should steal the food. However, </a:t>
            </a:r>
            <a:r>
              <a:rPr lang="en-GB" sz="1900" dirty="0" smtClean="0">
                <a:cs typeface="Arial" panose="020B0604020202020204" pitchFamily="34" charset="0"/>
              </a:rPr>
              <a:t>their </a:t>
            </a:r>
            <a:r>
              <a:rPr lang="en-GB" sz="1900" dirty="0">
                <a:cs typeface="Arial" panose="020B0604020202020204" pitchFamily="34" charset="0"/>
              </a:rPr>
              <a:t>decision was based not on the cost of a funeral (funerals were not as common </a:t>
            </a:r>
            <a:r>
              <a:rPr lang="en-GB" sz="1900" dirty="0" smtClean="0">
                <a:cs typeface="Arial" panose="020B0604020202020204" pitchFamily="34" charset="0"/>
              </a:rPr>
              <a:t>there</a:t>
            </a:r>
            <a:r>
              <a:rPr lang="en-GB" sz="1900" dirty="0">
                <a:cs typeface="Arial" panose="020B0604020202020204" pitchFamily="34" charset="0"/>
              </a:rPr>
              <a:t>) but because otherwise the wife would die and the man would have no one to cook for him.  </a:t>
            </a:r>
          </a:p>
          <a:p>
            <a:pPr marL="342900" indent="-342900">
              <a:lnSpc>
                <a:spcPct val="50000"/>
              </a:lnSpc>
              <a:buFont typeface="Arial" panose="020B0604020202020204" pitchFamily="34" charset="0"/>
              <a:buChar char="•"/>
            </a:pPr>
            <a:endParaRPr lang="en-GB" sz="1900" dirty="0">
              <a:cs typeface="Arial" panose="020B0604020202020204" pitchFamily="34" charset="0"/>
            </a:endParaRPr>
          </a:p>
          <a:p>
            <a:pPr marL="342900" indent="-342900">
              <a:buFont typeface="Arial" panose="020B0604020202020204" pitchFamily="34" charset="0"/>
              <a:buChar char="•"/>
            </a:pPr>
            <a:r>
              <a:rPr lang="en-GB" sz="1900" dirty="0" smtClean="0">
                <a:cs typeface="Arial" panose="020B0604020202020204" pitchFamily="34" charset="0"/>
              </a:rPr>
              <a:t>Both </a:t>
            </a:r>
            <a:r>
              <a:rPr lang="en-GB" sz="1900" dirty="0">
                <a:cs typeface="Arial" panose="020B0604020202020204" pitchFamily="34" charset="0"/>
              </a:rPr>
              <a:t>are stage 2 responses but differ in their reasoning. Therefore Kohlberg suggests that context is important when considering moral development.</a:t>
            </a:r>
          </a:p>
          <a:p>
            <a:endParaRPr lang="en" sz="2000" dirty="0">
              <a:cs typeface="Arial" panose="020B0604020202020204" pitchFamily="34" charset="0"/>
            </a:endParaRPr>
          </a:p>
        </p:txBody>
      </p:sp>
    </p:spTree>
    <p:extLst>
      <p:ext uri="{BB962C8B-B14F-4D97-AF65-F5344CB8AC3E}">
        <p14:creationId xmlns:p14="http://schemas.microsoft.com/office/powerpoint/2010/main" val="2985758208"/>
      </p:ext>
    </p:extLst>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Conclusions</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dirty="0">
                <a:cs typeface="Arial" panose="020B0604020202020204" pitchFamily="34" charset="0"/>
              </a:rPr>
              <a:t>There are universal moral development stages that children go through.  Not everyone goes through all stages or at the same </a:t>
            </a:r>
            <a:r>
              <a:rPr lang="en-GB" sz="2000" dirty="0" smtClean="0">
                <a:cs typeface="Arial" panose="020B0604020202020204" pitchFamily="34" charset="0"/>
              </a:rPr>
              <a:t>speed, </a:t>
            </a:r>
            <a:r>
              <a:rPr lang="en-GB" sz="2000" dirty="0">
                <a:cs typeface="Arial" panose="020B0604020202020204" pitchFamily="34" charset="0"/>
              </a:rPr>
              <a:t>but the stages are sequential (you have to go through each stage before reaching the next).</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The stages are consistent across </a:t>
            </a:r>
            <a:r>
              <a:rPr lang="en-GB" sz="2000" dirty="0" smtClean="0">
                <a:cs typeface="Arial" panose="020B0604020202020204" pitchFamily="34" charset="0"/>
              </a:rPr>
              <a:t>cultures, </a:t>
            </a:r>
            <a:r>
              <a:rPr lang="en-GB" sz="2000" dirty="0">
                <a:cs typeface="Arial" panose="020B0604020202020204" pitchFamily="34" charset="0"/>
              </a:rPr>
              <a:t>although cultural context often impacts reasoning. </a:t>
            </a:r>
          </a:p>
          <a:p>
            <a:endParaRPr lang="en" sz="2000" dirty="0">
              <a:cs typeface="Arial" panose="020B0604020202020204" pitchFamily="34" charset="0"/>
            </a:endParaRPr>
          </a:p>
        </p:txBody>
      </p:sp>
    </p:spTree>
    <p:extLst>
      <p:ext uri="{BB962C8B-B14F-4D97-AF65-F5344CB8AC3E}">
        <p14:creationId xmlns:p14="http://schemas.microsoft.com/office/powerpoint/2010/main" val="2815645985"/>
      </p:ext>
    </p:extLst>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Evaluation</a:t>
            </a:r>
            <a:endParaRPr lang="en" sz="2800" dirty="0">
              <a:cs typeface="Arial" panose="020B0604020202020204" pitchFamily="34" charset="0"/>
            </a:endParaRPr>
          </a:p>
        </p:txBody>
      </p:sp>
      <p:sp>
        <p:nvSpPr>
          <p:cNvPr id="4" name="TextBox 3"/>
          <p:cNvSpPr txBox="1"/>
          <p:nvPr/>
        </p:nvSpPr>
        <p:spPr>
          <a:xfrm>
            <a:off x="539552" y="1812641"/>
            <a:ext cx="1944216" cy="2154436"/>
          </a:xfrm>
          <a:prstGeom prst="rect">
            <a:avLst/>
          </a:prstGeom>
          <a:noFill/>
        </p:spPr>
        <p:txBody>
          <a:bodyPr wrap="square" rtlCol="0">
            <a:spAutoFit/>
          </a:bodyPr>
          <a:lstStyle/>
          <a:p>
            <a:pPr algn="ctr"/>
            <a:r>
              <a:rPr lang="en-US" sz="2200" dirty="0">
                <a:latin typeface="Arial" panose="020B0604020202020204" pitchFamily="34" charset="0"/>
                <a:cs typeface="Arial" panose="020B0604020202020204" pitchFamily="34" charset="0"/>
              </a:rPr>
              <a:t>Validity</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Is there any chance </a:t>
            </a:r>
            <a:r>
              <a:rPr lang="en-GB" sz="1600" dirty="0" smtClean="0">
                <a:latin typeface="Arial" panose="020B0604020202020204" pitchFamily="34" charset="0"/>
                <a:cs typeface="Arial" panose="020B0604020202020204" pitchFamily="34" charset="0"/>
              </a:rPr>
              <a:t>of social </a:t>
            </a:r>
            <a:r>
              <a:rPr lang="en-GB" sz="1600" dirty="0">
                <a:latin typeface="Arial" panose="020B0604020202020204" pitchFamily="34" charset="0"/>
                <a:cs typeface="Arial" panose="020B0604020202020204" pitchFamily="34" charset="0"/>
              </a:rPr>
              <a:t>desirability?</a:t>
            </a:r>
          </a:p>
          <a:p>
            <a:pPr marL="28575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Demand </a:t>
            </a:r>
            <a:r>
              <a:rPr lang="en-GB" sz="1600" dirty="0">
                <a:latin typeface="Arial" panose="020B0604020202020204" pitchFamily="34" charset="0"/>
                <a:cs typeface="Arial" panose="020B0604020202020204" pitchFamily="34" charset="0"/>
              </a:rPr>
              <a:t>characteristics?</a:t>
            </a:r>
          </a:p>
          <a:p>
            <a:pPr marL="28575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Are </a:t>
            </a:r>
            <a:r>
              <a:rPr lang="en-GB" sz="1600" dirty="0">
                <a:latin typeface="Arial" panose="020B0604020202020204" pitchFamily="34" charset="0"/>
                <a:cs typeface="Arial" panose="020B0604020202020204" pitchFamily="34" charset="0"/>
              </a:rPr>
              <a:t>the </a:t>
            </a:r>
            <a:r>
              <a:rPr lang="en-GB" sz="1600" dirty="0" smtClean="0">
                <a:latin typeface="Arial" panose="020B0604020202020204" pitchFamily="34" charset="0"/>
                <a:cs typeface="Arial" panose="020B0604020202020204" pitchFamily="34" charset="0"/>
              </a:rPr>
              <a:t>results </a:t>
            </a:r>
            <a:r>
              <a:rPr lang="en-GB" sz="1600" dirty="0" err="1" smtClean="0">
                <a:latin typeface="Arial" panose="020B0604020202020204" pitchFamily="34" charset="0"/>
                <a:cs typeface="Arial" panose="020B0604020202020204" pitchFamily="34" charset="0"/>
              </a:rPr>
              <a:t>generalisable</a:t>
            </a:r>
            <a:r>
              <a:rPr lang="en-GB" sz="1600" dirty="0">
                <a:latin typeface="Arial" panose="020B0604020202020204" pitchFamily="34" charset="0"/>
                <a:cs typeface="Arial" panose="020B0604020202020204" pitchFamily="34" charset="0"/>
              </a:rPr>
              <a:t>?</a:t>
            </a:r>
          </a:p>
        </p:txBody>
      </p:sp>
      <p:sp>
        <p:nvSpPr>
          <p:cNvPr id="5" name="TextBox 4"/>
          <p:cNvSpPr txBox="1"/>
          <p:nvPr/>
        </p:nvSpPr>
        <p:spPr>
          <a:xfrm>
            <a:off x="3275856" y="2060848"/>
            <a:ext cx="1944216" cy="1760482"/>
          </a:xfrm>
          <a:prstGeom prst="rect">
            <a:avLst/>
          </a:prstGeom>
          <a:noFill/>
        </p:spPr>
        <p:txBody>
          <a:bodyPr wrap="square" rtlCol="0">
            <a:spAutoFit/>
          </a:bodyPr>
          <a:lstStyle/>
          <a:p>
            <a:pPr marL="342900" lvl="0" indent="-342900" algn="ctr" defTabSz="457200">
              <a:spcBef>
                <a:spcPct val="20000"/>
              </a:spcBef>
              <a:defRPr/>
            </a:pPr>
            <a:r>
              <a:rPr lang="en-US" sz="2200" dirty="0">
                <a:latin typeface="Arial" panose="020B0604020202020204" pitchFamily="34" charset="0"/>
                <a:cs typeface="Arial" panose="020B0604020202020204" pitchFamily="34" charset="0"/>
              </a:rPr>
              <a:t>Reliability</a:t>
            </a:r>
          </a:p>
          <a:p>
            <a:pPr marL="285750" lvl="0" indent="-285750" defTabSz="457200">
              <a:spcBef>
                <a:spcPct val="20000"/>
              </a:spcBef>
              <a:buFont typeface="Arial" panose="020B0604020202020204" pitchFamily="34" charset="0"/>
              <a:buChar char="•"/>
              <a:defRPr/>
            </a:pPr>
            <a:r>
              <a:rPr lang="en-GB" sz="1600" dirty="0">
                <a:latin typeface="Arial" panose="020B0604020202020204" pitchFamily="34" charset="0"/>
                <a:cs typeface="Arial" panose="020B0604020202020204" pitchFamily="34" charset="0"/>
              </a:rPr>
              <a:t>Would we find </a:t>
            </a:r>
            <a:r>
              <a:rPr lang="en-GB" sz="1600" dirty="0" smtClean="0">
                <a:latin typeface="Arial" panose="020B0604020202020204" pitchFamily="34" charset="0"/>
                <a:cs typeface="Arial" panose="020B0604020202020204" pitchFamily="34" charset="0"/>
              </a:rPr>
              <a:t>similar results </a:t>
            </a:r>
            <a:r>
              <a:rPr lang="en-GB" sz="1600" dirty="0">
                <a:latin typeface="Arial" panose="020B0604020202020204" pitchFamily="34" charset="0"/>
                <a:cs typeface="Arial" panose="020B0604020202020204" pitchFamily="34" charset="0"/>
              </a:rPr>
              <a:t>today?</a:t>
            </a:r>
          </a:p>
          <a:p>
            <a:pPr marL="285750" lvl="0" indent="-285750" defTabSz="457200">
              <a:spcBef>
                <a:spcPct val="20000"/>
              </a:spcBef>
              <a:buFont typeface="Arial" panose="020B0604020202020204" pitchFamily="34" charset="0"/>
              <a:buChar char="•"/>
              <a:defRPr/>
            </a:pPr>
            <a:r>
              <a:rPr lang="en-GB" sz="1600" dirty="0" smtClean="0">
                <a:latin typeface="Arial" panose="020B0604020202020204" pitchFamily="34" charset="0"/>
                <a:cs typeface="Arial" panose="020B0604020202020204" pitchFamily="34" charset="0"/>
              </a:rPr>
              <a:t>Could </a:t>
            </a:r>
            <a:r>
              <a:rPr lang="en-GB" sz="1600" dirty="0">
                <a:latin typeface="Arial" panose="020B0604020202020204" pitchFamily="34" charset="0"/>
                <a:cs typeface="Arial" panose="020B0604020202020204" pitchFamily="34" charset="0"/>
              </a:rPr>
              <a:t>there be fluke results?</a:t>
            </a:r>
          </a:p>
        </p:txBody>
      </p:sp>
      <p:sp>
        <p:nvSpPr>
          <p:cNvPr id="6" name="TextBox 5"/>
          <p:cNvSpPr txBox="1"/>
          <p:nvPr/>
        </p:nvSpPr>
        <p:spPr>
          <a:xfrm>
            <a:off x="5868144" y="1797959"/>
            <a:ext cx="2592288" cy="1218795"/>
          </a:xfrm>
          <a:prstGeom prst="rect">
            <a:avLst/>
          </a:prstGeom>
          <a:noFill/>
        </p:spPr>
        <p:txBody>
          <a:bodyPr wrap="square" rtlCol="0">
            <a:spAutoFit/>
          </a:bodyPr>
          <a:lstStyle/>
          <a:p>
            <a:pPr marL="342900" lvl="0" indent="-342900" algn="ctr" defTabSz="457200">
              <a:spcBef>
                <a:spcPct val="20000"/>
              </a:spcBef>
              <a:defRPr/>
            </a:pPr>
            <a:r>
              <a:rPr lang="en-US" sz="2200" dirty="0" smtClean="0">
                <a:latin typeface="Arial" panose="020B0604020202020204" pitchFamily="34" charset="0"/>
                <a:cs typeface="Arial" panose="020B0604020202020204" pitchFamily="34" charset="0"/>
              </a:rPr>
              <a:t>Ecological validity</a:t>
            </a:r>
            <a:endParaRPr lang="en-US" sz="2200" dirty="0">
              <a:latin typeface="Arial" panose="020B0604020202020204" pitchFamily="34" charset="0"/>
              <a:cs typeface="Arial" panose="020B0604020202020204" pitchFamily="34" charset="0"/>
            </a:endParaRPr>
          </a:p>
          <a:p>
            <a:pPr marL="285750" lvl="0" indent="-285750" defTabSz="457200">
              <a:spcBef>
                <a:spcPct val="20000"/>
              </a:spcBef>
              <a:buFont typeface="Arial" panose="020B0604020202020204" pitchFamily="34" charset="0"/>
              <a:buChar char="•"/>
              <a:defRPr/>
            </a:pPr>
            <a:r>
              <a:rPr lang="en-GB" sz="1600" kern="1200" dirty="0">
                <a:solidFill>
                  <a:schemeClr val="tx1"/>
                </a:solidFill>
                <a:latin typeface="Arial" panose="020B0604020202020204" pitchFamily="34" charset="0"/>
                <a:cs typeface="Arial" panose="020B0604020202020204" pitchFamily="34" charset="0"/>
              </a:rPr>
              <a:t>Do we know how the participants would react in the real world?</a:t>
            </a:r>
          </a:p>
        </p:txBody>
      </p:sp>
      <p:sp>
        <p:nvSpPr>
          <p:cNvPr id="7" name="TextBox 6"/>
          <p:cNvSpPr txBox="1"/>
          <p:nvPr/>
        </p:nvSpPr>
        <p:spPr>
          <a:xfrm>
            <a:off x="1223628" y="3953590"/>
            <a:ext cx="2520280" cy="2055947"/>
          </a:xfrm>
          <a:prstGeom prst="rect">
            <a:avLst/>
          </a:prstGeom>
          <a:noFill/>
        </p:spPr>
        <p:txBody>
          <a:bodyPr wrap="square" rtlCol="0">
            <a:spAutoFit/>
          </a:bodyPr>
          <a:lstStyle/>
          <a:p>
            <a:pPr marL="342900" lvl="0" indent="-342900" algn="ctr" defTabSz="457200">
              <a:spcBef>
                <a:spcPct val="20000"/>
              </a:spcBef>
              <a:defRPr/>
            </a:pPr>
            <a:r>
              <a:rPr lang="en-US" sz="2200" dirty="0">
                <a:latin typeface="Arial" panose="020B0604020202020204" pitchFamily="34" charset="0"/>
                <a:cs typeface="Arial" panose="020B0604020202020204" pitchFamily="34" charset="0"/>
              </a:rPr>
              <a:t>Ethics</a:t>
            </a:r>
          </a:p>
          <a:p>
            <a:pPr marL="285750" lvl="0" indent="-285750" defTabSz="457200">
              <a:spcBef>
                <a:spcPct val="20000"/>
              </a:spcBef>
              <a:buFont typeface="Arial" panose="020B0604020202020204" pitchFamily="34" charset="0"/>
              <a:buChar char="•"/>
              <a:defRPr/>
            </a:pPr>
            <a:r>
              <a:rPr lang="en-GB" sz="1600" dirty="0">
                <a:latin typeface="Arial" panose="020B0604020202020204" pitchFamily="34" charset="0"/>
                <a:cs typeface="Arial" panose="020B0604020202020204" pitchFamily="34" charset="0"/>
              </a:rPr>
              <a:t>Were any ethical guidelines broken?</a:t>
            </a:r>
          </a:p>
          <a:p>
            <a:pPr marL="285750" lvl="0" indent="-285750" defTabSz="457200">
              <a:spcBef>
                <a:spcPct val="20000"/>
              </a:spcBef>
              <a:buFont typeface="Arial" panose="020B0604020202020204" pitchFamily="34" charset="0"/>
              <a:buChar char="•"/>
              <a:defRPr/>
            </a:pPr>
            <a:r>
              <a:rPr lang="en-GB" sz="1600" dirty="0" smtClean="0">
                <a:latin typeface="Arial" panose="020B0604020202020204" pitchFamily="34" charset="0"/>
                <a:cs typeface="Arial" panose="020B0604020202020204" pitchFamily="34" charset="0"/>
              </a:rPr>
              <a:t>Could </a:t>
            </a:r>
            <a:r>
              <a:rPr lang="en-GB" sz="1600" dirty="0">
                <a:latin typeface="Arial" panose="020B0604020202020204" pitchFamily="34" charset="0"/>
                <a:cs typeface="Arial" panose="020B0604020202020204" pitchFamily="34" charset="0"/>
              </a:rPr>
              <a:t>the </a:t>
            </a:r>
            <a:r>
              <a:rPr lang="en-GB" sz="1600" dirty="0" smtClean="0">
                <a:latin typeface="Arial" panose="020B0604020202020204" pitchFamily="34" charset="0"/>
                <a:cs typeface="Arial" panose="020B0604020202020204" pitchFamily="34" charset="0"/>
              </a:rPr>
              <a:t>hypothetical dilemmas </a:t>
            </a:r>
            <a:r>
              <a:rPr lang="en-GB" sz="1600" dirty="0">
                <a:latin typeface="Arial" panose="020B0604020202020204" pitchFamily="34" charset="0"/>
                <a:cs typeface="Arial" panose="020B0604020202020204" pitchFamily="34" charset="0"/>
              </a:rPr>
              <a:t>cause harm?</a:t>
            </a:r>
          </a:p>
          <a:p>
            <a:pPr marL="285750" lvl="0" indent="-285750" defTabSz="457200">
              <a:spcBef>
                <a:spcPct val="20000"/>
              </a:spcBef>
              <a:buFont typeface="Arial" panose="020B0604020202020204" pitchFamily="34" charset="0"/>
              <a:buChar char="•"/>
              <a:defRPr/>
            </a:pPr>
            <a:endParaRPr lang="en-GB" sz="1600" dirty="0">
              <a:latin typeface="Arial" panose="020B0604020202020204" pitchFamily="34" charset="0"/>
              <a:cs typeface="Arial" panose="020B0604020202020204" pitchFamily="34" charset="0"/>
            </a:endParaRPr>
          </a:p>
        </p:txBody>
      </p:sp>
      <p:sp>
        <p:nvSpPr>
          <p:cNvPr id="8" name="TextBox 7"/>
          <p:cNvSpPr txBox="1"/>
          <p:nvPr/>
        </p:nvSpPr>
        <p:spPr>
          <a:xfrm>
            <a:off x="4243284" y="3939942"/>
            <a:ext cx="2556284" cy="2006703"/>
          </a:xfrm>
          <a:prstGeom prst="rect">
            <a:avLst/>
          </a:prstGeom>
          <a:noFill/>
        </p:spPr>
        <p:txBody>
          <a:bodyPr wrap="square" rtlCol="0">
            <a:spAutoFit/>
          </a:bodyPr>
          <a:lstStyle/>
          <a:p>
            <a:pPr marL="342900" lvl="0" indent="-342900" algn="ctr" defTabSz="457200">
              <a:spcBef>
                <a:spcPct val="20000"/>
              </a:spcBef>
              <a:defRPr/>
            </a:pPr>
            <a:r>
              <a:rPr lang="en-US" sz="2200" kern="1200" dirty="0" smtClean="0">
                <a:solidFill>
                  <a:schemeClr val="tx1"/>
                </a:solidFill>
                <a:latin typeface="Arial" panose="020B0604020202020204" pitchFamily="34" charset="0"/>
                <a:cs typeface="Arial" panose="020B0604020202020204" pitchFamily="34" charset="0"/>
              </a:rPr>
              <a:t>Other</a:t>
            </a:r>
          </a:p>
          <a:p>
            <a:pPr marL="285750" lvl="0" indent="-285750" defTabSz="457200">
              <a:spcBef>
                <a:spcPct val="20000"/>
              </a:spcBef>
              <a:buFont typeface="Arial" panose="020B0604020202020204" pitchFamily="34" charset="0"/>
              <a:buChar char="•"/>
              <a:defRPr/>
            </a:pPr>
            <a:r>
              <a:rPr lang="en-GB" sz="1600" kern="1200" dirty="0">
                <a:solidFill>
                  <a:schemeClr val="tx1"/>
                </a:solidFill>
                <a:latin typeface="Arial" panose="020B0604020202020204" pitchFamily="34" charset="0"/>
                <a:cs typeface="Arial" panose="020B0604020202020204" pitchFamily="34" charset="0"/>
              </a:rPr>
              <a:t>Is the research ethnocentric?</a:t>
            </a:r>
          </a:p>
          <a:p>
            <a:pPr marL="285750" lvl="0" indent="-285750" defTabSz="457200">
              <a:spcBef>
                <a:spcPct val="20000"/>
              </a:spcBef>
              <a:buFont typeface="Arial" panose="020B0604020202020204" pitchFamily="34" charset="0"/>
              <a:buChar char="•"/>
              <a:defRPr/>
            </a:pPr>
            <a:r>
              <a:rPr lang="en-GB" sz="1600" kern="1200" dirty="0" smtClean="0">
                <a:solidFill>
                  <a:schemeClr val="tx1"/>
                </a:solidFill>
                <a:latin typeface="Arial" panose="020B0604020202020204" pitchFamily="34" charset="0"/>
                <a:cs typeface="Arial" panose="020B0604020202020204" pitchFamily="34" charset="0"/>
              </a:rPr>
              <a:t>Does </a:t>
            </a:r>
            <a:r>
              <a:rPr lang="en-GB" sz="1600" kern="1200" dirty="0">
                <a:solidFill>
                  <a:schemeClr val="tx1"/>
                </a:solidFill>
                <a:latin typeface="Arial" panose="020B0604020202020204" pitchFamily="34" charset="0"/>
                <a:cs typeface="Arial" panose="020B0604020202020204" pitchFamily="34" charset="0"/>
              </a:rPr>
              <a:t>the study support  the nature or nurture side of the debate?</a:t>
            </a:r>
          </a:p>
        </p:txBody>
      </p:sp>
    </p:spTree>
    <p:extLst>
      <p:ext uri="{BB962C8B-B14F-4D97-AF65-F5344CB8AC3E}">
        <p14:creationId xmlns:p14="http://schemas.microsoft.com/office/powerpoint/2010/main" val="212713281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Links to </a:t>
            </a:r>
            <a:r>
              <a:rPr lang="en-GB" sz="2800" dirty="0" smtClean="0">
                <a:cs typeface="Arial" panose="020B0604020202020204" pitchFamily="34" charset="0"/>
              </a:rPr>
              <a:t>debates</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dirty="0">
                <a:cs typeface="Arial" panose="020B0604020202020204" pitchFamily="34" charset="0"/>
              </a:rPr>
              <a:t>If the stages are sequential then does this support the nature or nurture side of the debate? If everyone goes through the stages in the same </a:t>
            </a:r>
            <a:r>
              <a:rPr lang="en-GB" sz="2000" dirty="0" smtClean="0">
                <a:cs typeface="Arial" panose="020B0604020202020204" pitchFamily="34" charset="0"/>
              </a:rPr>
              <a:t>order, </a:t>
            </a:r>
            <a:r>
              <a:rPr lang="en-GB" sz="2000" dirty="0">
                <a:cs typeface="Arial" panose="020B0604020202020204" pitchFamily="34" charset="0"/>
              </a:rPr>
              <a:t>is this due to the environment or </a:t>
            </a:r>
            <a:r>
              <a:rPr lang="en-GB" sz="2000" dirty="0" smtClean="0">
                <a:cs typeface="Arial" panose="020B0604020202020204" pitchFamily="34" charset="0"/>
              </a:rPr>
              <a:t>to something </a:t>
            </a:r>
            <a:r>
              <a:rPr lang="en-GB" sz="2000" dirty="0">
                <a:cs typeface="Arial" panose="020B0604020202020204" pitchFamily="34" charset="0"/>
              </a:rPr>
              <a:t>innate</a:t>
            </a:r>
            <a:r>
              <a:rPr lang="en-GB" sz="2000" dirty="0" smtClean="0">
                <a:cs typeface="Arial" panose="020B0604020202020204" pitchFamily="34" charset="0"/>
              </a:rPr>
              <a:t>?</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However, how would you explain the cultural differences that were found</a:t>
            </a:r>
            <a:r>
              <a:rPr lang="en-GB" sz="2000" dirty="0" smtClean="0">
                <a:cs typeface="Arial" panose="020B0604020202020204" pitchFamily="34" charset="0"/>
              </a:rPr>
              <a:t>?</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Kohlberg desired to be considered scientific. Would you call his research scientific? What principles of science does the study meet? Which ones does it fail to meet?</a:t>
            </a:r>
          </a:p>
          <a:p>
            <a:endParaRPr lang="en" sz="2000" dirty="0">
              <a:cs typeface="Arial" panose="020B0604020202020204" pitchFamily="34" charset="0"/>
            </a:endParaRPr>
          </a:p>
        </p:txBody>
      </p:sp>
    </p:spTree>
    <p:extLst>
      <p:ext uri="{BB962C8B-B14F-4D97-AF65-F5344CB8AC3E}">
        <p14:creationId xmlns:p14="http://schemas.microsoft.com/office/powerpoint/2010/main" val="3402839064"/>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Links to a</a:t>
            </a:r>
            <a:r>
              <a:rPr lang="en-GB" sz="2800" dirty="0" smtClean="0">
                <a:cs typeface="Arial" panose="020B0604020202020204" pitchFamily="34" charset="0"/>
              </a:rPr>
              <a:t>reas/perspectives</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dirty="0">
                <a:cs typeface="Arial" panose="020B0604020202020204" pitchFamily="34" charset="0"/>
              </a:rPr>
              <a:t>Kohlberg’s research comes under the </a:t>
            </a:r>
            <a:r>
              <a:rPr lang="en-GB" sz="2000" dirty="0" smtClean="0">
                <a:cs typeface="Arial" panose="020B0604020202020204" pitchFamily="34" charset="0"/>
              </a:rPr>
              <a:t>developmental area</a:t>
            </a:r>
            <a:r>
              <a:rPr lang="en-GB" sz="2000" dirty="0">
                <a:cs typeface="Arial" panose="020B0604020202020204" pitchFamily="34" charset="0"/>
              </a:rPr>
              <a:t>. This is because he is looking </a:t>
            </a:r>
            <a:r>
              <a:rPr lang="en-GB" sz="2000" dirty="0" smtClean="0">
                <a:cs typeface="Arial" panose="020B0604020202020204" pitchFamily="34" charset="0"/>
              </a:rPr>
              <a:t>at the moral </a:t>
            </a:r>
            <a:r>
              <a:rPr lang="en-GB" sz="2000" dirty="0">
                <a:cs typeface="Arial" panose="020B0604020202020204" pitchFamily="34" charset="0"/>
              </a:rPr>
              <a:t>development of individuals. He is testing </a:t>
            </a:r>
            <a:r>
              <a:rPr lang="en-GB" sz="2000" dirty="0" smtClean="0">
                <a:cs typeface="Arial" panose="020B0604020202020204" pitchFamily="34" charset="0"/>
              </a:rPr>
              <a:t>how people </a:t>
            </a:r>
            <a:r>
              <a:rPr lang="en-GB" sz="2000" dirty="0">
                <a:cs typeface="Arial" panose="020B0604020202020204" pitchFamily="34" charset="0"/>
              </a:rPr>
              <a:t>change over time.</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The quotes from the participants show that </a:t>
            </a:r>
            <a:r>
              <a:rPr lang="en-GB" sz="2000" dirty="0" smtClean="0">
                <a:cs typeface="Arial" panose="020B0604020202020204" pitchFamily="34" charset="0"/>
              </a:rPr>
              <a:t>the complexity </a:t>
            </a:r>
            <a:r>
              <a:rPr lang="en-GB" sz="2000" dirty="0">
                <a:cs typeface="Arial" panose="020B0604020202020204" pitchFamily="34" charset="0"/>
              </a:rPr>
              <a:t>of their thinking changes over time.</a:t>
            </a:r>
          </a:p>
          <a:p>
            <a:endParaRPr lang="en" sz="2000" dirty="0">
              <a:cs typeface="Arial" panose="020B0604020202020204" pitchFamily="34" charset="0"/>
            </a:endParaRPr>
          </a:p>
        </p:txBody>
      </p:sp>
    </p:spTree>
    <p:extLst>
      <p:ext uri="{BB962C8B-B14F-4D97-AF65-F5344CB8AC3E}">
        <p14:creationId xmlns:p14="http://schemas.microsoft.com/office/powerpoint/2010/main" val="3811005779"/>
      </p:ext>
    </p:extLst>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Links to </a:t>
            </a:r>
            <a:r>
              <a:rPr lang="en-GB" sz="2800" dirty="0" smtClean="0">
                <a:cs typeface="Arial" panose="020B0604020202020204" pitchFamily="34" charset="0"/>
              </a:rPr>
              <a:t>key themes</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dirty="0">
                <a:cs typeface="Arial" panose="020B0604020202020204" pitchFamily="34" charset="0"/>
              </a:rPr>
              <a:t>The key theme is moral development. Kohlberg was one of the pioneers of research into moral development and his stages are still used today.</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The study shows how moral reasoning changes over time. </a:t>
            </a:r>
            <a:endParaRPr lang="en" sz="2000" dirty="0">
              <a:cs typeface="Arial" panose="020B0604020202020204" pitchFamily="34" charset="0"/>
            </a:endParaRPr>
          </a:p>
        </p:txBody>
      </p:sp>
    </p:spTree>
    <p:extLst>
      <p:ext uri="{BB962C8B-B14F-4D97-AF65-F5344CB8AC3E}">
        <p14:creationId xmlns:p14="http://schemas.microsoft.com/office/powerpoint/2010/main" val="3989917149"/>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87855"/>
            <a:ext cx="9144000" cy="1237386"/>
          </a:xfrm>
          <a:solidFill>
            <a:srgbClr val="FFFF00"/>
          </a:solidFill>
        </p:spPr>
        <p:txBody>
          <a:bodyPr>
            <a:noAutofit/>
          </a:bodyPr>
          <a:lstStyle/>
          <a:p>
            <a:r>
              <a:rPr lang="en-GB" sz="4400" dirty="0">
                <a:latin typeface="Arial" panose="020B0604020202020204" pitchFamily="34" charset="0"/>
                <a:cs typeface="Arial" panose="020B0604020202020204" pitchFamily="34" charset="0"/>
              </a:rPr>
              <a:t>Why are you here this lunchtime</a:t>
            </a:r>
            <a:r>
              <a:rPr lang="en-GB" sz="4400" dirty="0" smtClean="0">
                <a:latin typeface="Arial" panose="020B0604020202020204" pitchFamily="34" charset="0"/>
                <a:cs typeface="Arial" panose="020B0604020202020204" pitchFamily="34" charset="0"/>
              </a:rPr>
              <a:t>? Which level / stage?</a:t>
            </a:r>
            <a:endParaRPr lang="en-GB" sz="4400"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10024744"/>
              </p:ext>
            </p:extLst>
          </p:nvPr>
        </p:nvGraphicFramePr>
        <p:xfrm>
          <a:off x="0" y="1149531"/>
          <a:ext cx="9144000" cy="5876933"/>
        </p:xfrm>
        <a:graphic>
          <a:graphicData uri="http://schemas.openxmlformats.org/drawingml/2006/table">
            <a:tbl>
              <a:tblPr firstRow="1" firstCol="1" lastRow="1" lastCol="1" bandRow="1" bandCol="1">
                <a:tableStyleId>{5940675A-B579-460E-94D1-54222C63F5DA}</a:tableStyleId>
              </a:tblPr>
              <a:tblGrid>
                <a:gridCol w="1031966">
                  <a:extLst>
                    <a:ext uri="{9D8B030D-6E8A-4147-A177-3AD203B41FA5}">
                      <a16:colId xmlns:a16="http://schemas.microsoft.com/office/drawing/2014/main" val="246121345"/>
                    </a:ext>
                  </a:extLst>
                </a:gridCol>
                <a:gridCol w="1754702">
                  <a:extLst>
                    <a:ext uri="{9D8B030D-6E8A-4147-A177-3AD203B41FA5}">
                      <a16:colId xmlns:a16="http://schemas.microsoft.com/office/drawing/2014/main" val="141651102"/>
                    </a:ext>
                  </a:extLst>
                </a:gridCol>
                <a:gridCol w="2167408">
                  <a:extLst>
                    <a:ext uri="{9D8B030D-6E8A-4147-A177-3AD203B41FA5}">
                      <a16:colId xmlns:a16="http://schemas.microsoft.com/office/drawing/2014/main" val="43785467"/>
                    </a:ext>
                  </a:extLst>
                </a:gridCol>
                <a:gridCol w="4189924">
                  <a:extLst>
                    <a:ext uri="{9D8B030D-6E8A-4147-A177-3AD203B41FA5}">
                      <a16:colId xmlns:a16="http://schemas.microsoft.com/office/drawing/2014/main" val="2988493342"/>
                    </a:ext>
                  </a:extLst>
                </a:gridCol>
              </a:tblGrid>
              <a:tr h="117566">
                <a:tc>
                  <a:txBody>
                    <a:bodyPr/>
                    <a:lstStyle/>
                    <a:p>
                      <a:pPr algn="ctr">
                        <a:lnSpc>
                          <a:spcPct val="115000"/>
                        </a:lnSpc>
                        <a:spcAft>
                          <a:spcPts val="0"/>
                        </a:spcAft>
                      </a:pPr>
                      <a:r>
                        <a:rPr lang="en-US" sz="900" dirty="0">
                          <a:effectLst/>
                          <a:latin typeface="Arial" panose="020B0604020202020204" pitchFamily="34" charset="0"/>
                        </a:rPr>
                        <a:t>Level</a:t>
                      </a:r>
                      <a:endParaRPr lang="en-GB" sz="6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tc>
                <a:tc>
                  <a:txBody>
                    <a:bodyPr/>
                    <a:lstStyle/>
                    <a:p>
                      <a:pPr algn="ctr">
                        <a:lnSpc>
                          <a:spcPct val="115000"/>
                        </a:lnSpc>
                        <a:spcAft>
                          <a:spcPts val="0"/>
                        </a:spcAft>
                      </a:pPr>
                      <a:r>
                        <a:rPr lang="en-US" sz="900" dirty="0">
                          <a:effectLst/>
                          <a:latin typeface="Arial" panose="020B0604020202020204" pitchFamily="34" charset="0"/>
                        </a:rPr>
                        <a:t>Stage</a:t>
                      </a:r>
                      <a:endParaRPr lang="en-GB" sz="6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tc>
                <a:tc>
                  <a:txBody>
                    <a:bodyPr/>
                    <a:lstStyle/>
                    <a:p>
                      <a:pPr algn="ctr">
                        <a:lnSpc>
                          <a:spcPct val="115000"/>
                        </a:lnSpc>
                        <a:spcAft>
                          <a:spcPts val="0"/>
                        </a:spcAft>
                      </a:pPr>
                      <a:r>
                        <a:rPr lang="en-US" sz="900" dirty="0">
                          <a:effectLst/>
                          <a:latin typeface="Arial" panose="020B0604020202020204" pitchFamily="34" charset="0"/>
                        </a:rPr>
                        <a:t>Moral reasoning shown</a:t>
                      </a:r>
                      <a:endParaRPr lang="en-GB" sz="6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tc>
                <a:tc>
                  <a:txBody>
                    <a:bodyPr/>
                    <a:lstStyle/>
                    <a:p>
                      <a:pPr algn="ctr">
                        <a:lnSpc>
                          <a:spcPct val="115000"/>
                        </a:lnSpc>
                        <a:spcAft>
                          <a:spcPts val="0"/>
                        </a:spcAft>
                      </a:pPr>
                      <a:r>
                        <a:rPr lang="en-US" sz="900" dirty="0">
                          <a:effectLst/>
                          <a:latin typeface="Arial" panose="020B0604020202020204" pitchFamily="34" charset="0"/>
                        </a:rPr>
                        <a:t>My example</a:t>
                      </a:r>
                      <a:endParaRPr lang="en-GB" sz="6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tc>
                <a:extLst>
                  <a:ext uri="{0D108BD9-81ED-4DB2-BD59-A6C34878D82A}">
                    <a16:rowId xmlns:a16="http://schemas.microsoft.com/office/drawing/2014/main" val="910738585"/>
                  </a:ext>
                </a:extLst>
              </a:tr>
              <a:tr h="1427117">
                <a:tc rowSpan="2">
                  <a:txBody>
                    <a:bodyPr/>
                    <a:lstStyle/>
                    <a:p>
                      <a:pPr>
                        <a:lnSpc>
                          <a:spcPct val="115000"/>
                        </a:lnSpc>
                        <a:spcAft>
                          <a:spcPts val="0"/>
                        </a:spcAft>
                      </a:pPr>
                      <a:r>
                        <a:rPr lang="en-US" sz="1400" dirty="0">
                          <a:effectLst/>
                          <a:latin typeface="Arial" panose="020B0604020202020204" pitchFamily="34" charset="0"/>
                        </a:rPr>
                        <a:t>1. Pre-conventional </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1400" dirty="0">
                          <a:effectLst/>
                          <a:latin typeface="Arial" panose="020B0604020202020204" pitchFamily="34" charset="0"/>
                        </a:rPr>
                        <a:t>1. Punishment and obedience </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1400" dirty="0">
                          <a:effectLst/>
                          <a:latin typeface="Arial" panose="020B0604020202020204" pitchFamily="34" charset="0"/>
                        </a:rPr>
                        <a:t>Rules are kept to avoid punishment</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GB" sz="2400" dirty="0">
                          <a:effectLst/>
                          <a:latin typeface="Arial" panose="020B0604020202020204" pitchFamily="34" charset="0"/>
                        </a:rPr>
                        <a:t>I have to because I am on interventions and will be on report if I don’t</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tc>
                <a:extLst>
                  <a:ext uri="{0D108BD9-81ED-4DB2-BD59-A6C34878D82A}">
                    <a16:rowId xmlns:a16="http://schemas.microsoft.com/office/drawing/2014/main" val="2009001876"/>
                  </a:ext>
                </a:extLst>
              </a:tr>
              <a:tr h="815495">
                <a:tc vMerge="1">
                  <a:txBody>
                    <a:bodyPr/>
                    <a:lstStyle/>
                    <a:p>
                      <a:endParaRPr lang="en-GB"/>
                    </a:p>
                  </a:txBody>
                  <a:tcPr/>
                </a:tc>
                <a:tc>
                  <a:txBody>
                    <a:bodyPr/>
                    <a:lstStyle/>
                    <a:p>
                      <a:pPr>
                        <a:lnSpc>
                          <a:spcPct val="115000"/>
                        </a:lnSpc>
                        <a:spcAft>
                          <a:spcPts val="0"/>
                        </a:spcAft>
                      </a:pPr>
                      <a:r>
                        <a:rPr lang="en-US" sz="1400" dirty="0">
                          <a:effectLst/>
                          <a:latin typeface="Arial" panose="020B0604020202020204" pitchFamily="34" charset="0"/>
                        </a:rPr>
                        <a:t>2. Instrumental-relativist </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1400" dirty="0">
                          <a:effectLst/>
                          <a:latin typeface="Arial" panose="020B0604020202020204" pitchFamily="34" charset="0"/>
                        </a:rPr>
                        <a:t>‘Right’ </a:t>
                      </a:r>
                      <a:r>
                        <a:rPr lang="en-US" sz="1400" dirty="0" err="1">
                          <a:effectLst/>
                        </a:rPr>
                        <a:t>behaviour</a:t>
                      </a:r>
                      <a:r>
                        <a:rPr lang="en-US" sz="1400" dirty="0">
                          <a:effectLst/>
                        </a:rPr>
                        <a:t> is that which ultimately brings you rewards </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GB" sz="2400" dirty="0">
                          <a:effectLst/>
                          <a:latin typeface="Arial" panose="020B0604020202020204" pitchFamily="34" charset="0"/>
                        </a:rPr>
                        <a:t>Mrs Evagora gives a gold for coming along</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tc>
                <a:extLst>
                  <a:ext uri="{0D108BD9-81ED-4DB2-BD59-A6C34878D82A}">
                    <a16:rowId xmlns:a16="http://schemas.microsoft.com/office/drawing/2014/main" val="3165663798"/>
                  </a:ext>
                </a:extLst>
              </a:tr>
              <a:tr h="611622">
                <a:tc rowSpan="2">
                  <a:txBody>
                    <a:bodyPr/>
                    <a:lstStyle/>
                    <a:p>
                      <a:pPr>
                        <a:lnSpc>
                          <a:spcPct val="115000"/>
                        </a:lnSpc>
                        <a:spcAft>
                          <a:spcPts val="0"/>
                        </a:spcAft>
                      </a:pPr>
                      <a:r>
                        <a:rPr lang="en-US" sz="1400" dirty="0">
                          <a:effectLst/>
                          <a:latin typeface="Arial" panose="020B0604020202020204" pitchFamily="34" charset="0"/>
                        </a:rPr>
                        <a:t>2. Conventional</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1400" dirty="0">
                          <a:effectLst/>
                          <a:latin typeface="Arial" panose="020B0604020202020204" pitchFamily="34" charset="0"/>
                        </a:rPr>
                        <a:t>3. Good boy-good girl </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1400" dirty="0">
                          <a:effectLst/>
                          <a:latin typeface="Arial" panose="020B0604020202020204" pitchFamily="34" charset="0"/>
                        </a:rPr>
                        <a:t>‘Good’ </a:t>
                      </a:r>
                      <a:r>
                        <a:rPr lang="en-US" sz="1400" dirty="0" err="1">
                          <a:effectLst/>
                        </a:rPr>
                        <a:t>behaviour</a:t>
                      </a:r>
                      <a:r>
                        <a:rPr lang="en-US" sz="1400" dirty="0">
                          <a:effectLst/>
                        </a:rPr>
                        <a:t> is what pleases others – conformity to goodness</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GB" sz="2400" dirty="0">
                          <a:effectLst/>
                          <a:latin typeface="Arial" panose="020B0604020202020204" pitchFamily="34" charset="0"/>
                        </a:rPr>
                        <a:t>My mum will be pleased</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tc>
                <a:extLst>
                  <a:ext uri="{0D108BD9-81ED-4DB2-BD59-A6C34878D82A}">
                    <a16:rowId xmlns:a16="http://schemas.microsoft.com/office/drawing/2014/main" val="160084188"/>
                  </a:ext>
                </a:extLst>
              </a:tr>
              <a:tr h="611622">
                <a:tc vMerge="1">
                  <a:txBody>
                    <a:bodyPr/>
                    <a:lstStyle/>
                    <a:p>
                      <a:endParaRPr lang="en-GB"/>
                    </a:p>
                  </a:txBody>
                  <a:tcPr/>
                </a:tc>
                <a:tc>
                  <a:txBody>
                    <a:bodyPr/>
                    <a:lstStyle/>
                    <a:p>
                      <a:pPr>
                        <a:lnSpc>
                          <a:spcPct val="115000"/>
                        </a:lnSpc>
                        <a:spcAft>
                          <a:spcPts val="0"/>
                        </a:spcAft>
                      </a:pPr>
                      <a:r>
                        <a:rPr lang="en-US" sz="1400" dirty="0">
                          <a:effectLst/>
                          <a:latin typeface="Arial" panose="020B0604020202020204" pitchFamily="34" charset="0"/>
                        </a:rPr>
                        <a:t>4. Law and order </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1400" dirty="0">
                          <a:effectLst/>
                          <a:latin typeface="Arial" panose="020B0604020202020204" pitchFamily="34" charset="0"/>
                        </a:rPr>
                        <a:t>Doing one’s duty, obeying laws is important</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GB" sz="2400" dirty="0">
                          <a:effectLst/>
                          <a:latin typeface="Arial" panose="020B0604020202020204" pitchFamily="34" charset="0"/>
                        </a:rPr>
                        <a:t>It is my duty as a </a:t>
                      </a:r>
                      <a:r>
                        <a:rPr lang="en-GB" sz="2400" dirty="0" err="1">
                          <a:effectLst/>
                        </a:rPr>
                        <a:t>prae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tc>
                <a:extLst>
                  <a:ext uri="{0D108BD9-81ED-4DB2-BD59-A6C34878D82A}">
                    <a16:rowId xmlns:a16="http://schemas.microsoft.com/office/drawing/2014/main" val="1204307887"/>
                  </a:ext>
                </a:extLst>
              </a:tr>
              <a:tr h="1223243">
                <a:tc rowSpan="2">
                  <a:txBody>
                    <a:bodyPr/>
                    <a:lstStyle/>
                    <a:p>
                      <a:pPr>
                        <a:lnSpc>
                          <a:spcPct val="115000"/>
                        </a:lnSpc>
                        <a:spcAft>
                          <a:spcPts val="0"/>
                        </a:spcAft>
                      </a:pPr>
                      <a:r>
                        <a:rPr lang="en-US" sz="1400" dirty="0">
                          <a:effectLst/>
                          <a:latin typeface="Arial" panose="020B0604020202020204" pitchFamily="34" charset="0"/>
                        </a:rPr>
                        <a:t>3. Post-conventional</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1400" dirty="0">
                          <a:effectLst/>
                          <a:latin typeface="Arial" panose="020B0604020202020204" pitchFamily="34" charset="0"/>
                        </a:rPr>
                        <a:t>5. Social contract </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1400" dirty="0">
                          <a:effectLst/>
                          <a:latin typeface="Arial" panose="020B0604020202020204" pitchFamily="34" charset="0"/>
                        </a:rPr>
                        <a:t>‘Right’ is what is democratically agreed upon</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GB" sz="2400" dirty="0">
                          <a:effectLst/>
                          <a:latin typeface="Arial" panose="020B0604020202020204" pitchFamily="34" charset="0"/>
                        </a:rPr>
                        <a:t>Everyone knows it is the right thing to do to prepare for my future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tc>
                <a:extLst>
                  <a:ext uri="{0D108BD9-81ED-4DB2-BD59-A6C34878D82A}">
                    <a16:rowId xmlns:a16="http://schemas.microsoft.com/office/drawing/2014/main" val="976802366"/>
                  </a:ext>
                </a:extLst>
              </a:tr>
              <a:tr h="611622">
                <a:tc vMerge="1">
                  <a:txBody>
                    <a:bodyPr/>
                    <a:lstStyle/>
                    <a:p>
                      <a:endParaRPr lang="en-GB"/>
                    </a:p>
                  </a:txBody>
                  <a:tcPr/>
                </a:tc>
                <a:tc>
                  <a:txBody>
                    <a:bodyPr/>
                    <a:lstStyle/>
                    <a:p>
                      <a:pPr>
                        <a:lnSpc>
                          <a:spcPct val="115000"/>
                        </a:lnSpc>
                        <a:spcAft>
                          <a:spcPts val="0"/>
                        </a:spcAft>
                      </a:pPr>
                      <a:r>
                        <a:rPr lang="en-US" sz="1400" dirty="0">
                          <a:effectLst/>
                          <a:latin typeface="Arial" panose="020B0604020202020204" pitchFamily="34" charset="0"/>
                        </a:rPr>
                        <a:t>6. Universal principles </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US" sz="1400" dirty="0">
                          <a:effectLst/>
                          <a:latin typeface="Arial" panose="020B0604020202020204" pitchFamily="34" charset="0"/>
                        </a:rPr>
                        <a:t>Moral action is taken based upon self-chosen principles</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nchor="ctr"/>
                </a:tc>
                <a:tc>
                  <a:txBody>
                    <a:bodyPr/>
                    <a:lstStyle/>
                    <a:p>
                      <a:pPr>
                        <a:lnSpc>
                          <a:spcPct val="115000"/>
                        </a:lnSpc>
                        <a:spcAft>
                          <a:spcPts val="0"/>
                        </a:spcAft>
                      </a:pPr>
                      <a:r>
                        <a:rPr lang="en-GB" sz="2400" dirty="0">
                          <a:effectLst/>
                          <a:latin typeface="Arial" panose="020B0604020202020204" pitchFamily="34" charset="0"/>
                        </a:rPr>
                        <a:t>I think it is right for me to do this.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39532" marR="39532" marT="0" marB="0"/>
                </a:tc>
                <a:extLst>
                  <a:ext uri="{0D108BD9-81ED-4DB2-BD59-A6C34878D82A}">
                    <a16:rowId xmlns:a16="http://schemas.microsoft.com/office/drawing/2014/main" val="2473650900"/>
                  </a:ext>
                </a:extLst>
              </a:tr>
            </a:tbl>
          </a:graphicData>
        </a:graphic>
      </p:graphicFrame>
    </p:spTree>
    <p:extLst>
      <p:ext uri="{BB962C8B-B14F-4D97-AF65-F5344CB8AC3E}">
        <p14:creationId xmlns:p14="http://schemas.microsoft.com/office/powerpoint/2010/main" val="31597034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2" name="Title 1"/>
          <p:cNvSpPr>
            <a:spLocks noGrp="1"/>
          </p:cNvSpPr>
          <p:nvPr>
            <p:ph type="ctrTitle"/>
          </p:nvPr>
        </p:nvSpPr>
        <p:spPr/>
        <p:txBody>
          <a:bodyPr anchor="t">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endParaRPr lang="en-GB" dirty="0"/>
          </a:p>
        </p:txBody>
      </p:sp>
      <p:sp>
        <p:nvSpPr>
          <p:cNvPr id="3" name="Title 1"/>
          <p:cNvSpPr txBox="1">
            <a:spLocks/>
          </p:cNvSpPr>
          <p:nvPr/>
        </p:nvSpPr>
        <p:spPr>
          <a:xfrm>
            <a:off x="685800" y="2111123"/>
            <a:ext cx="7772400" cy="1546500"/>
          </a:xfrm>
          <a:prstGeom prst="rect">
            <a:avLst/>
          </a:prstGeom>
        </p:spPr>
        <p:txBody>
          <a:bodyPr lIns="91425" tIns="91425" rIns="91425" bIns="91425" anchor="ctr" anchorCtr="0"/>
          <a:lstStyle>
            <a:defPPr marR="0" algn="l" rtl="0">
              <a:lnSpc>
                <a:spcPct val="100000"/>
              </a:lnSpc>
              <a:spcBef>
                <a:spcPts val="0"/>
              </a:spcBef>
              <a:spcAft>
                <a:spcPts val="0"/>
              </a:spcAft>
            </a:defPPr>
            <a:lvl1pPr marR="0" algn="ctr" rtl="0">
              <a:lnSpc>
                <a:spcPct val="100000"/>
              </a:lnSpc>
              <a:spcBef>
                <a:spcPts val="0"/>
              </a:spcBef>
              <a:spcAft>
                <a:spcPts val="0"/>
              </a:spcAft>
              <a:buSzPct val="100000"/>
              <a:buNone/>
              <a:defRPr sz="4800" b="0" i="0" u="none" strike="noStrike" cap="none" baseline="0">
                <a:solidFill>
                  <a:srgbClr val="000000"/>
                </a:solidFill>
                <a:latin typeface="Arial"/>
                <a:ea typeface="Arial"/>
                <a:cs typeface="Arial"/>
                <a:sym typeface="Arial"/>
              </a:defRPr>
            </a:lvl1pPr>
            <a:lvl2pPr marR="0" algn="ctr" rtl="0">
              <a:lnSpc>
                <a:spcPct val="100000"/>
              </a:lnSpc>
              <a:spcBef>
                <a:spcPts val="0"/>
              </a:spcBef>
              <a:spcAft>
                <a:spcPts val="0"/>
              </a:spcAft>
              <a:buSzPct val="100000"/>
              <a:buNone/>
              <a:defRPr sz="4800" b="0" i="0" u="none" strike="noStrike" cap="none" baseline="0">
                <a:solidFill>
                  <a:srgbClr val="000000"/>
                </a:solidFill>
                <a:latin typeface="Arial"/>
                <a:ea typeface="Arial"/>
                <a:cs typeface="Arial"/>
                <a:sym typeface="Arial"/>
              </a:defRPr>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r>
              <a:rPr lang="en-GB" sz="3600" b="1" dirty="0" smtClean="0">
                <a:latin typeface="Arial" panose="020B0604020202020204" pitchFamily="34" charset="0"/>
                <a:cs typeface="Arial" panose="020B0604020202020204" pitchFamily="34" charset="0"/>
              </a:rPr>
              <a:t>Lee </a:t>
            </a:r>
            <a:r>
              <a:rPr lang="en-GB" sz="3600" b="1" i="1" dirty="0" smtClean="0">
                <a:latin typeface="Arial" panose="020B0604020202020204" pitchFamily="34" charset="0"/>
                <a:cs typeface="Arial" panose="020B0604020202020204" pitchFamily="34" charset="0"/>
              </a:rPr>
              <a:t>et al</a:t>
            </a:r>
            <a:r>
              <a:rPr lang="en-GB" sz="3600" b="1" dirty="0" smtClean="0">
                <a:latin typeface="Arial" panose="020B0604020202020204" pitchFamily="34" charset="0"/>
                <a:cs typeface="Arial" panose="020B0604020202020204" pitchFamily="34" charset="0"/>
              </a:rPr>
              <a:t>. (1997) (A2)</a:t>
            </a:r>
            <a:br>
              <a:rPr lang="en-GB" sz="3600" b="1" dirty="0" smtClean="0">
                <a:latin typeface="Arial" panose="020B0604020202020204" pitchFamily="34" charset="0"/>
                <a:cs typeface="Arial" panose="020B0604020202020204" pitchFamily="34" charset="0"/>
              </a:rPr>
            </a:br>
            <a:r>
              <a:rPr lang="en-GB" sz="3600" b="1" dirty="0" smtClean="0">
                <a:latin typeface="Arial" panose="020B0604020202020204" pitchFamily="34" charset="0"/>
                <a:cs typeface="Arial" panose="020B0604020202020204" pitchFamily="34" charset="0"/>
              </a:rPr>
              <a:t/>
            </a:r>
            <a:br>
              <a:rPr lang="en-GB" sz="3600" b="1"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Evaluations of lying and truth telling</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935484"/>
      </p:ext>
    </p:extLst>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Background</a:t>
            </a:r>
            <a:endParaRPr lang="en" sz="2800" dirty="0">
              <a:cs typeface="Arial" panose="020B0604020202020204" pitchFamily="34" charset="0"/>
            </a:endParaRPr>
          </a:p>
        </p:txBody>
      </p:sp>
      <p:sp>
        <p:nvSpPr>
          <p:cNvPr id="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dirty="0">
                <a:cs typeface="Arial" panose="020B0604020202020204" pitchFamily="34" charset="0"/>
              </a:rPr>
              <a:t>Write down a list of five behaviours that you consider to be morally right, e.g. telling the truth. </a:t>
            </a:r>
          </a:p>
          <a:p>
            <a:pPr marL="342900" indent="-342900">
              <a:buFont typeface="Arial" panose="020B0604020202020204" pitchFamily="34" charset="0"/>
              <a:buChar char="•"/>
            </a:pPr>
            <a:r>
              <a:rPr lang="en-GB" sz="2000" dirty="0">
                <a:cs typeface="Arial" panose="020B0604020202020204" pitchFamily="34" charset="0"/>
              </a:rPr>
              <a:t>Now write a list of five behaviours that you consider to be morally wrong, e.g. lying to someone. </a:t>
            </a:r>
          </a:p>
          <a:p>
            <a:pPr>
              <a:lnSpc>
                <a:spcPct val="50000"/>
              </a:lnSpc>
            </a:pPr>
            <a:endParaRPr lang="en-GB" sz="2000" dirty="0">
              <a:cs typeface="Arial" panose="020B0604020202020204" pitchFamily="34" charset="0"/>
            </a:endParaRPr>
          </a:p>
          <a:p>
            <a:r>
              <a:rPr lang="en-GB" sz="2000" dirty="0">
                <a:cs typeface="Arial" panose="020B0604020202020204" pitchFamily="34" charset="0"/>
              </a:rPr>
              <a:t>Look at your list. Did you decide on your own what you considered to be morally right or were you taught it by someone? (If so, </a:t>
            </a:r>
            <a:r>
              <a:rPr lang="en-GB" sz="2000" dirty="0" smtClean="0">
                <a:cs typeface="Arial" panose="020B0604020202020204" pitchFamily="34" charset="0"/>
              </a:rPr>
              <a:t>who or where did you learn </a:t>
            </a:r>
            <a:r>
              <a:rPr lang="en-GB" sz="2000" dirty="0">
                <a:cs typeface="Arial" panose="020B0604020202020204" pitchFamily="34" charset="0"/>
              </a:rPr>
              <a:t>your </a:t>
            </a:r>
            <a:r>
              <a:rPr lang="en-GB" sz="2000" dirty="0" smtClean="0">
                <a:cs typeface="Arial" panose="020B0604020202020204" pitchFamily="34" charset="0"/>
              </a:rPr>
              <a:t>morals from?)</a:t>
            </a:r>
            <a:endParaRPr lang="en-GB" sz="2000" dirty="0">
              <a:cs typeface="Arial" panose="020B0604020202020204" pitchFamily="34" charset="0"/>
            </a:endParaRPr>
          </a:p>
          <a:p>
            <a:pPr>
              <a:lnSpc>
                <a:spcPct val="50000"/>
              </a:lnSpc>
            </a:pPr>
            <a:endParaRPr lang="en-GB" sz="2000" dirty="0">
              <a:cs typeface="Arial" panose="020B0604020202020204" pitchFamily="34" charset="0"/>
            </a:endParaRPr>
          </a:p>
          <a:p>
            <a:r>
              <a:rPr lang="en-GB" sz="2000" dirty="0" smtClean="0">
                <a:cs typeface="Arial" panose="020B0604020202020204" pitchFamily="34" charset="0"/>
              </a:rPr>
              <a:t>Many </a:t>
            </a:r>
            <a:r>
              <a:rPr lang="en-GB" sz="2000" dirty="0">
                <a:cs typeface="Arial" panose="020B0604020202020204" pitchFamily="34" charset="0"/>
              </a:rPr>
              <a:t>of us have been raised in a British culture, therefore we have adopted British ideas of what is considered to be morally right and morally wrong. </a:t>
            </a:r>
          </a:p>
          <a:p>
            <a:endParaRPr lang="en" sz="2000" dirty="0">
              <a:cs typeface="Arial" panose="020B0604020202020204" pitchFamily="34" charset="0"/>
            </a:endParaRPr>
          </a:p>
        </p:txBody>
      </p:sp>
    </p:spTree>
    <p:extLst>
      <p:ext uri="{BB962C8B-B14F-4D97-AF65-F5344CB8AC3E}">
        <p14:creationId xmlns:p14="http://schemas.microsoft.com/office/powerpoint/2010/main" val="2641360620"/>
      </p:ext>
    </p:extLst>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6" name="Title 3"/>
          <p:cNvSpPr>
            <a:spLocks noGrp="1"/>
          </p:cNvSpPr>
          <p:nvPr>
            <p:ph type="title"/>
          </p:nvPr>
        </p:nvSpPr>
        <p:spPr>
          <a:xfrm>
            <a:off x="457200" y="1526689"/>
            <a:ext cx="8229600" cy="579600"/>
          </a:xfrm>
        </p:spPr>
        <p:txBody>
          <a:bodyPr>
            <a:normAutofit fontScale="90000"/>
          </a:bodyPr>
          <a:lstStyle/>
          <a:p>
            <a:pPr algn="ctr"/>
            <a:r>
              <a:rPr lang="en-GB" sz="2800" dirty="0" smtClean="0">
                <a:cs typeface="Arial" panose="020B0604020202020204" pitchFamily="34" charset="0"/>
              </a:rPr>
              <a:t>Discuss</a:t>
            </a:r>
            <a:endParaRPr lang="en-GB" sz="2800" dirty="0">
              <a:cs typeface="Arial" panose="020B0604020202020204" pitchFamily="34" charset="0"/>
            </a:endParaRPr>
          </a:p>
        </p:txBody>
      </p:sp>
      <p:sp>
        <p:nvSpPr>
          <p:cNvPr id="7" name="Text Placeholder 7"/>
          <p:cNvSpPr>
            <a:spLocks noGrp="1"/>
          </p:cNvSpPr>
          <p:nvPr>
            <p:ph type="body" idx="1"/>
          </p:nvPr>
        </p:nvSpPr>
        <p:spPr>
          <a:xfrm>
            <a:off x="457200" y="2436812"/>
            <a:ext cx="8229600" cy="2952000"/>
          </a:xfrm>
        </p:spPr>
        <p:txBody>
          <a:bodyPr>
            <a:normAutofit fontScale="85000" lnSpcReduction="10000"/>
          </a:bodyPr>
          <a:lstStyle/>
          <a:p>
            <a:r>
              <a:rPr lang="en-GB" sz="2000" dirty="0" smtClean="0"/>
              <a:t>Do you think that different cultures in the world have different ideas of what is morally right and morally wrong – or do you believe that there are universal ideas of morality?</a:t>
            </a:r>
          </a:p>
          <a:p>
            <a:r>
              <a:rPr lang="en-GB" sz="2000" dirty="0" smtClean="0"/>
              <a:t>When do we get taught about what is right and what is wrong? As children. </a:t>
            </a:r>
          </a:p>
          <a:p>
            <a:endParaRPr lang="en-GB" sz="2000" dirty="0" smtClean="0"/>
          </a:p>
          <a:p>
            <a:r>
              <a:rPr lang="en-GB" sz="2000" dirty="0" smtClean="0"/>
              <a:t>Some psychological research has been conducted to investigate children’s understanding and moral judgements. </a:t>
            </a:r>
          </a:p>
          <a:p>
            <a:endParaRPr lang="en-GB" sz="2000" dirty="0" smtClean="0"/>
          </a:p>
          <a:p>
            <a:r>
              <a:rPr lang="en-GB" sz="2000" b="1" dirty="0" smtClean="0"/>
              <a:t>Key term</a:t>
            </a:r>
          </a:p>
          <a:p>
            <a:r>
              <a:rPr lang="en-GB" sz="2000" dirty="0" smtClean="0"/>
              <a:t>Moral judgements – These are opinions a person can make when deciding whether an action is good or bad. </a:t>
            </a:r>
            <a:endParaRPr lang="en-GB" sz="2000" dirty="0"/>
          </a:p>
        </p:txBody>
      </p:sp>
    </p:spTree>
    <p:extLst>
      <p:ext uri="{BB962C8B-B14F-4D97-AF65-F5344CB8AC3E}">
        <p14:creationId xmlns:p14="http://schemas.microsoft.com/office/powerpoint/2010/main" val="345834446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4" name="Title 1"/>
          <p:cNvSpPr>
            <a:spLocks noGrp="1"/>
          </p:cNvSpPr>
          <p:nvPr>
            <p:ph type="title"/>
          </p:nvPr>
        </p:nvSpPr>
        <p:spPr>
          <a:xfrm>
            <a:off x="457200" y="1340768"/>
            <a:ext cx="8229600" cy="579600"/>
          </a:xfrm>
        </p:spPr>
        <p:txBody>
          <a:bodyPr>
            <a:normAutofit fontScale="90000"/>
          </a:bodyPr>
          <a:lstStyle/>
          <a:p>
            <a:pPr algn="ctr"/>
            <a:r>
              <a:rPr lang="en-GB" sz="2800" dirty="0" smtClean="0">
                <a:cs typeface="Arial" panose="020B0604020202020204" pitchFamily="34" charset="0"/>
              </a:rPr>
              <a:t>Piaget </a:t>
            </a:r>
            <a:endParaRPr lang="en-GB" sz="2800" dirty="0">
              <a:cs typeface="Arial" panose="020B0604020202020204" pitchFamily="34" charset="0"/>
            </a:endParaRPr>
          </a:p>
        </p:txBody>
      </p:sp>
      <p:sp>
        <p:nvSpPr>
          <p:cNvPr id="5" name="Text Placeholder 2"/>
          <p:cNvSpPr>
            <a:spLocks noGrp="1"/>
          </p:cNvSpPr>
          <p:nvPr>
            <p:ph type="body" idx="1"/>
          </p:nvPr>
        </p:nvSpPr>
        <p:spPr>
          <a:xfrm>
            <a:off x="457200" y="2060848"/>
            <a:ext cx="8229600" cy="3327964"/>
          </a:xfrm>
        </p:spPr>
        <p:txBody>
          <a:bodyPr>
            <a:normAutofit fontScale="85000" lnSpcReduction="10000"/>
          </a:bodyPr>
          <a:lstStyle/>
          <a:p>
            <a:pPr marL="342900" indent="-342900">
              <a:buFont typeface="Arial" panose="020B0604020202020204" pitchFamily="34" charset="0"/>
              <a:buChar char="•"/>
            </a:pPr>
            <a:r>
              <a:rPr lang="en-GB" sz="2000" dirty="0" smtClean="0"/>
              <a:t>Well-known child psychologist Jean Piaget studied the moral development of children. </a:t>
            </a:r>
          </a:p>
          <a:p>
            <a:pPr marL="342900" indent="-342900">
              <a:buFont typeface="Arial" panose="020B0604020202020204" pitchFamily="34" charset="0"/>
              <a:buChar char="•"/>
            </a:pPr>
            <a:r>
              <a:rPr lang="en-GB" sz="2000" dirty="0" smtClean="0"/>
              <a:t>Piaget had stories read to the child, followed by questions. For example: </a:t>
            </a:r>
          </a:p>
          <a:p>
            <a:r>
              <a:rPr lang="en-GB" sz="2000" dirty="0" smtClean="0"/>
              <a:t>‘A little boy called Jessie wanted to clean his dad’s car. He tried to clean it as best he could, but he used the wrong washing materials and now the paint on the car has been damaged.’</a:t>
            </a:r>
          </a:p>
          <a:p>
            <a:pPr marL="342900" indent="-342900">
              <a:buFont typeface="Arial" panose="020B0604020202020204" pitchFamily="34" charset="0"/>
              <a:buChar char="•"/>
            </a:pPr>
            <a:r>
              <a:rPr lang="en-GB" sz="2000" dirty="0" smtClean="0"/>
              <a:t>Is what Jessie did right or wrong? </a:t>
            </a:r>
          </a:p>
          <a:p>
            <a:pPr marL="342900" indent="-342900">
              <a:buFont typeface="Arial" panose="020B0604020202020204" pitchFamily="34" charset="0"/>
              <a:buChar char="•"/>
            </a:pPr>
            <a:r>
              <a:rPr lang="en-GB" sz="2000" dirty="0" smtClean="0"/>
              <a:t>Piaget assumed that moral development comes from cognitive development (how the way we think changes as we get older). He claimed that children morally develop in stages and that moral thinking gets more sophisticated as we get older (children think fairly simply about morals until the age of 11). He stated that this was true for all children. </a:t>
            </a:r>
            <a:endParaRPr lang="en-GB" sz="2000" dirty="0"/>
          </a:p>
        </p:txBody>
      </p:sp>
    </p:spTree>
    <p:extLst>
      <p:ext uri="{BB962C8B-B14F-4D97-AF65-F5344CB8AC3E}">
        <p14:creationId xmlns:p14="http://schemas.microsoft.com/office/powerpoint/2010/main" val="348330974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340768"/>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t>Evaluation</a:t>
            </a:r>
            <a:endParaRPr lang="en" sz="2800" dirty="0">
              <a:cs typeface="Arial" panose="020B0604020202020204" pitchFamily="34" charset="0"/>
            </a:endParaRPr>
          </a:p>
        </p:txBody>
      </p:sp>
      <p:sp>
        <p:nvSpPr>
          <p:cNvPr id="225" name="Shape 225"/>
          <p:cNvSpPr txBox="1">
            <a:spLocks noGrp="1"/>
          </p:cNvSpPr>
          <p:nvPr>
            <p:ph type="body" idx="1"/>
          </p:nvPr>
        </p:nvSpPr>
        <p:spPr>
          <a:xfrm>
            <a:off x="467544" y="2132856"/>
            <a:ext cx="8229600" cy="3528392"/>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t>Criticisms of both Piaget’s work and others who have studied this area have been that the children used in these studies have tended to come from Western backgrounds and therefore the results cannot be applied to other cultures. In other words, they are ethnocentric.</a:t>
            </a:r>
          </a:p>
          <a:p>
            <a:r>
              <a:rPr lang="en-GB" sz="2000" dirty="0" err="1"/>
              <a:t>Sweetser</a:t>
            </a:r>
            <a:r>
              <a:rPr lang="en-GB" sz="2000" dirty="0"/>
              <a:t> (1987) studied why children lie. She proposed a </a:t>
            </a:r>
            <a:r>
              <a:rPr lang="en-GB" sz="2000" b="1" dirty="0"/>
              <a:t>folkloristic model </a:t>
            </a:r>
            <a:r>
              <a:rPr lang="en-GB" sz="2000" dirty="0"/>
              <a:t>of </a:t>
            </a:r>
            <a:r>
              <a:rPr lang="en-GB" sz="2000" dirty="0" smtClean="0"/>
              <a:t>lying, </a:t>
            </a:r>
            <a:r>
              <a:rPr lang="en-GB" sz="2000" dirty="0"/>
              <a:t>which described that the way children lie is greatly influenced by cultural rules. </a:t>
            </a:r>
          </a:p>
          <a:p>
            <a:r>
              <a:rPr lang="en-GB" sz="2000" dirty="0" smtClean="0"/>
              <a:t>Wanting </a:t>
            </a:r>
            <a:r>
              <a:rPr lang="en-GB" sz="2000" dirty="0"/>
              <a:t>to investigate this, Lee </a:t>
            </a:r>
            <a:r>
              <a:rPr lang="en-GB" sz="2000" i="1" dirty="0"/>
              <a:t>et al</a:t>
            </a:r>
            <a:r>
              <a:rPr lang="en-GB" sz="2000" dirty="0"/>
              <a:t>. studied how children thought about lying, but compared two different cultures to see if there were any similarities and differences. </a:t>
            </a:r>
          </a:p>
          <a:p>
            <a:r>
              <a:rPr lang="en-GB" sz="2000" dirty="0"/>
              <a:t>To try to take into account different cultures, Kang Lee and a team of mixed-culture researchers </a:t>
            </a:r>
            <a:r>
              <a:rPr lang="en-GB" sz="2000" dirty="0" smtClean="0"/>
              <a:t>investigated</a:t>
            </a:r>
            <a:r>
              <a:rPr lang="en-GB" sz="2000" dirty="0"/>
              <a:t> </a:t>
            </a:r>
            <a:r>
              <a:rPr lang="en-GB" sz="2000" b="1" dirty="0" smtClean="0"/>
              <a:t>children </a:t>
            </a:r>
            <a:r>
              <a:rPr lang="en-GB" sz="2000" b="1" dirty="0"/>
              <a:t>from </a:t>
            </a:r>
            <a:r>
              <a:rPr lang="en-GB" sz="2000" b="1" dirty="0" smtClean="0"/>
              <a:t>Canada </a:t>
            </a:r>
            <a:r>
              <a:rPr lang="en-GB" sz="2000" dirty="0" smtClean="0"/>
              <a:t>and </a:t>
            </a:r>
            <a:r>
              <a:rPr lang="en-GB" sz="2000" dirty="0"/>
              <a:t>compared them </a:t>
            </a:r>
            <a:r>
              <a:rPr lang="en-GB" sz="2000" dirty="0" smtClean="0"/>
              <a:t>to </a:t>
            </a:r>
            <a:r>
              <a:rPr lang="en-GB" sz="2000" b="1" dirty="0" smtClean="0"/>
              <a:t>children </a:t>
            </a:r>
            <a:r>
              <a:rPr lang="en-GB" sz="2000" b="1" dirty="0"/>
              <a:t>from the People’s Republic of China</a:t>
            </a:r>
            <a:r>
              <a:rPr lang="en-GB" sz="2000" dirty="0" smtClean="0"/>
              <a:t>.</a:t>
            </a:r>
            <a:endParaRPr lang="en" sz="2000" dirty="0">
              <a:cs typeface="Arial" panose="020B0604020202020204" pitchFamily="34" charset="0"/>
            </a:endParaRPr>
          </a:p>
        </p:txBody>
      </p:sp>
    </p:spTree>
    <p:extLst>
      <p:ext uri="{BB962C8B-B14F-4D97-AF65-F5344CB8AC3E}">
        <p14:creationId xmlns:p14="http://schemas.microsoft.com/office/powerpoint/2010/main" val="217686989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Aim</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To test the effect of culture on children’s moral evaluations of lying </a:t>
            </a:r>
            <a:r>
              <a:rPr lang="en-GB" sz="2000" dirty="0" smtClean="0">
                <a:cs typeface="Arial" panose="020B0604020202020204" pitchFamily="34" charset="0"/>
              </a:rPr>
              <a:t/>
            </a:r>
            <a:br>
              <a:rPr lang="en-GB" sz="2000" dirty="0" smtClean="0">
                <a:cs typeface="Arial" panose="020B0604020202020204" pitchFamily="34" charset="0"/>
              </a:rPr>
            </a:br>
            <a:r>
              <a:rPr lang="en-GB" sz="2000" dirty="0" smtClean="0">
                <a:cs typeface="Arial" panose="020B0604020202020204" pitchFamily="34" charset="0"/>
              </a:rPr>
              <a:t>and </a:t>
            </a:r>
            <a:r>
              <a:rPr lang="en-GB" sz="2000" dirty="0">
                <a:cs typeface="Arial" panose="020B0604020202020204" pitchFamily="34" charset="0"/>
              </a:rPr>
              <a:t>truth telling. </a:t>
            </a:r>
          </a:p>
          <a:p>
            <a:endParaRPr lang="en" sz="2000" dirty="0">
              <a:cs typeface="Arial" panose="020B0604020202020204" pitchFamily="34" charset="0"/>
            </a:endParaRPr>
          </a:p>
        </p:txBody>
      </p:sp>
    </p:spTree>
    <p:extLst>
      <p:ext uri="{BB962C8B-B14F-4D97-AF65-F5344CB8AC3E}">
        <p14:creationId xmlns:p14="http://schemas.microsoft.com/office/powerpoint/2010/main" val="2789433635"/>
      </p:ext>
    </p:extLst>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Why Canada and China</a:t>
            </a:r>
            <a:r>
              <a:rPr lang="en-GB" sz="2800" dirty="0" smtClean="0">
                <a:cs typeface="Arial" panose="020B0604020202020204" pitchFamily="34" charset="0"/>
              </a:rPr>
              <a:t>?</a:t>
            </a:r>
            <a:endParaRPr lang="en" sz="2800" dirty="0">
              <a:cs typeface="Arial" panose="020B0604020202020204" pitchFamily="34" charset="0"/>
            </a:endParaRPr>
          </a:p>
        </p:txBody>
      </p:sp>
      <p:sp>
        <p:nvSpPr>
          <p:cNvPr id="225" name="Shape 225"/>
          <p:cNvSpPr txBox="1">
            <a:spLocks noGrp="1"/>
          </p:cNvSpPr>
          <p:nvPr>
            <p:ph type="body" idx="1"/>
          </p:nvPr>
        </p:nvSpPr>
        <p:spPr>
          <a:xfrm>
            <a:off x="467544" y="2420888"/>
            <a:ext cx="8229600" cy="864096"/>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Because the two cultures differ in lots of ways and it was a good opportunity to compare the two.</a:t>
            </a:r>
          </a:p>
          <a:p>
            <a:endParaRPr lang="en" sz="2000" dirty="0">
              <a:cs typeface="Arial" panose="020B0604020202020204" pitchFamily="34" charset="0"/>
            </a:endParaRPr>
          </a:p>
        </p:txBody>
      </p:sp>
      <p:sp>
        <p:nvSpPr>
          <p:cNvPr id="2" name="TextBox 1"/>
          <p:cNvSpPr txBox="1"/>
          <p:nvPr/>
        </p:nvSpPr>
        <p:spPr>
          <a:xfrm>
            <a:off x="395536" y="3284984"/>
            <a:ext cx="4032448" cy="2831544"/>
          </a:xfrm>
          <a:prstGeom prst="rect">
            <a:avLst/>
          </a:prstGeom>
          <a:noFill/>
          <a:ln>
            <a:solidFill>
              <a:schemeClr val="tx1"/>
            </a:solidFill>
          </a:ln>
        </p:spPr>
        <p:txBody>
          <a:bodyPr wrap="square" rtlCol="0">
            <a:spAutoFit/>
          </a:bodyPr>
          <a:lstStyle/>
          <a:p>
            <a:r>
              <a:rPr lang="en-GB" sz="1800" b="1" dirty="0">
                <a:solidFill>
                  <a:srgbClr val="FF0000"/>
                </a:solidFill>
                <a:latin typeface="Arial" panose="020B0604020202020204" pitchFamily="34" charset="0"/>
                <a:cs typeface="Arial" panose="020B0604020202020204" pitchFamily="34" charset="0"/>
              </a:rPr>
              <a:t>Canada </a:t>
            </a:r>
          </a:p>
          <a:p>
            <a:r>
              <a:rPr lang="en-GB" sz="1600" dirty="0">
                <a:solidFill>
                  <a:srgbClr val="FF0000"/>
                </a:solidFill>
                <a:latin typeface="Arial" panose="020B0604020202020204" pitchFamily="34" charset="0"/>
                <a:cs typeface="Arial" panose="020B0604020202020204" pitchFamily="34" charset="0"/>
              </a:rPr>
              <a:t>Is a Western country which:</a:t>
            </a:r>
          </a:p>
          <a:p>
            <a:pPr marL="285750" indent="-285750">
              <a:buFont typeface="Arial"/>
              <a:buChar char="•"/>
            </a:pPr>
            <a:r>
              <a:rPr lang="en-GB" sz="1600" dirty="0">
                <a:solidFill>
                  <a:srgbClr val="FF0000"/>
                </a:solidFill>
                <a:latin typeface="Arial" panose="020B0604020202020204" pitchFamily="34" charset="0"/>
                <a:cs typeface="Arial" panose="020B0604020202020204" pitchFamily="34" charset="0"/>
              </a:rPr>
              <a:t>is industrial </a:t>
            </a:r>
          </a:p>
          <a:p>
            <a:pPr marL="285750" indent="-285750">
              <a:buFont typeface="Arial"/>
              <a:buChar char="•"/>
            </a:pPr>
            <a:r>
              <a:rPr lang="en-GB" sz="1600" dirty="0">
                <a:solidFill>
                  <a:srgbClr val="FF0000"/>
                </a:solidFill>
                <a:latin typeface="Arial" panose="020B0604020202020204" pitchFamily="34" charset="0"/>
                <a:cs typeface="Arial" panose="020B0604020202020204" pitchFamily="34" charset="0"/>
              </a:rPr>
              <a:t>emphasises individualism</a:t>
            </a:r>
          </a:p>
          <a:p>
            <a:pPr marL="285750" indent="-285750">
              <a:buFont typeface="Arial"/>
              <a:buChar char="•"/>
            </a:pPr>
            <a:r>
              <a:rPr lang="en-GB" sz="1600" dirty="0">
                <a:solidFill>
                  <a:srgbClr val="FF0000"/>
                </a:solidFill>
                <a:latin typeface="Arial" panose="020B0604020202020204" pitchFamily="34" charset="0"/>
                <a:cs typeface="Arial" panose="020B0604020202020204" pitchFamily="34" charset="0"/>
              </a:rPr>
              <a:t>allows you to assert yourself </a:t>
            </a:r>
          </a:p>
          <a:p>
            <a:pPr marL="285750" indent="-285750">
              <a:buFont typeface="Arial"/>
              <a:buChar char="•"/>
            </a:pPr>
            <a:r>
              <a:rPr lang="en-GB" sz="1600" dirty="0">
                <a:solidFill>
                  <a:srgbClr val="FF0000"/>
                </a:solidFill>
                <a:latin typeface="Arial" panose="020B0604020202020204" pitchFamily="34" charset="0"/>
                <a:cs typeface="Arial" panose="020B0604020202020204" pitchFamily="34" charset="0"/>
              </a:rPr>
              <a:t>encourages competition with others.</a:t>
            </a:r>
          </a:p>
          <a:p>
            <a:endParaRPr lang="en-GB" sz="1600" dirty="0">
              <a:solidFill>
                <a:srgbClr val="FF0000"/>
              </a:solidFill>
              <a:latin typeface="Arial" panose="020B0604020202020204" pitchFamily="34" charset="0"/>
              <a:cs typeface="Arial" panose="020B0604020202020204" pitchFamily="34" charset="0"/>
            </a:endParaRPr>
          </a:p>
          <a:p>
            <a:r>
              <a:rPr lang="en-GB" sz="1600" dirty="0">
                <a:solidFill>
                  <a:srgbClr val="FF0000"/>
                </a:solidFill>
                <a:latin typeface="Arial" panose="020B0604020202020204" pitchFamily="34" charset="0"/>
                <a:cs typeface="Arial" panose="020B0604020202020204" pitchFamily="34" charset="0"/>
              </a:rPr>
              <a:t>If you lie, it is considered wrong because:</a:t>
            </a:r>
          </a:p>
          <a:p>
            <a:pPr marL="285750" indent="-285750">
              <a:buFont typeface="Arial"/>
              <a:buChar char="•"/>
            </a:pPr>
            <a:r>
              <a:rPr lang="en-GB" sz="1600" dirty="0">
                <a:solidFill>
                  <a:srgbClr val="FF0000"/>
                </a:solidFill>
                <a:latin typeface="Arial" panose="020B0604020202020204" pitchFamily="34" charset="0"/>
                <a:cs typeface="Arial" panose="020B0604020202020204" pitchFamily="34" charset="0"/>
              </a:rPr>
              <a:t>you are breaking a social contract, and you are denying another person’s right to the truth. </a:t>
            </a:r>
            <a:endParaRPr lang="en-GB" dirty="0">
              <a:latin typeface="Arial" panose="020B0604020202020204" pitchFamily="34" charset="0"/>
            </a:endParaRPr>
          </a:p>
        </p:txBody>
      </p:sp>
      <p:sp>
        <p:nvSpPr>
          <p:cNvPr id="4" name="TextBox 3"/>
          <p:cNvSpPr txBox="1"/>
          <p:nvPr/>
        </p:nvSpPr>
        <p:spPr>
          <a:xfrm>
            <a:off x="4499992" y="3281495"/>
            <a:ext cx="4032000" cy="3108543"/>
          </a:xfrm>
          <a:prstGeom prst="rect">
            <a:avLst/>
          </a:prstGeom>
          <a:solidFill>
            <a:srgbClr val="FF0000"/>
          </a:solidFill>
        </p:spPr>
        <p:txBody>
          <a:bodyPr wrap="square" rtlCol="0">
            <a:spAutoFit/>
          </a:bodyPr>
          <a:lstStyle/>
          <a:p>
            <a:r>
              <a:rPr lang="en-GB" sz="1800" b="1" dirty="0">
                <a:solidFill>
                  <a:srgbClr val="FFFF00"/>
                </a:solidFill>
                <a:latin typeface="Arial" panose="020B0604020202020204" pitchFamily="34" charset="0"/>
                <a:cs typeface="Arial" panose="020B0604020202020204" pitchFamily="34" charset="0"/>
              </a:rPr>
              <a:t>China </a:t>
            </a:r>
          </a:p>
          <a:p>
            <a:r>
              <a:rPr lang="en-GB" sz="1600" dirty="0">
                <a:solidFill>
                  <a:srgbClr val="FFFF00"/>
                </a:solidFill>
                <a:latin typeface="Arial" panose="020B0604020202020204" pitchFamily="34" charset="0"/>
                <a:cs typeface="Arial" panose="020B0604020202020204" pitchFamily="34" charset="0"/>
              </a:rPr>
              <a:t>Is a country which:</a:t>
            </a:r>
          </a:p>
          <a:p>
            <a:pPr marL="285750" indent="-285750">
              <a:buFont typeface="Arial"/>
              <a:buChar char="•"/>
            </a:pPr>
            <a:r>
              <a:rPr lang="en-GB" sz="1600" dirty="0">
                <a:solidFill>
                  <a:srgbClr val="FFFF00"/>
                </a:solidFill>
                <a:latin typeface="Arial" panose="020B0604020202020204" pitchFamily="34" charset="0"/>
                <a:cs typeface="Arial" panose="020B0604020202020204" pitchFamily="34" charset="0"/>
              </a:rPr>
              <a:t>is collectivist </a:t>
            </a:r>
          </a:p>
          <a:p>
            <a:pPr marL="285750" indent="-285750">
              <a:buFont typeface="Arial"/>
              <a:buChar char="•"/>
            </a:pPr>
            <a:r>
              <a:rPr lang="en-GB" sz="1600" dirty="0">
                <a:solidFill>
                  <a:srgbClr val="FFFF00"/>
                </a:solidFill>
                <a:latin typeface="Arial" panose="020B0604020202020204" pitchFamily="34" charset="0"/>
                <a:cs typeface="Arial" panose="020B0604020202020204" pitchFamily="34" charset="0"/>
              </a:rPr>
              <a:t>focuses on community over the individual </a:t>
            </a:r>
          </a:p>
          <a:p>
            <a:pPr marL="285750" indent="-285750">
              <a:buFont typeface="Arial"/>
              <a:buChar char="•"/>
            </a:pPr>
            <a:r>
              <a:rPr lang="en-GB" sz="1600" dirty="0">
                <a:solidFill>
                  <a:srgbClr val="FFFF00"/>
                </a:solidFill>
                <a:latin typeface="Arial" panose="020B0604020202020204" pitchFamily="34" charset="0"/>
                <a:cs typeface="Arial" panose="020B0604020202020204" pitchFamily="34" charset="0"/>
              </a:rPr>
              <a:t>promotes personal sacrifice for the greater good. </a:t>
            </a:r>
          </a:p>
          <a:p>
            <a:pPr marL="285750" indent="-285750">
              <a:buFont typeface="Arial"/>
              <a:buChar char="•"/>
            </a:pPr>
            <a:endParaRPr lang="en-GB" sz="1600" dirty="0">
              <a:solidFill>
                <a:srgbClr val="FFFF00"/>
              </a:solidFill>
              <a:latin typeface="Arial" panose="020B0604020202020204" pitchFamily="34" charset="0"/>
              <a:cs typeface="Arial" panose="020B0604020202020204" pitchFamily="34" charset="0"/>
            </a:endParaRPr>
          </a:p>
          <a:p>
            <a:r>
              <a:rPr lang="en-GB" sz="1600" dirty="0">
                <a:solidFill>
                  <a:srgbClr val="FFFF00"/>
                </a:solidFill>
                <a:latin typeface="Arial" panose="020B0604020202020204" pitchFamily="34" charset="0"/>
                <a:cs typeface="Arial" panose="020B0604020202020204" pitchFamily="34" charset="0"/>
              </a:rPr>
              <a:t>If you lie, it is considered wrong because:</a:t>
            </a:r>
          </a:p>
          <a:p>
            <a:pPr marL="285750" indent="-285750">
              <a:buFont typeface="Arial"/>
              <a:buChar char="•"/>
            </a:pPr>
            <a:r>
              <a:rPr lang="en-GB" sz="1600" dirty="0">
                <a:solidFill>
                  <a:srgbClr val="FFFF00"/>
                </a:solidFill>
                <a:latin typeface="Arial" panose="020B0604020202020204" pitchFamily="34" charset="0"/>
                <a:cs typeface="Arial" panose="020B0604020202020204" pitchFamily="34" charset="0"/>
              </a:rPr>
              <a:t>it might lead to social disruption and destabilise social harmony.  </a:t>
            </a:r>
          </a:p>
          <a:p>
            <a:endParaRPr lang="en-GB" dirty="0">
              <a:latin typeface="Arial" panose="020B0604020202020204" pitchFamily="34" charset="0"/>
            </a:endParaRPr>
          </a:p>
        </p:txBody>
      </p:sp>
    </p:spTree>
    <p:extLst>
      <p:ext uri="{BB962C8B-B14F-4D97-AF65-F5344CB8AC3E}">
        <p14:creationId xmlns:p14="http://schemas.microsoft.com/office/powerpoint/2010/main" val="292518066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12776"/>
            <a:ext cx="8229600" cy="1008112"/>
          </a:xfrm>
          <a:prstGeom prst="rect">
            <a:avLst/>
          </a:prstGeom>
          <a:ln w="9525" cap="flat">
            <a:noFill/>
            <a:prstDash val="solid"/>
            <a:round/>
            <a:headEnd type="none" w="med" len="med"/>
            <a:tailEnd type="none" w="med" len="med"/>
          </a:ln>
        </p:spPr>
        <p:txBody>
          <a:bodyPr lIns="91425" tIns="91425" rIns="91425" bIns="91425" anchor="b" anchorCtr="0">
            <a:noAutofit/>
          </a:bodyPr>
          <a:lstStyle/>
          <a:p>
            <a:r>
              <a:rPr lang="en-GB" sz="2000" dirty="0">
                <a:cs typeface="Arial" panose="020B0604020202020204" pitchFamily="34" charset="0"/>
              </a:rPr>
              <a:t>In China, children are educated about their culture from a very early age. Two key aspects that are brought into educational programmes are</a:t>
            </a:r>
            <a:r>
              <a:rPr lang="en-GB" sz="2000" dirty="0" smtClean="0">
                <a:cs typeface="Arial" panose="020B0604020202020204" pitchFamily="34" charset="0"/>
              </a:rPr>
              <a:t>:</a:t>
            </a:r>
            <a:endParaRPr lang="en" sz="2000" dirty="0">
              <a:cs typeface="Arial" panose="020B0604020202020204" pitchFamily="34" charset="0"/>
            </a:endParaRPr>
          </a:p>
        </p:txBody>
      </p:sp>
      <p:sp>
        <p:nvSpPr>
          <p:cNvPr id="225" name="Shape 225"/>
          <p:cNvSpPr txBox="1">
            <a:spLocks noGrp="1"/>
          </p:cNvSpPr>
          <p:nvPr>
            <p:ph type="body" idx="1"/>
          </p:nvPr>
        </p:nvSpPr>
        <p:spPr>
          <a:xfrm>
            <a:off x="467544" y="2492896"/>
            <a:ext cx="8229600" cy="3456384"/>
          </a:xfrm>
          <a:prstGeom prst="rect">
            <a:avLst/>
          </a:prstGeom>
          <a:ln w="9525" cap="flat">
            <a:noFill/>
            <a:prstDash val="solid"/>
            <a:round/>
            <a:headEnd type="none" w="med" len="med"/>
            <a:tailEnd type="none" w="med" len="med"/>
          </a:ln>
        </p:spPr>
        <p:txBody>
          <a:bodyPr lIns="91425" tIns="91425" rIns="91425" bIns="91425" numCol="2" anchor="t" anchorCtr="0">
            <a:noAutofit/>
          </a:bodyPr>
          <a:lstStyle/>
          <a:p>
            <a:r>
              <a:rPr lang="en-GB" sz="2000" b="1" dirty="0">
                <a:cs typeface="Arial" panose="020B0604020202020204" pitchFamily="34" charset="0"/>
              </a:rPr>
              <a:t>Honesty</a:t>
            </a:r>
          </a:p>
          <a:p>
            <a:r>
              <a:rPr lang="en-GB" sz="2000" dirty="0">
                <a:cs typeface="Arial" panose="020B0604020202020204" pitchFamily="34" charset="0"/>
              </a:rPr>
              <a:t>Children are expected to report misdeeds that they see or </a:t>
            </a:r>
            <a:r>
              <a:rPr lang="en-GB" sz="2000" dirty="0" smtClean="0">
                <a:cs typeface="Arial" panose="020B0604020202020204" pitchFamily="34" charset="0"/>
              </a:rPr>
              <a:t>that they commit </a:t>
            </a:r>
            <a:r>
              <a:rPr lang="en-GB" sz="2000" dirty="0">
                <a:cs typeface="Arial" panose="020B0604020202020204" pitchFamily="34" charset="0"/>
              </a:rPr>
              <a:t>themselves. </a:t>
            </a:r>
          </a:p>
          <a:p>
            <a:r>
              <a:rPr lang="en-GB" sz="2000" dirty="0">
                <a:cs typeface="Arial" panose="020B0604020202020204" pitchFamily="34" charset="0"/>
              </a:rPr>
              <a:t>They should not misrepresent themselves to gain approval, and should not cheat or steal. </a:t>
            </a:r>
          </a:p>
          <a:p>
            <a:r>
              <a:rPr lang="en-GB" sz="2000" dirty="0">
                <a:cs typeface="Arial" panose="020B0604020202020204" pitchFamily="34" charset="0"/>
              </a:rPr>
              <a:t>They are repeatedly taught: ‘be an honest and good child’ as well as ‘one must be brave to admit </a:t>
            </a:r>
            <a:r>
              <a:rPr lang="en-GB" sz="2000" dirty="0" smtClean="0">
                <a:cs typeface="Arial" panose="020B0604020202020204" pitchFamily="34" charset="0"/>
              </a:rPr>
              <a:t>wrongdoing’.</a:t>
            </a:r>
          </a:p>
          <a:p>
            <a:r>
              <a:rPr lang="en-GB" sz="2000" dirty="0">
                <a:cs typeface="Arial" panose="020B0604020202020204" pitchFamily="34" charset="0"/>
              </a:rPr>
              <a:t> </a:t>
            </a:r>
            <a:endParaRPr lang="en-GB" sz="2000" dirty="0" smtClean="0">
              <a:cs typeface="Arial" panose="020B0604020202020204" pitchFamily="34" charset="0"/>
            </a:endParaRPr>
          </a:p>
          <a:p>
            <a:r>
              <a:rPr lang="en-GB" sz="2000" b="1" dirty="0" smtClean="0">
                <a:cs typeface="Arial" panose="020B0604020202020204" pitchFamily="34" charset="0"/>
              </a:rPr>
              <a:t>Modesty</a:t>
            </a:r>
            <a:endParaRPr lang="en-GB" sz="2000" b="1" dirty="0">
              <a:cs typeface="Arial" panose="020B0604020202020204" pitchFamily="34" charset="0"/>
            </a:endParaRPr>
          </a:p>
          <a:p>
            <a:r>
              <a:rPr lang="en-GB" sz="2000" dirty="0">
                <a:cs typeface="Arial" panose="020B0604020202020204" pitchFamily="34" charset="0"/>
              </a:rPr>
              <a:t>Children are specifically taught to avoid boasting and self-aggrandisement. </a:t>
            </a:r>
          </a:p>
          <a:p>
            <a:r>
              <a:rPr lang="en-GB" sz="2000" dirty="0">
                <a:cs typeface="Arial" panose="020B0604020202020204" pitchFamily="34" charset="0"/>
              </a:rPr>
              <a:t>They are not to brag about personal achievements (including high marks and good deeds). </a:t>
            </a:r>
          </a:p>
          <a:p>
            <a:r>
              <a:rPr lang="en-GB" sz="2000" dirty="0">
                <a:cs typeface="Arial" panose="020B0604020202020204" pitchFamily="34" charset="0"/>
              </a:rPr>
              <a:t>They are not to seek the </a:t>
            </a:r>
            <a:r>
              <a:rPr lang="en-GB" sz="2000" dirty="0" smtClean="0">
                <a:cs typeface="Arial" panose="020B0604020202020204" pitchFamily="34" charset="0"/>
              </a:rPr>
              <a:t>teacher’s praise</a:t>
            </a:r>
            <a:r>
              <a:rPr lang="en-GB" sz="2000" dirty="0">
                <a:cs typeface="Arial" panose="020B0604020202020204" pitchFamily="34" charset="0"/>
              </a:rPr>
              <a:t>. </a:t>
            </a:r>
          </a:p>
          <a:p>
            <a:endParaRPr lang="en-GB" sz="2000" dirty="0">
              <a:cs typeface="Arial" panose="020B0604020202020204" pitchFamily="34" charset="0"/>
            </a:endParaRPr>
          </a:p>
          <a:p>
            <a:endParaRPr lang="en" sz="2000" dirty="0">
              <a:cs typeface="Arial" panose="020B0604020202020204" pitchFamily="34" charset="0"/>
            </a:endParaRPr>
          </a:p>
        </p:txBody>
      </p:sp>
      <p:sp>
        <p:nvSpPr>
          <p:cNvPr id="3" name="TextBox 2"/>
          <p:cNvSpPr txBox="1"/>
          <p:nvPr/>
        </p:nvSpPr>
        <p:spPr>
          <a:xfrm>
            <a:off x="467544" y="5805264"/>
            <a:ext cx="7992888" cy="400110"/>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How is this similar and different in Western cultures</a:t>
            </a:r>
            <a:r>
              <a:rPr lang="en-GB" sz="2000" dirty="0" smtClean="0">
                <a:latin typeface="Arial" panose="020B0604020202020204" pitchFamily="34" charset="0"/>
                <a:cs typeface="Arial" panose="020B0604020202020204" pitchFamily="34" charset="0"/>
              </a:rPr>
              <a:t>?</a:t>
            </a:r>
            <a:endParaRPr lang="en-GB" dirty="0">
              <a:latin typeface="Arial" panose="020B0604020202020204" pitchFamily="34" charset="0"/>
            </a:endParaRPr>
          </a:p>
        </p:txBody>
      </p:sp>
    </p:spTree>
    <p:extLst>
      <p:ext uri="{BB962C8B-B14F-4D97-AF65-F5344CB8AC3E}">
        <p14:creationId xmlns:p14="http://schemas.microsoft.com/office/powerpoint/2010/main" val="1147346357"/>
      </p:ext>
    </p:extLst>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smtClean="0">
                <a:cs typeface="Arial" panose="020B0604020202020204" pitchFamily="34" charset="0"/>
              </a:rPr>
              <a:t>Sample</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numCol="2" anchor="t" anchorCtr="0">
            <a:noAutofit/>
          </a:bodyPr>
          <a:lstStyle/>
          <a:p>
            <a:r>
              <a:rPr lang="en-GB" sz="2000" b="1" dirty="0">
                <a:cs typeface="Arial" panose="020B0604020202020204" pitchFamily="34" charset="0"/>
              </a:rPr>
              <a:t>120 Chinese </a:t>
            </a:r>
            <a:r>
              <a:rPr lang="en-GB" sz="2000" b="1" dirty="0" smtClean="0">
                <a:cs typeface="Arial" panose="020B0604020202020204" pitchFamily="34" charset="0"/>
              </a:rPr>
              <a:t>children </a:t>
            </a:r>
            <a:endParaRPr lang="en-GB" sz="2000" b="1" dirty="0">
              <a:cs typeface="Arial" panose="020B0604020202020204" pitchFamily="34" charset="0"/>
            </a:endParaRPr>
          </a:p>
          <a:p>
            <a:r>
              <a:rPr lang="en-GB" sz="2000" dirty="0">
                <a:cs typeface="Arial" panose="020B0604020202020204" pitchFamily="34" charset="0"/>
              </a:rPr>
              <a:t>50% </a:t>
            </a:r>
            <a:r>
              <a:rPr lang="en-GB" sz="2000" dirty="0" smtClean="0">
                <a:cs typeface="Arial" panose="020B0604020202020204" pitchFamily="34" charset="0"/>
              </a:rPr>
              <a:t>male</a:t>
            </a:r>
            <a:r>
              <a:rPr lang="en-GB" sz="2000" dirty="0">
                <a:cs typeface="Arial" panose="020B0604020202020204" pitchFamily="34" charset="0"/>
              </a:rPr>
              <a:t>; 50% </a:t>
            </a:r>
            <a:r>
              <a:rPr lang="en-GB" sz="2000" dirty="0" smtClean="0">
                <a:cs typeface="Arial" panose="020B0604020202020204" pitchFamily="34" charset="0"/>
              </a:rPr>
              <a:t>female</a:t>
            </a:r>
            <a:endParaRPr lang="en-GB" sz="2000" dirty="0">
              <a:cs typeface="Arial" panose="020B0604020202020204" pitchFamily="34" charset="0"/>
            </a:endParaRPr>
          </a:p>
          <a:p>
            <a:r>
              <a:rPr lang="en-GB" sz="2000" dirty="0">
                <a:cs typeface="Arial" panose="020B0604020202020204" pitchFamily="34" charset="0"/>
              </a:rPr>
              <a:t>40 7-year-olds</a:t>
            </a:r>
          </a:p>
          <a:p>
            <a:r>
              <a:rPr lang="en-GB" sz="2000" dirty="0">
                <a:cs typeface="Arial" panose="020B0604020202020204" pitchFamily="34" charset="0"/>
              </a:rPr>
              <a:t>40 9-year-olds</a:t>
            </a:r>
          </a:p>
          <a:p>
            <a:r>
              <a:rPr lang="en-GB" sz="2000" dirty="0">
                <a:cs typeface="Arial" panose="020B0604020202020204" pitchFamily="34" charset="0"/>
              </a:rPr>
              <a:t>40 11-year-olds</a:t>
            </a:r>
          </a:p>
          <a:p>
            <a:r>
              <a:rPr lang="en-GB" sz="2000" dirty="0">
                <a:cs typeface="Arial" panose="020B0604020202020204" pitchFamily="34" charset="0"/>
              </a:rPr>
              <a:t>All from Hangzhou (a medium-sized city, and one of the main cultural centres in China</a:t>
            </a:r>
            <a:r>
              <a:rPr lang="en-GB" sz="2000" dirty="0" smtClean="0">
                <a:cs typeface="Arial" panose="020B0604020202020204" pitchFamily="34" charset="0"/>
              </a:rPr>
              <a:t>).</a:t>
            </a:r>
            <a:endParaRPr lang="en-GB" sz="2000" dirty="0">
              <a:cs typeface="Arial" panose="020B0604020202020204" pitchFamily="34" charset="0"/>
            </a:endParaRPr>
          </a:p>
          <a:p>
            <a:r>
              <a:rPr lang="en-GB" sz="2000" dirty="0">
                <a:cs typeface="Arial" panose="020B0604020202020204" pitchFamily="34" charset="0"/>
              </a:rPr>
              <a:t>No information on socio-economic class. </a:t>
            </a:r>
          </a:p>
          <a:p>
            <a:endParaRPr lang="en" sz="2000" dirty="0" smtClean="0">
              <a:cs typeface="Arial" panose="020B0604020202020204" pitchFamily="34" charset="0"/>
            </a:endParaRPr>
          </a:p>
          <a:p>
            <a:r>
              <a:rPr lang="en-GB" sz="2000" b="1" dirty="0">
                <a:cs typeface="Arial" panose="020B0604020202020204" pitchFamily="34" charset="0"/>
              </a:rPr>
              <a:t>108 Canadian </a:t>
            </a:r>
            <a:r>
              <a:rPr lang="en-GB" sz="2000" b="1" dirty="0" smtClean="0">
                <a:cs typeface="Arial" panose="020B0604020202020204" pitchFamily="34" charset="0"/>
              </a:rPr>
              <a:t>children </a:t>
            </a:r>
            <a:endParaRPr lang="en-GB" sz="2000" b="1" dirty="0">
              <a:cs typeface="Arial" panose="020B0604020202020204" pitchFamily="34" charset="0"/>
            </a:endParaRPr>
          </a:p>
          <a:p>
            <a:r>
              <a:rPr lang="en-GB" sz="2000" dirty="0">
                <a:cs typeface="Arial" panose="020B0604020202020204" pitchFamily="34" charset="0"/>
              </a:rPr>
              <a:t>Slightly more boys than </a:t>
            </a:r>
            <a:r>
              <a:rPr lang="en-GB" sz="2000" dirty="0" smtClean="0">
                <a:cs typeface="Arial" panose="020B0604020202020204" pitchFamily="34" charset="0"/>
              </a:rPr>
              <a:t>girls.</a:t>
            </a:r>
            <a:endParaRPr lang="en-GB" sz="2000" dirty="0">
              <a:cs typeface="Arial" panose="020B0604020202020204" pitchFamily="34" charset="0"/>
            </a:endParaRPr>
          </a:p>
          <a:p>
            <a:r>
              <a:rPr lang="en-GB" sz="2000" dirty="0">
                <a:cs typeface="Arial" panose="020B0604020202020204" pitchFamily="34" charset="0"/>
              </a:rPr>
              <a:t>36 7-year-olds</a:t>
            </a:r>
          </a:p>
          <a:p>
            <a:r>
              <a:rPr lang="en-GB" sz="2000" dirty="0">
                <a:cs typeface="Arial" panose="020B0604020202020204" pitchFamily="34" charset="0"/>
              </a:rPr>
              <a:t>40 9-year-olds</a:t>
            </a:r>
          </a:p>
          <a:p>
            <a:r>
              <a:rPr lang="en-GB" sz="2000" dirty="0">
                <a:cs typeface="Arial" panose="020B0604020202020204" pitchFamily="34" charset="0"/>
              </a:rPr>
              <a:t>32 11-year-olds</a:t>
            </a:r>
          </a:p>
          <a:p>
            <a:r>
              <a:rPr lang="en-GB" sz="2000" dirty="0">
                <a:cs typeface="Arial" panose="020B0604020202020204" pitchFamily="34" charset="0"/>
              </a:rPr>
              <a:t>From elementary schools in New Brunswick, Canada. </a:t>
            </a:r>
            <a:r>
              <a:rPr lang="en-GB" sz="2000" dirty="0" smtClean="0">
                <a:cs typeface="Arial" panose="020B0604020202020204" pitchFamily="34" charset="0"/>
              </a:rPr>
              <a:t>Population </a:t>
            </a:r>
            <a:r>
              <a:rPr lang="en-GB" sz="2000" dirty="0">
                <a:cs typeface="Arial" panose="020B0604020202020204" pitchFamily="34" charset="0"/>
              </a:rPr>
              <a:t>size is less than Hangzhou, but it is a capital of its province. </a:t>
            </a:r>
          </a:p>
          <a:p>
            <a:r>
              <a:rPr lang="en-GB" sz="2000" dirty="0">
                <a:cs typeface="Arial" panose="020B0604020202020204" pitchFamily="34" charset="0"/>
              </a:rPr>
              <a:t>Children were mostly middle class.</a:t>
            </a:r>
          </a:p>
          <a:p>
            <a:endParaRPr lang="en" sz="2000" dirty="0">
              <a:cs typeface="Arial" panose="020B0604020202020204" pitchFamily="34" charset="0"/>
            </a:endParaRPr>
          </a:p>
        </p:txBody>
      </p:sp>
    </p:spTree>
    <p:extLst>
      <p:ext uri="{BB962C8B-B14F-4D97-AF65-F5344CB8AC3E}">
        <p14:creationId xmlns:p14="http://schemas.microsoft.com/office/powerpoint/2010/main" val="1933725870"/>
      </p:ext>
    </p:extLst>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340768"/>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smtClean="0">
                <a:cs typeface="Arial" panose="020B0604020202020204" pitchFamily="34" charset="0"/>
              </a:rPr>
              <a:t>Procedure</a:t>
            </a:r>
            <a:endParaRPr lang="en" sz="2800" dirty="0">
              <a:cs typeface="Arial" panose="020B0604020202020204" pitchFamily="34" charset="0"/>
            </a:endParaRPr>
          </a:p>
        </p:txBody>
      </p:sp>
      <p:sp>
        <p:nvSpPr>
          <p:cNvPr id="225" name="Shape 225"/>
          <p:cNvSpPr txBox="1">
            <a:spLocks noGrp="1"/>
          </p:cNvSpPr>
          <p:nvPr>
            <p:ph type="body" idx="1"/>
          </p:nvPr>
        </p:nvSpPr>
        <p:spPr>
          <a:xfrm>
            <a:off x="467544" y="1988840"/>
            <a:ext cx="8229600" cy="367240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1600" dirty="0">
                <a:cs typeface="Arial" panose="020B0604020202020204" pitchFamily="34" charset="0"/>
              </a:rPr>
              <a:t>Children were all tested individually.</a:t>
            </a:r>
          </a:p>
          <a:p>
            <a:pPr marL="342900" indent="-342900">
              <a:buFont typeface="Arial" panose="020B0604020202020204" pitchFamily="34" charset="0"/>
              <a:buChar char="•"/>
            </a:pPr>
            <a:r>
              <a:rPr lang="en-GB" sz="1600" dirty="0">
                <a:cs typeface="Arial" panose="020B0604020202020204" pitchFamily="34" charset="0"/>
              </a:rPr>
              <a:t>Each child was read four different stories.</a:t>
            </a:r>
          </a:p>
          <a:p>
            <a:pPr marL="342900" indent="-342900">
              <a:buFont typeface="Arial" panose="020B0604020202020204" pitchFamily="34" charset="0"/>
              <a:buChar char="•"/>
            </a:pPr>
            <a:r>
              <a:rPr lang="en-GB" sz="1600" dirty="0">
                <a:cs typeface="Arial" panose="020B0604020202020204" pitchFamily="34" charset="0"/>
              </a:rPr>
              <a:t>The stories were designed to reflect situations that would be familiar to them. </a:t>
            </a:r>
          </a:p>
          <a:p>
            <a:pPr marL="342900" indent="-342900">
              <a:buFont typeface="Arial" panose="020B0604020202020204" pitchFamily="34" charset="0"/>
              <a:buChar char="•"/>
            </a:pPr>
            <a:r>
              <a:rPr lang="en-GB" sz="1600" dirty="0">
                <a:cs typeface="Arial" panose="020B0604020202020204" pitchFamily="34" charset="0"/>
              </a:rPr>
              <a:t>In one story the character would be doing something good (a pro-social behaviour) and then tell the truth about it. </a:t>
            </a:r>
          </a:p>
          <a:p>
            <a:pPr marL="342900" indent="-342900">
              <a:buFont typeface="Arial" panose="020B0604020202020204" pitchFamily="34" charset="0"/>
              <a:buChar char="•"/>
            </a:pPr>
            <a:r>
              <a:rPr lang="en-GB" sz="1600" dirty="0">
                <a:cs typeface="Arial" panose="020B0604020202020204" pitchFamily="34" charset="0"/>
              </a:rPr>
              <a:t>In another story the character would show pro-social behaviour and then not tell the truth about it. </a:t>
            </a:r>
          </a:p>
          <a:p>
            <a:pPr marL="342900" indent="-342900">
              <a:buFont typeface="Arial" panose="020B0604020202020204" pitchFamily="34" charset="0"/>
              <a:buChar char="•"/>
            </a:pPr>
            <a:r>
              <a:rPr lang="en-GB" sz="1600" dirty="0">
                <a:cs typeface="Arial" panose="020B0604020202020204" pitchFamily="34" charset="0"/>
              </a:rPr>
              <a:t>In another story the character would do something bad (an anti-social behaviour) and then tell the truth about it. </a:t>
            </a:r>
          </a:p>
          <a:p>
            <a:pPr marL="342900" indent="-342900">
              <a:buFont typeface="Arial" panose="020B0604020202020204" pitchFamily="34" charset="0"/>
              <a:buChar char="•"/>
            </a:pPr>
            <a:r>
              <a:rPr lang="en-GB" sz="1600" dirty="0">
                <a:cs typeface="Arial" panose="020B0604020202020204" pitchFamily="34" charset="0"/>
              </a:rPr>
              <a:t>Finally, in another story the character would show anti-social behaviour and then not tell the truth about it. </a:t>
            </a:r>
            <a:endParaRPr lang="en-GB" sz="1600" dirty="0" smtClean="0">
              <a:cs typeface="Arial" panose="020B0604020202020204" pitchFamily="34" charset="0"/>
            </a:endParaRPr>
          </a:p>
          <a:p>
            <a:r>
              <a:rPr lang="en-GB" sz="1600" b="1" dirty="0">
                <a:cs typeface="Arial" panose="020B0604020202020204" pitchFamily="34" charset="0"/>
              </a:rPr>
              <a:t>Stories</a:t>
            </a:r>
          </a:p>
          <a:p>
            <a:r>
              <a:rPr lang="en-GB" sz="1600" dirty="0">
                <a:cs typeface="Arial" panose="020B0604020202020204" pitchFamily="34" charset="0"/>
              </a:rPr>
              <a:t>1. </a:t>
            </a:r>
            <a:r>
              <a:rPr lang="en-GB" sz="1600" dirty="0" smtClean="0">
                <a:cs typeface="Arial" panose="020B0604020202020204" pitchFamily="34" charset="0"/>
              </a:rPr>
              <a:t>Pro-social/Truth</a:t>
            </a:r>
            <a:endParaRPr lang="en-GB" sz="1600" dirty="0">
              <a:cs typeface="Arial" panose="020B0604020202020204" pitchFamily="34" charset="0"/>
            </a:endParaRPr>
          </a:p>
          <a:p>
            <a:r>
              <a:rPr lang="en-GB" sz="1600" dirty="0">
                <a:cs typeface="Arial" panose="020B0604020202020204" pitchFamily="34" charset="0"/>
              </a:rPr>
              <a:t>2. </a:t>
            </a:r>
            <a:r>
              <a:rPr lang="en-GB" sz="1600" dirty="0" smtClean="0">
                <a:cs typeface="Arial" panose="020B0604020202020204" pitchFamily="34" charset="0"/>
              </a:rPr>
              <a:t>Pro-social/Lie</a:t>
            </a:r>
            <a:endParaRPr lang="en-GB" sz="1600" dirty="0">
              <a:cs typeface="Arial" panose="020B0604020202020204" pitchFamily="34" charset="0"/>
            </a:endParaRPr>
          </a:p>
          <a:p>
            <a:r>
              <a:rPr lang="en-GB" sz="1600" dirty="0">
                <a:cs typeface="Arial" panose="020B0604020202020204" pitchFamily="34" charset="0"/>
              </a:rPr>
              <a:t>3. </a:t>
            </a:r>
            <a:r>
              <a:rPr lang="en-GB" sz="1600" dirty="0" smtClean="0">
                <a:cs typeface="Arial" panose="020B0604020202020204" pitchFamily="34" charset="0"/>
              </a:rPr>
              <a:t>Anti-social/Truth</a:t>
            </a:r>
            <a:endParaRPr lang="en-GB" sz="1600" dirty="0">
              <a:cs typeface="Arial" panose="020B0604020202020204" pitchFamily="34" charset="0"/>
            </a:endParaRPr>
          </a:p>
          <a:p>
            <a:r>
              <a:rPr lang="en-GB" sz="1600" dirty="0">
                <a:cs typeface="Arial" panose="020B0604020202020204" pitchFamily="34" charset="0"/>
              </a:rPr>
              <a:t>4. </a:t>
            </a:r>
            <a:r>
              <a:rPr lang="en-GB" sz="1600" dirty="0" smtClean="0">
                <a:cs typeface="Arial" panose="020B0604020202020204" pitchFamily="34" charset="0"/>
              </a:rPr>
              <a:t>Anti-social/Lie</a:t>
            </a:r>
            <a:endParaRPr lang="en-GB" sz="1600" dirty="0">
              <a:cs typeface="Arial" panose="020B0604020202020204" pitchFamily="34" charset="0"/>
            </a:endParaRPr>
          </a:p>
          <a:p>
            <a:r>
              <a:rPr lang="en-GB" sz="1600" dirty="0">
                <a:cs typeface="Arial" panose="020B0604020202020204" pitchFamily="34" charset="0"/>
              </a:rPr>
              <a:t>Half of the children had these stories randomised to avoid order effects.</a:t>
            </a:r>
          </a:p>
          <a:p>
            <a:endParaRPr lang="en-GB" sz="2000" dirty="0" smtClean="0">
              <a:cs typeface="Arial" panose="020B0604020202020204" pitchFamily="34" charset="0"/>
            </a:endParaRPr>
          </a:p>
          <a:p>
            <a:endParaRPr lang="en-GB" sz="2000" dirty="0" smtClean="0">
              <a:cs typeface="Arial" panose="020B0604020202020204" pitchFamily="34" charset="0"/>
            </a:endParaRPr>
          </a:p>
          <a:p>
            <a:endParaRPr lang="en-GB" sz="2000" dirty="0">
              <a:cs typeface="Arial" panose="020B0604020202020204" pitchFamily="34" charset="0"/>
            </a:endParaRPr>
          </a:p>
          <a:p>
            <a:endParaRPr lang="en-GB" sz="2000" dirty="0" smtClean="0">
              <a:cs typeface="Arial" panose="020B0604020202020204" pitchFamily="34" charset="0"/>
            </a:endParaRPr>
          </a:p>
          <a:p>
            <a:endParaRPr lang="en-GB" sz="2000" dirty="0" smtClean="0">
              <a:cs typeface="Arial" panose="020B0604020202020204" pitchFamily="34" charset="0"/>
            </a:endParaRPr>
          </a:p>
          <a:p>
            <a:endParaRPr lang="en" sz="2000" dirty="0" smtClean="0">
              <a:cs typeface="Arial" panose="020B0604020202020204" pitchFamily="34" charset="0"/>
            </a:endParaRPr>
          </a:p>
          <a:p>
            <a:endParaRPr lang="en" sz="2000" dirty="0">
              <a:cs typeface="Arial" panose="020B0604020202020204" pitchFamily="34" charset="0"/>
            </a:endParaRPr>
          </a:p>
        </p:txBody>
      </p:sp>
    </p:spTree>
    <p:extLst>
      <p:ext uri="{BB962C8B-B14F-4D97-AF65-F5344CB8AC3E}">
        <p14:creationId xmlns:p14="http://schemas.microsoft.com/office/powerpoint/2010/main" val="582815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ctrTitle"/>
          </p:nvPr>
        </p:nvSpPr>
        <p:spPr>
          <a:xfrm>
            <a:off x="683568" y="2060848"/>
            <a:ext cx="7772400" cy="2232248"/>
          </a:xfrm>
          <a:prstGeom prst="rect">
            <a:avLst/>
          </a:prstGeom>
          <a:ln w="9525" cap="flat">
            <a:noFill/>
            <a:prstDash val="solid"/>
            <a:round/>
            <a:headEnd type="none" w="med" len="med"/>
            <a:tailEnd type="none" w="med" len="med"/>
          </a:ln>
        </p:spPr>
        <p:txBody>
          <a:bodyPr lIns="91425" tIns="91425" rIns="91425" bIns="91425" anchor="ctr" anchorCtr="0">
            <a:noAutofit/>
          </a:bodyPr>
          <a:lstStyle/>
          <a:p>
            <a:r>
              <a:rPr lang="en-GB" sz="3600" b="1" dirty="0" smtClean="0">
                <a:cs typeface="Arial" panose="020B0604020202020204" pitchFamily="34" charset="0"/>
              </a:rPr>
              <a:t>Kohlberg </a:t>
            </a:r>
            <a:r>
              <a:rPr lang="en-GB" sz="3600" b="1" dirty="0">
                <a:cs typeface="Arial" panose="020B0604020202020204" pitchFamily="34" charset="0"/>
              </a:rPr>
              <a:t>(1968</a:t>
            </a:r>
            <a:r>
              <a:rPr lang="en-GB" sz="3600" b="1" dirty="0" smtClean="0">
                <a:cs typeface="Arial" panose="020B0604020202020204" pitchFamily="34" charset="0"/>
              </a:rPr>
              <a:t>)</a:t>
            </a:r>
            <a:br>
              <a:rPr lang="en-GB" sz="3600" b="1" dirty="0" smtClean="0">
                <a:cs typeface="Arial" panose="020B0604020202020204" pitchFamily="34" charset="0"/>
              </a:rPr>
            </a:br>
            <a:r>
              <a:rPr lang="en-GB" sz="3600" b="1" dirty="0">
                <a:cs typeface="Arial" panose="020B0604020202020204" pitchFamily="34" charset="0"/>
              </a:rPr>
              <a:t/>
            </a:r>
            <a:br>
              <a:rPr lang="en-GB" sz="3600" b="1" dirty="0">
                <a:cs typeface="Arial" panose="020B0604020202020204" pitchFamily="34" charset="0"/>
              </a:rPr>
            </a:br>
            <a:r>
              <a:rPr lang="en-GB" sz="3600" dirty="0">
                <a:cs typeface="Arial" panose="020B0604020202020204" pitchFamily="34" charset="0"/>
              </a:rPr>
              <a:t>The child as a moral </a:t>
            </a:r>
            <a:r>
              <a:rPr lang="en-GB" sz="3600" dirty="0" smtClean="0">
                <a:cs typeface="Arial" panose="020B0604020202020204" pitchFamily="34" charset="0"/>
              </a:rPr>
              <a:t>philosopher</a:t>
            </a:r>
            <a:endParaRPr lang="en" sz="4400" dirty="0"/>
          </a:p>
        </p:txBody>
      </p:sp>
    </p:spTree>
    <p:extLst>
      <p:ext uri="{BB962C8B-B14F-4D97-AF65-F5344CB8AC3E}">
        <p14:creationId xmlns:p14="http://schemas.microsoft.com/office/powerpoint/2010/main" val="3217219668"/>
      </p:ext>
    </p:extLst>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5" name="Shape 225"/>
          <p:cNvSpPr txBox="1">
            <a:spLocks noGrp="1"/>
          </p:cNvSpPr>
          <p:nvPr>
            <p:ph type="body" idx="1"/>
          </p:nvPr>
        </p:nvSpPr>
        <p:spPr>
          <a:xfrm>
            <a:off x="467543" y="1268760"/>
            <a:ext cx="8313385" cy="439248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1900" dirty="0">
                <a:cs typeface="Arial" panose="020B0604020202020204" pitchFamily="34" charset="0"/>
              </a:rPr>
              <a:t>The first part of the story was called ‘the deed’, where the pro- or anti-social behaviour would happen. </a:t>
            </a:r>
          </a:p>
          <a:p>
            <a:pPr marL="342900" indent="-342900">
              <a:buFont typeface="Arial" panose="020B0604020202020204" pitchFamily="34" charset="0"/>
              <a:buChar char="•"/>
            </a:pPr>
            <a:r>
              <a:rPr lang="en-GB" sz="1900" dirty="0">
                <a:cs typeface="Arial" panose="020B0604020202020204" pitchFamily="34" charset="0"/>
              </a:rPr>
              <a:t>After this the child was asked a question about whether what </a:t>
            </a:r>
            <a:r>
              <a:rPr lang="en-GB" sz="1900" dirty="0" smtClean="0">
                <a:cs typeface="Arial" panose="020B0604020202020204" pitchFamily="34" charset="0"/>
              </a:rPr>
              <a:t>the character did </a:t>
            </a:r>
            <a:r>
              <a:rPr lang="en-GB" sz="1900" dirty="0">
                <a:cs typeface="Arial" panose="020B0604020202020204" pitchFamily="34" charset="0"/>
              </a:rPr>
              <a:t>was good or </a:t>
            </a:r>
            <a:r>
              <a:rPr lang="en-GB" sz="1900" dirty="0" smtClean="0">
                <a:cs typeface="Arial" panose="020B0604020202020204" pitchFamily="34" charset="0"/>
              </a:rPr>
              <a:t>naughty:</a:t>
            </a:r>
            <a:endParaRPr lang="en-GB" sz="1900" dirty="0">
              <a:cs typeface="Arial" panose="020B0604020202020204" pitchFamily="34" charset="0"/>
            </a:endParaRPr>
          </a:p>
          <a:p>
            <a:r>
              <a:rPr lang="en-GB" sz="1900" dirty="0" smtClean="0">
                <a:cs typeface="Arial" panose="020B0604020202020204" pitchFamily="34" charset="0"/>
              </a:rPr>
              <a:t>‘Sarah </a:t>
            </a:r>
            <a:r>
              <a:rPr lang="en-GB" sz="1900" dirty="0">
                <a:cs typeface="Arial" panose="020B0604020202020204" pitchFamily="34" charset="0"/>
              </a:rPr>
              <a:t>is a 7-year-old girl in primary school. When Sarah was out during playtime she saw that the playground was littered with rubbish, so she picked up all the pieces she could find and threw them into a rubbish bin</a:t>
            </a:r>
            <a:r>
              <a:rPr lang="en-GB" sz="1900" dirty="0" smtClean="0">
                <a:cs typeface="Arial" panose="020B0604020202020204" pitchFamily="34" charset="0"/>
              </a:rPr>
              <a:t>.’ </a:t>
            </a:r>
            <a:endParaRPr lang="en-GB" sz="1900" dirty="0">
              <a:cs typeface="Arial" panose="020B0604020202020204" pitchFamily="34" charset="0"/>
            </a:endParaRPr>
          </a:p>
          <a:p>
            <a:r>
              <a:rPr lang="en-GB" sz="1900" dirty="0">
                <a:cs typeface="Arial" panose="020B0604020202020204" pitchFamily="34" charset="0"/>
              </a:rPr>
              <a:t>Is what Sarah did good or naughty?</a:t>
            </a:r>
          </a:p>
          <a:p>
            <a:pPr marL="342900" indent="-342900">
              <a:buFont typeface="Arial" panose="020B0604020202020204" pitchFamily="34" charset="0"/>
              <a:buChar char="•"/>
            </a:pPr>
            <a:r>
              <a:rPr lang="en-GB" sz="1900" dirty="0">
                <a:cs typeface="Arial" panose="020B0604020202020204" pitchFamily="34" charset="0"/>
              </a:rPr>
              <a:t>The second part of the story is the </a:t>
            </a:r>
            <a:r>
              <a:rPr lang="en-GB" sz="1900" dirty="0" smtClean="0">
                <a:cs typeface="Arial" panose="020B0604020202020204" pitchFamily="34" charset="0"/>
              </a:rPr>
              <a:t>truth-/lie-telling </a:t>
            </a:r>
            <a:r>
              <a:rPr lang="en-GB" sz="1900" dirty="0">
                <a:cs typeface="Arial" panose="020B0604020202020204" pitchFamily="34" charset="0"/>
              </a:rPr>
              <a:t>part, where the character will either be truthful or tell a lie.</a:t>
            </a:r>
          </a:p>
          <a:p>
            <a:pPr marL="342900" indent="-342900">
              <a:buFont typeface="Arial" panose="020B0604020202020204" pitchFamily="34" charset="0"/>
              <a:buChar char="•"/>
            </a:pPr>
            <a:r>
              <a:rPr lang="en-GB" sz="1900" dirty="0">
                <a:cs typeface="Arial" panose="020B0604020202020204" pitchFamily="34" charset="0"/>
              </a:rPr>
              <a:t>After the child hears the second part, they are once again asked if the character is good or naughty. </a:t>
            </a:r>
          </a:p>
          <a:p>
            <a:r>
              <a:rPr lang="en-GB" sz="1900" dirty="0" smtClean="0">
                <a:cs typeface="Arial" panose="020B0604020202020204" pitchFamily="34" charset="0"/>
              </a:rPr>
              <a:t>‘So </a:t>
            </a:r>
            <a:r>
              <a:rPr lang="en-GB" sz="1900" dirty="0">
                <a:cs typeface="Arial" panose="020B0604020202020204" pitchFamily="34" charset="0"/>
              </a:rPr>
              <a:t>Sarah cleaned the playground and at the end of the break the teacher said, </a:t>
            </a:r>
            <a:r>
              <a:rPr lang="en-GB" sz="1900" dirty="0" smtClean="0">
                <a:cs typeface="Arial" panose="020B0604020202020204" pitchFamily="34" charset="0"/>
              </a:rPr>
              <a:t>“‘</a:t>
            </a:r>
            <a:r>
              <a:rPr lang="en-GB" sz="1900" dirty="0">
                <a:cs typeface="Arial" panose="020B0604020202020204" pitchFamily="34" charset="0"/>
              </a:rPr>
              <a:t>I notice that the school yard is now nice and clean</a:t>
            </a:r>
            <a:r>
              <a:rPr lang="en-GB" sz="1900" dirty="0" smtClean="0">
                <a:cs typeface="Arial" panose="020B0604020202020204" pitchFamily="34" charset="0"/>
              </a:rPr>
              <a:t>.” </a:t>
            </a:r>
            <a:r>
              <a:rPr lang="en-GB" sz="1900" dirty="0">
                <a:cs typeface="Arial" panose="020B0604020202020204" pitchFamily="34" charset="0"/>
              </a:rPr>
              <a:t>The teacher then asked Sarah, </a:t>
            </a:r>
            <a:r>
              <a:rPr lang="en-GB" sz="1900" dirty="0" smtClean="0">
                <a:cs typeface="Arial" panose="020B0604020202020204" pitchFamily="34" charset="0"/>
              </a:rPr>
              <a:t>“Do </a:t>
            </a:r>
            <a:r>
              <a:rPr lang="en-GB" sz="1900" dirty="0">
                <a:cs typeface="Arial" panose="020B0604020202020204" pitchFamily="34" charset="0"/>
              </a:rPr>
              <a:t>you know who cleaned the playground</a:t>
            </a:r>
            <a:r>
              <a:rPr lang="en-GB" sz="1900" dirty="0" smtClean="0">
                <a:cs typeface="Arial" panose="020B0604020202020204" pitchFamily="34" charset="0"/>
              </a:rPr>
              <a:t>?” </a:t>
            </a:r>
            <a:r>
              <a:rPr lang="en-GB" sz="1900" dirty="0">
                <a:cs typeface="Arial" panose="020B0604020202020204" pitchFamily="34" charset="0"/>
              </a:rPr>
              <a:t>Sarah said to her teacher, </a:t>
            </a:r>
            <a:r>
              <a:rPr lang="en-GB" sz="1900" dirty="0" smtClean="0">
                <a:cs typeface="Arial" panose="020B0604020202020204" pitchFamily="34" charset="0"/>
              </a:rPr>
              <a:t>“‘</a:t>
            </a:r>
            <a:r>
              <a:rPr lang="en-GB" sz="1900" dirty="0">
                <a:cs typeface="Arial" panose="020B0604020202020204" pitchFamily="34" charset="0"/>
              </a:rPr>
              <a:t>I did it</a:t>
            </a:r>
            <a:r>
              <a:rPr lang="en-GB" sz="1900" dirty="0" smtClean="0">
                <a:cs typeface="Arial" panose="020B0604020202020204" pitchFamily="34" charset="0"/>
              </a:rPr>
              <a:t>.”’</a:t>
            </a:r>
            <a:endParaRPr lang="en-GB" sz="1900" dirty="0">
              <a:cs typeface="Arial" panose="020B0604020202020204" pitchFamily="34" charset="0"/>
            </a:endParaRPr>
          </a:p>
          <a:p>
            <a:r>
              <a:rPr lang="en-GB" sz="1900" dirty="0">
                <a:cs typeface="Arial" panose="020B0604020202020204" pitchFamily="34" charset="0"/>
              </a:rPr>
              <a:t>Is what Sarah said to her teacher good or naughty</a:t>
            </a:r>
            <a:r>
              <a:rPr lang="en-GB" sz="1900" dirty="0" smtClean="0">
                <a:cs typeface="Arial" panose="020B0604020202020204" pitchFamily="34" charset="0"/>
              </a:rPr>
              <a:t>?</a:t>
            </a:r>
            <a:endParaRPr lang="en-GB" sz="1900" dirty="0">
              <a:cs typeface="Arial" panose="020B0604020202020204" pitchFamily="34" charset="0"/>
            </a:endParaRPr>
          </a:p>
        </p:txBody>
      </p:sp>
    </p:spTree>
    <p:extLst>
      <p:ext uri="{BB962C8B-B14F-4D97-AF65-F5344CB8AC3E}">
        <p14:creationId xmlns:p14="http://schemas.microsoft.com/office/powerpoint/2010/main" val="5684377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5" name="Shape 225"/>
          <p:cNvSpPr txBox="1">
            <a:spLocks noGrp="1"/>
          </p:cNvSpPr>
          <p:nvPr>
            <p:ph type="body" idx="1"/>
          </p:nvPr>
        </p:nvSpPr>
        <p:spPr>
          <a:xfrm>
            <a:off x="467544" y="1318517"/>
            <a:ext cx="8229600" cy="886347"/>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Children answered the questions by using a rating scale:</a:t>
            </a:r>
          </a:p>
          <a:p>
            <a:r>
              <a:rPr lang="en-GB" sz="2000" dirty="0">
                <a:cs typeface="Arial" panose="020B0604020202020204" pitchFamily="34" charset="0"/>
              </a:rPr>
              <a:t>Is what Sarah did good or naughty</a:t>
            </a:r>
            <a:r>
              <a:rPr lang="en-GB" sz="2000" dirty="0" smtClean="0">
                <a:cs typeface="Arial" panose="020B0604020202020204" pitchFamily="34" charset="0"/>
              </a:rPr>
              <a:t>?</a:t>
            </a:r>
          </a:p>
          <a:p>
            <a:endParaRPr lang="en-GB" sz="2000" dirty="0">
              <a:cs typeface="Arial" panose="020B0604020202020204" pitchFamily="34" charset="0"/>
            </a:endParaRPr>
          </a:p>
          <a:p>
            <a:endParaRPr lang="en-GB" sz="2000" dirty="0">
              <a:cs typeface="Arial" panose="020B0604020202020204" pitchFamily="34" charset="0"/>
            </a:endParaRPr>
          </a:p>
          <a:p>
            <a:endParaRPr lang="en" sz="2000" dirty="0">
              <a:cs typeface="Arial" panose="020B0604020202020204" pitchFamily="34" charset="0"/>
            </a:endParaRPr>
          </a:p>
        </p:txBody>
      </p:sp>
      <p:cxnSp>
        <p:nvCxnSpPr>
          <p:cNvPr id="4" name="Straight Connector 3"/>
          <p:cNvCxnSpPr/>
          <p:nvPr/>
        </p:nvCxnSpPr>
        <p:spPr>
          <a:xfrm flipV="1">
            <a:off x="578785" y="3809520"/>
            <a:ext cx="7974372" cy="3215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41830" y="2728770"/>
            <a:ext cx="1486841"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smtClean="0">
                <a:latin typeface="Arial" panose="020B0604020202020204" pitchFamily="34" charset="0"/>
                <a:cs typeface="Arial" panose="020B0604020202020204" pitchFamily="34" charset="0"/>
              </a:rPr>
              <a:t>+3</a:t>
            </a:r>
          </a:p>
          <a:p>
            <a:pPr algn="ctr"/>
            <a:r>
              <a:rPr lang="en-GB" dirty="0" smtClean="0">
                <a:latin typeface="Arial" panose="020B0604020202020204" pitchFamily="34" charset="0"/>
                <a:cs typeface="Arial" panose="020B0604020202020204" pitchFamily="34" charset="0"/>
              </a:rPr>
              <a:t>Very </a:t>
            </a:r>
            <a:r>
              <a:rPr lang="en-GB" dirty="0" err="1" smtClean="0">
                <a:latin typeface="Arial" panose="020B0604020202020204" pitchFamily="34" charset="0"/>
                <a:cs typeface="Arial" panose="020B0604020202020204" pitchFamily="34" charset="0"/>
              </a:rPr>
              <a:t>very</a:t>
            </a:r>
            <a:r>
              <a:rPr lang="en-GB" dirty="0" smtClean="0">
                <a:latin typeface="Arial" panose="020B0604020202020204" pitchFamily="34" charset="0"/>
                <a:cs typeface="Arial" panose="020B0604020202020204" pitchFamily="34" charset="0"/>
              </a:rPr>
              <a:t> good</a:t>
            </a:r>
            <a:endParaRPr lang="en-GB" dirty="0">
              <a:latin typeface="Arial" panose="020B0604020202020204" pitchFamily="34" charset="0"/>
              <a:cs typeface="Arial" panose="020B0604020202020204" pitchFamily="34" charset="0"/>
            </a:endParaRPr>
          </a:p>
        </p:txBody>
      </p:sp>
      <p:sp>
        <p:nvSpPr>
          <p:cNvPr id="6" name="TextBox 5"/>
          <p:cNvSpPr txBox="1"/>
          <p:nvPr/>
        </p:nvSpPr>
        <p:spPr>
          <a:xfrm>
            <a:off x="1443996" y="4082795"/>
            <a:ext cx="1050288"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GB" b="1" dirty="0" smtClean="0">
                <a:latin typeface="Arial" panose="020B0604020202020204" pitchFamily="34" charset="0"/>
                <a:cs typeface="Arial" panose="020B0604020202020204" pitchFamily="34" charset="0"/>
              </a:rPr>
              <a:t>+2</a:t>
            </a:r>
          </a:p>
          <a:p>
            <a:pPr algn="ctr"/>
            <a:r>
              <a:rPr lang="en-GB" dirty="0" smtClean="0">
                <a:latin typeface="Arial" panose="020B0604020202020204" pitchFamily="34" charset="0"/>
                <a:cs typeface="Arial" panose="020B0604020202020204" pitchFamily="34" charset="0"/>
              </a:rPr>
              <a:t> Very good</a:t>
            </a:r>
            <a:endParaRPr lang="en-GB" dirty="0">
              <a:latin typeface="Arial" panose="020B0604020202020204" pitchFamily="34" charset="0"/>
              <a:cs typeface="Arial" panose="020B0604020202020204" pitchFamily="34" charset="0"/>
            </a:endParaRPr>
          </a:p>
        </p:txBody>
      </p:sp>
      <p:cxnSp>
        <p:nvCxnSpPr>
          <p:cNvPr id="7" name="Straight Connector 6"/>
          <p:cNvCxnSpPr/>
          <p:nvPr/>
        </p:nvCxnSpPr>
        <p:spPr>
          <a:xfrm>
            <a:off x="578785" y="3636025"/>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57598" y="3636025"/>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8537080" y="3586135"/>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380404" y="2989694"/>
            <a:ext cx="1591659"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smtClean="0">
                <a:latin typeface="Arial" panose="020B0604020202020204" pitchFamily="34" charset="0"/>
                <a:cs typeface="Arial" panose="020B0604020202020204" pitchFamily="34" charset="0"/>
              </a:rPr>
              <a:t>+1</a:t>
            </a:r>
          </a:p>
          <a:p>
            <a:pPr algn="ctr"/>
            <a:r>
              <a:rPr lang="en-GB" dirty="0" smtClean="0">
                <a:latin typeface="Arial" panose="020B0604020202020204" pitchFamily="34" charset="0"/>
                <a:cs typeface="Arial" panose="020B0604020202020204" pitchFamily="34" charset="0"/>
              </a:rPr>
              <a:t>Good</a:t>
            </a:r>
            <a:endParaRPr lang="en-GB" dirty="0">
              <a:latin typeface="Arial" panose="020B0604020202020204" pitchFamily="34" charset="0"/>
              <a:cs typeface="Arial" panose="020B0604020202020204" pitchFamily="34" charset="0"/>
            </a:endParaRPr>
          </a:p>
        </p:txBody>
      </p:sp>
      <p:sp>
        <p:nvSpPr>
          <p:cNvPr id="11" name="TextBox 10"/>
          <p:cNvSpPr txBox="1"/>
          <p:nvPr/>
        </p:nvSpPr>
        <p:spPr>
          <a:xfrm>
            <a:off x="3883973" y="4063390"/>
            <a:ext cx="137940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smtClean="0">
                <a:latin typeface="Arial" panose="020B0604020202020204" pitchFamily="34" charset="0"/>
                <a:cs typeface="Arial" panose="020B0604020202020204" pitchFamily="34" charset="0"/>
              </a:rPr>
              <a:t>0</a:t>
            </a:r>
          </a:p>
          <a:p>
            <a:pPr algn="ctr"/>
            <a:r>
              <a:rPr lang="en-GB" dirty="0" smtClean="0">
                <a:latin typeface="Arial" panose="020B0604020202020204" pitchFamily="34" charset="0"/>
                <a:cs typeface="Arial" panose="020B0604020202020204" pitchFamily="34" charset="0"/>
              </a:rPr>
              <a:t>Neither good nor naughty</a:t>
            </a:r>
            <a:endParaRPr lang="en-GB" dirty="0">
              <a:latin typeface="Arial" panose="020B0604020202020204" pitchFamily="34" charset="0"/>
              <a:cs typeface="Arial" panose="020B0604020202020204" pitchFamily="34" charset="0"/>
            </a:endParaRPr>
          </a:p>
        </p:txBody>
      </p:sp>
      <p:sp>
        <p:nvSpPr>
          <p:cNvPr id="12" name="TextBox 11"/>
          <p:cNvSpPr txBox="1"/>
          <p:nvPr/>
        </p:nvSpPr>
        <p:spPr>
          <a:xfrm>
            <a:off x="5482623" y="2939804"/>
            <a:ext cx="1043876"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GB" b="1" dirty="0">
                <a:latin typeface="Arial" panose="020B0604020202020204" pitchFamily="34" charset="0"/>
                <a:cs typeface="Arial" panose="020B0604020202020204" pitchFamily="34" charset="0"/>
              </a:rPr>
              <a:t>−</a:t>
            </a:r>
            <a:r>
              <a:rPr lang="en-GB" b="1" dirty="0" smtClean="0">
                <a:latin typeface="Arial" panose="020B0604020202020204" pitchFamily="34" charset="0"/>
                <a:cs typeface="Arial" panose="020B0604020202020204" pitchFamily="34" charset="0"/>
              </a:rPr>
              <a:t>1</a:t>
            </a:r>
          </a:p>
          <a:p>
            <a:pPr algn="ctr"/>
            <a:r>
              <a:rPr lang="en-GB" dirty="0" smtClean="0">
                <a:latin typeface="Arial" panose="020B0604020202020204" pitchFamily="34" charset="0"/>
                <a:cs typeface="Arial" panose="020B0604020202020204" pitchFamily="34" charset="0"/>
              </a:rPr>
              <a:t>Naughty</a:t>
            </a:r>
            <a:endParaRPr lang="en-GB" dirty="0">
              <a:latin typeface="Arial" panose="020B0604020202020204" pitchFamily="34" charset="0"/>
              <a:cs typeface="Arial" panose="020B0604020202020204" pitchFamily="34" charset="0"/>
            </a:endParaRPr>
          </a:p>
        </p:txBody>
      </p:sp>
      <p:sp>
        <p:nvSpPr>
          <p:cNvPr id="13" name="TextBox 12"/>
          <p:cNvSpPr txBox="1"/>
          <p:nvPr/>
        </p:nvSpPr>
        <p:spPr>
          <a:xfrm>
            <a:off x="6671026" y="3952529"/>
            <a:ext cx="1239442"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GB" b="1" dirty="0">
                <a:latin typeface="Arial" panose="020B0604020202020204" pitchFamily="34" charset="0"/>
                <a:cs typeface="Arial" panose="020B0604020202020204" pitchFamily="34" charset="0"/>
              </a:rPr>
              <a:t>−</a:t>
            </a:r>
            <a:r>
              <a:rPr lang="en-GB" b="1" dirty="0" smtClean="0">
                <a:latin typeface="Arial" panose="020B0604020202020204" pitchFamily="34" charset="0"/>
                <a:cs typeface="Arial" panose="020B0604020202020204" pitchFamily="34" charset="0"/>
              </a:rPr>
              <a:t>2</a:t>
            </a:r>
          </a:p>
          <a:p>
            <a:pPr algn="ctr"/>
            <a:r>
              <a:rPr lang="en-GB" dirty="0" smtClean="0">
                <a:latin typeface="Arial" panose="020B0604020202020204" pitchFamily="34" charset="0"/>
                <a:cs typeface="Arial" panose="020B0604020202020204" pitchFamily="34" charset="0"/>
              </a:rPr>
              <a:t>Very naughty</a:t>
            </a:r>
            <a:endParaRPr lang="en-GB" dirty="0">
              <a:latin typeface="Arial" panose="020B0604020202020204" pitchFamily="34" charset="0"/>
              <a:cs typeface="Arial" panose="020B0604020202020204" pitchFamily="34" charset="0"/>
            </a:endParaRPr>
          </a:p>
        </p:txBody>
      </p:sp>
      <p:sp>
        <p:nvSpPr>
          <p:cNvPr id="14" name="TextBox 13"/>
          <p:cNvSpPr txBox="1"/>
          <p:nvPr/>
        </p:nvSpPr>
        <p:spPr>
          <a:xfrm>
            <a:off x="7799613" y="2662805"/>
            <a:ext cx="1350498"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latin typeface="Arial" panose="020B0604020202020204" pitchFamily="34" charset="0"/>
                <a:cs typeface="Arial" panose="020B0604020202020204" pitchFamily="34" charset="0"/>
              </a:rPr>
              <a:t>−</a:t>
            </a:r>
            <a:r>
              <a:rPr lang="en-GB" b="1" dirty="0" smtClean="0">
                <a:latin typeface="Arial" panose="020B0604020202020204" pitchFamily="34" charset="0"/>
                <a:cs typeface="Arial" panose="020B0604020202020204" pitchFamily="34" charset="0"/>
              </a:rPr>
              <a:t>3</a:t>
            </a:r>
          </a:p>
          <a:p>
            <a:pPr algn="ctr"/>
            <a:r>
              <a:rPr lang="en-GB" dirty="0" smtClean="0">
                <a:latin typeface="Arial" panose="020B0604020202020204" pitchFamily="34" charset="0"/>
                <a:cs typeface="Arial" panose="020B0604020202020204" pitchFamily="34" charset="0"/>
              </a:rPr>
              <a:t>Very </a:t>
            </a:r>
            <a:r>
              <a:rPr lang="en-GB" dirty="0" err="1" smtClean="0">
                <a:latin typeface="Arial" panose="020B0604020202020204" pitchFamily="34" charset="0"/>
                <a:cs typeface="Arial" panose="020B0604020202020204" pitchFamily="34" charset="0"/>
              </a:rPr>
              <a:t>very</a:t>
            </a:r>
            <a:r>
              <a:rPr lang="en-GB" dirty="0" smtClean="0">
                <a:latin typeface="Arial" panose="020B0604020202020204" pitchFamily="34" charset="0"/>
                <a:cs typeface="Arial" panose="020B0604020202020204" pitchFamily="34" charset="0"/>
              </a:rPr>
              <a:t> naughty</a:t>
            </a:r>
            <a:endParaRPr lang="en-GB" dirty="0">
              <a:latin typeface="Arial" panose="020B0604020202020204" pitchFamily="34" charset="0"/>
              <a:cs typeface="Arial" panose="020B0604020202020204" pitchFamily="34" charset="0"/>
            </a:endParaRPr>
          </a:p>
        </p:txBody>
      </p:sp>
      <p:cxnSp>
        <p:nvCxnSpPr>
          <p:cNvPr id="15" name="Straight Connector 14"/>
          <p:cNvCxnSpPr/>
          <p:nvPr/>
        </p:nvCxnSpPr>
        <p:spPr>
          <a:xfrm>
            <a:off x="1953064" y="3614955"/>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207099" y="3652100"/>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6004561" y="3584470"/>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274671" y="3484689"/>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19" name="5-Point Star 18"/>
          <p:cNvSpPr/>
          <p:nvPr/>
        </p:nvSpPr>
        <p:spPr>
          <a:xfrm>
            <a:off x="0" y="2298469"/>
            <a:ext cx="450166" cy="364336"/>
          </a:xfrm>
          <a:prstGeom prst="star5">
            <a:avLst/>
          </a:prstGeom>
          <a:solidFill>
            <a:srgbClr val="FF0000"/>
          </a:solidFill>
          <a:ln>
            <a:solidFill>
              <a:srgbClr val="FF0000"/>
            </a:solid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0" name="5-Point Star 19"/>
          <p:cNvSpPr/>
          <p:nvPr/>
        </p:nvSpPr>
        <p:spPr>
          <a:xfrm>
            <a:off x="450166" y="2298469"/>
            <a:ext cx="450166" cy="364336"/>
          </a:xfrm>
          <a:prstGeom prst="star5">
            <a:avLst/>
          </a:prstGeom>
          <a:solidFill>
            <a:srgbClr val="FF0000"/>
          </a:solidFill>
          <a:ln>
            <a:solidFill>
              <a:srgbClr val="FF0000"/>
            </a:solid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1" name="5-Point Star 20"/>
          <p:cNvSpPr/>
          <p:nvPr/>
        </p:nvSpPr>
        <p:spPr>
          <a:xfrm>
            <a:off x="900332" y="2298469"/>
            <a:ext cx="450166" cy="364336"/>
          </a:xfrm>
          <a:prstGeom prst="star5">
            <a:avLst/>
          </a:prstGeom>
          <a:solidFill>
            <a:srgbClr val="FF0000"/>
          </a:solidFill>
          <a:ln>
            <a:solidFill>
              <a:srgbClr val="FF0000"/>
            </a:solid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2" name="5-Point Star 21"/>
          <p:cNvSpPr/>
          <p:nvPr/>
        </p:nvSpPr>
        <p:spPr>
          <a:xfrm>
            <a:off x="1494042" y="4729126"/>
            <a:ext cx="450166" cy="364336"/>
          </a:xfrm>
          <a:prstGeom prst="star5">
            <a:avLst/>
          </a:prstGeom>
          <a:solidFill>
            <a:srgbClr val="FF0000"/>
          </a:solidFill>
          <a:ln>
            <a:solidFill>
              <a:srgbClr val="FF0000"/>
            </a:solid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3" name="5-Point Star 22"/>
          <p:cNvSpPr/>
          <p:nvPr/>
        </p:nvSpPr>
        <p:spPr>
          <a:xfrm>
            <a:off x="1994547" y="4729126"/>
            <a:ext cx="450166" cy="364336"/>
          </a:xfrm>
          <a:prstGeom prst="star5">
            <a:avLst/>
          </a:prstGeom>
          <a:solidFill>
            <a:srgbClr val="FF0000"/>
          </a:solidFill>
          <a:ln>
            <a:solidFill>
              <a:srgbClr val="FF0000"/>
            </a:solid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4" name="5-Point Star 23"/>
          <p:cNvSpPr/>
          <p:nvPr/>
        </p:nvSpPr>
        <p:spPr>
          <a:xfrm>
            <a:off x="2982016" y="2575468"/>
            <a:ext cx="450166" cy="364336"/>
          </a:xfrm>
          <a:prstGeom prst="star5">
            <a:avLst/>
          </a:prstGeom>
          <a:solidFill>
            <a:srgbClr val="FF0000"/>
          </a:solidFill>
          <a:ln>
            <a:solidFill>
              <a:srgbClr val="FF0000"/>
            </a:solid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5" name="TextBox 24"/>
          <p:cNvSpPr txBox="1"/>
          <p:nvPr/>
        </p:nvSpPr>
        <p:spPr>
          <a:xfrm>
            <a:off x="5803260" y="2466474"/>
            <a:ext cx="385856" cy="523220"/>
          </a:xfrm>
          <a:prstGeom prst="rect">
            <a:avLst/>
          </a:prstGeom>
          <a:noFill/>
        </p:spPr>
        <p:txBody>
          <a:bodyPr wrap="square" rtlCol="0">
            <a:spAutoFit/>
          </a:bodyPr>
          <a:lstStyle/>
          <a:p>
            <a:r>
              <a:rPr lang="en-GB" sz="2800" b="1" dirty="0" smtClean="0">
                <a:latin typeface="Arial" panose="020B0604020202020204" pitchFamily="34" charset="0"/>
              </a:rPr>
              <a:t>X</a:t>
            </a:r>
            <a:endParaRPr lang="en-GB" sz="2800" b="1" dirty="0">
              <a:latin typeface="Arial" panose="020B0604020202020204" pitchFamily="34" charset="0"/>
            </a:endParaRPr>
          </a:p>
        </p:txBody>
      </p:sp>
      <p:sp>
        <p:nvSpPr>
          <p:cNvPr id="26" name="TextBox 25"/>
          <p:cNvSpPr txBox="1"/>
          <p:nvPr/>
        </p:nvSpPr>
        <p:spPr>
          <a:xfrm>
            <a:off x="6888146" y="4535409"/>
            <a:ext cx="385856" cy="523220"/>
          </a:xfrm>
          <a:prstGeom prst="rect">
            <a:avLst/>
          </a:prstGeom>
          <a:noFill/>
        </p:spPr>
        <p:txBody>
          <a:bodyPr wrap="square" rtlCol="0">
            <a:spAutoFit/>
          </a:bodyPr>
          <a:lstStyle/>
          <a:p>
            <a:r>
              <a:rPr lang="en-GB" sz="2800" b="1" dirty="0" smtClean="0">
                <a:latin typeface="Arial" panose="020B0604020202020204" pitchFamily="34" charset="0"/>
              </a:rPr>
              <a:t>X</a:t>
            </a:r>
            <a:endParaRPr lang="en-GB" sz="2800" b="1" dirty="0">
              <a:latin typeface="Arial" panose="020B0604020202020204" pitchFamily="34" charset="0"/>
            </a:endParaRPr>
          </a:p>
        </p:txBody>
      </p:sp>
      <p:sp>
        <p:nvSpPr>
          <p:cNvPr id="27" name="TextBox 26"/>
          <p:cNvSpPr txBox="1"/>
          <p:nvPr/>
        </p:nvSpPr>
        <p:spPr>
          <a:xfrm>
            <a:off x="7193711" y="4535409"/>
            <a:ext cx="385856" cy="523220"/>
          </a:xfrm>
          <a:prstGeom prst="rect">
            <a:avLst/>
          </a:prstGeom>
          <a:noFill/>
        </p:spPr>
        <p:txBody>
          <a:bodyPr wrap="square" rtlCol="0">
            <a:spAutoFit/>
          </a:bodyPr>
          <a:lstStyle/>
          <a:p>
            <a:r>
              <a:rPr lang="en-GB" sz="2800" b="1" dirty="0" smtClean="0">
                <a:latin typeface="Arial" panose="020B0604020202020204" pitchFamily="34" charset="0"/>
              </a:rPr>
              <a:t>X</a:t>
            </a:r>
            <a:endParaRPr lang="en-GB" sz="2800" b="1" dirty="0">
              <a:latin typeface="Arial" panose="020B0604020202020204" pitchFamily="34" charset="0"/>
            </a:endParaRPr>
          </a:p>
        </p:txBody>
      </p:sp>
      <p:sp>
        <p:nvSpPr>
          <p:cNvPr id="28" name="TextBox 27"/>
          <p:cNvSpPr txBox="1"/>
          <p:nvPr/>
        </p:nvSpPr>
        <p:spPr>
          <a:xfrm>
            <a:off x="7854653" y="2204864"/>
            <a:ext cx="385856" cy="523220"/>
          </a:xfrm>
          <a:prstGeom prst="rect">
            <a:avLst/>
          </a:prstGeom>
          <a:noFill/>
        </p:spPr>
        <p:txBody>
          <a:bodyPr wrap="square" rtlCol="0">
            <a:spAutoFit/>
          </a:bodyPr>
          <a:lstStyle/>
          <a:p>
            <a:r>
              <a:rPr lang="en-GB" sz="2800" b="1" dirty="0" smtClean="0">
                <a:latin typeface="Arial" panose="020B0604020202020204" pitchFamily="34" charset="0"/>
              </a:rPr>
              <a:t>X</a:t>
            </a:r>
            <a:endParaRPr lang="en-GB" sz="2800" b="1" dirty="0">
              <a:latin typeface="Arial" panose="020B0604020202020204" pitchFamily="34" charset="0"/>
            </a:endParaRPr>
          </a:p>
        </p:txBody>
      </p:sp>
      <p:sp>
        <p:nvSpPr>
          <p:cNvPr id="29" name="TextBox 28"/>
          <p:cNvSpPr txBox="1"/>
          <p:nvPr/>
        </p:nvSpPr>
        <p:spPr>
          <a:xfrm>
            <a:off x="8240509" y="2207281"/>
            <a:ext cx="385856" cy="523220"/>
          </a:xfrm>
          <a:prstGeom prst="rect">
            <a:avLst/>
          </a:prstGeom>
          <a:noFill/>
        </p:spPr>
        <p:txBody>
          <a:bodyPr wrap="square" rtlCol="0">
            <a:spAutoFit/>
          </a:bodyPr>
          <a:lstStyle/>
          <a:p>
            <a:r>
              <a:rPr lang="en-GB" sz="2800" b="1" dirty="0" smtClean="0">
                <a:latin typeface="Arial" panose="020B0604020202020204" pitchFamily="34" charset="0"/>
              </a:rPr>
              <a:t>X</a:t>
            </a:r>
            <a:endParaRPr lang="en-GB" sz="2800" b="1" dirty="0">
              <a:latin typeface="Arial" panose="020B0604020202020204" pitchFamily="34" charset="0"/>
            </a:endParaRPr>
          </a:p>
        </p:txBody>
      </p:sp>
      <p:sp>
        <p:nvSpPr>
          <p:cNvPr id="30" name="TextBox 29"/>
          <p:cNvSpPr txBox="1"/>
          <p:nvPr/>
        </p:nvSpPr>
        <p:spPr>
          <a:xfrm>
            <a:off x="8643094" y="2209012"/>
            <a:ext cx="385856" cy="523220"/>
          </a:xfrm>
          <a:prstGeom prst="rect">
            <a:avLst/>
          </a:prstGeom>
          <a:noFill/>
        </p:spPr>
        <p:txBody>
          <a:bodyPr wrap="square" rtlCol="0">
            <a:spAutoFit/>
          </a:bodyPr>
          <a:lstStyle/>
          <a:p>
            <a:r>
              <a:rPr lang="en-GB" sz="2800" b="1" dirty="0" smtClean="0">
                <a:latin typeface="Arial" panose="020B0604020202020204" pitchFamily="34" charset="0"/>
              </a:rPr>
              <a:t>X</a:t>
            </a:r>
            <a:endParaRPr lang="en-GB" sz="2800" b="1" dirty="0">
              <a:latin typeface="Arial" panose="020B0604020202020204" pitchFamily="34" charset="0"/>
            </a:endParaRPr>
          </a:p>
        </p:txBody>
      </p:sp>
      <p:sp>
        <p:nvSpPr>
          <p:cNvPr id="31" name="Shape 225"/>
          <p:cNvSpPr txBox="1">
            <a:spLocks/>
          </p:cNvSpPr>
          <p:nvPr/>
        </p:nvSpPr>
        <p:spPr>
          <a:xfrm>
            <a:off x="467544" y="5278957"/>
            <a:ext cx="8229600" cy="886347"/>
          </a:xfrm>
          <a:prstGeom prst="rect">
            <a:avLst/>
          </a:prstGeom>
          <a:ln w="9525" cap="flat">
            <a:noFill/>
            <a:prstDash val="solid"/>
            <a:round/>
            <a:headEnd type="none" w="med" len="med"/>
            <a:tailEnd type="none" w="med" len="med"/>
          </a:ln>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a:lstStyle>
          <a:p>
            <a:r>
              <a:rPr lang="en-GB" sz="2000" dirty="0">
                <a:latin typeface="Arial" panose="020B0604020202020204" pitchFamily="34" charset="0"/>
                <a:cs typeface="Arial" panose="020B0604020202020204" pitchFamily="34" charset="0"/>
              </a:rPr>
              <a:t>All symbols were present for children on the </a:t>
            </a:r>
            <a:r>
              <a:rPr lang="en-GB" sz="2000" dirty="0" smtClean="0">
                <a:latin typeface="Arial" panose="020B0604020202020204" pitchFamily="34" charset="0"/>
                <a:cs typeface="Arial" panose="020B0604020202020204" pitchFamily="34" charset="0"/>
              </a:rPr>
              <a:t>7-point </a:t>
            </a:r>
            <a:r>
              <a:rPr lang="en-GB" sz="2000" dirty="0">
                <a:latin typeface="Arial" panose="020B0604020202020204" pitchFamily="34" charset="0"/>
                <a:cs typeface="Arial" panose="020B0604020202020204" pitchFamily="34" charset="0"/>
              </a:rPr>
              <a:t>rating scale. </a:t>
            </a:r>
          </a:p>
          <a:p>
            <a:r>
              <a:rPr lang="en-GB" sz="2000" dirty="0">
                <a:latin typeface="Arial" panose="020B0604020202020204" pitchFamily="34" charset="0"/>
                <a:cs typeface="Arial" panose="020B0604020202020204" pitchFamily="34" charset="0"/>
              </a:rPr>
              <a:t>This is the dependent variable</a:t>
            </a:r>
            <a:r>
              <a:rPr lang="en-GB" sz="2000" dirty="0" smtClean="0">
                <a:latin typeface="Arial" panose="020B0604020202020204" pitchFamily="34" charset="0"/>
                <a:cs typeface="Arial" panose="020B0604020202020204" pitchFamily="34" charset="0"/>
              </a:rPr>
              <a:t>.</a:t>
            </a:r>
          </a:p>
          <a:p>
            <a:endParaRPr lang="en-GB" sz="2000" dirty="0" smtClean="0">
              <a:latin typeface="Arial" panose="020B0604020202020204" pitchFamily="34" charset="0"/>
              <a:cs typeface="Arial" panose="020B0604020202020204" pitchFamily="34" charset="0"/>
            </a:endParaRPr>
          </a:p>
          <a:p>
            <a:endParaRPr lang="e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594140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1">
                                            <p:txEl>
                                              <p:pRg st="0" end="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animBg="1"/>
      <p:bldP spid="12" grpId="0" animBg="1"/>
      <p:bldP spid="13" grpId="0" animBg="1"/>
      <p:bldP spid="14" grpId="0" animBg="1"/>
      <p:bldP spid="22" grpId="0" animBg="1"/>
      <p:bldP spid="23" grpId="0" animBg="1"/>
      <p:bldP spid="24" grpId="0" animBg="1"/>
      <p:bldP spid="25" grpId="0"/>
      <p:bldP spid="26" grpId="0"/>
      <p:bldP spid="2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5" name="Shape 225"/>
          <p:cNvSpPr txBox="1">
            <a:spLocks noGrp="1"/>
          </p:cNvSpPr>
          <p:nvPr>
            <p:ph type="body" idx="1"/>
          </p:nvPr>
        </p:nvSpPr>
        <p:spPr>
          <a:xfrm>
            <a:off x="467544" y="2492896"/>
            <a:ext cx="8229600" cy="3168352"/>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To increase the generalisability, all children (both Chinese and Canadian) were randomly split into two groups</a:t>
            </a:r>
            <a:r>
              <a:rPr lang="en-GB" sz="2000" dirty="0" smtClean="0">
                <a:cs typeface="Arial" panose="020B0604020202020204" pitchFamily="34" charset="0"/>
              </a:rPr>
              <a:t>:</a:t>
            </a:r>
          </a:p>
          <a:p>
            <a:endParaRPr lang="en-GB" sz="2000" dirty="0" smtClean="0">
              <a:cs typeface="Arial" panose="020B0604020202020204" pitchFamily="34" charset="0"/>
            </a:endParaRPr>
          </a:p>
          <a:p>
            <a:r>
              <a:rPr lang="en-GB" sz="2000" dirty="0" smtClean="0">
                <a:cs typeface="Arial" panose="020B0604020202020204" pitchFamily="34" charset="0"/>
              </a:rPr>
              <a:t>1	</a:t>
            </a:r>
            <a:r>
              <a:rPr lang="en-GB" sz="2000" b="1" dirty="0" smtClean="0">
                <a:cs typeface="Arial" panose="020B0604020202020204" pitchFamily="34" charset="0"/>
              </a:rPr>
              <a:t>Social story condition </a:t>
            </a:r>
            <a:endParaRPr lang="en-GB" sz="2000" b="1" dirty="0">
              <a:cs typeface="Arial" panose="020B0604020202020204" pitchFamily="34" charset="0"/>
            </a:endParaRPr>
          </a:p>
          <a:p>
            <a:r>
              <a:rPr lang="en-GB" sz="2000" dirty="0">
                <a:cs typeface="Arial" panose="020B0604020202020204" pitchFamily="34" charset="0"/>
              </a:rPr>
              <a:t>Half the Canadian and </a:t>
            </a:r>
            <a:r>
              <a:rPr lang="en-GB" sz="2000" dirty="0" smtClean="0">
                <a:cs typeface="Arial" panose="020B0604020202020204" pitchFamily="34" charset="0"/>
              </a:rPr>
              <a:t>half the Chinese </a:t>
            </a:r>
            <a:r>
              <a:rPr lang="en-GB" sz="2000" dirty="0">
                <a:cs typeface="Arial" panose="020B0604020202020204" pitchFamily="34" charset="0"/>
              </a:rPr>
              <a:t>children were told four stories about how the actions </a:t>
            </a:r>
            <a:r>
              <a:rPr lang="en-GB" sz="2000" dirty="0" smtClean="0">
                <a:cs typeface="Arial" panose="020B0604020202020204" pitchFamily="34" charset="0"/>
              </a:rPr>
              <a:t>of the </a:t>
            </a:r>
            <a:r>
              <a:rPr lang="en-GB" sz="2000" dirty="0">
                <a:cs typeface="Arial" panose="020B0604020202020204" pitchFamily="34" charset="0"/>
              </a:rPr>
              <a:t>character directly affected another child. </a:t>
            </a:r>
          </a:p>
          <a:p>
            <a:endParaRPr lang="en-GB" sz="2000" dirty="0">
              <a:cs typeface="Arial" panose="020B0604020202020204" pitchFamily="34" charset="0"/>
            </a:endParaRPr>
          </a:p>
          <a:p>
            <a:r>
              <a:rPr lang="en-GB" sz="2000" dirty="0" smtClean="0">
                <a:cs typeface="Arial" panose="020B0604020202020204" pitchFamily="34" charset="0"/>
              </a:rPr>
              <a:t>2	</a:t>
            </a:r>
            <a:r>
              <a:rPr lang="en-GB" sz="2000" b="1" dirty="0" smtClean="0">
                <a:cs typeface="Arial" panose="020B0604020202020204" pitchFamily="34" charset="0"/>
              </a:rPr>
              <a:t>Physical story condition </a:t>
            </a:r>
            <a:endParaRPr lang="en-GB" sz="2000" b="1" dirty="0">
              <a:cs typeface="Arial" panose="020B0604020202020204" pitchFamily="34" charset="0"/>
            </a:endParaRPr>
          </a:p>
          <a:p>
            <a:r>
              <a:rPr lang="en-GB" sz="2000" dirty="0">
                <a:cs typeface="Arial" panose="020B0604020202020204" pitchFamily="34" charset="0"/>
              </a:rPr>
              <a:t>The other half of the Canadian and Chinese children were told four stories about how the character interacted with physical objects. </a:t>
            </a:r>
          </a:p>
        </p:txBody>
      </p:sp>
      <p:sp>
        <p:nvSpPr>
          <p:cNvPr id="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smtClean="0">
                <a:cs typeface="Arial" panose="020B0604020202020204" pitchFamily="34" charset="0"/>
              </a:rPr>
              <a:t>Generalisability</a:t>
            </a:r>
            <a:endParaRPr lang="en" sz="2800" dirty="0">
              <a:cs typeface="Arial" panose="020B0604020202020204" pitchFamily="34" charset="0"/>
            </a:endParaRPr>
          </a:p>
        </p:txBody>
      </p:sp>
    </p:spTree>
    <p:extLst>
      <p:ext uri="{BB962C8B-B14F-4D97-AF65-F5344CB8AC3E}">
        <p14:creationId xmlns:p14="http://schemas.microsoft.com/office/powerpoint/2010/main" val="4270280698"/>
      </p:ext>
    </p:extLst>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Can you describe the procedure yourself?</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Try to summarise the procedure yourself – you can either write it or draw a storyboard.</a:t>
            </a:r>
          </a:p>
          <a:p>
            <a:r>
              <a:rPr lang="en-GB" sz="2000" dirty="0">
                <a:cs typeface="Arial" panose="020B0604020202020204" pitchFamily="34" charset="0"/>
              </a:rPr>
              <a:t>You must include information on:</a:t>
            </a:r>
          </a:p>
          <a:p>
            <a:pPr marL="342900" indent="-342900">
              <a:buFont typeface="Arial" panose="020B0604020202020204" pitchFamily="34" charset="0"/>
              <a:buChar char="•"/>
            </a:pPr>
            <a:r>
              <a:rPr lang="en-GB" sz="2000" dirty="0">
                <a:cs typeface="Arial" panose="020B0604020202020204" pitchFamily="34" charset="0"/>
              </a:rPr>
              <a:t>The sample</a:t>
            </a:r>
          </a:p>
          <a:p>
            <a:pPr marL="342900" indent="-342900">
              <a:buFont typeface="Arial" panose="020B0604020202020204" pitchFamily="34" charset="0"/>
              <a:buChar char="•"/>
            </a:pPr>
            <a:r>
              <a:rPr lang="en-GB" sz="2000" dirty="0">
                <a:cs typeface="Arial" panose="020B0604020202020204" pitchFamily="34" charset="0"/>
              </a:rPr>
              <a:t>What kinds of stories were told. </a:t>
            </a:r>
          </a:p>
          <a:p>
            <a:pPr marL="342900" indent="-342900">
              <a:buFont typeface="Arial" panose="020B0604020202020204" pitchFamily="34" charset="0"/>
              <a:buChar char="•"/>
            </a:pPr>
            <a:r>
              <a:rPr lang="en-GB" sz="2000" dirty="0">
                <a:cs typeface="Arial" panose="020B0604020202020204" pitchFamily="34" charset="0"/>
              </a:rPr>
              <a:t>How many and when questions were asked.</a:t>
            </a:r>
          </a:p>
          <a:p>
            <a:pPr marL="342900" indent="-342900">
              <a:buFont typeface="Arial" panose="020B0604020202020204" pitchFamily="34" charset="0"/>
              <a:buChar char="•"/>
            </a:pPr>
            <a:r>
              <a:rPr lang="en-GB" sz="2000" dirty="0">
                <a:cs typeface="Arial" panose="020B0604020202020204" pitchFamily="34" charset="0"/>
              </a:rPr>
              <a:t>The rating scale used by each child. </a:t>
            </a:r>
          </a:p>
          <a:p>
            <a:pPr marL="342900" indent="-342900">
              <a:buFont typeface="Arial" panose="020B0604020202020204" pitchFamily="34" charset="0"/>
              <a:buChar char="•"/>
            </a:pPr>
            <a:r>
              <a:rPr lang="en-GB" sz="2000" dirty="0">
                <a:cs typeface="Arial" panose="020B0604020202020204" pitchFamily="34" charset="0"/>
              </a:rPr>
              <a:t>How the four stories were different from each other. </a:t>
            </a:r>
          </a:p>
          <a:p>
            <a:pPr marL="342900" indent="-342900">
              <a:buFont typeface="Arial" panose="020B0604020202020204" pitchFamily="34" charset="0"/>
              <a:buChar char="•"/>
            </a:pPr>
            <a:r>
              <a:rPr lang="en-GB" sz="2000" dirty="0">
                <a:cs typeface="Arial" panose="020B0604020202020204" pitchFamily="34" charset="0"/>
              </a:rPr>
              <a:t>The </a:t>
            </a:r>
            <a:r>
              <a:rPr lang="en-GB" sz="2000" dirty="0" smtClean="0">
                <a:cs typeface="Arial" panose="020B0604020202020204" pitchFamily="34" charset="0"/>
              </a:rPr>
              <a:t>social/physical </a:t>
            </a:r>
            <a:r>
              <a:rPr lang="en-GB" sz="2000" dirty="0">
                <a:cs typeface="Arial" panose="020B0604020202020204" pitchFamily="34" charset="0"/>
              </a:rPr>
              <a:t>stories.</a:t>
            </a:r>
          </a:p>
          <a:p>
            <a:r>
              <a:rPr lang="en-GB" sz="2000" dirty="0">
                <a:cs typeface="Arial" panose="020B0604020202020204" pitchFamily="34" charset="0"/>
              </a:rPr>
              <a:t>Can you identify what all of the independent variables are?</a:t>
            </a:r>
          </a:p>
          <a:p>
            <a:r>
              <a:rPr lang="en-GB" sz="2000" dirty="0">
                <a:cs typeface="Arial" panose="020B0604020202020204" pitchFamily="34" charset="0"/>
              </a:rPr>
              <a:t>Have a go at </a:t>
            </a:r>
            <a:r>
              <a:rPr lang="en-GB" sz="2000" dirty="0" smtClean="0">
                <a:cs typeface="Arial" panose="020B0604020202020204" pitchFamily="34" charset="0"/>
              </a:rPr>
              <a:t>Activity </a:t>
            </a:r>
            <a:r>
              <a:rPr lang="en-GB" sz="2000" dirty="0">
                <a:cs typeface="Arial" panose="020B0604020202020204" pitchFamily="34" charset="0"/>
              </a:rPr>
              <a:t>2 on the worksheet</a:t>
            </a:r>
            <a:r>
              <a:rPr lang="en-GB" sz="2000" dirty="0" smtClean="0">
                <a:cs typeface="Arial" panose="020B0604020202020204" pitchFamily="34" charset="0"/>
              </a:rPr>
              <a:t>.</a:t>
            </a:r>
            <a:endParaRPr lang="en-GB" sz="2000" dirty="0">
              <a:cs typeface="Arial" panose="020B0604020202020204" pitchFamily="34" charset="0"/>
            </a:endParaRPr>
          </a:p>
        </p:txBody>
      </p:sp>
    </p:spTree>
    <p:extLst>
      <p:ext uri="{BB962C8B-B14F-4D97-AF65-F5344CB8AC3E}">
        <p14:creationId xmlns:p14="http://schemas.microsoft.com/office/powerpoint/2010/main" val="2703880372"/>
      </p:ext>
    </p:extLst>
  </p:cSld>
  <p:clrMapOvr>
    <a:masterClrMapping/>
  </p:clrMapOvr>
  <p:transition spd="slow">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196752"/>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smtClean="0">
                <a:cs typeface="Arial" panose="020B0604020202020204" pitchFamily="34" charset="0"/>
              </a:rPr>
              <a:t>Results</a:t>
            </a:r>
            <a:endParaRPr lang="en" sz="2800" dirty="0">
              <a:cs typeface="Arial" panose="020B0604020202020204" pitchFamily="34" charset="0"/>
            </a:endParaRPr>
          </a:p>
        </p:txBody>
      </p:sp>
      <p:sp>
        <p:nvSpPr>
          <p:cNvPr id="225" name="Shape 225"/>
          <p:cNvSpPr txBox="1">
            <a:spLocks noGrp="1"/>
          </p:cNvSpPr>
          <p:nvPr>
            <p:ph type="body" idx="1"/>
          </p:nvPr>
        </p:nvSpPr>
        <p:spPr>
          <a:xfrm>
            <a:off x="467544" y="1772816"/>
            <a:ext cx="8229600" cy="936104"/>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See the rating scale to remind you of what the numbers mean.</a:t>
            </a:r>
          </a:p>
          <a:p>
            <a:r>
              <a:rPr lang="en-GB" sz="2000" dirty="0">
                <a:cs typeface="Arial" panose="020B0604020202020204" pitchFamily="34" charset="0"/>
              </a:rPr>
              <a:t>Results are on the next slide. </a:t>
            </a:r>
          </a:p>
          <a:p>
            <a:endParaRPr lang="en" sz="2000" dirty="0">
              <a:cs typeface="Arial" panose="020B0604020202020204" pitchFamily="34" charset="0"/>
            </a:endParaRPr>
          </a:p>
        </p:txBody>
      </p:sp>
      <p:cxnSp>
        <p:nvCxnSpPr>
          <p:cNvPr id="4" name="Straight Connector 3"/>
          <p:cNvCxnSpPr/>
          <p:nvPr/>
        </p:nvCxnSpPr>
        <p:spPr>
          <a:xfrm flipV="1">
            <a:off x="578785" y="4313576"/>
            <a:ext cx="7974372" cy="3215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41830" y="3232826"/>
            <a:ext cx="1486841"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smtClean="0">
                <a:latin typeface="Arial" panose="020B0604020202020204" pitchFamily="34" charset="0"/>
                <a:cs typeface="Arial" panose="020B0604020202020204" pitchFamily="34" charset="0"/>
              </a:rPr>
              <a:t>+3</a:t>
            </a:r>
          </a:p>
          <a:p>
            <a:pPr algn="ctr"/>
            <a:r>
              <a:rPr lang="en-GB" dirty="0" smtClean="0">
                <a:latin typeface="Arial" panose="020B0604020202020204" pitchFamily="34" charset="0"/>
                <a:cs typeface="Arial" panose="020B0604020202020204" pitchFamily="34" charset="0"/>
              </a:rPr>
              <a:t>Very </a:t>
            </a:r>
            <a:r>
              <a:rPr lang="en-GB" dirty="0" err="1" smtClean="0">
                <a:latin typeface="Arial" panose="020B0604020202020204" pitchFamily="34" charset="0"/>
                <a:cs typeface="Arial" panose="020B0604020202020204" pitchFamily="34" charset="0"/>
              </a:rPr>
              <a:t>very</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g</a:t>
            </a:r>
            <a:r>
              <a:rPr lang="en-GB" dirty="0" smtClean="0">
                <a:latin typeface="Arial" panose="020B0604020202020204" pitchFamily="34" charset="0"/>
                <a:cs typeface="Arial" panose="020B0604020202020204" pitchFamily="34" charset="0"/>
              </a:rPr>
              <a:t>ood</a:t>
            </a:r>
            <a:endParaRPr lang="en-GB" dirty="0">
              <a:latin typeface="Arial" panose="020B0604020202020204" pitchFamily="34" charset="0"/>
              <a:cs typeface="Arial" panose="020B0604020202020204" pitchFamily="34" charset="0"/>
            </a:endParaRPr>
          </a:p>
        </p:txBody>
      </p:sp>
      <p:sp>
        <p:nvSpPr>
          <p:cNvPr id="6" name="TextBox 5"/>
          <p:cNvSpPr txBox="1"/>
          <p:nvPr/>
        </p:nvSpPr>
        <p:spPr>
          <a:xfrm>
            <a:off x="1443997" y="4586851"/>
            <a:ext cx="1050288"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GB" b="1" dirty="0" smtClean="0">
                <a:latin typeface="Arial" panose="020B0604020202020204" pitchFamily="34" charset="0"/>
                <a:cs typeface="Arial" panose="020B0604020202020204" pitchFamily="34" charset="0"/>
              </a:rPr>
              <a:t>+2</a:t>
            </a:r>
          </a:p>
          <a:p>
            <a:pPr algn="ctr"/>
            <a:r>
              <a:rPr lang="en-GB" dirty="0" smtClean="0">
                <a:latin typeface="Arial" panose="020B0604020202020204" pitchFamily="34" charset="0"/>
                <a:cs typeface="Arial" panose="020B0604020202020204" pitchFamily="34" charset="0"/>
              </a:rPr>
              <a:t> Very good</a:t>
            </a:r>
            <a:endParaRPr lang="en-GB" dirty="0">
              <a:latin typeface="Arial" panose="020B0604020202020204" pitchFamily="34" charset="0"/>
              <a:cs typeface="Arial" panose="020B0604020202020204" pitchFamily="34" charset="0"/>
            </a:endParaRPr>
          </a:p>
        </p:txBody>
      </p:sp>
      <p:cxnSp>
        <p:nvCxnSpPr>
          <p:cNvPr id="7" name="Straight Connector 6"/>
          <p:cNvCxnSpPr/>
          <p:nvPr/>
        </p:nvCxnSpPr>
        <p:spPr>
          <a:xfrm>
            <a:off x="578785" y="4140081"/>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57598" y="4140081"/>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8537080" y="4090191"/>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380404" y="3493750"/>
            <a:ext cx="1591659"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smtClean="0">
                <a:latin typeface="Arial" panose="020B0604020202020204" pitchFamily="34" charset="0"/>
                <a:cs typeface="Arial" panose="020B0604020202020204" pitchFamily="34" charset="0"/>
              </a:rPr>
              <a:t>+1</a:t>
            </a:r>
          </a:p>
          <a:p>
            <a:pPr algn="ctr"/>
            <a:r>
              <a:rPr lang="en-GB" dirty="0" smtClean="0">
                <a:latin typeface="Arial" panose="020B0604020202020204" pitchFamily="34" charset="0"/>
                <a:cs typeface="Arial" panose="020B0604020202020204" pitchFamily="34" charset="0"/>
              </a:rPr>
              <a:t>Good</a:t>
            </a:r>
            <a:endParaRPr lang="en-GB" dirty="0">
              <a:latin typeface="Arial" panose="020B0604020202020204" pitchFamily="34" charset="0"/>
              <a:cs typeface="Arial" panose="020B0604020202020204" pitchFamily="34" charset="0"/>
            </a:endParaRPr>
          </a:p>
        </p:txBody>
      </p:sp>
      <p:sp>
        <p:nvSpPr>
          <p:cNvPr id="11" name="TextBox 10"/>
          <p:cNvSpPr txBox="1"/>
          <p:nvPr/>
        </p:nvSpPr>
        <p:spPr>
          <a:xfrm>
            <a:off x="3883973" y="4567446"/>
            <a:ext cx="137940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smtClean="0">
                <a:latin typeface="Arial" panose="020B0604020202020204" pitchFamily="34" charset="0"/>
                <a:cs typeface="Arial" panose="020B0604020202020204" pitchFamily="34" charset="0"/>
              </a:rPr>
              <a:t>0</a:t>
            </a:r>
          </a:p>
          <a:p>
            <a:pPr algn="ctr"/>
            <a:r>
              <a:rPr lang="en-GB" dirty="0" smtClean="0">
                <a:latin typeface="Arial" panose="020B0604020202020204" pitchFamily="34" charset="0"/>
                <a:cs typeface="Arial" panose="020B0604020202020204" pitchFamily="34" charset="0"/>
              </a:rPr>
              <a:t>Neither good nor naughty</a:t>
            </a:r>
            <a:endParaRPr lang="en-GB" dirty="0">
              <a:latin typeface="Arial" panose="020B0604020202020204" pitchFamily="34" charset="0"/>
              <a:cs typeface="Arial" panose="020B0604020202020204" pitchFamily="34" charset="0"/>
            </a:endParaRPr>
          </a:p>
        </p:txBody>
      </p:sp>
      <p:sp>
        <p:nvSpPr>
          <p:cNvPr id="12" name="TextBox 11"/>
          <p:cNvSpPr txBox="1"/>
          <p:nvPr/>
        </p:nvSpPr>
        <p:spPr>
          <a:xfrm>
            <a:off x="5482623" y="3443860"/>
            <a:ext cx="1043876"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GB" b="1" dirty="0">
                <a:latin typeface="Arial" panose="020B0604020202020204" pitchFamily="34" charset="0"/>
                <a:cs typeface="Arial" panose="020B0604020202020204" pitchFamily="34" charset="0"/>
              </a:rPr>
              <a:t>−</a:t>
            </a:r>
            <a:r>
              <a:rPr lang="en-GB" b="1" dirty="0" smtClean="0">
                <a:latin typeface="Arial" panose="020B0604020202020204" pitchFamily="34" charset="0"/>
                <a:cs typeface="Arial" panose="020B0604020202020204" pitchFamily="34" charset="0"/>
              </a:rPr>
              <a:t>1</a:t>
            </a:r>
          </a:p>
          <a:p>
            <a:pPr algn="ctr"/>
            <a:r>
              <a:rPr lang="en-GB" dirty="0" smtClean="0">
                <a:latin typeface="Arial" panose="020B0604020202020204" pitchFamily="34" charset="0"/>
                <a:cs typeface="Arial" panose="020B0604020202020204" pitchFamily="34" charset="0"/>
              </a:rPr>
              <a:t>Naughty</a:t>
            </a:r>
            <a:endParaRPr lang="en-GB" dirty="0">
              <a:latin typeface="Arial" panose="020B0604020202020204" pitchFamily="34" charset="0"/>
              <a:cs typeface="Arial" panose="020B0604020202020204" pitchFamily="34" charset="0"/>
            </a:endParaRPr>
          </a:p>
        </p:txBody>
      </p:sp>
      <p:sp>
        <p:nvSpPr>
          <p:cNvPr id="13" name="TextBox 12"/>
          <p:cNvSpPr txBox="1"/>
          <p:nvPr/>
        </p:nvSpPr>
        <p:spPr>
          <a:xfrm>
            <a:off x="6671026" y="4456585"/>
            <a:ext cx="1239442"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GB" b="1" dirty="0">
                <a:latin typeface="Arial" panose="020B0604020202020204" pitchFamily="34" charset="0"/>
                <a:cs typeface="Arial" panose="020B0604020202020204" pitchFamily="34" charset="0"/>
              </a:rPr>
              <a:t>− 2</a:t>
            </a:r>
            <a:endParaRPr lang="en-GB" b="1" dirty="0" smtClean="0">
              <a:latin typeface="Arial" panose="020B0604020202020204" pitchFamily="34" charset="0"/>
              <a:cs typeface="Arial" panose="020B0604020202020204" pitchFamily="34" charset="0"/>
            </a:endParaRPr>
          </a:p>
          <a:p>
            <a:pPr algn="ctr"/>
            <a:r>
              <a:rPr lang="en-GB" dirty="0" smtClean="0">
                <a:latin typeface="Arial" panose="020B0604020202020204" pitchFamily="34" charset="0"/>
                <a:cs typeface="Arial" panose="020B0604020202020204" pitchFamily="34" charset="0"/>
              </a:rPr>
              <a:t>Very naughty</a:t>
            </a:r>
            <a:endParaRPr lang="en-GB" dirty="0">
              <a:latin typeface="Arial" panose="020B0604020202020204" pitchFamily="34" charset="0"/>
              <a:cs typeface="Arial" panose="020B0604020202020204" pitchFamily="34" charset="0"/>
            </a:endParaRPr>
          </a:p>
        </p:txBody>
      </p:sp>
      <p:sp>
        <p:nvSpPr>
          <p:cNvPr id="14" name="TextBox 13"/>
          <p:cNvSpPr txBox="1"/>
          <p:nvPr/>
        </p:nvSpPr>
        <p:spPr>
          <a:xfrm>
            <a:off x="7799613" y="3166861"/>
            <a:ext cx="1350498"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latin typeface="Arial" panose="020B0604020202020204" pitchFamily="34" charset="0"/>
                <a:cs typeface="Arial" panose="020B0604020202020204" pitchFamily="34" charset="0"/>
              </a:rPr>
              <a:t>− 3</a:t>
            </a:r>
            <a:endParaRPr lang="en-GB" b="1" dirty="0" smtClean="0">
              <a:latin typeface="Arial" panose="020B0604020202020204" pitchFamily="34" charset="0"/>
              <a:cs typeface="Arial" panose="020B0604020202020204" pitchFamily="34" charset="0"/>
            </a:endParaRPr>
          </a:p>
          <a:p>
            <a:pPr algn="ctr"/>
            <a:r>
              <a:rPr lang="en-GB" dirty="0" smtClean="0">
                <a:latin typeface="Arial" panose="020B0604020202020204" pitchFamily="34" charset="0"/>
                <a:cs typeface="Arial" panose="020B0604020202020204" pitchFamily="34" charset="0"/>
              </a:rPr>
              <a:t>Very </a:t>
            </a:r>
            <a:r>
              <a:rPr lang="en-GB" dirty="0" err="1">
                <a:latin typeface="Arial" panose="020B0604020202020204" pitchFamily="34" charset="0"/>
                <a:cs typeface="Arial" panose="020B0604020202020204" pitchFamily="34" charset="0"/>
              </a:rPr>
              <a:t>v</a:t>
            </a:r>
            <a:r>
              <a:rPr lang="en-GB" dirty="0" err="1" smtClean="0">
                <a:latin typeface="Arial" panose="020B0604020202020204" pitchFamily="34" charset="0"/>
                <a:cs typeface="Arial" panose="020B0604020202020204" pitchFamily="34" charset="0"/>
              </a:rPr>
              <a:t>ery</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n</a:t>
            </a:r>
            <a:r>
              <a:rPr lang="en-GB" dirty="0" smtClean="0">
                <a:latin typeface="Arial" panose="020B0604020202020204" pitchFamily="34" charset="0"/>
                <a:cs typeface="Arial" panose="020B0604020202020204" pitchFamily="34" charset="0"/>
              </a:rPr>
              <a:t>aughty</a:t>
            </a:r>
            <a:endParaRPr lang="en-GB" dirty="0">
              <a:latin typeface="Arial" panose="020B0604020202020204" pitchFamily="34" charset="0"/>
              <a:cs typeface="Arial" panose="020B0604020202020204" pitchFamily="34" charset="0"/>
            </a:endParaRPr>
          </a:p>
        </p:txBody>
      </p:sp>
      <p:cxnSp>
        <p:nvCxnSpPr>
          <p:cNvPr id="15" name="Straight Connector 14"/>
          <p:cNvCxnSpPr/>
          <p:nvPr/>
        </p:nvCxnSpPr>
        <p:spPr>
          <a:xfrm>
            <a:off x="1953064" y="4119011"/>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207099" y="4156156"/>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6004561" y="4088526"/>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274671" y="3988745"/>
            <a:ext cx="16077" cy="44677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19" name="5-Point Star 18"/>
          <p:cNvSpPr/>
          <p:nvPr/>
        </p:nvSpPr>
        <p:spPr>
          <a:xfrm>
            <a:off x="0" y="2802525"/>
            <a:ext cx="450166" cy="364336"/>
          </a:xfrm>
          <a:prstGeom prst="star5">
            <a:avLst/>
          </a:prstGeom>
          <a:solidFill>
            <a:srgbClr val="FF0000"/>
          </a:solidFill>
          <a:ln>
            <a:solidFill>
              <a:srgbClr val="FF0000"/>
            </a:solid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0" name="5-Point Star 19"/>
          <p:cNvSpPr/>
          <p:nvPr/>
        </p:nvSpPr>
        <p:spPr>
          <a:xfrm>
            <a:off x="450166" y="2802525"/>
            <a:ext cx="450166" cy="364336"/>
          </a:xfrm>
          <a:prstGeom prst="star5">
            <a:avLst/>
          </a:prstGeom>
          <a:solidFill>
            <a:srgbClr val="FF0000"/>
          </a:solidFill>
          <a:ln>
            <a:solidFill>
              <a:srgbClr val="FF0000"/>
            </a:solid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1" name="5-Point Star 20"/>
          <p:cNvSpPr/>
          <p:nvPr/>
        </p:nvSpPr>
        <p:spPr>
          <a:xfrm>
            <a:off x="900332" y="2802525"/>
            <a:ext cx="450166" cy="364336"/>
          </a:xfrm>
          <a:prstGeom prst="star5">
            <a:avLst/>
          </a:prstGeom>
          <a:solidFill>
            <a:srgbClr val="FF0000"/>
          </a:solidFill>
          <a:ln>
            <a:solidFill>
              <a:srgbClr val="FF0000"/>
            </a:solid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2" name="5-Point Star 21"/>
          <p:cNvSpPr/>
          <p:nvPr/>
        </p:nvSpPr>
        <p:spPr>
          <a:xfrm>
            <a:off x="1494042" y="5233182"/>
            <a:ext cx="450166" cy="364336"/>
          </a:xfrm>
          <a:prstGeom prst="star5">
            <a:avLst/>
          </a:prstGeom>
          <a:solidFill>
            <a:srgbClr val="FF0000"/>
          </a:solidFill>
          <a:ln>
            <a:solidFill>
              <a:srgbClr val="FF0000"/>
            </a:solid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3" name="5-Point Star 22"/>
          <p:cNvSpPr/>
          <p:nvPr/>
        </p:nvSpPr>
        <p:spPr>
          <a:xfrm>
            <a:off x="1994547" y="5233182"/>
            <a:ext cx="450166" cy="364336"/>
          </a:xfrm>
          <a:prstGeom prst="star5">
            <a:avLst/>
          </a:prstGeom>
          <a:solidFill>
            <a:srgbClr val="FF0000"/>
          </a:solidFill>
          <a:ln>
            <a:solidFill>
              <a:srgbClr val="FF0000"/>
            </a:solid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4" name="5-Point Star 23"/>
          <p:cNvSpPr/>
          <p:nvPr/>
        </p:nvSpPr>
        <p:spPr>
          <a:xfrm>
            <a:off x="2982016" y="3079524"/>
            <a:ext cx="450166" cy="364336"/>
          </a:xfrm>
          <a:prstGeom prst="star5">
            <a:avLst/>
          </a:prstGeom>
          <a:solidFill>
            <a:srgbClr val="FF0000"/>
          </a:solidFill>
          <a:ln>
            <a:solidFill>
              <a:srgbClr val="FF0000"/>
            </a:solid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6" name="TextBox 25"/>
          <p:cNvSpPr txBox="1"/>
          <p:nvPr/>
        </p:nvSpPr>
        <p:spPr>
          <a:xfrm>
            <a:off x="5803260" y="2970530"/>
            <a:ext cx="385856" cy="523220"/>
          </a:xfrm>
          <a:prstGeom prst="rect">
            <a:avLst/>
          </a:prstGeom>
          <a:noFill/>
        </p:spPr>
        <p:txBody>
          <a:bodyPr wrap="square" rtlCol="0">
            <a:spAutoFit/>
          </a:bodyPr>
          <a:lstStyle/>
          <a:p>
            <a:r>
              <a:rPr lang="en-GB" sz="2800" b="1" dirty="0" smtClean="0">
                <a:latin typeface="Arial" panose="020B0604020202020204" pitchFamily="34" charset="0"/>
              </a:rPr>
              <a:t>X</a:t>
            </a:r>
            <a:endParaRPr lang="en-GB" sz="2800" b="1" dirty="0">
              <a:latin typeface="Arial" panose="020B0604020202020204" pitchFamily="34" charset="0"/>
            </a:endParaRPr>
          </a:p>
        </p:txBody>
      </p:sp>
      <p:sp>
        <p:nvSpPr>
          <p:cNvPr id="27" name="TextBox 26"/>
          <p:cNvSpPr txBox="1"/>
          <p:nvPr/>
        </p:nvSpPr>
        <p:spPr>
          <a:xfrm>
            <a:off x="6888146" y="5039465"/>
            <a:ext cx="385856" cy="523220"/>
          </a:xfrm>
          <a:prstGeom prst="rect">
            <a:avLst/>
          </a:prstGeom>
          <a:noFill/>
        </p:spPr>
        <p:txBody>
          <a:bodyPr wrap="square" rtlCol="0">
            <a:spAutoFit/>
          </a:bodyPr>
          <a:lstStyle/>
          <a:p>
            <a:r>
              <a:rPr lang="en-GB" sz="2800" b="1" dirty="0" smtClean="0">
                <a:latin typeface="Arial" panose="020B0604020202020204" pitchFamily="34" charset="0"/>
              </a:rPr>
              <a:t>X</a:t>
            </a:r>
            <a:endParaRPr lang="en-GB" sz="2800" b="1" dirty="0">
              <a:latin typeface="Arial" panose="020B0604020202020204" pitchFamily="34" charset="0"/>
            </a:endParaRPr>
          </a:p>
        </p:txBody>
      </p:sp>
      <p:sp>
        <p:nvSpPr>
          <p:cNvPr id="28" name="TextBox 27"/>
          <p:cNvSpPr txBox="1"/>
          <p:nvPr/>
        </p:nvSpPr>
        <p:spPr>
          <a:xfrm>
            <a:off x="7193711" y="5039465"/>
            <a:ext cx="385856" cy="523220"/>
          </a:xfrm>
          <a:prstGeom prst="rect">
            <a:avLst/>
          </a:prstGeom>
          <a:noFill/>
        </p:spPr>
        <p:txBody>
          <a:bodyPr wrap="square" rtlCol="0">
            <a:spAutoFit/>
          </a:bodyPr>
          <a:lstStyle/>
          <a:p>
            <a:r>
              <a:rPr lang="en-GB" sz="2800" b="1" dirty="0" smtClean="0">
                <a:latin typeface="Arial" panose="020B0604020202020204" pitchFamily="34" charset="0"/>
              </a:rPr>
              <a:t>X</a:t>
            </a:r>
            <a:endParaRPr lang="en-GB" sz="2800" b="1" dirty="0">
              <a:latin typeface="Arial" panose="020B0604020202020204" pitchFamily="34" charset="0"/>
            </a:endParaRPr>
          </a:p>
        </p:txBody>
      </p:sp>
      <p:sp>
        <p:nvSpPr>
          <p:cNvPr id="29" name="TextBox 28"/>
          <p:cNvSpPr txBox="1"/>
          <p:nvPr/>
        </p:nvSpPr>
        <p:spPr>
          <a:xfrm>
            <a:off x="7854653" y="2708920"/>
            <a:ext cx="385856" cy="523220"/>
          </a:xfrm>
          <a:prstGeom prst="rect">
            <a:avLst/>
          </a:prstGeom>
          <a:noFill/>
        </p:spPr>
        <p:txBody>
          <a:bodyPr wrap="square" rtlCol="0">
            <a:spAutoFit/>
          </a:bodyPr>
          <a:lstStyle/>
          <a:p>
            <a:r>
              <a:rPr lang="en-GB" sz="2800" b="1" dirty="0" smtClean="0">
                <a:latin typeface="Arial" panose="020B0604020202020204" pitchFamily="34" charset="0"/>
              </a:rPr>
              <a:t>X</a:t>
            </a:r>
            <a:endParaRPr lang="en-GB" sz="2800" b="1" dirty="0">
              <a:latin typeface="Arial" panose="020B0604020202020204" pitchFamily="34" charset="0"/>
            </a:endParaRPr>
          </a:p>
        </p:txBody>
      </p:sp>
      <p:sp>
        <p:nvSpPr>
          <p:cNvPr id="30" name="TextBox 29"/>
          <p:cNvSpPr txBox="1"/>
          <p:nvPr/>
        </p:nvSpPr>
        <p:spPr>
          <a:xfrm>
            <a:off x="8240509" y="2711337"/>
            <a:ext cx="385856" cy="523220"/>
          </a:xfrm>
          <a:prstGeom prst="rect">
            <a:avLst/>
          </a:prstGeom>
          <a:noFill/>
        </p:spPr>
        <p:txBody>
          <a:bodyPr wrap="square" rtlCol="0">
            <a:spAutoFit/>
          </a:bodyPr>
          <a:lstStyle/>
          <a:p>
            <a:r>
              <a:rPr lang="en-GB" sz="2800" b="1" dirty="0" smtClean="0">
                <a:latin typeface="Arial" panose="020B0604020202020204" pitchFamily="34" charset="0"/>
              </a:rPr>
              <a:t>X</a:t>
            </a:r>
            <a:endParaRPr lang="en-GB" sz="2800" b="1" dirty="0">
              <a:latin typeface="Arial" panose="020B0604020202020204" pitchFamily="34" charset="0"/>
            </a:endParaRPr>
          </a:p>
        </p:txBody>
      </p:sp>
      <p:sp>
        <p:nvSpPr>
          <p:cNvPr id="31" name="TextBox 30"/>
          <p:cNvSpPr txBox="1"/>
          <p:nvPr/>
        </p:nvSpPr>
        <p:spPr>
          <a:xfrm>
            <a:off x="8643094" y="2713068"/>
            <a:ext cx="385856" cy="523220"/>
          </a:xfrm>
          <a:prstGeom prst="rect">
            <a:avLst/>
          </a:prstGeom>
          <a:noFill/>
        </p:spPr>
        <p:txBody>
          <a:bodyPr wrap="square" rtlCol="0">
            <a:spAutoFit/>
          </a:bodyPr>
          <a:lstStyle/>
          <a:p>
            <a:r>
              <a:rPr lang="en-GB" sz="2800" b="1" dirty="0" smtClean="0">
                <a:latin typeface="Arial" panose="020B0604020202020204" pitchFamily="34" charset="0"/>
              </a:rPr>
              <a:t>X</a:t>
            </a:r>
            <a:endParaRPr lang="en-GB" sz="2800" b="1" dirty="0">
              <a:latin typeface="Arial" panose="020B0604020202020204" pitchFamily="34" charset="0"/>
            </a:endParaRPr>
          </a:p>
        </p:txBody>
      </p:sp>
    </p:spTree>
    <p:extLst>
      <p:ext uri="{BB962C8B-B14F-4D97-AF65-F5344CB8AC3E}">
        <p14:creationId xmlns:p14="http://schemas.microsoft.com/office/powerpoint/2010/main" val="3312423131"/>
      </p:ext>
    </p:extLst>
  </p:cSld>
  <p:clrMapOvr>
    <a:masterClrMapping/>
  </p:clrMapOvr>
  <p:transition spd="slow">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268760"/>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smtClean="0">
                <a:cs typeface="Arial" panose="020B0604020202020204" pitchFamily="34" charset="0"/>
              </a:rPr>
              <a:t>Pro-social/truth-telling stories</a:t>
            </a:r>
            <a:endParaRPr lang="en" sz="2800" dirty="0">
              <a:cs typeface="Arial" panose="020B0604020202020204" pitchFamily="34" charset="0"/>
            </a:endParaRPr>
          </a:p>
        </p:txBody>
      </p:sp>
      <p:sp>
        <p:nvSpPr>
          <p:cNvPr id="225" name="Shape 225"/>
          <p:cNvSpPr txBox="1">
            <a:spLocks noGrp="1"/>
          </p:cNvSpPr>
          <p:nvPr>
            <p:ph type="body" idx="1"/>
          </p:nvPr>
        </p:nvSpPr>
        <p:spPr>
          <a:xfrm>
            <a:off x="467544" y="1772816"/>
            <a:ext cx="8229600" cy="3384376"/>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b="1" dirty="0">
                <a:cs typeface="Arial" panose="020B0604020202020204" pitchFamily="34" charset="0"/>
              </a:rPr>
              <a:t>Where the character did a good deed and told the truth about </a:t>
            </a:r>
            <a:r>
              <a:rPr lang="en-GB" sz="2000" b="1" dirty="0" smtClean="0">
                <a:cs typeface="Arial" panose="020B0604020202020204" pitchFamily="34" charset="0"/>
              </a:rPr>
              <a:t>it:</a:t>
            </a:r>
            <a:endParaRPr lang="en-GB" sz="2000" b="1" dirty="0">
              <a:cs typeface="Arial" panose="020B0604020202020204" pitchFamily="34" charset="0"/>
            </a:endParaRPr>
          </a:p>
          <a:p>
            <a:endParaRPr lang="en" sz="2000" dirty="0" smtClean="0">
              <a:cs typeface="Arial" panose="020B0604020202020204" pitchFamily="34" charset="0"/>
            </a:endParaRPr>
          </a:p>
          <a:p>
            <a:endParaRPr lang="en" sz="2000" dirty="0" smtClean="0">
              <a:cs typeface="Arial" panose="020B0604020202020204" pitchFamily="34" charset="0"/>
            </a:endParaRPr>
          </a:p>
          <a:p>
            <a:endParaRPr lang="en" sz="2000" dirty="0">
              <a:cs typeface="Arial" panose="020B0604020202020204" pitchFamily="34" charset="0"/>
            </a:endParaRPr>
          </a:p>
          <a:p>
            <a:endParaRPr lang="en" sz="2000" dirty="0" smtClean="0">
              <a:cs typeface="Arial" panose="020B0604020202020204" pitchFamily="34" charset="0"/>
            </a:endParaRPr>
          </a:p>
          <a:p>
            <a:endParaRPr lang="en" sz="2000" dirty="0">
              <a:cs typeface="Arial" panose="020B0604020202020204" pitchFamily="34" charset="0"/>
            </a:endParaRPr>
          </a:p>
          <a:p>
            <a:endParaRPr lang="en" sz="2000" dirty="0" smtClean="0">
              <a:cs typeface="Arial" panose="020B0604020202020204" pitchFamily="34" charset="0"/>
            </a:endParaRPr>
          </a:p>
          <a:p>
            <a:endParaRPr lang="en" sz="2000" dirty="0" smtClean="0">
              <a:cs typeface="Arial" panose="020B0604020202020204" pitchFamily="34" charset="0"/>
            </a:endParaRPr>
          </a:p>
          <a:p>
            <a:endParaRPr lang="en" sz="2000" dirty="0">
              <a:cs typeface="Arial" panose="020B0604020202020204" pitchFamily="34" charset="0"/>
            </a:endParaRPr>
          </a:p>
          <a:p>
            <a:endParaRPr lang="en" sz="2000" dirty="0" smtClean="0">
              <a:cs typeface="Arial" panose="020B0604020202020204" pitchFamily="34" charset="0"/>
            </a:endParaRPr>
          </a:p>
          <a:p>
            <a:pPr marL="342900" indent="-342900">
              <a:buFont typeface="Arial" panose="020B0604020202020204" pitchFamily="34" charset="0"/>
              <a:buChar char="•"/>
            </a:pPr>
            <a:r>
              <a:rPr lang="en-GB" sz="1900" dirty="0">
                <a:cs typeface="Arial" panose="020B0604020202020204" pitchFamily="34" charset="0"/>
              </a:rPr>
              <a:t>No significant difference in how each culture rated the good deed. </a:t>
            </a:r>
          </a:p>
          <a:p>
            <a:pPr marL="342900" indent="-342900">
              <a:buFont typeface="Arial" panose="020B0604020202020204" pitchFamily="34" charset="0"/>
              <a:buChar char="•"/>
            </a:pPr>
            <a:r>
              <a:rPr lang="en-GB" sz="1900" dirty="0">
                <a:cs typeface="Arial" panose="020B0604020202020204" pitchFamily="34" charset="0"/>
              </a:rPr>
              <a:t>The Chinese children rated the truth telling </a:t>
            </a:r>
            <a:r>
              <a:rPr lang="en-GB" sz="1900" dirty="0" smtClean="0">
                <a:cs typeface="Arial" panose="020B0604020202020204" pitchFamily="34" charset="0"/>
              </a:rPr>
              <a:t>less positively </a:t>
            </a:r>
            <a:r>
              <a:rPr lang="en-GB" sz="1900" dirty="0">
                <a:cs typeface="Arial" panose="020B0604020202020204" pitchFamily="34" charset="0"/>
              </a:rPr>
              <a:t>as age increased.</a:t>
            </a:r>
          </a:p>
          <a:p>
            <a:pPr marL="342900" indent="-342900">
              <a:buFont typeface="Arial" panose="020B0604020202020204" pitchFamily="34" charset="0"/>
              <a:buChar char="•"/>
            </a:pPr>
            <a:r>
              <a:rPr lang="en-GB" sz="1900" dirty="0" smtClean="0">
                <a:cs typeface="Arial" panose="020B0604020202020204" pitchFamily="34" charset="0"/>
              </a:rPr>
              <a:t>Among </a:t>
            </a:r>
            <a:r>
              <a:rPr lang="en-GB" sz="1900" dirty="0">
                <a:cs typeface="Arial" panose="020B0604020202020204" pitchFamily="34" charset="0"/>
              </a:rPr>
              <a:t>the Chinese </a:t>
            </a:r>
            <a:r>
              <a:rPr lang="en-GB" sz="1900" dirty="0" smtClean="0">
                <a:cs typeface="Arial" panose="020B0604020202020204" pitchFamily="34" charset="0"/>
              </a:rPr>
              <a:t>children, </a:t>
            </a:r>
            <a:r>
              <a:rPr lang="en-GB" sz="1900" dirty="0">
                <a:cs typeface="Arial" panose="020B0604020202020204" pitchFamily="34" charset="0"/>
              </a:rPr>
              <a:t>8% of 7-year-olds, 43% of 9-year-olds and 48% of 11-year-olds gave negative ratings for telling the </a:t>
            </a:r>
            <a:r>
              <a:rPr lang="en-GB" sz="1900" dirty="0" smtClean="0">
                <a:cs typeface="Arial" panose="020B0604020202020204" pitchFamily="34" charset="0"/>
              </a:rPr>
              <a:t>truth.</a:t>
            </a:r>
            <a:endParaRPr lang="en" sz="1900" dirty="0">
              <a:cs typeface="Arial" panose="020B0604020202020204"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6377" y="2410569"/>
            <a:ext cx="4498975" cy="23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136963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4" name="Shape 224"/>
          <p:cNvSpPr txBox="1">
            <a:spLocks noGrp="1"/>
          </p:cNvSpPr>
          <p:nvPr>
            <p:ph type="title"/>
          </p:nvPr>
        </p:nvSpPr>
        <p:spPr>
          <a:xfrm>
            <a:off x="467544" y="1340768"/>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smtClean="0">
                <a:cs typeface="Arial" panose="020B0604020202020204" pitchFamily="34" charset="0"/>
              </a:rPr>
              <a:t>Pro-social/lie-telling stories</a:t>
            </a:r>
            <a:endParaRPr lang="en" sz="2800" dirty="0">
              <a:cs typeface="Arial" panose="020B0604020202020204" pitchFamily="34" charset="0"/>
            </a:endParaRPr>
          </a:p>
        </p:txBody>
      </p:sp>
      <p:sp>
        <p:nvSpPr>
          <p:cNvPr id="5" name="Shape 225"/>
          <p:cNvSpPr txBox="1">
            <a:spLocks noGrp="1"/>
          </p:cNvSpPr>
          <p:nvPr>
            <p:ph type="body" idx="1"/>
          </p:nvPr>
        </p:nvSpPr>
        <p:spPr>
          <a:xfrm>
            <a:off x="467544" y="1916832"/>
            <a:ext cx="8229600" cy="3384376"/>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b="1" dirty="0">
                <a:cs typeface="Arial" panose="020B0604020202020204" pitchFamily="34" charset="0"/>
              </a:rPr>
              <a:t>Where the character did a good deed and </a:t>
            </a:r>
            <a:r>
              <a:rPr lang="en-GB" sz="2000" b="1" dirty="0" smtClean="0">
                <a:cs typeface="Arial" panose="020B0604020202020204" pitchFamily="34" charset="0"/>
              </a:rPr>
              <a:t>then lied about it:</a:t>
            </a:r>
            <a:endParaRPr lang="en-GB" sz="2000" b="1" dirty="0">
              <a:cs typeface="Arial" panose="020B0604020202020204" pitchFamily="34" charset="0"/>
            </a:endParaRPr>
          </a:p>
          <a:p>
            <a:endParaRPr lang="en" sz="2000" dirty="0" smtClean="0">
              <a:cs typeface="Arial" panose="020B0604020202020204" pitchFamily="34" charset="0"/>
            </a:endParaRPr>
          </a:p>
          <a:p>
            <a:endParaRPr lang="en" sz="2000" dirty="0" smtClean="0">
              <a:cs typeface="Arial" panose="020B0604020202020204" pitchFamily="34" charset="0"/>
            </a:endParaRPr>
          </a:p>
          <a:p>
            <a:endParaRPr lang="en" sz="2000" dirty="0">
              <a:cs typeface="Arial" panose="020B0604020202020204" pitchFamily="34" charset="0"/>
            </a:endParaRPr>
          </a:p>
          <a:p>
            <a:endParaRPr lang="en" sz="2000" dirty="0" smtClean="0">
              <a:cs typeface="Arial" panose="020B0604020202020204" pitchFamily="34" charset="0"/>
            </a:endParaRPr>
          </a:p>
          <a:p>
            <a:endParaRPr lang="en" sz="2000" dirty="0">
              <a:cs typeface="Arial" panose="020B0604020202020204" pitchFamily="34" charset="0"/>
            </a:endParaRPr>
          </a:p>
          <a:p>
            <a:endParaRPr lang="en" sz="2000" dirty="0" smtClean="0">
              <a:cs typeface="Arial" panose="020B0604020202020204" pitchFamily="34" charset="0"/>
            </a:endParaRPr>
          </a:p>
          <a:p>
            <a:endParaRPr lang="en" sz="2000" dirty="0" smtClean="0">
              <a:cs typeface="Arial" panose="020B0604020202020204" pitchFamily="34" charset="0"/>
            </a:endParaRPr>
          </a:p>
          <a:p>
            <a:endParaRPr lang="en" sz="2000" dirty="0">
              <a:cs typeface="Arial" panose="020B0604020202020204" pitchFamily="34" charset="0"/>
            </a:endParaRPr>
          </a:p>
          <a:p>
            <a:endParaRPr lang="en" sz="2000" dirty="0" smtClean="0">
              <a:cs typeface="Arial" panose="020B0604020202020204" pitchFamily="34" charset="0"/>
            </a:endParaRPr>
          </a:p>
          <a:p>
            <a:pPr marL="342900" indent="-342900">
              <a:buFont typeface="Arial" panose="020B0604020202020204" pitchFamily="34" charset="0"/>
              <a:buChar char="•"/>
            </a:pPr>
            <a:r>
              <a:rPr lang="en-GB" sz="1900" dirty="0">
                <a:cs typeface="Arial" panose="020B0604020202020204" pitchFamily="34" charset="0"/>
              </a:rPr>
              <a:t>All Canadian children rated lying as negative. </a:t>
            </a:r>
          </a:p>
          <a:p>
            <a:pPr marL="342900" indent="-342900">
              <a:buFont typeface="Arial" panose="020B0604020202020204" pitchFamily="34" charset="0"/>
              <a:buChar char="•"/>
            </a:pPr>
            <a:r>
              <a:rPr lang="en-GB" sz="1900" dirty="0">
                <a:cs typeface="Arial" panose="020B0604020202020204" pitchFamily="34" charset="0"/>
              </a:rPr>
              <a:t>Chinese children rating lying </a:t>
            </a:r>
            <a:r>
              <a:rPr lang="en-GB" sz="1900" dirty="0" smtClean="0">
                <a:cs typeface="Arial" panose="020B0604020202020204" pitchFamily="34" charset="0"/>
              </a:rPr>
              <a:t>more positively </a:t>
            </a:r>
            <a:r>
              <a:rPr lang="en-GB" sz="1900" dirty="0">
                <a:cs typeface="Arial" panose="020B0604020202020204" pitchFamily="34" charset="0"/>
              </a:rPr>
              <a:t>as age increased.</a:t>
            </a:r>
          </a:p>
          <a:p>
            <a:pPr marL="342900" indent="-342900">
              <a:buFont typeface="Arial" panose="020B0604020202020204" pitchFamily="34" charset="0"/>
              <a:buChar char="•"/>
            </a:pPr>
            <a:r>
              <a:rPr lang="en-GB" sz="1900" dirty="0">
                <a:cs typeface="Arial" panose="020B0604020202020204" pitchFamily="34" charset="0"/>
              </a:rPr>
              <a:t>25% of Chinese 7-year-olds, 43% of 9-year-olds and 70% of </a:t>
            </a:r>
            <a:r>
              <a:rPr lang="en-GB" sz="1900" dirty="0" smtClean="0">
                <a:cs typeface="Arial" panose="020B0604020202020204" pitchFamily="34" charset="0"/>
              </a:rPr>
              <a:t>11-year-olds </a:t>
            </a:r>
            <a:r>
              <a:rPr lang="en-GB" sz="1900" dirty="0">
                <a:cs typeface="Arial" panose="020B0604020202020204" pitchFamily="34" charset="0"/>
              </a:rPr>
              <a:t>rated lying as positive.</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2387063"/>
            <a:ext cx="4032448" cy="2559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273779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5" name="Shape 225"/>
          <p:cNvSpPr txBox="1">
            <a:spLocks noGrp="1"/>
          </p:cNvSpPr>
          <p:nvPr>
            <p:ph type="body" idx="1"/>
          </p:nvPr>
        </p:nvSpPr>
        <p:spPr>
          <a:xfrm>
            <a:off x="467544" y="1628800"/>
            <a:ext cx="8229600" cy="403244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400" b="1" dirty="0" smtClean="0">
                <a:cs typeface="Arial" panose="020B0604020202020204" pitchFamily="34" charset="0"/>
              </a:rPr>
              <a:t>Anti-social/Truth-telling stories</a:t>
            </a:r>
            <a:endParaRPr lang="en-GB" sz="2400" b="1" dirty="0">
              <a:cs typeface="Arial" panose="020B0604020202020204" pitchFamily="34" charset="0"/>
            </a:endParaRPr>
          </a:p>
          <a:p>
            <a:r>
              <a:rPr lang="en-GB" sz="2000" dirty="0">
                <a:cs typeface="Arial" panose="020B0604020202020204" pitchFamily="34" charset="0"/>
              </a:rPr>
              <a:t>Where the character did a bad deed and then told the truth about it.</a:t>
            </a:r>
          </a:p>
          <a:p>
            <a:r>
              <a:rPr lang="en-GB" sz="2400" b="1" dirty="0" smtClean="0">
                <a:cs typeface="Arial" panose="020B0604020202020204" pitchFamily="34" charset="0"/>
              </a:rPr>
              <a:t>Anti-social/Lie-telling stories</a:t>
            </a:r>
            <a:endParaRPr lang="en-GB" sz="2400" b="1" dirty="0">
              <a:cs typeface="Arial" panose="020B0604020202020204" pitchFamily="34" charset="0"/>
            </a:endParaRPr>
          </a:p>
          <a:p>
            <a:r>
              <a:rPr lang="en-GB" sz="2000" dirty="0">
                <a:cs typeface="Arial" panose="020B0604020202020204" pitchFamily="34" charset="0"/>
              </a:rPr>
              <a:t>Where the character did a bad deed and then lied about it</a:t>
            </a:r>
            <a:r>
              <a:rPr lang="en-GB" sz="2000" dirty="0" smtClean="0">
                <a:cs typeface="Arial" panose="020B0604020202020204" pitchFamily="34" charset="0"/>
              </a:rPr>
              <a:t>.</a:t>
            </a:r>
          </a:p>
          <a:p>
            <a:endParaRPr lang="en-GB" sz="2000" dirty="0">
              <a:cs typeface="Arial" panose="020B0604020202020204" pitchFamily="34" charset="0"/>
            </a:endParaRPr>
          </a:p>
          <a:p>
            <a:r>
              <a:rPr lang="en-GB" sz="2000" dirty="0">
                <a:cs typeface="Arial" panose="020B0604020202020204" pitchFamily="34" charset="0"/>
              </a:rPr>
              <a:t>Both of these stories had similar results: </a:t>
            </a:r>
          </a:p>
          <a:p>
            <a:pPr marL="342900" indent="-342900">
              <a:buFont typeface="Arial" panose="020B0604020202020204" pitchFamily="34" charset="0"/>
              <a:buChar char="•"/>
            </a:pPr>
            <a:r>
              <a:rPr lang="en-GB" sz="2000" dirty="0">
                <a:cs typeface="Arial" panose="020B0604020202020204" pitchFamily="34" charset="0"/>
              </a:rPr>
              <a:t>All children rated the anti-social behaviour as negative.</a:t>
            </a:r>
          </a:p>
          <a:p>
            <a:pPr marL="342900" indent="-342900">
              <a:buFont typeface="Arial" panose="020B0604020202020204" pitchFamily="34" charset="0"/>
              <a:buChar char="•"/>
            </a:pPr>
            <a:r>
              <a:rPr lang="en-GB" sz="2000" dirty="0">
                <a:cs typeface="Arial" panose="020B0604020202020204" pitchFamily="34" charset="0"/>
              </a:rPr>
              <a:t>All children rated </a:t>
            </a:r>
            <a:r>
              <a:rPr lang="en-GB" sz="2000" dirty="0" smtClean="0">
                <a:cs typeface="Arial" panose="020B0604020202020204" pitchFamily="34" charset="0"/>
              </a:rPr>
              <a:t>truth-telling </a:t>
            </a:r>
            <a:r>
              <a:rPr lang="en-GB" sz="2000" dirty="0">
                <a:cs typeface="Arial" panose="020B0604020202020204" pitchFamily="34" charset="0"/>
              </a:rPr>
              <a:t>about the anti-social behaviour (confessing to the crime) as positive.</a:t>
            </a:r>
          </a:p>
          <a:p>
            <a:pPr marL="342900" indent="-342900">
              <a:buFont typeface="Arial" panose="020B0604020202020204" pitchFamily="34" charset="0"/>
              <a:buChar char="•"/>
            </a:pPr>
            <a:r>
              <a:rPr lang="en-GB" sz="2000" dirty="0">
                <a:cs typeface="Arial" panose="020B0604020202020204" pitchFamily="34" charset="0"/>
              </a:rPr>
              <a:t>All children rated lying about anti-social behaviour as very negative. </a:t>
            </a:r>
          </a:p>
          <a:p>
            <a:endParaRPr lang="en" sz="2000" dirty="0">
              <a:cs typeface="Arial" panose="020B0604020202020204" pitchFamily="34" charset="0"/>
            </a:endParaRPr>
          </a:p>
        </p:txBody>
      </p:sp>
    </p:spTree>
    <p:extLst>
      <p:ext uri="{BB962C8B-B14F-4D97-AF65-F5344CB8AC3E}">
        <p14:creationId xmlns:p14="http://schemas.microsoft.com/office/powerpoint/2010/main" val="1176665254"/>
      </p:ext>
    </p:extLst>
  </p:cSld>
  <p:clrMapOvr>
    <a:masterClrMapping/>
  </p:clrMapOvr>
  <p:transition spd="slow">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12776"/>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Discussion</a:t>
            </a:r>
            <a:endParaRPr lang="en" sz="2800" dirty="0">
              <a:cs typeface="Arial" panose="020B0604020202020204" pitchFamily="34" charset="0"/>
            </a:endParaRPr>
          </a:p>
        </p:txBody>
      </p:sp>
      <p:sp>
        <p:nvSpPr>
          <p:cNvPr id="225" name="Shape 225"/>
          <p:cNvSpPr txBox="1">
            <a:spLocks noGrp="1"/>
          </p:cNvSpPr>
          <p:nvPr>
            <p:ph type="body" idx="1"/>
          </p:nvPr>
        </p:nvSpPr>
        <p:spPr>
          <a:xfrm>
            <a:off x="467544" y="2276872"/>
            <a:ext cx="8229600" cy="3384376"/>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1800" dirty="0" smtClean="0">
                <a:cs typeface="Arial" panose="020B0604020202020204" pitchFamily="34" charset="0"/>
              </a:rPr>
              <a:t>Generally, </a:t>
            </a:r>
            <a:r>
              <a:rPr lang="en-GB" sz="1800" dirty="0">
                <a:cs typeface="Arial" panose="020B0604020202020204" pitchFamily="34" charset="0"/>
              </a:rPr>
              <a:t>the </a:t>
            </a:r>
            <a:r>
              <a:rPr lang="en-GB" sz="1800" dirty="0" smtClean="0">
                <a:cs typeface="Arial" panose="020B0604020202020204" pitchFamily="34" charset="0"/>
              </a:rPr>
              <a:t>cultural </a:t>
            </a:r>
            <a:r>
              <a:rPr lang="en-GB" sz="1800" dirty="0">
                <a:cs typeface="Arial" panose="020B0604020202020204" pitchFamily="34" charset="0"/>
              </a:rPr>
              <a:t>differences predicted </a:t>
            </a:r>
            <a:r>
              <a:rPr lang="en-GB" sz="1800" dirty="0" smtClean="0">
                <a:cs typeface="Arial" panose="020B0604020202020204" pitchFamily="34" charset="0"/>
              </a:rPr>
              <a:t>by </a:t>
            </a:r>
            <a:r>
              <a:rPr lang="en-GB" sz="1800" dirty="0">
                <a:cs typeface="Arial" panose="020B0604020202020204" pitchFamily="34" charset="0"/>
              </a:rPr>
              <a:t>Lee </a:t>
            </a:r>
            <a:r>
              <a:rPr lang="en-GB" sz="1800" i="1" dirty="0" smtClean="0">
                <a:cs typeface="Arial" panose="020B0604020202020204" pitchFamily="34" charset="0"/>
              </a:rPr>
              <a:t>et </a:t>
            </a:r>
            <a:r>
              <a:rPr lang="en-GB" sz="1800" i="1" dirty="0">
                <a:cs typeface="Arial" panose="020B0604020202020204" pitchFamily="34" charset="0"/>
              </a:rPr>
              <a:t>al</a:t>
            </a:r>
            <a:r>
              <a:rPr lang="en-GB" sz="1800" dirty="0">
                <a:cs typeface="Arial" panose="020B0604020202020204" pitchFamily="34" charset="0"/>
              </a:rPr>
              <a:t>. were </a:t>
            </a:r>
            <a:r>
              <a:rPr lang="en-GB" sz="1800" dirty="0" smtClean="0">
                <a:cs typeface="Arial" panose="020B0604020202020204" pitchFamily="34" charset="0"/>
              </a:rPr>
              <a:t>found. </a:t>
            </a:r>
            <a:endParaRPr lang="en-GB" sz="1800" dirty="0">
              <a:cs typeface="Arial" panose="020B0604020202020204" pitchFamily="34" charset="0"/>
            </a:endParaRPr>
          </a:p>
          <a:p>
            <a:r>
              <a:rPr lang="en-GB" sz="1800" dirty="0">
                <a:cs typeface="Arial" panose="020B0604020202020204" pitchFamily="34" charset="0"/>
              </a:rPr>
              <a:t>The major differences between the Canadian and Chinese children were found </a:t>
            </a:r>
            <a:r>
              <a:rPr lang="en-GB" sz="1800" dirty="0" smtClean="0">
                <a:cs typeface="Arial" panose="020B0604020202020204" pitchFamily="34" charset="0"/>
              </a:rPr>
              <a:t>with regard to the </a:t>
            </a:r>
            <a:r>
              <a:rPr lang="en-GB" sz="1800" dirty="0">
                <a:cs typeface="Arial" panose="020B0604020202020204" pitchFamily="34" charset="0"/>
              </a:rPr>
              <a:t>pro-social stories. </a:t>
            </a:r>
          </a:p>
          <a:p>
            <a:pPr marL="457200" indent="-457200">
              <a:buFont typeface="+mj-lt"/>
              <a:buAutoNum type="arabicPeriod"/>
            </a:pPr>
            <a:r>
              <a:rPr lang="en-GB" sz="1800" dirty="0">
                <a:cs typeface="Arial" panose="020B0604020202020204" pitchFamily="34" charset="0"/>
              </a:rPr>
              <a:t>Generally Chinese children rated </a:t>
            </a:r>
            <a:r>
              <a:rPr lang="en-GB" sz="1800" dirty="0" smtClean="0">
                <a:cs typeface="Arial" panose="020B0604020202020204" pitchFamily="34" charset="0"/>
              </a:rPr>
              <a:t>lie-telling </a:t>
            </a:r>
            <a:r>
              <a:rPr lang="en-GB" sz="1800" dirty="0">
                <a:cs typeface="Arial" panose="020B0604020202020204" pitchFamily="34" charset="0"/>
              </a:rPr>
              <a:t>more positively than Canadian children. </a:t>
            </a:r>
          </a:p>
          <a:p>
            <a:pPr marL="457200" indent="-457200">
              <a:buFont typeface="+mj-lt"/>
              <a:buAutoNum type="arabicPeriod"/>
            </a:pPr>
            <a:r>
              <a:rPr lang="en-GB" sz="1800" dirty="0">
                <a:cs typeface="Arial" panose="020B0604020202020204" pitchFamily="34" charset="0"/>
              </a:rPr>
              <a:t>Generally Chinese children rated </a:t>
            </a:r>
            <a:r>
              <a:rPr lang="en-GB" sz="1800" dirty="0" smtClean="0">
                <a:cs typeface="Arial" panose="020B0604020202020204" pitchFamily="34" charset="0"/>
              </a:rPr>
              <a:t>truth-telling more negatively than Canadian </a:t>
            </a:r>
            <a:r>
              <a:rPr lang="en-GB" sz="1800" dirty="0">
                <a:cs typeface="Arial" panose="020B0604020202020204" pitchFamily="34" charset="0"/>
              </a:rPr>
              <a:t>children. </a:t>
            </a:r>
          </a:p>
          <a:p>
            <a:pPr marL="457200" indent="-457200">
              <a:buFont typeface="+mj-lt"/>
              <a:buAutoNum type="arabicPeriod"/>
            </a:pPr>
            <a:r>
              <a:rPr lang="en-GB" sz="1800" dirty="0">
                <a:cs typeface="Arial" panose="020B0604020202020204" pitchFamily="34" charset="0"/>
              </a:rPr>
              <a:t>Both of the above </a:t>
            </a:r>
            <a:r>
              <a:rPr lang="en-GB" sz="1800" dirty="0" smtClean="0">
                <a:cs typeface="Arial" panose="020B0604020202020204" pitchFamily="34" charset="0"/>
              </a:rPr>
              <a:t>were especially </a:t>
            </a:r>
            <a:r>
              <a:rPr lang="en-GB" sz="1800" dirty="0">
                <a:cs typeface="Arial" panose="020B0604020202020204" pitchFamily="34" charset="0"/>
              </a:rPr>
              <a:t>true in the older Chinese children</a:t>
            </a:r>
            <a:r>
              <a:rPr lang="en-GB" sz="1800" dirty="0" smtClean="0">
                <a:cs typeface="Arial" panose="020B0604020202020204" pitchFamily="34" charset="0"/>
              </a:rPr>
              <a:t>.</a:t>
            </a:r>
          </a:p>
          <a:p>
            <a:r>
              <a:rPr lang="en-GB" sz="1800" b="1" dirty="0">
                <a:cs typeface="Arial" panose="020B0604020202020204" pitchFamily="34" charset="0"/>
              </a:rPr>
              <a:t>Why is this?</a:t>
            </a:r>
          </a:p>
          <a:p>
            <a:r>
              <a:rPr lang="en-GB" sz="1800" dirty="0">
                <a:cs typeface="Arial" panose="020B0604020202020204" pitchFamily="34" charset="0"/>
              </a:rPr>
              <a:t>Chinese children rated the </a:t>
            </a:r>
            <a:r>
              <a:rPr lang="en-GB" sz="1800" dirty="0" smtClean="0">
                <a:cs typeface="Arial" panose="020B0604020202020204" pitchFamily="34" charset="0"/>
              </a:rPr>
              <a:t>characters </a:t>
            </a:r>
            <a:r>
              <a:rPr lang="en-GB" sz="1800" dirty="0">
                <a:cs typeface="Arial" panose="020B0604020202020204" pitchFamily="34" charset="0"/>
              </a:rPr>
              <a:t>in the stories as negative if they admitted to doing a good deed. </a:t>
            </a:r>
          </a:p>
          <a:p>
            <a:r>
              <a:rPr lang="en-GB" sz="1800" dirty="0">
                <a:cs typeface="Arial" panose="020B0604020202020204" pitchFamily="34" charset="0"/>
              </a:rPr>
              <a:t>When asked </a:t>
            </a:r>
            <a:r>
              <a:rPr lang="en-GB" sz="1800" dirty="0" smtClean="0">
                <a:cs typeface="Arial" panose="020B0604020202020204" pitchFamily="34" charset="0"/>
              </a:rPr>
              <a:t>why, </a:t>
            </a:r>
            <a:r>
              <a:rPr lang="en-GB" sz="1800" dirty="0">
                <a:cs typeface="Arial" panose="020B0604020202020204" pitchFamily="34" charset="0"/>
              </a:rPr>
              <a:t>they said the character was ‘wanting’ or even ‘begging’ the teacher for praise – this behaviour is specifically discouraged in Chinese culture. </a:t>
            </a:r>
            <a:endParaRPr lang="en" sz="1800" dirty="0">
              <a:cs typeface="Arial" panose="020B0604020202020204" pitchFamily="34" charset="0"/>
            </a:endParaRPr>
          </a:p>
        </p:txBody>
      </p:sp>
    </p:spTree>
    <p:extLst>
      <p:ext uri="{BB962C8B-B14F-4D97-AF65-F5344CB8AC3E}">
        <p14:creationId xmlns:p14="http://schemas.microsoft.com/office/powerpoint/2010/main" val="148997337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5" name="Shape 225"/>
          <p:cNvSpPr txBox="1">
            <a:spLocks noGrp="1"/>
          </p:cNvSpPr>
          <p:nvPr>
            <p:ph type="body" idx="1"/>
          </p:nvPr>
        </p:nvSpPr>
        <p:spPr>
          <a:xfrm>
            <a:off x="467544" y="1484784"/>
            <a:ext cx="8229600" cy="4176464"/>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Chinese children rated lying as positive after committing a good deed. </a:t>
            </a:r>
          </a:p>
          <a:p>
            <a:r>
              <a:rPr lang="en-GB" sz="2000" dirty="0">
                <a:cs typeface="Arial" panose="020B0604020202020204" pitchFamily="34" charset="0"/>
              </a:rPr>
              <a:t>Why would they believe it’s good to not admit to doing a good deed?</a:t>
            </a:r>
          </a:p>
          <a:p>
            <a:endParaRPr lang="en" sz="2000" dirty="0" smtClean="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A common Chinese phrase that is taught to children is ‘one should not leave one’s name after doing a good deed’. </a:t>
            </a:r>
          </a:p>
          <a:p>
            <a:pPr marL="342900" indent="-342900">
              <a:buFont typeface="Arial" panose="020B0604020202020204" pitchFamily="34" charset="0"/>
              <a:buChar char="•"/>
            </a:pPr>
            <a:r>
              <a:rPr lang="en-GB" sz="2000" dirty="0">
                <a:cs typeface="Arial" panose="020B0604020202020204" pitchFamily="34" charset="0"/>
              </a:rPr>
              <a:t>When asked why they rated lying as positive, 54% of the children quoted this phrase as an explanation. </a:t>
            </a:r>
          </a:p>
          <a:p>
            <a:pPr marL="342900" indent="-342900">
              <a:buFont typeface="Arial" panose="020B0604020202020204" pitchFamily="34" charset="0"/>
              <a:buChar char="•"/>
            </a:pPr>
            <a:r>
              <a:rPr lang="en-GB" sz="2000" dirty="0">
                <a:cs typeface="Arial" panose="020B0604020202020204" pitchFamily="34" charset="0"/>
              </a:rPr>
              <a:t>This comment is consistent with the Chinese cultural norms that are socialised into children through school, extra-curricular activities and the media. </a:t>
            </a:r>
          </a:p>
          <a:p>
            <a:pPr marL="342900" indent="-342900">
              <a:buFont typeface="Arial" panose="020B0604020202020204" pitchFamily="34" charset="0"/>
              <a:buChar char="•"/>
            </a:pPr>
            <a:r>
              <a:rPr lang="en-GB" sz="2000" dirty="0">
                <a:cs typeface="Arial" panose="020B0604020202020204" pitchFamily="34" charset="0"/>
              </a:rPr>
              <a:t>The impact of this might get stronger over time as the older children were more likely to saying that lying was positive </a:t>
            </a:r>
            <a:r>
              <a:rPr lang="en-GB" sz="2000" dirty="0" smtClean="0">
                <a:cs typeface="Arial" panose="020B0604020202020204" pitchFamily="34" charset="0"/>
              </a:rPr>
              <a:t>compared to the </a:t>
            </a:r>
            <a:r>
              <a:rPr lang="en-GB" sz="2000" dirty="0">
                <a:cs typeface="Arial" panose="020B0604020202020204" pitchFamily="34" charset="0"/>
              </a:rPr>
              <a:t>younger children. </a:t>
            </a:r>
            <a:endParaRPr lang="en" sz="2000" dirty="0">
              <a:cs typeface="Arial" panose="020B0604020202020204" pitchFamily="34" charset="0"/>
            </a:endParaRPr>
          </a:p>
        </p:txBody>
      </p:sp>
    </p:spTree>
    <p:extLst>
      <p:ext uri="{BB962C8B-B14F-4D97-AF65-F5344CB8AC3E}">
        <p14:creationId xmlns:p14="http://schemas.microsoft.com/office/powerpoint/2010/main" val="342492469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ctrTitle"/>
          </p:nvPr>
        </p:nvSpPr>
        <p:spPr>
          <a:xfrm>
            <a:off x="683568" y="2060848"/>
            <a:ext cx="7772400" cy="2232248"/>
          </a:xfrm>
          <a:prstGeom prst="rect">
            <a:avLst/>
          </a:prstGeom>
          <a:ln w="9525" cap="flat">
            <a:noFill/>
            <a:prstDash val="solid"/>
            <a:round/>
            <a:headEnd type="none" w="med" len="med"/>
            <a:tailEnd type="none" w="med" len="med"/>
          </a:ln>
        </p:spPr>
        <p:txBody>
          <a:bodyPr lIns="91425" tIns="91425" rIns="91425" bIns="91425" anchor="ctr" anchorCtr="0">
            <a:noAutofit/>
          </a:bodyPr>
          <a:lstStyle/>
          <a:p>
            <a:r>
              <a:rPr lang="en-GB" sz="3600" b="1" dirty="0" smtClean="0">
                <a:cs typeface="Arial" panose="020B0604020202020204" pitchFamily="34" charset="0"/>
              </a:rPr>
              <a:t>Kohlberg </a:t>
            </a:r>
            <a:r>
              <a:rPr lang="en-GB" sz="3600" b="1" dirty="0">
                <a:cs typeface="Arial" panose="020B0604020202020204" pitchFamily="34" charset="0"/>
              </a:rPr>
              <a:t>(1968</a:t>
            </a:r>
            <a:r>
              <a:rPr lang="en-GB" sz="3600" b="1" dirty="0" smtClean="0">
                <a:cs typeface="Arial" panose="020B0604020202020204" pitchFamily="34" charset="0"/>
              </a:rPr>
              <a:t>)</a:t>
            </a:r>
            <a:br>
              <a:rPr lang="en-GB" sz="3600" b="1" dirty="0" smtClean="0">
                <a:cs typeface="Arial" panose="020B0604020202020204" pitchFamily="34" charset="0"/>
              </a:rPr>
            </a:br>
            <a:r>
              <a:rPr lang="en-GB" sz="3600" b="1" dirty="0">
                <a:cs typeface="Arial" panose="020B0604020202020204" pitchFamily="34" charset="0"/>
              </a:rPr>
              <a:t/>
            </a:r>
            <a:br>
              <a:rPr lang="en-GB" sz="3600" b="1" dirty="0">
                <a:cs typeface="Arial" panose="020B0604020202020204" pitchFamily="34" charset="0"/>
              </a:rPr>
            </a:br>
            <a:r>
              <a:rPr lang="en-GB" sz="3600" dirty="0">
                <a:cs typeface="Arial" panose="020B0604020202020204" pitchFamily="34" charset="0"/>
              </a:rPr>
              <a:t>The child as a moral </a:t>
            </a:r>
            <a:r>
              <a:rPr lang="en-GB" sz="3600" dirty="0" smtClean="0">
                <a:cs typeface="Arial" panose="020B0604020202020204" pitchFamily="34" charset="0"/>
              </a:rPr>
              <a:t>philosopher</a:t>
            </a:r>
            <a:endParaRPr lang="en" sz="4400" dirty="0"/>
          </a:p>
        </p:txBody>
      </p:sp>
    </p:spTree>
    <p:extLst>
      <p:ext uri="{BB962C8B-B14F-4D97-AF65-F5344CB8AC3E}">
        <p14:creationId xmlns:p14="http://schemas.microsoft.com/office/powerpoint/2010/main" val="2123766565"/>
      </p:ext>
    </p:extLst>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Similarities between the </a:t>
            </a:r>
            <a:r>
              <a:rPr lang="en-GB" sz="2800" dirty="0" smtClean="0">
                <a:cs typeface="Arial" panose="020B0604020202020204" pitchFamily="34" charset="0"/>
              </a:rPr>
              <a:t>cultures</a:t>
            </a:r>
            <a:endParaRPr lang="en" sz="2800" dirty="0">
              <a:cs typeface="Arial" panose="020B0604020202020204" pitchFamily="34" charset="0"/>
            </a:endParaRPr>
          </a:p>
        </p:txBody>
      </p:sp>
      <p:sp>
        <p:nvSpPr>
          <p:cNvPr id="225" name="Shape 225"/>
          <p:cNvSpPr txBox="1">
            <a:spLocks noGrp="1"/>
          </p:cNvSpPr>
          <p:nvPr>
            <p:ph type="body" idx="1"/>
          </p:nvPr>
        </p:nvSpPr>
        <p:spPr>
          <a:xfrm>
            <a:off x="467544" y="2348880"/>
            <a:ext cx="8229600" cy="331236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dirty="0">
                <a:cs typeface="Arial" panose="020B0604020202020204" pitchFamily="34" charset="0"/>
              </a:rPr>
              <a:t>Both cultures gave very negative ratings to anti-social behaviour. </a:t>
            </a:r>
          </a:p>
          <a:p>
            <a:pPr marL="342900" indent="-342900">
              <a:buFont typeface="Arial" panose="020B0604020202020204" pitchFamily="34" charset="0"/>
              <a:buChar char="•"/>
            </a:pPr>
            <a:r>
              <a:rPr lang="en-GB" sz="2000" dirty="0">
                <a:cs typeface="Arial" panose="020B0604020202020204" pitchFamily="34" charset="0"/>
              </a:rPr>
              <a:t>Both cultures gave negative ratings to lying about anti-social behaviour.</a:t>
            </a:r>
          </a:p>
          <a:p>
            <a:pPr marL="342900" indent="-342900">
              <a:buFont typeface="Arial" panose="020B0604020202020204" pitchFamily="34" charset="0"/>
              <a:buChar char="•"/>
            </a:pPr>
            <a:r>
              <a:rPr lang="en-GB" sz="2000" dirty="0">
                <a:cs typeface="Arial" panose="020B0604020202020204" pitchFamily="34" charset="0"/>
              </a:rPr>
              <a:t>Both cultures gave positive ratings to admitting to anti-social behaviour. </a:t>
            </a:r>
            <a:endParaRPr lang="en-GB" sz="2000" dirty="0" smtClean="0">
              <a:cs typeface="Arial" panose="020B0604020202020204" pitchFamily="34" charset="0"/>
            </a:endParaRPr>
          </a:p>
          <a:p>
            <a:r>
              <a:rPr lang="en-GB" sz="2000" dirty="0" smtClean="0">
                <a:cs typeface="Arial" panose="020B0604020202020204" pitchFamily="34" charset="0"/>
              </a:rPr>
              <a:t>Even </a:t>
            </a:r>
            <a:r>
              <a:rPr lang="en-GB" sz="2000" dirty="0">
                <a:cs typeface="Arial" panose="020B0604020202020204" pitchFamily="34" charset="0"/>
              </a:rPr>
              <a:t>though the result is the same, the </a:t>
            </a:r>
            <a:r>
              <a:rPr lang="en-GB" sz="2000" dirty="0" smtClean="0">
                <a:cs typeface="Arial" panose="020B0604020202020204" pitchFamily="34" charset="0"/>
              </a:rPr>
              <a:t>reasons behind </a:t>
            </a:r>
            <a:r>
              <a:rPr lang="en-GB" sz="2000" dirty="0">
                <a:cs typeface="Arial" panose="020B0604020202020204" pitchFamily="34" charset="0"/>
              </a:rPr>
              <a:t>it could still show a cultural difference. </a:t>
            </a:r>
          </a:p>
          <a:p>
            <a:pPr marL="342900" indent="-342900">
              <a:buFont typeface="Arial" panose="020B0604020202020204" pitchFamily="34" charset="0"/>
              <a:buChar char="•"/>
            </a:pPr>
            <a:r>
              <a:rPr lang="en-GB" sz="2000" dirty="0">
                <a:cs typeface="Arial" panose="020B0604020202020204" pitchFamily="34" charset="0"/>
              </a:rPr>
              <a:t>In Canadian (Western) culture – Confessing to a crime means you’re </a:t>
            </a:r>
            <a:r>
              <a:rPr lang="en-GB" sz="2000" b="1" dirty="0">
                <a:cs typeface="Arial" panose="020B0604020202020204" pitchFamily="34" charset="0"/>
              </a:rPr>
              <a:t>maintaining a social contract </a:t>
            </a:r>
            <a:r>
              <a:rPr lang="en-GB" sz="2000" dirty="0">
                <a:cs typeface="Arial" panose="020B0604020202020204" pitchFamily="34" charset="0"/>
              </a:rPr>
              <a:t>you’ve made to respect another person’s right to the truth. </a:t>
            </a:r>
          </a:p>
          <a:p>
            <a:pPr marL="342900" indent="-342900">
              <a:buFont typeface="Arial" panose="020B0604020202020204" pitchFamily="34" charset="0"/>
              <a:buChar char="•"/>
            </a:pPr>
            <a:r>
              <a:rPr lang="en-GB" sz="2000" dirty="0">
                <a:cs typeface="Arial" panose="020B0604020202020204" pitchFamily="34" charset="0"/>
              </a:rPr>
              <a:t>In Chinese culture – Confessing to a crime means you’ve helped to avoid conflict and </a:t>
            </a:r>
            <a:r>
              <a:rPr lang="en-GB" sz="2000" b="1" dirty="0">
                <a:cs typeface="Arial" panose="020B0604020202020204" pitchFamily="34" charset="0"/>
              </a:rPr>
              <a:t>maintained group harmony</a:t>
            </a:r>
            <a:r>
              <a:rPr lang="en-GB" sz="2000" dirty="0">
                <a:cs typeface="Arial" panose="020B0604020202020204" pitchFamily="34" charset="0"/>
              </a:rPr>
              <a:t>. </a:t>
            </a:r>
          </a:p>
          <a:p>
            <a:r>
              <a:rPr lang="en-GB" sz="2000" dirty="0">
                <a:cs typeface="Arial" panose="020B0604020202020204" pitchFamily="34" charset="0"/>
              </a:rPr>
              <a:t>Remember, Western culture tends to be about the individual. Chinese culture tends to be about the group</a:t>
            </a:r>
            <a:r>
              <a:rPr lang="en-GB" sz="2000" dirty="0" smtClean="0">
                <a:cs typeface="Arial" panose="020B0604020202020204" pitchFamily="34" charset="0"/>
              </a:rPr>
              <a:t>.</a:t>
            </a:r>
            <a:endParaRPr lang="en-GB" sz="2000" dirty="0">
              <a:cs typeface="Arial" panose="020B0604020202020204" pitchFamily="34" charset="0"/>
            </a:endParaRPr>
          </a:p>
        </p:txBody>
      </p:sp>
    </p:spTree>
    <p:extLst>
      <p:ext uri="{BB962C8B-B14F-4D97-AF65-F5344CB8AC3E}">
        <p14:creationId xmlns:p14="http://schemas.microsoft.com/office/powerpoint/2010/main" val="315819328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Conclusion </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dirty="0">
                <a:cs typeface="Arial" panose="020B0604020202020204" pitchFamily="34" charset="0"/>
              </a:rPr>
              <a:t>Moral development theorists like Piaget said a child’s morals are dependent on the way they think and that all children develop morals in the same way as they get older. </a:t>
            </a:r>
          </a:p>
          <a:p>
            <a:pPr marL="342900" indent="-342900">
              <a:buFont typeface="Arial" panose="020B0604020202020204" pitchFamily="34" charset="0"/>
              <a:buChar char="•"/>
            </a:pPr>
            <a:r>
              <a:rPr lang="en-GB" sz="2000" dirty="0">
                <a:cs typeface="Arial" panose="020B0604020202020204" pitchFamily="34" charset="0"/>
              </a:rPr>
              <a:t>Lee </a:t>
            </a:r>
            <a:r>
              <a:rPr lang="en-GB" sz="2000" i="1" dirty="0">
                <a:cs typeface="Arial" panose="020B0604020202020204" pitchFamily="34" charset="0"/>
              </a:rPr>
              <a:t>et al</a:t>
            </a:r>
            <a:r>
              <a:rPr lang="en-GB" sz="2000" dirty="0">
                <a:cs typeface="Arial" panose="020B0604020202020204" pitchFamily="34" charset="0"/>
              </a:rPr>
              <a:t>., however, </a:t>
            </a:r>
            <a:r>
              <a:rPr lang="en-GB" sz="2000" dirty="0" smtClean="0">
                <a:cs typeface="Arial" panose="020B0604020202020204" pitchFamily="34" charset="0"/>
              </a:rPr>
              <a:t>found that the </a:t>
            </a:r>
            <a:r>
              <a:rPr lang="en-GB" sz="2000" dirty="0">
                <a:cs typeface="Arial" panose="020B0604020202020204" pitchFamily="34" charset="0"/>
              </a:rPr>
              <a:t>specific cultural norms children acquire have a direct impact on moral development. </a:t>
            </a:r>
          </a:p>
          <a:p>
            <a:pPr marL="342900" indent="-342900">
              <a:buFont typeface="Arial" panose="020B0604020202020204" pitchFamily="34" charset="0"/>
              <a:buChar char="•"/>
            </a:pPr>
            <a:r>
              <a:rPr lang="en-GB" sz="2000" dirty="0">
                <a:cs typeface="Arial" panose="020B0604020202020204" pitchFamily="34" charset="0"/>
              </a:rPr>
              <a:t>This supports </a:t>
            </a:r>
            <a:r>
              <a:rPr lang="en-GB" sz="2000" dirty="0" err="1">
                <a:cs typeface="Arial" panose="020B0604020202020204" pitchFamily="34" charset="0"/>
              </a:rPr>
              <a:t>Sweetser’s</a:t>
            </a:r>
            <a:r>
              <a:rPr lang="en-GB" sz="2000" dirty="0">
                <a:cs typeface="Arial" panose="020B0604020202020204" pitchFamily="34" charset="0"/>
              </a:rPr>
              <a:t> (1987) folklorist model of lying. </a:t>
            </a:r>
          </a:p>
          <a:p>
            <a:pPr marL="342900" indent="-342900">
              <a:buFont typeface="Arial" panose="020B0604020202020204" pitchFamily="34" charset="0"/>
              <a:buChar char="•"/>
            </a:pPr>
            <a:r>
              <a:rPr lang="en-GB" sz="2000" dirty="0">
                <a:cs typeface="Arial" panose="020B0604020202020204" pitchFamily="34" charset="0"/>
              </a:rPr>
              <a:t>Lee </a:t>
            </a:r>
            <a:r>
              <a:rPr lang="en-GB" sz="2000" i="1" dirty="0">
                <a:cs typeface="Arial" panose="020B0604020202020204" pitchFamily="34" charset="0"/>
              </a:rPr>
              <a:t>et al</a:t>
            </a:r>
            <a:r>
              <a:rPr lang="en-GB" sz="2000" dirty="0">
                <a:cs typeface="Arial" panose="020B0604020202020204" pitchFamily="34" charset="0"/>
              </a:rPr>
              <a:t>. </a:t>
            </a:r>
            <a:r>
              <a:rPr lang="en-GB" sz="2000" dirty="0" smtClean="0">
                <a:cs typeface="Arial" panose="020B0604020202020204" pitchFamily="34" charset="0"/>
              </a:rPr>
              <a:t>admit </a:t>
            </a:r>
            <a:r>
              <a:rPr lang="en-GB" sz="2000" dirty="0">
                <a:cs typeface="Arial" panose="020B0604020202020204" pitchFamily="34" charset="0"/>
              </a:rPr>
              <a:t>that cognitive factors do play a part in a child’s moral development, however not all children develop in the same way. Cultural and societal rules and norms have a significant impact on what actions we believe are good and bad. </a:t>
            </a:r>
          </a:p>
          <a:p>
            <a:endParaRPr lang="en" sz="2000" dirty="0">
              <a:cs typeface="Arial" panose="020B0604020202020204" pitchFamily="34" charset="0"/>
            </a:endParaRPr>
          </a:p>
        </p:txBody>
      </p:sp>
    </p:spTree>
    <p:extLst>
      <p:ext uri="{BB962C8B-B14F-4D97-AF65-F5344CB8AC3E}">
        <p14:creationId xmlns:p14="http://schemas.microsoft.com/office/powerpoint/2010/main" val="2292924266"/>
      </p:ext>
    </p:extLst>
  </p:cSld>
  <p:clrMapOvr>
    <a:masterClrMapping/>
  </p:clrMapOvr>
  <p:transition spd="slow">
    <p:cu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Evaluation</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dirty="0">
                <a:cs typeface="Arial" panose="020B0604020202020204" pitchFamily="34" charset="0"/>
              </a:rPr>
              <a:t>How have Lee </a:t>
            </a:r>
            <a:r>
              <a:rPr lang="en-GB" sz="2000" i="1" dirty="0">
                <a:cs typeface="Arial" panose="020B0604020202020204" pitchFamily="34" charset="0"/>
              </a:rPr>
              <a:t>et al</a:t>
            </a:r>
            <a:r>
              <a:rPr lang="en-GB" sz="2000" dirty="0">
                <a:cs typeface="Arial" panose="020B0604020202020204" pitchFamily="34" charset="0"/>
              </a:rPr>
              <a:t>. tried to control for extraneous variables and kept the validity of this study high? </a:t>
            </a:r>
            <a:endParaRPr lang="en-GB" sz="2000" dirty="0" smtClean="0">
              <a:cs typeface="Arial" panose="020B0604020202020204" pitchFamily="34" charset="0"/>
            </a:endParaRP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Why does it matter that the ecological validity of this study is low? How could you improve it</a:t>
            </a:r>
            <a:r>
              <a:rPr lang="en-GB" sz="2000" dirty="0" smtClean="0">
                <a:cs typeface="Arial" panose="020B0604020202020204" pitchFamily="34" charset="0"/>
              </a:rPr>
              <a:t>?</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How might the findings of this study be useful or helpful in the future</a:t>
            </a:r>
            <a:r>
              <a:rPr lang="en-GB" sz="2000" dirty="0" smtClean="0">
                <a:cs typeface="Arial" panose="020B0604020202020204" pitchFamily="34" charset="0"/>
              </a:rPr>
              <a:t>?</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How could you increase the generalisability of this study even further?</a:t>
            </a:r>
          </a:p>
          <a:p>
            <a:endParaRPr lang="en" sz="2000" dirty="0">
              <a:cs typeface="Arial" panose="020B0604020202020204" pitchFamily="34" charset="0"/>
            </a:endParaRPr>
          </a:p>
        </p:txBody>
      </p:sp>
    </p:spTree>
    <p:extLst>
      <p:ext uri="{BB962C8B-B14F-4D97-AF65-F5344CB8AC3E}">
        <p14:creationId xmlns:p14="http://schemas.microsoft.com/office/powerpoint/2010/main" val="558483228"/>
      </p:ext>
    </p:extLst>
  </p:cSld>
  <p:clrMapOvr>
    <a:masterClrMapping/>
  </p:clrMapOvr>
  <p:transition spd="slow">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Links to </a:t>
            </a:r>
            <a:r>
              <a:rPr lang="en-GB" sz="2800" dirty="0" smtClean="0">
                <a:cs typeface="Arial" panose="020B0604020202020204" pitchFamily="34" charset="0"/>
              </a:rPr>
              <a:t>debates</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dirty="0">
                <a:cs typeface="Arial" panose="020B0604020202020204" pitchFamily="34" charset="0"/>
              </a:rPr>
              <a:t>Individual/situational – Are the </a:t>
            </a:r>
            <a:r>
              <a:rPr lang="en-GB" sz="2000" dirty="0" smtClean="0">
                <a:cs typeface="Arial" panose="020B0604020202020204" pitchFamily="34" charset="0"/>
              </a:rPr>
              <a:t>children’s responses </a:t>
            </a:r>
            <a:r>
              <a:rPr lang="en-GB" sz="2000" dirty="0">
                <a:cs typeface="Arial" panose="020B0604020202020204" pitchFamily="34" charset="0"/>
              </a:rPr>
              <a:t>to the stories because of who they are or because of the situation they have been brought up </a:t>
            </a:r>
            <a:r>
              <a:rPr lang="en-GB" sz="2000" dirty="0" smtClean="0">
                <a:cs typeface="Arial" panose="020B0604020202020204" pitchFamily="34" charset="0"/>
              </a:rPr>
              <a:t>in?</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smtClean="0">
                <a:cs typeface="Arial" panose="020B0604020202020204" pitchFamily="34" charset="0"/>
              </a:rPr>
              <a:t>Reductionism/holism </a:t>
            </a:r>
            <a:r>
              <a:rPr lang="en-GB" sz="2000" dirty="0">
                <a:cs typeface="Arial" panose="020B0604020202020204" pitchFamily="34" charset="0"/>
              </a:rPr>
              <a:t>– Lee </a:t>
            </a:r>
            <a:r>
              <a:rPr lang="en-GB" sz="2000" i="1" dirty="0">
                <a:cs typeface="Arial" panose="020B0604020202020204" pitchFamily="34" charset="0"/>
              </a:rPr>
              <a:t>et al</a:t>
            </a:r>
            <a:r>
              <a:rPr lang="en-GB" sz="2000" dirty="0">
                <a:cs typeface="Arial" panose="020B0604020202020204" pitchFamily="34" charset="0"/>
              </a:rPr>
              <a:t>. suggest that it is culture that influences our moral development. Although this is one factor, can you still consider it reductionist? Think about different aspects that culture encompasses. </a:t>
            </a:r>
          </a:p>
          <a:p>
            <a:endParaRPr lang="en" sz="2000" dirty="0">
              <a:cs typeface="Arial" panose="020B0604020202020204" pitchFamily="34" charset="0"/>
            </a:endParaRPr>
          </a:p>
        </p:txBody>
      </p:sp>
    </p:spTree>
    <p:extLst>
      <p:ext uri="{BB962C8B-B14F-4D97-AF65-F5344CB8AC3E}">
        <p14:creationId xmlns:p14="http://schemas.microsoft.com/office/powerpoint/2010/main" val="1719046962"/>
      </p:ext>
    </p:extLst>
  </p:cSld>
  <p:clrMapOvr>
    <a:masterClrMapping/>
  </p:clrMapOvr>
  <p:transition spd="slow">
    <p:cu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Links to a</a:t>
            </a:r>
            <a:r>
              <a:rPr lang="en-GB" sz="2800" dirty="0" smtClean="0">
                <a:cs typeface="Arial" panose="020B0604020202020204" pitchFamily="34" charset="0"/>
              </a:rPr>
              <a:t>reas/perspectives</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Lee </a:t>
            </a:r>
            <a:r>
              <a:rPr lang="en-GB" sz="2000" i="1" dirty="0">
                <a:cs typeface="Arial" panose="020B0604020202020204" pitchFamily="34" charset="0"/>
              </a:rPr>
              <a:t>et al</a:t>
            </a:r>
            <a:r>
              <a:rPr lang="en-GB" sz="2000" dirty="0">
                <a:cs typeface="Arial" panose="020B0604020202020204" pitchFamily="34" charset="0"/>
              </a:rPr>
              <a:t>.’s study belongs to the developmental area of psychology. </a:t>
            </a:r>
            <a:endParaRPr lang="en-GB" sz="2000" dirty="0" smtClean="0">
              <a:cs typeface="Arial" panose="020B0604020202020204" pitchFamily="34" charset="0"/>
            </a:endParaRPr>
          </a:p>
          <a:p>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This is because it is looking at how culture can have an effect on a child’s moral development. </a:t>
            </a:r>
            <a:endParaRPr lang="en-GB" sz="2000" dirty="0" smtClean="0">
              <a:cs typeface="Arial" panose="020B0604020202020204" pitchFamily="34" charset="0"/>
            </a:endParaRP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Can you think of any other areas that this study may also belong to</a:t>
            </a:r>
            <a:r>
              <a:rPr lang="en-GB" sz="2000" dirty="0" smtClean="0">
                <a:cs typeface="Arial" panose="020B0604020202020204" pitchFamily="34" charset="0"/>
              </a:rPr>
              <a:t>?</a:t>
            </a:r>
          </a:p>
          <a:p>
            <a:pPr marL="342900" indent="-342900">
              <a:buFont typeface="Arial" panose="020B0604020202020204" pitchFamily="34" charset="0"/>
              <a:buChar char="•"/>
            </a:pP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If culture plays such a large part in </a:t>
            </a:r>
            <a:r>
              <a:rPr lang="en-GB" sz="2000" dirty="0" smtClean="0">
                <a:cs typeface="Arial" panose="020B0604020202020204" pitchFamily="34" charset="0"/>
              </a:rPr>
              <a:t>development, </a:t>
            </a:r>
            <a:r>
              <a:rPr lang="en-GB" sz="2000" dirty="0">
                <a:cs typeface="Arial" panose="020B0604020202020204" pitchFamily="34" charset="0"/>
              </a:rPr>
              <a:t>then does this not involve looking at aspects of society?</a:t>
            </a:r>
          </a:p>
          <a:p>
            <a:endParaRPr lang="en" sz="2000" dirty="0">
              <a:cs typeface="Arial" panose="020B0604020202020204" pitchFamily="34" charset="0"/>
            </a:endParaRPr>
          </a:p>
        </p:txBody>
      </p:sp>
    </p:spTree>
    <p:extLst>
      <p:ext uri="{BB962C8B-B14F-4D97-AF65-F5344CB8AC3E}">
        <p14:creationId xmlns:p14="http://schemas.microsoft.com/office/powerpoint/2010/main" val="2346312195"/>
      </p:ext>
    </p:extLst>
  </p:cSld>
  <p:clrMapOvr>
    <a:masterClrMapping/>
  </p:clrMapOvr>
  <p:transition spd="slow">
    <p:cu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340768"/>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Links to </a:t>
            </a:r>
            <a:r>
              <a:rPr lang="en-GB" sz="2800" dirty="0" smtClean="0">
                <a:cs typeface="Arial" panose="020B0604020202020204" pitchFamily="34" charset="0"/>
              </a:rPr>
              <a:t>key </a:t>
            </a:r>
            <a:r>
              <a:rPr lang="en-GB" sz="2800" dirty="0">
                <a:cs typeface="Arial" panose="020B0604020202020204" pitchFamily="34" charset="0"/>
              </a:rPr>
              <a:t>t</a:t>
            </a:r>
            <a:r>
              <a:rPr lang="en-GB" sz="2800" dirty="0" smtClean="0">
                <a:cs typeface="Arial" panose="020B0604020202020204" pitchFamily="34" charset="0"/>
              </a:rPr>
              <a:t>hemes</a:t>
            </a:r>
            <a:endParaRPr lang="en" sz="2800" dirty="0">
              <a:cs typeface="Arial" panose="020B0604020202020204" pitchFamily="34" charset="0"/>
            </a:endParaRPr>
          </a:p>
        </p:txBody>
      </p:sp>
      <p:sp>
        <p:nvSpPr>
          <p:cNvPr id="225" name="Shape 225"/>
          <p:cNvSpPr txBox="1">
            <a:spLocks noGrp="1"/>
          </p:cNvSpPr>
          <p:nvPr>
            <p:ph type="body" idx="1"/>
          </p:nvPr>
        </p:nvSpPr>
        <p:spPr>
          <a:xfrm>
            <a:off x="467544" y="2060848"/>
            <a:ext cx="8229600" cy="3456384"/>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1900" dirty="0">
                <a:cs typeface="Arial" panose="020B0604020202020204" pitchFamily="34" charset="0"/>
              </a:rPr>
              <a:t>The key theme of these studies is moral development. </a:t>
            </a:r>
          </a:p>
          <a:p>
            <a:pPr marL="342900" indent="-342900">
              <a:buFont typeface="Arial" panose="020B0604020202020204" pitchFamily="34" charset="0"/>
              <a:buChar char="•"/>
            </a:pPr>
            <a:r>
              <a:rPr lang="en-GB" sz="1900" dirty="0">
                <a:cs typeface="Arial" panose="020B0604020202020204" pitchFamily="34" charset="0"/>
              </a:rPr>
              <a:t>This study links to the key theme by investigating whether children believe that lying is a good or a bad action (a moral judgement).</a:t>
            </a:r>
          </a:p>
          <a:p>
            <a:pPr marL="342900" indent="-342900">
              <a:buFont typeface="Arial" panose="020B0604020202020204" pitchFamily="34" charset="0"/>
              <a:buChar char="•"/>
            </a:pPr>
            <a:r>
              <a:rPr lang="en-GB" sz="1900" dirty="0">
                <a:cs typeface="Arial" panose="020B0604020202020204" pitchFamily="34" charset="0"/>
              </a:rPr>
              <a:t>The findings of this study change our understanding as it does not simply follow Kohlberg’s universal stages of development but instead suggests that </a:t>
            </a:r>
            <a:r>
              <a:rPr lang="en-GB" sz="1900" dirty="0" smtClean="0">
                <a:cs typeface="Arial" panose="020B0604020202020204" pitchFamily="34" charset="0"/>
              </a:rPr>
              <a:t>culture has </a:t>
            </a:r>
            <a:r>
              <a:rPr lang="en-GB" sz="1900" dirty="0">
                <a:cs typeface="Arial" panose="020B0604020202020204" pitchFamily="34" charset="0"/>
              </a:rPr>
              <a:t>an impact on moral development. </a:t>
            </a:r>
          </a:p>
          <a:p>
            <a:pPr marL="342900" indent="-342900">
              <a:buFont typeface="Arial" panose="020B0604020202020204" pitchFamily="34" charset="0"/>
              <a:buChar char="•"/>
            </a:pPr>
            <a:r>
              <a:rPr lang="en-GB" sz="1900" dirty="0">
                <a:cs typeface="Arial" panose="020B0604020202020204" pitchFamily="34" charset="0"/>
              </a:rPr>
              <a:t>One of the strengths of Lee </a:t>
            </a:r>
            <a:r>
              <a:rPr lang="en-GB" sz="1900" i="1" dirty="0">
                <a:cs typeface="Arial" panose="020B0604020202020204" pitchFamily="34" charset="0"/>
              </a:rPr>
              <a:t>et al</a:t>
            </a:r>
            <a:r>
              <a:rPr lang="en-GB" sz="1900" dirty="0">
                <a:cs typeface="Arial" panose="020B0604020202020204" pitchFamily="34" charset="0"/>
              </a:rPr>
              <a:t>.’s study is that it shows a good amount of cultural diversity. Although Kohlberg suggested that age was the only factor that affected moral understanding, Lee </a:t>
            </a:r>
            <a:r>
              <a:rPr lang="en-GB" sz="1900" i="1" dirty="0">
                <a:cs typeface="Arial" panose="020B0604020202020204" pitchFamily="34" charset="0"/>
              </a:rPr>
              <a:t>et al</a:t>
            </a:r>
            <a:r>
              <a:rPr lang="en-GB" sz="1900" dirty="0">
                <a:cs typeface="Arial" panose="020B0604020202020204" pitchFamily="34" charset="0"/>
              </a:rPr>
              <a:t>. </a:t>
            </a:r>
            <a:r>
              <a:rPr lang="en-GB" sz="1900" dirty="0" smtClean="0">
                <a:cs typeface="Arial" panose="020B0604020202020204" pitchFamily="34" charset="0"/>
              </a:rPr>
              <a:t>showed that </a:t>
            </a:r>
            <a:r>
              <a:rPr lang="en-GB" sz="1900" dirty="0">
                <a:cs typeface="Arial" panose="020B0604020202020204" pitchFamily="34" charset="0"/>
              </a:rPr>
              <a:t>culture also was a factor. This change in understanding could lead to future research investigating how </a:t>
            </a:r>
            <a:r>
              <a:rPr lang="en-GB" sz="1900" dirty="0" smtClean="0">
                <a:cs typeface="Arial" panose="020B0604020202020204" pitchFamily="34" charset="0"/>
              </a:rPr>
              <a:t>cultures </a:t>
            </a:r>
            <a:r>
              <a:rPr lang="en-GB" sz="1900" dirty="0">
                <a:cs typeface="Arial" panose="020B0604020202020204" pitchFamily="34" charset="0"/>
              </a:rPr>
              <a:t>(other than China and Canada) may </a:t>
            </a:r>
            <a:r>
              <a:rPr lang="en-GB" sz="1900" dirty="0" smtClean="0">
                <a:cs typeface="Arial" panose="020B0604020202020204" pitchFamily="34" charset="0"/>
              </a:rPr>
              <a:t>also have </a:t>
            </a:r>
            <a:r>
              <a:rPr lang="en-GB" sz="1900" dirty="0">
                <a:cs typeface="Arial" panose="020B0604020202020204" pitchFamily="34" charset="0"/>
              </a:rPr>
              <a:t>alternative moral evaluations. </a:t>
            </a:r>
          </a:p>
          <a:p>
            <a:pPr marL="342900" indent="-342900">
              <a:buFont typeface="Arial" panose="020B0604020202020204" pitchFamily="34" charset="0"/>
              <a:buChar char="•"/>
            </a:pPr>
            <a:r>
              <a:rPr lang="en-GB" sz="1900" dirty="0">
                <a:cs typeface="Arial" panose="020B0604020202020204" pitchFamily="34" charset="0"/>
              </a:rPr>
              <a:t>Additionally, it would be interesting to see if Chinese moral evaluations would be the same today as they were back in 1997. </a:t>
            </a:r>
          </a:p>
          <a:p>
            <a:endParaRPr lang="en" sz="2000" dirty="0">
              <a:cs typeface="Arial" panose="020B0604020202020204" pitchFamily="34" charset="0"/>
            </a:endParaRPr>
          </a:p>
        </p:txBody>
      </p:sp>
    </p:spTree>
    <p:extLst>
      <p:ext uri="{BB962C8B-B14F-4D97-AF65-F5344CB8AC3E}">
        <p14:creationId xmlns:p14="http://schemas.microsoft.com/office/powerpoint/2010/main" val="1041752812"/>
      </p:ext>
    </p:extLst>
  </p:cSld>
  <p:clrMapOvr>
    <a:masterClrMapping/>
  </p:clrMapOvr>
  <p:transition spd="slow">
    <p:cu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Lee </a:t>
            </a:r>
            <a:r>
              <a:rPr lang="en-GB" sz="2800" i="1" dirty="0">
                <a:cs typeface="Arial" panose="020B0604020202020204" pitchFamily="34" charset="0"/>
              </a:rPr>
              <a:t>et al</a:t>
            </a:r>
            <a:r>
              <a:rPr lang="en-GB" sz="2800" dirty="0">
                <a:cs typeface="Arial" panose="020B0604020202020204" pitchFamily="34" charset="0"/>
              </a:rPr>
              <a:t>. </a:t>
            </a:r>
            <a:r>
              <a:rPr lang="en-GB" sz="2800" dirty="0" smtClean="0">
                <a:cs typeface="Arial" panose="020B0604020202020204" pitchFamily="34" charset="0"/>
              </a:rPr>
              <a:t>vs. </a:t>
            </a:r>
            <a:r>
              <a:rPr lang="en-GB" sz="2800" dirty="0">
                <a:cs typeface="Arial" panose="020B0604020202020204" pitchFamily="34" charset="0"/>
              </a:rPr>
              <a:t>Kohlberg</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marL="342900" indent="-342900">
              <a:buFont typeface="Arial" panose="020B0604020202020204" pitchFamily="34" charset="0"/>
              <a:buChar char="•"/>
            </a:pPr>
            <a:r>
              <a:rPr lang="en-GB" sz="2000" dirty="0">
                <a:cs typeface="Arial" panose="020B0604020202020204" pitchFamily="34" charset="0"/>
              </a:rPr>
              <a:t>What are the similarities and differences between the studies</a:t>
            </a:r>
            <a:r>
              <a:rPr lang="en-GB" sz="2000" dirty="0" smtClean="0">
                <a:cs typeface="Arial" panose="020B0604020202020204" pitchFamily="34" charset="0"/>
              </a:rPr>
              <a:t>?</a:t>
            </a:r>
          </a:p>
          <a:p>
            <a:endParaRPr lang="en-GB" sz="2000" dirty="0">
              <a:cs typeface="Arial" panose="020B0604020202020204" pitchFamily="34" charset="0"/>
            </a:endParaRPr>
          </a:p>
          <a:p>
            <a:r>
              <a:rPr lang="en-GB" sz="2000" dirty="0">
                <a:cs typeface="Arial" panose="020B0604020202020204" pitchFamily="34" charset="0"/>
              </a:rPr>
              <a:t>Consider:</a:t>
            </a:r>
          </a:p>
          <a:p>
            <a:pPr marL="342900" indent="-342900">
              <a:buFont typeface="Arial" panose="020B0604020202020204" pitchFamily="34" charset="0"/>
              <a:buChar char="•"/>
            </a:pPr>
            <a:r>
              <a:rPr lang="en-GB" sz="2000" dirty="0">
                <a:cs typeface="Arial" panose="020B0604020202020204" pitchFamily="34" charset="0"/>
              </a:rPr>
              <a:t>Whether </a:t>
            </a:r>
            <a:r>
              <a:rPr lang="en-GB" sz="2000" dirty="0" smtClean="0">
                <a:cs typeface="Arial" panose="020B0604020202020204" pitchFamily="34" charset="0"/>
              </a:rPr>
              <a:t>or not the </a:t>
            </a:r>
            <a:r>
              <a:rPr lang="en-GB" sz="2000" dirty="0">
                <a:cs typeface="Arial" panose="020B0604020202020204" pitchFamily="34" charset="0"/>
              </a:rPr>
              <a:t>studies looked at more than one </a:t>
            </a:r>
            <a:r>
              <a:rPr lang="en-GB" sz="2000" dirty="0" smtClean="0">
                <a:cs typeface="Arial" panose="020B0604020202020204" pitchFamily="34" charset="0"/>
              </a:rPr>
              <a:t>culture.</a:t>
            </a:r>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The gender of the participants. </a:t>
            </a:r>
          </a:p>
          <a:p>
            <a:pPr marL="342900" indent="-342900">
              <a:buFont typeface="Arial" panose="020B0604020202020204" pitchFamily="34" charset="0"/>
              <a:buChar char="•"/>
            </a:pPr>
            <a:r>
              <a:rPr lang="en-GB" sz="2000" dirty="0">
                <a:cs typeface="Arial" panose="020B0604020202020204" pitchFamily="34" charset="0"/>
              </a:rPr>
              <a:t>How the data was collected. </a:t>
            </a:r>
          </a:p>
          <a:p>
            <a:pPr marL="342900" indent="-342900">
              <a:buFont typeface="Arial" panose="020B0604020202020204" pitchFamily="34" charset="0"/>
              <a:buChar char="•"/>
            </a:pPr>
            <a:r>
              <a:rPr lang="en-GB" sz="2000" dirty="0">
                <a:cs typeface="Arial" panose="020B0604020202020204" pitchFamily="34" charset="0"/>
              </a:rPr>
              <a:t>The length of the study. </a:t>
            </a:r>
          </a:p>
        </p:txBody>
      </p:sp>
    </p:spTree>
    <p:extLst>
      <p:ext uri="{BB962C8B-B14F-4D97-AF65-F5344CB8AC3E}">
        <p14:creationId xmlns:p14="http://schemas.microsoft.com/office/powerpoint/2010/main" val="292477825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pPr algn="ctr"/>
            <a:r>
              <a:rPr lang="en-GB" sz="2800" b="1" dirty="0">
                <a:cs typeface="Arial" panose="020B0604020202020204" pitchFamily="34" charset="0"/>
              </a:rPr>
              <a:t>What are morals?  </a:t>
            </a:r>
          </a:p>
          <a:p>
            <a:pPr algn="ctr"/>
            <a:r>
              <a:rPr lang="en-GB" sz="2800" b="1" dirty="0">
                <a:cs typeface="Arial" panose="020B0604020202020204" pitchFamily="34" charset="0"/>
              </a:rPr>
              <a:t>Are you born with them or do you learn them?  </a:t>
            </a:r>
          </a:p>
          <a:p>
            <a:pPr algn="ctr"/>
            <a:r>
              <a:rPr lang="en-GB" sz="2800" b="1" dirty="0">
                <a:cs typeface="Arial" panose="020B0604020202020204" pitchFamily="34" charset="0"/>
              </a:rPr>
              <a:t>Who do you learn them from?</a:t>
            </a:r>
            <a:endParaRPr lang="en" sz="2800" b="1" dirty="0">
              <a:cs typeface="Arial" panose="020B0604020202020204" pitchFamily="34" charset="0"/>
            </a:endParaRPr>
          </a:p>
        </p:txBody>
      </p:sp>
    </p:spTree>
    <p:extLst>
      <p:ext uri="{BB962C8B-B14F-4D97-AF65-F5344CB8AC3E}">
        <p14:creationId xmlns:p14="http://schemas.microsoft.com/office/powerpoint/2010/main" val="1739111884"/>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smtClean="0">
                <a:cs typeface="Arial" panose="020B0604020202020204" pitchFamily="34" charset="0"/>
              </a:rPr>
              <a:t>Moral </a:t>
            </a:r>
            <a:r>
              <a:rPr lang="en-GB" sz="2800" dirty="0">
                <a:cs typeface="Arial" panose="020B0604020202020204" pitchFamily="34" charset="0"/>
              </a:rPr>
              <a:t>dilemmas</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hlinkClick r:id="rId3"/>
              </a:rPr>
              <a:t>This video </a:t>
            </a:r>
            <a:r>
              <a:rPr lang="en-GB" sz="2000" dirty="0">
                <a:cs typeface="Arial" panose="020B0604020202020204" pitchFamily="34" charset="0"/>
              </a:rPr>
              <a:t>introduces moral dilemmas. Listen to each scenario, pause and discuss as a class.  </a:t>
            </a:r>
            <a:endParaRPr lang="en-GB" sz="2000" dirty="0" smtClean="0">
              <a:cs typeface="Arial" panose="020B0604020202020204" pitchFamily="34" charset="0"/>
            </a:endParaRPr>
          </a:p>
          <a:p>
            <a:endParaRPr lang="en-GB" sz="2000" dirty="0">
              <a:cs typeface="Arial" panose="020B0604020202020204" pitchFamily="34" charset="0"/>
            </a:endParaRPr>
          </a:p>
          <a:p>
            <a:r>
              <a:rPr lang="en-GB" sz="2000" dirty="0">
                <a:cs typeface="Arial" panose="020B0604020202020204" pitchFamily="34" charset="0"/>
              </a:rPr>
              <a:t>You could just use the first </a:t>
            </a:r>
            <a:r>
              <a:rPr lang="en-GB" sz="2000" dirty="0" smtClean="0">
                <a:cs typeface="Arial" panose="020B0604020202020204" pitchFamily="34" charset="0"/>
              </a:rPr>
              <a:t>1.40 </a:t>
            </a:r>
            <a:r>
              <a:rPr lang="en-GB" sz="2000" dirty="0" err="1" smtClean="0">
                <a:cs typeface="Arial" panose="020B0604020202020204" pitchFamily="34" charset="0"/>
              </a:rPr>
              <a:t>mins</a:t>
            </a:r>
            <a:r>
              <a:rPr lang="en-GB" sz="2000" dirty="0" smtClean="0">
                <a:cs typeface="Arial" panose="020B0604020202020204" pitchFamily="34" charset="0"/>
              </a:rPr>
              <a:t> </a:t>
            </a:r>
            <a:r>
              <a:rPr lang="en-GB" sz="2000" dirty="0">
                <a:cs typeface="Arial" panose="020B0604020202020204" pitchFamily="34" charset="0"/>
              </a:rPr>
              <a:t>and then discuss. Later in the </a:t>
            </a:r>
            <a:r>
              <a:rPr lang="en-GB" sz="2000" dirty="0" smtClean="0">
                <a:cs typeface="Arial" panose="020B0604020202020204" pitchFamily="34" charset="0"/>
              </a:rPr>
              <a:t>video, </a:t>
            </a:r>
            <a:r>
              <a:rPr lang="en-GB" sz="2000" dirty="0">
                <a:cs typeface="Arial" panose="020B0604020202020204" pitchFamily="34" charset="0"/>
              </a:rPr>
              <a:t>several different versions of the problem are used.</a:t>
            </a:r>
          </a:p>
        </p:txBody>
      </p:sp>
    </p:spTree>
    <p:extLst>
      <p:ext uri="{BB962C8B-B14F-4D97-AF65-F5344CB8AC3E}">
        <p14:creationId xmlns:p14="http://schemas.microsoft.com/office/powerpoint/2010/main" val="2231912609"/>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Activity</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Read the scenario in </a:t>
            </a:r>
            <a:r>
              <a:rPr lang="en-GB" sz="2000" dirty="0" smtClean="0">
                <a:cs typeface="Arial" panose="020B0604020202020204" pitchFamily="34" charset="0"/>
              </a:rPr>
              <a:t>Activity </a:t>
            </a:r>
            <a:r>
              <a:rPr lang="en-GB" sz="2000" dirty="0">
                <a:cs typeface="Arial" panose="020B0604020202020204" pitchFamily="34" charset="0"/>
              </a:rPr>
              <a:t>1 and answer the questions underneath.</a:t>
            </a:r>
          </a:p>
          <a:p>
            <a:endParaRPr lang="en-GB" sz="2000" dirty="0">
              <a:cs typeface="Arial" panose="020B0604020202020204" pitchFamily="34" charset="0"/>
            </a:endParaRPr>
          </a:p>
          <a:p>
            <a:r>
              <a:rPr lang="en-GB" sz="2000" dirty="0">
                <a:cs typeface="Arial" panose="020B0604020202020204" pitchFamily="34" charset="0"/>
              </a:rPr>
              <a:t>You can also watch a </a:t>
            </a:r>
            <a:r>
              <a:rPr lang="en-GB" sz="2000" dirty="0">
                <a:cs typeface="Arial" panose="020B0604020202020204" pitchFamily="34" charset="0"/>
                <a:hlinkClick r:id="rId3"/>
              </a:rPr>
              <a:t>video summary </a:t>
            </a:r>
            <a:r>
              <a:rPr lang="en-GB" sz="2000" dirty="0">
                <a:cs typeface="Arial" panose="020B0604020202020204" pitchFamily="34" charset="0"/>
              </a:rPr>
              <a:t>of the scenario. </a:t>
            </a:r>
          </a:p>
        </p:txBody>
      </p:sp>
    </p:spTree>
    <p:extLst>
      <p:ext uri="{BB962C8B-B14F-4D97-AF65-F5344CB8AC3E}">
        <p14:creationId xmlns:p14="http://schemas.microsoft.com/office/powerpoint/2010/main" val="3342971384"/>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67544" y="1484784"/>
            <a:ext cx="8229600" cy="580925"/>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r>
              <a:rPr lang="en-GB" sz="2800" dirty="0">
                <a:cs typeface="Arial" panose="020B0604020202020204" pitchFamily="34" charset="0"/>
              </a:rPr>
              <a:t>Aim</a:t>
            </a:r>
            <a:endParaRPr lang="en" sz="2800" dirty="0">
              <a:cs typeface="Arial" panose="020B0604020202020204" pitchFamily="34" charset="0"/>
            </a:endParaRPr>
          </a:p>
        </p:txBody>
      </p:sp>
      <p:sp>
        <p:nvSpPr>
          <p:cNvPr id="225" name="Shape 225"/>
          <p:cNvSpPr txBox="1">
            <a:spLocks noGrp="1"/>
          </p:cNvSpPr>
          <p:nvPr>
            <p:ph type="body" idx="1"/>
          </p:nvPr>
        </p:nvSpPr>
        <p:spPr>
          <a:xfrm>
            <a:off x="467544" y="2708920"/>
            <a:ext cx="8229600" cy="2952328"/>
          </a:xfrm>
          <a:prstGeom prst="rect">
            <a:avLst/>
          </a:prstGeom>
          <a:ln w="9525" cap="flat">
            <a:noFill/>
            <a:prstDash val="solid"/>
            <a:round/>
            <a:headEnd type="none" w="med" len="med"/>
            <a:tailEnd type="none" w="med" len="med"/>
          </a:ln>
        </p:spPr>
        <p:txBody>
          <a:bodyPr lIns="91425" tIns="91425" rIns="91425" bIns="91425" anchor="t" anchorCtr="0">
            <a:noAutofit/>
          </a:bodyPr>
          <a:lstStyle/>
          <a:p>
            <a:r>
              <a:rPr lang="en-GB" sz="2000" dirty="0">
                <a:cs typeface="Arial" panose="020B0604020202020204" pitchFamily="34" charset="0"/>
              </a:rPr>
              <a:t>Kohlberg’s aim was to provide evidence for his stage theory of moral development.  </a:t>
            </a:r>
          </a:p>
          <a:p>
            <a:endParaRPr lang="en-GB" sz="2000" dirty="0">
              <a:cs typeface="Arial" panose="020B0604020202020204" pitchFamily="34" charset="0"/>
            </a:endParaRPr>
          </a:p>
          <a:p>
            <a:r>
              <a:rPr lang="en-GB" sz="2000" dirty="0">
                <a:cs typeface="Arial" panose="020B0604020202020204" pitchFamily="34" charset="0"/>
              </a:rPr>
              <a:t>His theory takes Piaget’s research into child development, elements of behaviourism (all behaviour is learnt from the environment) and Freudian psychology (morality coming from the development of the superego) into account.</a:t>
            </a:r>
          </a:p>
          <a:p>
            <a:endParaRPr lang="en" sz="2000" dirty="0">
              <a:cs typeface="Arial" panose="020B0604020202020204" pitchFamily="34" charset="0"/>
            </a:endParaRPr>
          </a:p>
        </p:txBody>
      </p:sp>
    </p:spTree>
    <p:extLst>
      <p:ext uri="{BB962C8B-B14F-4D97-AF65-F5344CB8AC3E}">
        <p14:creationId xmlns:p14="http://schemas.microsoft.com/office/powerpoint/2010/main" val="2472903993"/>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4820</Words>
  <Application>Microsoft Office PowerPoint</Application>
  <PresentationFormat>On-screen Show (4:3)</PresentationFormat>
  <Paragraphs>463</Paragraphs>
  <Slides>56</Slides>
  <Notes>53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56</vt:i4>
      </vt:variant>
    </vt:vector>
  </HeadingPairs>
  <TitlesOfParts>
    <vt:vector size="59" baseType="lpstr">
      <vt:lpstr>Arial</vt:lpstr>
      <vt:lpstr>Calibri</vt:lpstr>
      <vt:lpstr>1_Office Theme</vt:lpstr>
      <vt:lpstr>Why are you here this lunchtime?</vt:lpstr>
      <vt:lpstr>Why are you here this lunchtime? Which level / stage?</vt:lpstr>
      <vt:lpstr>Why are you here this lunchtime? Which level / stage?</vt:lpstr>
      <vt:lpstr>Kohlberg (1968)  The child as a moral philosopher</vt:lpstr>
      <vt:lpstr>Kohlberg (1968)  The child as a moral philosopher</vt:lpstr>
      <vt:lpstr>PowerPoint Presentation</vt:lpstr>
      <vt:lpstr>Moral dilemmas</vt:lpstr>
      <vt:lpstr>Activity</vt:lpstr>
      <vt:lpstr>Aim</vt:lpstr>
      <vt:lpstr>Sample</vt:lpstr>
      <vt:lpstr>Procedure</vt:lpstr>
      <vt:lpstr>Kohlberg’s stages</vt:lpstr>
      <vt:lpstr>Discuss these two questions  with the people around you:</vt:lpstr>
      <vt:lpstr>‘Is it better to save the life of one important person or a lot of unimportant people?’</vt:lpstr>
      <vt:lpstr>‘Should the doctor mercy kill a fatally ill woman requesting death because of her pain?’</vt:lpstr>
      <vt:lpstr>‘Should the doctor mercy kill a fatally ill woman requesting death because of her pain?’</vt:lpstr>
      <vt:lpstr>‘Should the doctor mercy kill a fatally ill woman requesting death because of her pain?’</vt:lpstr>
      <vt:lpstr>‘Should the doctor mercy kill a fatally ill woman requesting death because of her pain?’</vt:lpstr>
      <vt:lpstr>‘Should the doctor mercy kill a fatally ill woman requesting death because of her pain?’</vt:lpstr>
      <vt:lpstr>Movement through the stages</vt:lpstr>
      <vt:lpstr>Activity</vt:lpstr>
      <vt:lpstr>Activity answers </vt:lpstr>
      <vt:lpstr>Activity answers</vt:lpstr>
      <vt:lpstr>Cultural differences</vt:lpstr>
      <vt:lpstr>Conclusions</vt:lpstr>
      <vt:lpstr>Evaluation</vt:lpstr>
      <vt:lpstr>Links to debates</vt:lpstr>
      <vt:lpstr>Links to areas/perspectives</vt:lpstr>
      <vt:lpstr>Links to key themes</vt:lpstr>
      <vt:lpstr>     </vt:lpstr>
      <vt:lpstr>Background</vt:lpstr>
      <vt:lpstr>Discuss</vt:lpstr>
      <vt:lpstr>Piaget </vt:lpstr>
      <vt:lpstr>Evaluation</vt:lpstr>
      <vt:lpstr>Aim</vt:lpstr>
      <vt:lpstr>Why Canada and China?</vt:lpstr>
      <vt:lpstr>In China, children are educated about their culture from a very early age. Two key aspects that are brought into educational programmes are:</vt:lpstr>
      <vt:lpstr>Sample</vt:lpstr>
      <vt:lpstr>Procedure</vt:lpstr>
      <vt:lpstr>PowerPoint Presentation</vt:lpstr>
      <vt:lpstr>PowerPoint Presentation</vt:lpstr>
      <vt:lpstr>Generalisability</vt:lpstr>
      <vt:lpstr>Can you describe the procedure yourself?</vt:lpstr>
      <vt:lpstr>Results</vt:lpstr>
      <vt:lpstr>Pro-social/truth-telling stories</vt:lpstr>
      <vt:lpstr>Pro-social/lie-telling stories</vt:lpstr>
      <vt:lpstr>PowerPoint Presentation</vt:lpstr>
      <vt:lpstr>Discussion</vt:lpstr>
      <vt:lpstr>PowerPoint Presentation</vt:lpstr>
      <vt:lpstr>Similarities between the cultures</vt:lpstr>
      <vt:lpstr>Conclusion </vt:lpstr>
      <vt:lpstr>Evaluation</vt:lpstr>
      <vt:lpstr>Links to debates</vt:lpstr>
      <vt:lpstr>Links to areas/perspectives</vt:lpstr>
      <vt:lpstr>Links to key themes</vt:lpstr>
      <vt:lpstr>Lee et al. vs. Kohlberg</vt:lpstr>
    </vt:vector>
  </TitlesOfParts>
  <Company>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Kohlberg and Lee Revision</dc:title>
  <dc:creator>Evagora V (Staff)</dc:creator>
  <cp:lastModifiedBy>Evagora V (Staff)</cp:lastModifiedBy>
  <cp:revision>3</cp:revision>
  <dcterms:created xsi:type="dcterms:W3CDTF">2019-03-06T12:41:46Z</dcterms:created>
  <dcterms:modified xsi:type="dcterms:W3CDTF">2019-03-06T14:09:19Z</dcterms:modified>
</cp:coreProperties>
</file>