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handoutMasterIdLst>
    <p:handoutMasterId r:id="rId117"/>
  </p:handoutMasterIdLst>
  <p:sldIdLst>
    <p:sldId id="276" r:id="rId2"/>
    <p:sldId id="383" r:id="rId3"/>
    <p:sldId id="382" r:id="rId4"/>
    <p:sldId id="317" r:id="rId5"/>
    <p:sldId id="257" r:id="rId6"/>
    <p:sldId id="370" r:id="rId7"/>
    <p:sldId id="373" r:id="rId8"/>
    <p:sldId id="371" r:id="rId9"/>
    <p:sldId id="372" r:id="rId10"/>
    <p:sldId id="369" r:id="rId11"/>
    <p:sldId id="258" r:id="rId12"/>
    <p:sldId id="260" r:id="rId13"/>
    <p:sldId id="261" r:id="rId14"/>
    <p:sldId id="262" r:id="rId15"/>
    <p:sldId id="263" r:id="rId16"/>
    <p:sldId id="298" r:id="rId17"/>
    <p:sldId id="299" r:id="rId18"/>
    <p:sldId id="300" r:id="rId19"/>
    <p:sldId id="301" r:id="rId20"/>
    <p:sldId id="302" r:id="rId21"/>
    <p:sldId id="375" r:id="rId22"/>
    <p:sldId id="374" r:id="rId23"/>
    <p:sldId id="376" r:id="rId24"/>
    <p:sldId id="303" r:id="rId25"/>
    <p:sldId id="377" r:id="rId26"/>
    <p:sldId id="304" r:id="rId27"/>
    <p:sldId id="378" r:id="rId28"/>
    <p:sldId id="379" r:id="rId29"/>
    <p:sldId id="380" r:id="rId30"/>
    <p:sldId id="386" r:id="rId31"/>
    <p:sldId id="387" r:id="rId32"/>
    <p:sldId id="388" r:id="rId33"/>
    <p:sldId id="389" r:id="rId34"/>
    <p:sldId id="381" r:id="rId35"/>
    <p:sldId id="396" r:id="rId36"/>
    <p:sldId id="392" r:id="rId37"/>
    <p:sldId id="394" r:id="rId38"/>
    <p:sldId id="397" r:id="rId39"/>
    <p:sldId id="393" r:id="rId40"/>
    <p:sldId id="395" r:id="rId41"/>
    <p:sldId id="384" r:id="rId42"/>
    <p:sldId id="385" r:id="rId43"/>
    <p:sldId id="390" r:id="rId44"/>
    <p:sldId id="305" r:id="rId45"/>
    <p:sldId id="306" r:id="rId46"/>
    <p:sldId id="307" r:id="rId47"/>
    <p:sldId id="316" r:id="rId48"/>
    <p:sldId id="277" r:id="rId49"/>
    <p:sldId id="278" r:id="rId50"/>
    <p:sldId id="285" r:id="rId51"/>
    <p:sldId id="286" r:id="rId52"/>
    <p:sldId id="308" r:id="rId53"/>
    <p:sldId id="312" r:id="rId54"/>
    <p:sldId id="313" r:id="rId55"/>
    <p:sldId id="310" r:id="rId56"/>
    <p:sldId id="311" r:id="rId57"/>
    <p:sldId id="314" r:id="rId58"/>
    <p:sldId id="315" r:id="rId59"/>
    <p:sldId id="309" r:id="rId60"/>
    <p:sldId id="288" r:id="rId61"/>
    <p:sldId id="320" r:id="rId62"/>
    <p:sldId id="321" r:id="rId63"/>
    <p:sldId id="323" r:id="rId64"/>
    <p:sldId id="322" r:id="rId65"/>
    <p:sldId id="319" r:id="rId66"/>
    <p:sldId id="325" r:id="rId67"/>
    <p:sldId id="324" r:id="rId68"/>
    <p:sldId id="289" r:id="rId69"/>
    <p:sldId id="290" r:id="rId70"/>
    <p:sldId id="291" r:id="rId71"/>
    <p:sldId id="294" r:id="rId72"/>
    <p:sldId id="295" r:id="rId73"/>
    <p:sldId id="318" r:id="rId74"/>
    <p:sldId id="326" r:id="rId75"/>
    <p:sldId id="329" r:id="rId76"/>
    <p:sldId id="328"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5" r:id="rId92"/>
    <p:sldId id="344" r:id="rId93"/>
    <p:sldId id="346" r:id="rId94"/>
    <p:sldId id="348" r:id="rId95"/>
    <p:sldId id="347" r:id="rId96"/>
    <p:sldId id="349" r:id="rId97"/>
    <p:sldId id="350" r:id="rId98"/>
    <p:sldId id="351" r:id="rId99"/>
    <p:sldId id="352" r:id="rId100"/>
    <p:sldId id="353" r:id="rId101"/>
    <p:sldId id="359" r:id="rId102"/>
    <p:sldId id="355" r:id="rId103"/>
    <p:sldId id="356" r:id="rId104"/>
    <p:sldId id="357" r:id="rId105"/>
    <p:sldId id="358" r:id="rId106"/>
    <p:sldId id="360" r:id="rId107"/>
    <p:sldId id="361" r:id="rId108"/>
    <p:sldId id="362" r:id="rId109"/>
    <p:sldId id="365" r:id="rId110"/>
    <p:sldId id="363" r:id="rId111"/>
    <p:sldId id="364" r:id="rId112"/>
    <p:sldId id="366" r:id="rId113"/>
    <p:sldId id="367" r:id="rId114"/>
    <p:sldId id="368" r:id="rId1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120"/>
      </p:cViewPr>
      <p:guideLst>
        <p:guide orient="horz" pos="2160"/>
        <p:guide pos="2880"/>
      </p:guideLst>
    </p:cSldViewPr>
  </p:slideViewPr>
  <p:notesTextViewPr>
    <p:cViewPr>
      <p:scale>
        <a:sx n="1" d="1"/>
        <a:sy n="1" d="1"/>
      </p:scale>
      <p:origin x="0" y="0"/>
    </p:cViewPr>
  </p:notesTextViewPr>
  <p:sorterViewPr>
    <p:cViewPr varScale="1">
      <p:scale>
        <a:sx n="1" d="1"/>
        <a:sy n="1" d="1"/>
      </p:scale>
      <p:origin x="0" y="-13980"/>
    </p:cViewPr>
  </p:sorterViewPr>
  <p:notesViewPr>
    <p:cSldViewPr>
      <p:cViewPr varScale="1">
        <p:scale>
          <a:sx n="56" d="100"/>
          <a:sy n="56" d="100"/>
        </p:scale>
        <p:origin x="-181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F1B1D-1A9B-4444-9840-FEC3FAC1C59D}"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CC54A96E-32BD-4337-A7D1-2BA07701E288}">
      <dgm:prSet phldrT="[Text]"/>
      <dgm:spPr/>
      <dgm:t>
        <a:bodyPr/>
        <a:lstStyle/>
        <a:p>
          <a:r>
            <a:rPr lang="en-GB" dirty="0" smtClean="0">
              <a:solidFill>
                <a:schemeClr val="tx1"/>
              </a:solidFill>
              <a:latin typeface="Arial" pitchFamily="34" charset="0"/>
              <a:cs typeface="Arial" pitchFamily="34" charset="0"/>
            </a:rPr>
            <a:t>Do a practice paper </a:t>
          </a:r>
          <a:endParaRPr lang="en-GB" dirty="0">
            <a:solidFill>
              <a:schemeClr val="tx1"/>
            </a:solidFill>
            <a:latin typeface="Arial" pitchFamily="34" charset="0"/>
            <a:cs typeface="Arial" pitchFamily="34" charset="0"/>
          </a:endParaRPr>
        </a:p>
      </dgm:t>
    </dgm:pt>
    <dgm:pt modelId="{A74D4446-0A89-413D-9DB4-EEA2CD5E5EF6}" type="parTrans" cxnId="{35315480-81CF-489D-961E-9A6AEA782FC6}">
      <dgm:prSet/>
      <dgm:spPr/>
      <dgm:t>
        <a:bodyPr/>
        <a:lstStyle/>
        <a:p>
          <a:endParaRPr lang="en-GB">
            <a:solidFill>
              <a:schemeClr val="tx1"/>
            </a:solidFill>
            <a:latin typeface="Arial" pitchFamily="34" charset="0"/>
            <a:cs typeface="Arial" pitchFamily="34" charset="0"/>
          </a:endParaRPr>
        </a:p>
      </dgm:t>
    </dgm:pt>
    <dgm:pt modelId="{741F07D4-88B4-424A-A88A-E4958E0BA03F}" type="sibTrans" cxnId="{35315480-81CF-489D-961E-9A6AEA782FC6}">
      <dgm:prSet/>
      <dgm:spPr/>
      <dgm:t>
        <a:bodyPr/>
        <a:lstStyle/>
        <a:p>
          <a:endParaRPr lang="en-GB">
            <a:solidFill>
              <a:schemeClr val="tx1"/>
            </a:solidFill>
            <a:latin typeface="Arial" pitchFamily="34" charset="0"/>
            <a:cs typeface="Arial" pitchFamily="34" charset="0"/>
          </a:endParaRPr>
        </a:p>
      </dgm:t>
    </dgm:pt>
    <dgm:pt modelId="{1DD00D0D-ED38-4A2B-B4A7-25F02030CBEA}">
      <dgm:prSet phldrT="[Text]"/>
      <dgm:spPr/>
      <dgm:t>
        <a:bodyPr/>
        <a:lstStyle/>
        <a:p>
          <a:r>
            <a:rPr lang="en-GB" dirty="0" smtClean="0">
              <a:solidFill>
                <a:schemeClr val="tx1"/>
              </a:solidFill>
              <a:latin typeface="Arial" pitchFamily="34" charset="0"/>
              <a:cs typeface="Arial" pitchFamily="34" charset="0"/>
            </a:rPr>
            <a:t>Get it marked</a:t>
          </a:r>
          <a:endParaRPr lang="en-GB" dirty="0">
            <a:solidFill>
              <a:schemeClr val="tx1"/>
            </a:solidFill>
            <a:latin typeface="Arial" pitchFamily="34" charset="0"/>
            <a:cs typeface="Arial" pitchFamily="34" charset="0"/>
          </a:endParaRPr>
        </a:p>
      </dgm:t>
    </dgm:pt>
    <dgm:pt modelId="{A52A3875-B7C4-42C9-BE12-42B0CE612D73}" type="parTrans" cxnId="{A31C2243-C9D7-472E-A51E-B5B66E17A782}">
      <dgm:prSet/>
      <dgm:spPr/>
      <dgm:t>
        <a:bodyPr/>
        <a:lstStyle/>
        <a:p>
          <a:endParaRPr lang="en-GB">
            <a:solidFill>
              <a:schemeClr val="tx1"/>
            </a:solidFill>
            <a:latin typeface="Arial" pitchFamily="34" charset="0"/>
            <a:cs typeface="Arial" pitchFamily="34" charset="0"/>
          </a:endParaRPr>
        </a:p>
      </dgm:t>
    </dgm:pt>
    <dgm:pt modelId="{DB0BA0F2-2B9B-425D-8C41-F48D458EB6CE}" type="sibTrans" cxnId="{A31C2243-C9D7-472E-A51E-B5B66E17A782}">
      <dgm:prSet/>
      <dgm:spPr/>
      <dgm:t>
        <a:bodyPr/>
        <a:lstStyle/>
        <a:p>
          <a:endParaRPr lang="en-GB">
            <a:solidFill>
              <a:schemeClr val="tx1"/>
            </a:solidFill>
            <a:latin typeface="Arial" pitchFamily="34" charset="0"/>
            <a:cs typeface="Arial" pitchFamily="34" charset="0"/>
          </a:endParaRPr>
        </a:p>
      </dgm:t>
    </dgm:pt>
    <dgm:pt modelId="{16C5E417-A573-48AB-BB96-92D9355D8082}">
      <dgm:prSet phldrT="[Text]"/>
      <dgm:spPr/>
      <dgm:t>
        <a:bodyPr/>
        <a:lstStyle/>
        <a:p>
          <a:r>
            <a:rPr lang="en-GB" dirty="0" smtClean="0">
              <a:solidFill>
                <a:schemeClr val="tx1"/>
              </a:solidFill>
              <a:latin typeface="Arial" pitchFamily="34" charset="0"/>
              <a:cs typeface="Arial" pitchFamily="34" charset="0"/>
            </a:rPr>
            <a:t>See where you did not get 100%</a:t>
          </a:r>
          <a:endParaRPr lang="en-GB" dirty="0">
            <a:solidFill>
              <a:schemeClr val="tx1"/>
            </a:solidFill>
            <a:latin typeface="Arial" pitchFamily="34" charset="0"/>
            <a:cs typeface="Arial" pitchFamily="34" charset="0"/>
          </a:endParaRPr>
        </a:p>
      </dgm:t>
    </dgm:pt>
    <dgm:pt modelId="{E4BF22D9-3671-4521-A204-8CD8CE55F13B}" type="parTrans" cxnId="{5EC4EA8D-CC5B-482F-98B5-94D3EE3F5FA2}">
      <dgm:prSet/>
      <dgm:spPr/>
      <dgm:t>
        <a:bodyPr/>
        <a:lstStyle/>
        <a:p>
          <a:endParaRPr lang="en-GB">
            <a:solidFill>
              <a:schemeClr val="tx1"/>
            </a:solidFill>
            <a:latin typeface="Arial" pitchFamily="34" charset="0"/>
            <a:cs typeface="Arial" pitchFamily="34" charset="0"/>
          </a:endParaRPr>
        </a:p>
      </dgm:t>
    </dgm:pt>
    <dgm:pt modelId="{31147DE5-BEE5-4F81-AD24-B21FB22C57C0}" type="sibTrans" cxnId="{5EC4EA8D-CC5B-482F-98B5-94D3EE3F5FA2}">
      <dgm:prSet/>
      <dgm:spPr/>
      <dgm:t>
        <a:bodyPr/>
        <a:lstStyle/>
        <a:p>
          <a:endParaRPr lang="en-GB">
            <a:solidFill>
              <a:schemeClr val="tx1"/>
            </a:solidFill>
            <a:latin typeface="Arial" pitchFamily="34" charset="0"/>
            <a:cs typeface="Arial" pitchFamily="34" charset="0"/>
          </a:endParaRPr>
        </a:p>
      </dgm:t>
    </dgm:pt>
    <dgm:pt modelId="{A8DEF03A-D7C0-4823-832C-6DABA57A8660}">
      <dgm:prSet phldrT="[Text]"/>
      <dgm:spPr/>
      <dgm:t>
        <a:bodyPr/>
        <a:lstStyle/>
        <a:p>
          <a:r>
            <a:rPr lang="en-GB" dirty="0" smtClean="0">
              <a:solidFill>
                <a:schemeClr val="tx1"/>
              </a:solidFill>
              <a:latin typeface="Arial" pitchFamily="34" charset="0"/>
              <a:cs typeface="Arial" pitchFamily="34" charset="0"/>
            </a:rPr>
            <a:t>Complete it again with the comments and targets</a:t>
          </a:r>
          <a:endParaRPr lang="en-GB" dirty="0">
            <a:solidFill>
              <a:schemeClr val="tx1"/>
            </a:solidFill>
            <a:latin typeface="Arial" pitchFamily="34" charset="0"/>
            <a:cs typeface="Arial" pitchFamily="34" charset="0"/>
          </a:endParaRPr>
        </a:p>
      </dgm:t>
    </dgm:pt>
    <dgm:pt modelId="{EE402135-AE2E-4586-8C5F-81C8CA1A5BE2}" type="parTrans" cxnId="{F3773396-95DD-457A-9F88-36D2C0511F90}">
      <dgm:prSet/>
      <dgm:spPr/>
      <dgm:t>
        <a:bodyPr/>
        <a:lstStyle/>
        <a:p>
          <a:endParaRPr lang="en-GB">
            <a:solidFill>
              <a:schemeClr val="tx1"/>
            </a:solidFill>
            <a:latin typeface="Arial" pitchFamily="34" charset="0"/>
            <a:cs typeface="Arial" pitchFamily="34" charset="0"/>
          </a:endParaRPr>
        </a:p>
      </dgm:t>
    </dgm:pt>
    <dgm:pt modelId="{A0FA9135-B888-4B59-A104-E70E4A10836D}" type="sibTrans" cxnId="{F3773396-95DD-457A-9F88-36D2C0511F90}">
      <dgm:prSet/>
      <dgm:spPr/>
      <dgm:t>
        <a:bodyPr/>
        <a:lstStyle/>
        <a:p>
          <a:endParaRPr lang="en-GB">
            <a:solidFill>
              <a:schemeClr val="tx1"/>
            </a:solidFill>
            <a:latin typeface="Arial" pitchFamily="34" charset="0"/>
            <a:cs typeface="Arial" pitchFamily="34" charset="0"/>
          </a:endParaRPr>
        </a:p>
      </dgm:t>
    </dgm:pt>
    <dgm:pt modelId="{0F231515-F373-4D94-90A7-00C4531C78F9}">
      <dgm:prSet phldrT="[Text]"/>
      <dgm:spPr/>
      <dgm:t>
        <a:bodyPr/>
        <a:lstStyle/>
        <a:p>
          <a:r>
            <a:rPr lang="en-GB" dirty="0" smtClean="0">
              <a:solidFill>
                <a:schemeClr val="tx1"/>
              </a:solidFill>
              <a:latin typeface="Arial" pitchFamily="34" charset="0"/>
              <a:cs typeface="Arial" pitchFamily="34" charset="0"/>
            </a:rPr>
            <a:t>Get 100%</a:t>
          </a:r>
          <a:endParaRPr lang="en-GB" dirty="0">
            <a:solidFill>
              <a:schemeClr val="tx1"/>
            </a:solidFill>
            <a:latin typeface="Arial" pitchFamily="34" charset="0"/>
            <a:cs typeface="Arial" pitchFamily="34" charset="0"/>
          </a:endParaRPr>
        </a:p>
      </dgm:t>
    </dgm:pt>
    <dgm:pt modelId="{0F71DA6B-FEC7-493D-A1D0-CD38DC5967E1}" type="parTrans" cxnId="{0194E656-D1D9-4F4F-8453-EBE33C055350}">
      <dgm:prSet/>
      <dgm:spPr/>
      <dgm:t>
        <a:bodyPr/>
        <a:lstStyle/>
        <a:p>
          <a:endParaRPr lang="en-GB">
            <a:solidFill>
              <a:schemeClr val="tx1"/>
            </a:solidFill>
            <a:latin typeface="Arial" pitchFamily="34" charset="0"/>
            <a:cs typeface="Arial" pitchFamily="34" charset="0"/>
          </a:endParaRPr>
        </a:p>
      </dgm:t>
    </dgm:pt>
    <dgm:pt modelId="{28CF1A33-D67C-42A9-A621-A03458654292}" type="sibTrans" cxnId="{0194E656-D1D9-4F4F-8453-EBE33C055350}">
      <dgm:prSet/>
      <dgm:spPr/>
      <dgm:t>
        <a:bodyPr/>
        <a:lstStyle/>
        <a:p>
          <a:endParaRPr lang="en-GB">
            <a:solidFill>
              <a:schemeClr val="tx1"/>
            </a:solidFill>
            <a:latin typeface="Arial" pitchFamily="34" charset="0"/>
            <a:cs typeface="Arial" pitchFamily="34" charset="0"/>
          </a:endParaRPr>
        </a:p>
      </dgm:t>
    </dgm:pt>
    <dgm:pt modelId="{E894CE1D-10E5-4987-A9AE-6CE3DA7B2C7E}" type="pres">
      <dgm:prSet presAssocID="{D89F1B1D-1A9B-4444-9840-FEC3FAC1C59D}" presName="cycle" presStyleCnt="0">
        <dgm:presLayoutVars>
          <dgm:dir/>
          <dgm:resizeHandles val="exact"/>
        </dgm:presLayoutVars>
      </dgm:prSet>
      <dgm:spPr/>
      <dgm:t>
        <a:bodyPr/>
        <a:lstStyle/>
        <a:p>
          <a:endParaRPr lang="en-GB"/>
        </a:p>
      </dgm:t>
    </dgm:pt>
    <dgm:pt modelId="{D4DD6E6C-6538-45EC-9A28-7F9FC08CC81D}" type="pres">
      <dgm:prSet presAssocID="{CC54A96E-32BD-4337-A7D1-2BA07701E288}" presName="node" presStyleLbl="node1" presStyleIdx="0" presStyleCnt="5" custRadScaleRad="99045" custRadScaleInc="-3576">
        <dgm:presLayoutVars>
          <dgm:bulletEnabled val="1"/>
        </dgm:presLayoutVars>
      </dgm:prSet>
      <dgm:spPr/>
      <dgm:t>
        <a:bodyPr/>
        <a:lstStyle/>
        <a:p>
          <a:endParaRPr lang="en-GB"/>
        </a:p>
      </dgm:t>
    </dgm:pt>
    <dgm:pt modelId="{5EBEA03C-8BC8-48B2-AF63-EE076EA61962}" type="pres">
      <dgm:prSet presAssocID="{741F07D4-88B4-424A-A88A-E4958E0BA03F}" presName="sibTrans" presStyleLbl="sibTrans2D1" presStyleIdx="0" presStyleCnt="5"/>
      <dgm:spPr/>
      <dgm:t>
        <a:bodyPr/>
        <a:lstStyle/>
        <a:p>
          <a:endParaRPr lang="en-GB"/>
        </a:p>
      </dgm:t>
    </dgm:pt>
    <dgm:pt modelId="{142E0C79-2A41-4069-8484-1F9B42EAA901}" type="pres">
      <dgm:prSet presAssocID="{741F07D4-88B4-424A-A88A-E4958E0BA03F}" presName="connectorText" presStyleLbl="sibTrans2D1" presStyleIdx="0" presStyleCnt="5"/>
      <dgm:spPr/>
      <dgm:t>
        <a:bodyPr/>
        <a:lstStyle/>
        <a:p>
          <a:endParaRPr lang="en-GB"/>
        </a:p>
      </dgm:t>
    </dgm:pt>
    <dgm:pt modelId="{E9CC8CB9-E618-4B8F-B98B-B66459D7B629}" type="pres">
      <dgm:prSet presAssocID="{1DD00D0D-ED38-4A2B-B4A7-25F02030CBEA}" presName="node" presStyleLbl="node1" presStyleIdx="1" presStyleCnt="5">
        <dgm:presLayoutVars>
          <dgm:bulletEnabled val="1"/>
        </dgm:presLayoutVars>
      </dgm:prSet>
      <dgm:spPr/>
      <dgm:t>
        <a:bodyPr/>
        <a:lstStyle/>
        <a:p>
          <a:endParaRPr lang="en-GB"/>
        </a:p>
      </dgm:t>
    </dgm:pt>
    <dgm:pt modelId="{B642E657-34CF-4FAA-BC3B-0EF534021CEB}" type="pres">
      <dgm:prSet presAssocID="{DB0BA0F2-2B9B-425D-8C41-F48D458EB6CE}" presName="sibTrans" presStyleLbl="sibTrans2D1" presStyleIdx="1" presStyleCnt="5"/>
      <dgm:spPr/>
      <dgm:t>
        <a:bodyPr/>
        <a:lstStyle/>
        <a:p>
          <a:endParaRPr lang="en-GB"/>
        </a:p>
      </dgm:t>
    </dgm:pt>
    <dgm:pt modelId="{2C1D3A15-4D7D-4DEC-BACD-01B31361D2F1}" type="pres">
      <dgm:prSet presAssocID="{DB0BA0F2-2B9B-425D-8C41-F48D458EB6CE}" presName="connectorText" presStyleLbl="sibTrans2D1" presStyleIdx="1" presStyleCnt="5"/>
      <dgm:spPr/>
      <dgm:t>
        <a:bodyPr/>
        <a:lstStyle/>
        <a:p>
          <a:endParaRPr lang="en-GB"/>
        </a:p>
      </dgm:t>
    </dgm:pt>
    <dgm:pt modelId="{5074EB9F-A429-4385-AE58-17D03E8BCF73}" type="pres">
      <dgm:prSet presAssocID="{16C5E417-A573-48AB-BB96-92D9355D8082}" presName="node" presStyleLbl="node1" presStyleIdx="2" presStyleCnt="5">
        <dgm:presLayoutVars>
          <dgm:bulletEnabled val="1"/>
        </dgm:presLayoutVars>
      </dgm:prSet>
      <dgm:spPr/>
      <dgm:t>
        <a:bodyPr/>
        <a:lstStyle/>
        <a:p>
          <a:endParaRPr lang="en-GB"/>
        </a:p>
      </dgm:t>
    </dgm:pt>
    <dgm:pt modelId="{6E6BF1A9-F6E1-486B-9615-AEDA4012CCAF}" type="pres">
      <dgm:prSet presAssocID="{31147DE5-BEE5-4F81-AD24-B21FB22C57C0}" presName="sibTrans" presStyleLbl="sibTrans2D1" presStyleIdx="2" presStyleCnt="5"/>
      <dgm:spPr/>
      <dgm:t>
        <a:bodyPr/>
        <a:lstStyle/>
        <a:p>
          <a:endParaRPr lang="en-GB"/>
        </a:p>
      </dgm:t>
    </dgm:pt>
    <dgm:pt modelId="{97AC5073-8A69-434B-B330-F618FF7BEEDF}" type="pres">
      <dgm:prSet presAssocID="{31147DE5-BEE5-4F81-AD24-B21FB22C57C0}" presName="connectorText" presStyleLbl="sibTrans2D1" presStyleIdx="2" presStyleCnt="5"/>
      <dgm:spPr/>
      <dgm:t>
        <a:bodyPr/>
        <a:lstStyle/>
        <a:p>
          <a:endParaRPr lang="en-GB"/>
        </a:p>
      </dgm:t>
    </dgm:pt>
    <dgm:pt modelId="{CD00BFC0-503F-4960-95FC-DD3FBBEC2D65}" type="pres">
      <dgm:prSet presAssocID="{A8DEF03A-D7C0-4823-832C-6DABA57A8660}" presName="node" presStyleLbl="node1" presStyleIdx="3" presStyleCnt="5">
        <dgm:presLayoutVars>
          <dgm:bulletEnabled val="1"/>
        </dgm:presLayoutVars>
      </dgm:prSet>
      <dgm:spPr/>
      <dgm:t>
        <a:bodyPr/>
        <a:lstStyle/>
        <a:p>
          <a:endParaRPr lang="en-GB"/>
        </a:p>
      </dgm:t>
    </dgm:pt>
    <dgm:pt modelId="{B56EC199-B0D7-49E2-92AB-821468A975FE}" type="pres">
      <dgm:prSet presAssocID="{A0FA9135-B888-4B59-A104-E70E4A10836D}" presName="sibTrans" presStyleLbl="sibTrans2D1" presStyleIdx="3" presStyleCnt="5"/>
      <dgm:spPr/>
      <dgm:t>
        <a:bodyPr/>
        <a:lstStyle/>
        <a:p>
          <a:endParaRPr lang="en-GB"/>
        </a:p>
      </dgm:t>
    </dgm:pt>
    <dgm:pt modelId="{31E3157B-1B78-4F8C-98A0-62064F3D192F}" type="pres">
      <dgm:prSet presAssocID="{A0FA9135-B888-4B59-A104-E70E4A10836D}" presName="connectorText" presStyleLbl="sibTrans2D1" presStyleIdx="3" presStyleCnt="5"/>
      <dgm:spPr/>
      <dgm:t>
        <a:bodyPr/>
        <a:lstStyle/>
        <a:p>
          <a:endParaRPr lang="en-GB"/>
        </a:p>
      </dgm:t>
    </dgm:pt>
    <dgm:pt modelId="{C220F1EB-C10C-4DEB-861E-1004E49B8203}" type="pres">
      <dgm:prSet presAssocID="{0F231515-F373-4D94-90A7-00C4531C78F9}" presName="node" presStyleLbl="node1" presStyleIdx="4" presStyleCnt="5">
        <dgm:presLayoutVars>
          <dgm:bulletEnabled val="1"/>
        </dgm:presLayoutVars>
      </dgm:prSet>
      <dgm:spPr/>
      <dgm:t>
        <a:bodyPr/>
        <a:lstStyle/>
        <a:p>
          <a:endParaRPr lang="en-GB"/>
        </a:p>
      </dgm:t>
    </dgm:pt>
    <dgm:pt modelId="{52AB5581-C020-4934-A0FA-4D8EFBDCD1A3}" type="pres">
      <dgm:prSet presAssocID="{28CF1A33-D67C-42A9-A621-A03458654292}" presName="sibTrans" presStyleLbl="sibTrans2D1" presStyleIdx="4" presStyleCnt="5"/>
      <dgm:spPr/>
      <dgm:t>
        <a:bodyPr/>
        <a:lstStyle/>
        <a:p>
          <a:endParaRPr lang="en-GB"/>
        </a:p>
      </dgm:t>
    </dgm:pt>
    <dgm:pt modelId="{E6C3EC92-9833-4548-8FC8-E530FA521433}" type="pres">
      <dgm:prSet presAssocID="{28CF1A33-D67C-42A9-A621-A03458654292}" presName="connectorText" presStyleLbl="sibTrans2D1" presStyleIdx="4" presStyleCnt="5"/>
      <dgm:spPr/>
      <dgm:t>
        <a:bodyPr/>
        <a:lstStyle/>
        <a:p>
          <a:endParaRPr lang="en-GB"/>
        </a:p>
      </dgm:t>
    </dgm:pt>
  </dgm:ptLst>
  <dgm:cxnLst>
    <dgm:cxn modelId="{EF28B65F-E855-4608-A275-B9F264091625}" type="presOf" srcId="{A0FA9135-B888-4B59-A104-E70E4A10836D}" destId="{B56EC199-B0D7-49E2-92AB-821468A975FE}" srcOrd="0" destOrd="0" presId="urn:microsoft.com/office/officeart/2005/8/layout/cycle2"/>
    <dgm:cxn modelId="{6C8E0E6E-B371-47AB-9DFC-EE8EE076FB9B}" type="presOf" srcId="{31147DE5-BEE5-4F81-AD24-B21FB22C57C0}" destId="{97AC5073-8A69-434B-B330-F618FF7BEEDF}" srcOrd="1" destOrd="0" presId="urn:microsoft.com/office/officeart/2005/8/layout/cycle2"/>
    <dgm:cxn modelId="{B66A562C-1EEA-4E23-B789-55A57D0AA5DB}" type="presOf" srcId="{741F07D4-88B4-424A-A88A-E4958E0BA03F}" destId="{5EBEA03C-8BC8-48B2-AF63-EE076EA61962}" srcOrd="0" destOrd="0" presId="urn:microsoft.com/office/officeart/2005/8/layout/cycle2"/>
    <dgm:cxn modelId="{75D81928-1B9E-4C8D-BDFE-175BE5F37EC8}" type="presOf" srcId="{0F231515-F373-4D94-90A7-00C4531C78F9}" destId="{C220F1EB-C10C-4DEB-861E-1004E49B8203}" srcOrd="0" destOrd="0" presId="urn:microsoft.com/office/officeart/2005/8/layout/cycle2"/>
    <dgm:cxn modelId="{9D68B835-D59B-405B-B19B-14C2686FE8EF}" type="presOf" srcId="{A8DEF03A-D7C0-4823-832C-6DABA57A8660}" destId="{CD00BFC0-503F-4960-95FC-DD3FBBEC2D65}" srcOrd="0" destOrd="0" presId="urn:microsoft.com/office/officeart/2005/8/layout/cycle2"/>
    <dgm:cxn modelId="{5EC4EA8D-CC5B-482F-98B5-94D3EE3F5FA2}" srcId="{D89F1B1D-1A9B-4444-9840-FEC3FAC1C59D}" destId="{16C5E417-A573-48AB-BB96-92D9355D8082}" srcOrd="2" destOrd="0" parTransId="{E4BF22D9-3671-4521-A204-8CD8CE55F13B}" sibTransId="{31147DE5-BEE5-4F81-AD24-B21FB22C57C0}"/>
    <dgm:cxn modelId="{7C21219F-7400-4DF0-A768-BAB38E5C5EE5}" type="presOf" srcId="{16C5E417-A573-48AB-BB96-92D9355D8082}" destId="{5074EB9F-A429-4385-AE58-17D03E8BCF73}" srcOrd="0" destOrd="0" presId="urn:microsoft.com/office/officeart/2005/8/layout/cycle2"/>
    <dgm:cxn modelId="{A31C2243-C9D7-472E-A51E-B5B66E17A782}" srcId="{D89F1B1D-1A9B-4444-9840-FEC3FAC1C59D}" destId="{1DD00D0D-ED38-4A2B-B4A7-25F02030CBEA}" srcOrd="1" destOrd="0" parTransId="{A52A3875-B7C4-42C9-BE12-42B0CE612D73}" sibTransId="{DB0BA0F2-2B9B-425D-8C41-F48D458EB6CE}"/>
    <dgm:cxn modelId="{41603AB1-7358-45DA-A8C9-83807ED8696D}" type="presOf" srcId="{31147DE5-BEE5-4F81-AD24-B21FB22C57C0}" destId="{6E6BF1A9-F6E1-486B-9615-AEDA4012CCAF}" srcOrd="0" destOrd="0" presId="urn:microsoft.com/office/officeart/2005/8/layout/cycle2"/>
    <dgm:cxn modelId="{0B3C8F96-C2E6-432E-9844-3095B5ED5172}" type="presOf" srcId="{28CF1A33-D67C-42A9-A621-A03458654292}" destId="{E6C3EC92-9833-4548-8FC8-E530FA521433}" srcOrd="1" destOrd="0" presId="urn:microsoft.com/office/officeart/2005/8/layout/cycle2"/>
    <dgm:cxn modelId="{E35BA9DE-E38F-4980-95ED-11153A5711B2}" type="presOf" srcId="{741F07D4-88B4-424A-A88A-E4958E0BA03F}" destId="{142E0C79-2A41-4069-8484-1F9B42EAA901}" srcOrd="1" destOrd="0" presId="urn:microsoft.com/office/officeart/2005/8/layout/cycle2"/>
    <dgm:cxn modelId="{BC77AA93-29F1-41CA-BF2D-9C803B96647F}" type="presOf" srcId="{A0FA9135-B888-4B59-A104-E70E4A10836D}" destId="{31E3157B-1B78-4F8C-98A0-62064F3D192F}" srcOrd="1" destOrd="0" presId="urn:microsoft.com/office/officeart/2005/8/layout/cycle2"/>
    <dgm:cxn modelId="{8EE2C180-C7BC-4FC0-97F1-98C88D9D7A9B}" type="presOf" srcId="{1DD00D0D-ED38-4A2B-B4A7-25F02030CBEA}" destId="{E9CC8CB9-E618-4B8F-B98B-B66459D7B629}" srcOrd="0" destOrd="0" presId="urn:microsoft.com/office/officeart/2005/8/layout/cycle2"/>
    <dgm:cxn modelId="{C8F7C024-C4AF-4D7C-B88D-1F680CA84300}" type="presOf" srcId="{DB0BA0F2-2B9B-425D-8C41-F48D458EB6CE}" destId="{2C1D3A15-4D7D-4DEC-BACD-01B31361D2F1}" srcOrd="1" destOrd="0" presId="urn:microsoft.com/office/officeart/2005/8/layout/cycle2"/>
    <dgm:cxn modelId="{054DC6F3-1834-4FBB-AE35-FC70DC6A2E39}" type="presOf" srcId="{28CF1A33-D67C-42A9-A621-A03458654292}" destId="{52AB5581-C020-4934-A0FA-4D8EFBDCD1A3}" srcOrd="0" destOrd="0" presId="urn:microsoft.com/office/officeart/2005/8/layout/cycle2"/>
    <dgm:cxn modelId="{B17359AF-5DAA-4FA9-BE14-C7641F05585A}" type="presOf" srcId="{DB0BA0F2-2B9B-425D-8C41-F48D458EB6CE}" destId="{B642E657-34CF-4FAA-BC3B-0EF534021CEB}" srcOrd="0" destOrd="0" presId="urn:microsoft.com/office/officeart/2005/8/layout/cycle2"/>
    <dgm:cxn modelId="{35315480-81CF-489D-961E-9A6AEA782FC6}" srcId="{D89F1B1D-1A9B-4444-9840-FEC3FAC1C59D}" destId="{CC54A96E-32BD-4337-A7D1-2BA07701E288}" srcOrd="0" destOrd="0" parTransId="{A74D4446-0A89-413D-9DB4-EEA2CD5E5EF6}" sibTransId="{741F07D4-88B4-424A-A88A-E4958E0BA03F}"/>
    <dgm:cxn modelId="{187C2695-9ABB-4400-963D-80CC67E0DCF6}" type="presOf" srcId="{D89F1B1D-1A9B-4444-9840-FEC3FAC1C59D}" destId="{E894CE1D-10E5-4987-A9AE-6CE3DA7B2C7E}" srcOrd="0" destOrd="0" presId="urn:microsoft.com/office/officeart/2005/8/layout/cycle2"/>
    <dgm:cxn modelId="{0194E656-D1D9-4F4F-8453-EBE33C055350}" srcId="{D89F1B1D-1A9B-4444-9840-FEC3FAC1C59D}" destId="{0F231515-F373-4D94-90A7-00C4531C78F9}" srcOrd="4" destOrd="0" parTransId="{0F71DA6B-FEC7-493D-A1D0-CD38DC5967E1}" sibTransId="{28CF1A33-D67C-42A9-A621-A03458654292}"/>
    <dgm:cxn modelId="{F570AAD8-DB77-42BE-9770-2D3DC0F91DC4}" type="presOf" srcId="{CC54A96E-32BD-4337-A7D1-2BA07701E288}" destId="{D4DD6E6C-6538-45EC-9A28-7F9FC08CC81D}" srcOrd="0" destOrd="0" presId="urn:microsoft.com/office/officeart/2005/8/layout/cycle2"/>
    <dgm:cxn modelId="{F3773396-95DD-457A-9F88-36D2C0511F90}" srcId="{D89F1B1D-1A9B-4444-9840-FEC3FAC1C59D}" destId="{A8DEF03A-D7C0-4823-832C-6DABA57A8660}" srcOrd="3" destOrd="0" parTransId="{EE402135-AE2E-4586-8C5F-81C8CA1A5BE2}" sibTransId="{A0FA9135-B888-4B59-A104-E70E4A10836D}"/>
    <dgm:cxn modelId="{D3E62086-390C-4F9A-A903-D6CA03821BFC}" type="presParOf" srcId="{E894CE1D-10E5-4987-A9AE-6CE3DA7B2C7E}" destId="{D4DD6E6C-6538-45EC-9A28-7F9FC08CC81D}" srcOrd="0" destOrd="0" presId="urn:microsoft.com/office/officeart/2005/8/layout/cycle2"/>
    <dgm:cxn modelId="{5641439D-5246-48AE-87A3-00DE40ACE66A}" type="presParOf" srcId="{E894CE1D-10E5-4987-A9AE-6CE3DA7B2C7E}" destId="{5EBEA03C-8BC8-48B2-AF63-EE076EA61962}" srcOrd="1" destOrd="0" presId="urn:microsoft.com/office/officeart/2005/8/layout/cycle2"/>
    <dgm:cxn modelId="{2CBAE314-052E-4D29-9AE1-D7E3477ACBB3}" type="presParOf" srcId="{5EBEA03C-8BC8-48B2-AF63-EE076EA61962}" destId="{142E0C79-2A41-4069-8484-1F9B42EAA901}" srcOrd="0" destOrd="0" presId="urn:microsoft.com/office/officeart/2005/8/layout/cycle2"/>
    <dgm:cxn modelId="{425852AF-1157-4F9F-A75F-28922666C2E3}" type="presParOf" srcId="{E894CE1D-10E5-4987-A9AE-6CE3DA7B2C7E}" destId="{E9CC8CB9-E618-4B8F-B98B-B66459D7B629}" srcOrd="2" destOrd="0" presId="urn:microsoft.com/office/officeart/2005/8/layout/cycle2"/>
    <dgm:cxn modelId="{8950EA1B-FF3C-4A22-89E0-40C7D264D308}" type="presParOf" srcId="{E894CE1D-10E5-4987-A9AE-6CE3DA7B2C7E}" destId="{B642E657-34CF-4FAA-BC3B-0EF534021CEB}" srcOrd="3" destOrd="0" presId="urn:microsoft.com/office/officeart/2005/8/layout/cycle2"/>
    <dgm:cxn modelId="{AF682CFB-17EC-4796-9A5D-6B4C43DF6307}" type="presParOf" srcId="{B642E657-34CF-4FAA-BC3B-0EF534021CEB}" destId="{2C1D3A15-4D7D-4DEC-BACD-01B31361D2F1}" srcOrd="0" destOrd="0" presId="urn:microsoft.com/office/officeart/2005/8/layout/cycle2"/>
    <dgm:cxn modelId="{45792981-9920-4593-8EE4-E01ACF8B5CC5}" type="presParOf" srcId="{E894CE1D-10E5-4987-A9AE-6CE3DA7B2C7E}" destId="{5074EB9F-A429-4385-AE58-17D03E8BCF73}" srcOrd="4" destOrd="0" presId="urn:microsoft.com/office/officeart/2005/8/layout/cycle2"/>
    <dgm:cxn modelId="{5234DFCF-B04F-4211-BA99-E1B818089976}" type="presParOf" srcId="{E894CE1D-10E5-4987-A9AE-6CE3DA7B2C7E}" destId="{6E6BF1A9-F6E1-486B-9615-AEDA4012CCAF}" srcOrd="5" destOrd="0" presId="urn:microsoft.com/office/officeart/2005/8/layout/cycle2"/>
    <dgm:cxn modelId="{21308927-51F4-4DF7-B8B4-34A2847C6F90}" type="presParOf" srcId="{6E6BF1A9-F6E1-486B-9615-AEDA4012CCAF}" destId="{97AC5073-8A69-434B-B330-F618FF7BEEDF}" srcOrd="0" destOrd="0" presId="urn:microsoft.com/office/officeart/2005/8/layout/cycle2"/>
    <dgm:cxn modelId="{3D06DF7F-D127-4A09-AA0B-4D2BC589BFA3}" type="presParOf" srcId="{E894CE1D-10E5-4987-A9AE-6CE3DA7B2C7E}" destId="{CD00BFC0-503F-4960-95FC-DD3FBBEC2D65}" srcOrd="6" destOrd="0" presId="urn:microsoft.com/office/officeart/2005/8/layout/cycle2"/>
    <dgm:cxn modelId="{857B9961-9740-454B-AE8D-18E6A60C8EA5}" type="presParOf" srcId="{E894CE1D-10E5-4987-A9AE-6CE3DA7B2C7E}" destId="{B56EC199-B0D7-49E2-92AB-821468A975FE}" srcOrd="7" destOrd="0" presId="urn:microsoft.com/office/officeart/2005/8/layout/cycle2"/>
    <dgm:cxn modelId="{4739CF9E-CF08-40C1-90BA-92B60F9F2E90}" type="presParOf" srcId="{B56EC199-B0D7-49E2-92AB-821468A975FE}" destId="{31E3157B-1B78-4F8C-98A0-62064F3D192F}" srcOrd="0" destOrd="0" presId="urn:microsoft.com/office/officeart/2005/8/layout/cycle2"/>
    <dgm:cxn modelId="{B3D14A32-88B6-40D3-95D8-59B9768D75C7}" type="presParOf" srcId="{E894CE1D-10E5-4987-A9AE-6CE3DA7B2C7E}" destId="{C220F1EB-C10C-4DEB-861E-1004E49B8203}" srcOrd="8" destOrd="0" presId="urn:microsoft.com/office/officeart/2005/8/layout/cycle2"/>
    <dgm:cxn modelId="{5DAD1DD8-3A4B-424D-A5E3-1E2AB7816B31}" type="presParOf" srcId="{E894CE1D-10E5-4987-A9AE-6CE3DA7B2C7E}" destId="{52AB5581-C020-4934-A0FA-4D8EFBDCD1A3}" srcOrd="9" destOrd="0" presId="urn:microsoft.com/office/officeart/2005/8/layout/cycle2"/>
    <dgm:cxn modelId="{1590BAB4-E3A7-4BFC-B18A-0188497ECB8C}" type="presParOf" srcId="{52AB5581-C020-4934-A0FA-4D8EFBDCD1A3}" destId="{E6C3EC92-9833-4548-8FC8-E530FA52143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7CAEF-9405-413C-9ECD-9ADE4D4499EB}" type="doc">
      <dgm:prSet loTypeId="urn:microsoft.com/office/officeart/2011/layout/CircleProcess" loCatId="process" qsTypeId="urn:microsoft.com/office/officeart/2005/8/quickstyle/simple1" qsCatId="simple" csTypeId="urn:microsoft.com/office/officeart/2005/8/colors/accent1_2" csCatId="accent1" phldr="1"/>
      <dgm:spPr/>
    </dgm:pt>
    <dgm:pt modelId="{6FE772F0-B9E9-4D6A-9CC0-25A5A486C9F4}">
      <dgm:prSet phldrT="[Text]"/>
      <dgm:spPr/>
      <dgm:t>
        <a:bodyPr/>
        <a:lstStyle/>
        <a:p>
          <a:r>
            <a:rPr lang="en-GB" dirty="0" smtClean="0">
              <a:latin typeface="Arial" panose="020B0604020202020204" pitchFamily="34" charset="0"/>
              <a:cs typeface="Arial" panose="020B0604020202020204" pitchFamily="34" charset="0"/>
            </a:rPr>
            <a:t>Alternatives to the Medical Model identify a cause of mental illness</a:t>
          </a:r>
        </a:p>
      </dgm:t>
    </dgm:pt>
    <dgm:pt modelId="{401D07EC-384A-402B-867A-FEA10209DCDF}" type="parTrans" cxnId="{22F09212-1788-41AF-985D-9806272EA4E3}">
      <dgm:prSet/>
      <dgm:spPr/>
      <dgm:t>
        <a:bodyPr/>
        <a:lstStyle/>
        <a:p>
          <a:endParaRPr lang="en-GB"/>
        </a:p>
      </dgm:t>
    </dgm:pt>
    <dgm:pt modelId="{82BD0FDE-A57B-43B5-98F7-283D2DC212C5}" type="sibTrans" cxnId="{22F09212-1788-41AF-985D-9806272EA4E3}">
      <dgm:prSet/>
      <dgm:spPr/>
      <dgm:t>
        <a:bodyPr/>
        <a:lstStyle/>
        <a:p>
          <a:endParaRPr lang="en-GB"/>
        </a:p>
      </dgm:t>
    </dgm:pt>
    <dgm:pt modelId="{7182C62C-A6FF-4883-BABF-BB36F5A2B6E3}">
      <dgm:prSet/>
      <dgm:spPr/>
      <dgm:t>
        <a:bodyPr/>
        <a:lstStyle/>
        <a:p>
          <a:r>
            <a:rPr lang="en-GB" smtClean="0">
              <a:latin typeface="Arial" panose="020B0604020202020204" pitchFamily="34" charset="0"/>
              <a:cs typeface="Arial" panose="020B0604020202020204" pitchFamily="34" charset="0"/>
            </a:rPr>
            <a:t>To explain it, then come up with</a:t>
          </a:r>
          <a:endParaRPr lang="en-GB" dirty="0" smtClean="0">
            <a:latin typeface="Arial" panose="020B0604020202020204" pitchFamily="34" charset="0"/>
            <a:cs typeface="Arial" panose="020B0604020202020204" pitchFamily="34" charset="0"/>
          </a:endParaRPr>
        </a:p>
      </dgm:t>
    </dgm:pt>
    <dgm:pt modelId="{F153107C-E239-43A7-B9C4-CDDE97FF6383}" type="parTrans" cxnId="{A0460F29-64DA-4405-875B-72E5F927B297}">
      <dgm:prSet/>
      <dgm:spPr/>
      <dgm:t>
        <a:bodyPr/>
        <a:lstStyle/>
        <a:p>
          <a:endParaRPr lang="en-GB"/>
        </a:p>
      </dgm:t>
    </dgm:pt>
    <dgm:pt modelId="{BBFC056D-AF37-4838-A636-778A603733EA}" type="sibTrans" cxnId="{A0460F29-64DA-4405-875B-72E5F927B297}">
      <dgm:prSet/>
      <dgm:spPr/>
      <dgm:t>
        <a:bodyPr/>
        <a:lstStyle/>
        <a:p>
          <a:endParaRPr lang="en-GB"/>
        </a:p>
      </dgm:t>
    </dgm:pt>
    <dgm:pt modelId="{346C4F78-5A7C-46AE-A313-7DC786020C1F}">
      <dgm:prSet/>
      <dgm:spPr/>
      <dgm:t>
        <a:bodyPr/>
        <a:lstStyle/>
        <a:p>
          <a:r>
            <a:rPr lang="en-GB" dirty="0" smtClean="0">
              <a:latin typeface="Arial" panose="020B0604020202020204" pitchFamily="34" charset="0"/>
              <a:cs typeface="Arial" panose="020B0604020202020204" pitchFamily="34" charset="0"/>
            </a:rPr>
            <a:t>a treatment to undo / reverse / correct the cause. </a:t>
          </a:r>
          <a:endParaRPr lang="en-GB" dirty="0"/>
        </a:p>
      </dgm:t>
    </dgm:pt>
    <dgm:pt modelId="{4C8B08E1-719F-4C2F-85EE-69E965B67A12}" type="parTrans" cxnId="{C0783409-FC85-4679-9078-0F5E6E5DD85C}">
      <dgm:prSet/>
      <dgm:spPr/>
      <dgm:t>
        <a:bodyPr/>
        <a:lstStyle/>
        <a:p>
          <a:endParaRPr lang="en-GB"/>
        </a:p>
      </dgm:t>
    </dgm:pt>
    <dgm:pt modelId="{0F04758E-B1D8-4C27-A502-F04ECFED7A88}" type="sibTrans" cxnId="{C0783409-FC85-4679-9078-0F5E6E5DD85C}">
      <dgm:prSet/>
      <dgm:spPr/>
      <dgm:t>
        <a:bodyPr/>
        <a:lstStyle/>
        <a:p>
          <a:endParaRPr lang="en-GB"/>
        </a:p>
      </dgm:t>
    </dgm:pt>
    <dgm:pt modelId="{8B55C34A-AADC-4CBE-B565-C7E4C2B22109}" type="pres">
      <dgm:prSet presAssocID="{71F7CAEF-9405-413C-9ECD-9ADE4D4499EB}" presName="Name0" presStyleCnt="0">
        <dgm:presLayoutVars>
          <dgm:chMax val="11"/>
          <dgm:chPref val="11"/>
          <dgm:dir/>
          <dgm:resizeHandles/>
        </dgm:presLayoutVars>
      </dgm:prSet>
      <dgm:spPr/>
    </dgm:pt>
    <dgm:pt modelId="{7F4378FC-F5A6-447E-AEDB-66B2DC0221B6}" type="pres">
      <dgm:prSet presAssocID="{346C4F78-5A7C-46AE-A313-7DC786020C1F}" presName="Accent3" presStyleCnt="0"/>
      <dgm:spPr/>
    </dgm:pt>
    <dgm:pt modelId="{3F66AAB9-81BD-4DCE-8E20-0344423F6600}" type="pres">
      <dgm:prSet presAssocID="{346C4F78-5A7C-46AE-A313-7DC786020C1F}" presName="Accent" presStyleLbl="node1" presStyleIdx="0" presStyleCnt="3"/>
      <dgm:spPr/>
    </dgm:pt>
    <dgm:pt modelId="{8728DAD3-CDB1-478A-A4C8-6223263D8DA3}" type="pres">
      <dgm:prSet presAssocID="{346C4F78-5A7C-46AE-A313-7DC786020C1F}" presName="ParentBackground3" presStyleCnt="0"/>
      <dgm:spPr/>
    </dgm:pt>
    <dgm:pt modelId="{C230D84D-B722-497F-8ABA-A8DFD5CCF680}" type="pres">
      <dgm:prSet presAssocID="{346C4F78-5A7C-46AE-A313-7DC786020C1F}" presName="ParentBackground" presStyleLbl="fgAcc1" presStyleIdx="0" presStyleCnt="3"/>
      <dgm:spPr/>
      <dgm:t>
        <a:bodyPr/>
        <a:lstStyle/>
        <a:p>
          <a:endParaRPr lang="en-GB"/>
        </a:p>
      </dgm:t>
    </dgm:pt>
    <dgm:pt modelId="{8BE5B31F-1E78-4EDC-8CB0-F22E05442963}" type="pres">
      <dgm:prSet presAssocID="{346C4F78-5A7C-46AE-A313-7DC786020C1F}" presName="Parent3" presStyleLbl="revTx" presStyleIdx="0" presStyleCnt="0">
        <dgm:presLayoutVars>
          <dgm:chMax val="1"/>
          <dgm:chPref val="1"/>
          <dgm:bulletEnabled val="1"/>
        </dgm:presLayoutVars>
      </dgm:prSet>
      <dgm:spPr/>
      <dgm:t>
        <a:bodyPr/>
        <a:lstStyle/>
        <a:p>
          <a:endParaRPr lang="en-GB"/>
        </a:p>
      </dgm:t>
    </dgm:pt>
    <dgm:pt modelId="{0760EEAF-BF14-409B-935F-F24AEACB3CA1}" type="pres">
      <dgm:prSet presAssocID="{7182C62C-A6FF-4883-BABF-BB36F5A2B6E3}" presName="Accent2" presStyleCnt="0"/>
      <dgm:spPr/>
    </dgm:pt>
    <dgm:pt modelId="{C20E1A30-1BDC-4018-A3A3-E47F1E1B5BAB}" type="pres">
      <dgm:prSet presAssocID="{7182C62C-A6FF-4883-BABF-BB36F5A2B6E3}" presName="Accent" presStyleLbl="node1" presStyleIdx="1" presStyleCnt="3"/>
      <dgm:spPr/>
    </dgm:pt>
    <dgm:pt modelId="{73254E06-BF07-49D6-A4B2-DB3A77E7678F}" type="pres">
      <dgm:prSet presAssocID="{7182C62C-A6FF-4883-BABF-BB36F5A2B6E3}" presName="ParentBackground2" presStyleCnt="0"/>
      <dgm:spPr/>
    </dgm:pt>
    <dgm:pt modelId="{82FFA677-67C4-4857-85D8-6BD9AD31C547}" type="pres">
      <dgm:prSet presAssocID="{7182C62C-A6FF-4883-BABF-BB36F5A2B6E3}" presName="ParentBackground" presStyleLbl="fgAcc1" presStyleIdx="1" presStyleCnt="3"/>
      <dgm:spPr/>
      <dgm:t>
        <a:bodyPr/>
        <a:lstStyle/>
        <a:p>
          <a:endParaRPr lang="en-GB"/>
        </a:p>
      </dgm:t>
    </dgm:pt>
    <dgm:pt modelId="{D2073B0E-B72D-43C5-9343-4AA4E4C5C742}" type="pres">
      <dgm:prSet presAssocID="{7182C62C-A6FF-4883-BABF-BB36F5A2B6E3}" presName="Parent2" presStyleLbl="revTx" presStyleIdx="0" presStyleCnt="0">
        <dgm:presLayoutVars>
          <dgm:chMax val="1"/>
          <dgm:chPref val="1"/>
          <dgm:bulletEnabled val="1"/>
        </dgm:presLayoutVars>
      </dgm:prSet>
      <dgm:spPr/>
      <dgm:t>
        <a:bodyPr/>
        <a:lstStyle/>
        <a:p>
          <a:endParaRPr lang="en-GB"/>
        </a:p>
      </dgm:t>
    </dgm:pt>
    <dgm:pt modelId="{BA97F662-152B-4686-82BB-505F714F9735}" type="pres">
      <dgm:prSet presAssocID="{6FE772F0-B9E9-4D6A-9CC0-25A5A486C9F4}" presName="Accent1" presStyleCnt="0"/>
      <dgm:spPr/>
    </dgm:pt>
    <dgm:pt modelId="{E0AA647A-2F77-4FF1-B948-E200BEBFB1F2}" type="pres">
      <dgm:prSet presAssocID="{6FE772F0-B9E9-4D6A-9CC0-25A5A486C9F4}" presName="Accent" presStyleLbl="node1" presStyleIdx="2" presStyleCnt="3"/>
      <dgm:spPr/>
    </dgm:pt>
    <dgm:pt modelId="{74E79ACD-7477-45DD-8A06-373E3D0A570D}" type="pres">
      <dgm:prSet presAssocID="{6FE772F0-B9E9-4D6A-9CC0-25A5A486C9F4}" presName="ParentBackground1" presStyleCnt="0"/>
      <dgm:spPr/>
    </dgm:pt>
    <dgm:pt modelId="{E9AEE1DA-0261-4969-BA75-2CFF7F28B9D3}" type="pres">
      <dgm:prSet presAssocID="{6FE772F0-B9E9-4D6A-9CC0-25A5A486C9F4}" presName="ParentBackground" presStyleLbl="fgAcc1" presStyleIdx="2" presStyleCnt="3"/>
      <dgm:spPr/>
      <dgm:t>
        <a:bodyPr/>
        <a:lstStyle/>
        <a:p>
          <a:endParaRPr lang="en-GB"/>
        </a:p>
      </dgm:t>
    </dgm:pt>
    <dgm:pt modelId="{867550E3-358C-408E-B66A-1272408E7F6B}" type="pres">
      <dgm:prSet presAssocID="{6FE772F0-B9E9-4D6A-9CC0-25A5A486C9F4}" presName="Parent1" presStyleLbl="revTx" presStyleIdx="0" presStyleCnt="0">
        <dgm:presLayoutVars>
          <dgm:chMax val="1"/>
          <dgm:chPref val="1"/>
          <dgm:bulletEnabled val="1"/>
        </dgm:presLayoutVars>
      </dgm:prSet>
      <dgm:spPr/>
      <dgm:t>
        <a:bodyPr/>
        <a:lstStyle/>
        <a:p>
          <a:endParaRPr lang="en-GB"/>
        </a:p>
      </dgm:t>
    </dgm:pt>
  </dgm:ptLst>
  <dgm:cxnLst>
    <dgm:cxn modelId="{31FA925E-F4FE-48EA-B82D-9405841F5C4B}" type="presOf" srcId="{346C4F78-5A7C-46AE-A313-7DC786020C1F}" destId="{C230D84D-B722-497F-8ABA-A8DFD5CCF680}" srcOrd="0" destOrd="0" presId="urn:microsoft.com/office/officeart/2011/layout/CircleProcess"/>
    <dgm:cxn modelId="{960F0B46-037E-492F-8E53-0AB62BCA530A}" type="presOf" srcId="{7182C62C-A6FF-4883-BABF-BB36F5A2B6E3}" destId="{82FFA677-67C4-4857-85D8-6BD9AD31C547}" srcOrd="0" destOrd="0" presId="urn:microsoft.com/office/officeart/2011/layout/CircleProcess"/>
    <dgm:cxn modelId="{2D4821FF-D37D-4079-BB12-91D8C80DAED4}" type="presOf" srcId="{346C4F78-5A7C-46AE-A313-7DC786020C1F}" destId="{8BE5B31F-1E78-4EDC-8CB0-F22E05442963}" srcOrd="1" destOrd="0" presId="urn:microsoft.com/office/officeart/2011/layout/CircleProcess"/>
    <dgm:cxn modelId="{E570F1D3-B704-429B-9E87-3D95D2F12D2F}" type="presOf" srcId="{6FE772F0-B9E9-4D6A-9CC0-25A5A486C9F4}" destId="{E9AEE1DA-0261-4969-BA75-2CFF7F28B9D3}" srcOrd="0" destOrd="0" presId="urn:microsoft.com/office/officeart/2011/layout/CircleProcess"/>
    <dgm:cxn modelId="{7C00CB83-5E47-4E32-A21B-5600B5A9B23F}" type="presOf" srcId="{6FE772F0-B9E9-4D6A-9CC0-25A5A486C9F4}" destId="{867550E3-358C-408E-B66A-1272408E7F6B}" srcOrd="1" destOrd="0" presId="urn:microsoft.com/office/officeart/2011/layout/CircleProcess"/>
    <dgm:cxn modelId="{A0460F29-64DA-4405-875B-72E5F927B297}" srcId="{71F7CAEF-9405-413C-9ECD-9ADE4D4499EB}" destId="{7182C62C-A6FF-4883-BABF-BB36F5A2B6E3}" srcOrd="1" destOrd="0" parTransId="{F153107C-E239-43A7-B9C4-CDDE97FF6383}" sibTransId="{BBFC056D-AF37-4838-A636-778A603733EA}"/>
    <dgm:cxn modelId="{9EE7EE09-55CF-4793-9FB9-DDFA510B7CD7}" type="presOf" srcId="{71F7CAEF-9405-413C-9ECD-9ADE4D4499EB}" destId="{8B55C34A-AADC-4CBE-B565-C7E4C2B22109}" srcOrd="0" destOrd="0" presId="urn:microsoft.com/office/officeart/2011/layout/CircleProcess"/>
    <dgm:cxn modelId="{87AE2AC5-8F88-4FAF-A228-E8DB7CE992AF}" type="presOf" srcId="{7182C62C-A6FF-4883-BABF-BB36F5A2B6E3}" destId="{D2073B0E-B72D-43C5-9343-4AA4E4C5C742}" srcOrd="1" destOrd="0" presId="urn:microsoft.com/office/officeart/2011/layout/CircleProcess"/>
    <dgm:cxn modelId="{22F09212-1788-41AF-985D-9806272EA4E3}" srcId="{71F7CAEF-9405-413C-9ECD-9ADE4D4499EB}" destId="{6FE772F0-B9E9-4D6A-9CC0-25A5A486C9F4}" srcOrd="0" destOrd="0" parTransId="{401D07EC-384A-402B-867A-FEA10209DCDF}" sibTransId="{82BD0FDE-A57B-43B5-98F7-283D2DC212C5}"/>
    <dgm:cxn modelId="{C0783409-FC85-4679-9078-0F5E6E5DD85C}" srcId="{71F7CAEF-9405-413C-9ECD-9ADE4D4499EB}" destId="{346C4F78-5A7C-46AE-A313-7DC786020C1F}" srcOrd="2" destOrd="0" parTransId="{4C8B08E1-719F-4C2F-85EE-69E965B67A12}" sibTransId="{0F04758E-B1D8-4C27-A502-F04ECFED7A88}"/>
    <dgm:cxn modelId="{F087CBE6-0FE0-4082-93EF-EE17569AD713}" type="presParOf" srcId="{8B55C34A-AADC-4CBE-B565-C7E4C2B22109}" destId="{7F4378FC-F5A6-447E-AEDB-66B2DC0221B6}" srcOrd="0" destOrd="0" presId="urn:microsoft.com/office/officeart/2011/layout/CircleProcess"/>
    <dgm:cxn modelId="{FB37E627-3C15-4253-BEF8-E879278E53C0}" type="presParOf" srcId="{7F4378FC-F5A6-447E-AEDB-66B2DC0221B6}" destId="{3F66AAB9-81BD-4DCE-8E20-0344423F6600}" srcOrd="0" destOrd="0" presId="urn:microsoft.com/office/officeart/2011/layout/CircleProcess"/>
    <dgm:cxn modelId="{B66843FC-89F1-4825-86E0-326AA51421A4}" type="presParOf" srcId="{8B55C34A-AADC-4CBE-B565-C7E4C2B22109}" destId="{8728DAD3-CDB1-478A-A4C8-6223263D8DA3}" srcOrd="1" destOrd="0" presId="urn:microsoft.com/office/officeart/2011/layout/CircleProcess"/>
    <dgm:cxn modelId="{8DA3376D-2B82-4AEB-A9FF-3CF8605C7535}" type="presParOf" srcId="{8728DAD3-CDB1-478A-A4C8-6223263D8DA3}" destId="{C230D84D-B722-497F-8ABA-A8DFD5CCF680}" srcOrd="0" destOrd="0" presId="urn:microsoft.com/office/officeart/2011/layout/CircleProcess"/>
    <dgm:cxn modelId="{C03B236B-B152-4FDE-9B71-937489F0602C}" type="presParOf" srcId="{8B55C34A-AADC-4CBE-B565-C7E4C2B22109}" destId="{8BE5B31F-1E78-4EDC-8CB0-F22E05442963}" srcOrd="2" destOrd="0" presId="urn:microsoft.com/office/officeart/2011/layout/CircleProcess"/>
    <dgm:cxn modelId="{18D2DA13-132D-4BAA-949E-BA5D2A9BB1CF}" type="presParOf" srcId="{8B55C34A-AADC-4CBE-B565-C7E4C2B22109}" destId="{0760EEAF-BF14-409B-935F-F24AEACB3CA1}" srcOrd="3" destOrd="0" presId="urn:microsoft.com/office/officeart/2011/layout/CircleProcess"/>
    <dgm:cxn modelId="{5A55A491-FF05-4457-8944-BF3FE0AE897B}" type="presParOf" srcId="{0760EEAF-BF14-409B-935F-F24AEACB3CA1}" destId="{C20E1A30-1BDC-4018-A3A3-E47F1E1B5BAB}" srcOrd="0" destOrd="0" presId="urn:microsoft.com/office/officeart/2011/layout/CircleProcess"/>
    <dgm:cxn modelId="{8630E1C6-6DED-4C35-BC9E-19753A19FCF9}" type="presParOf" srcId="{8B55C34A-AADC-4CBE-B565-C7E4C2B22109}" destId="{73254E06-BF07-49D6-A4B2-DB3A77E7678F}" srcOrd="4" destOrd="0" presId="urn:microsoft.com/office/officeart/2011/layout/CircleProcess"/>
    <dgm:cxn modelId="{6DB88679-684D-4F48-8207-DF63C36BD38A}" type="presParOf" srcId="{73254E06-BF07-49D6-A4B2-DB3A77E7678F}" destId="{82FFA677-67C4-4857-85D8-6BD9AD31C547}" srcOrd="0" destOrd="0" presId="urn:microsoft.com/office/officeart/2011/layout/CircleProcess"/>
    <dgm:cxn modelId="{FB9309CE-0292-4AF0-ACA1-4CD5794C2263}" type="presParOf" srcId="{8B55C34A-AADC-4CBE-B565-C7E4C2B22109}" destId="{D2073B0E-B72D-43C5-9343-4AA4E4C5C742}" srcOrd="5" destOrd="0" presId="urn:microsoft.com/office/officeart/2011/layout/CircleProcess"/>
    <dgm:cxn modelId="{089D21D7-5F62-4693-B618-3619D0729AF6}" type="presParOf" srcId="{8B55C34A-AADC-4CBE-B565-C7E4C2B22109}" destId="{BA97F662-152B-4686-82BB-505F714F9735}" srcOrd="6" destOrd="0" presId="urn:microsoft.com/office/officeart/2011/layout/CircleProcess"/>
    <dgm:cxn modelId="{9FB84AAA-E74F-4DE1-9EED-70B5CB52FA9E}" type="presParOf" srcId="{BA97F662-152B-4686-82BB-505F714F9735}" destId="{E0AA647A-2F77-4FF1-B948-E200BEBFB1F2}" srcOrd="0" destOrd="0" presId="urn:microsoft.com/office/officeart/2011/layout/CircleProcess"/>
    <dgm:cxn modelId="{3C630E3B-891B-4F8A-A976-831B1B510988}" type="presParOf" srcId="{8B55C34A-AADC-4CBE-B565-C7E4C2B22109}" destId="{74E79ACD-7477-45DD-8A06-373E3D0A570D}" srcOrd="7" destOrd="0" presId="urn:microsoft.com/office/officeart/2011/layout/CircleProcess"/>
    <dgm:cxn modelId="{B5475053-0A4F-4FA3-B1CB-EC9CA5F24465}" type="presParOf" srcId="{74E79ACD-7477-45DD-8A06-373E3D0A570D}" destId="{E9AEE1DA-0261-4969-BA75-2CFF7F28B9D3}" srcOrd="0" destOrd="0" presId="urn:microsoft.com/office/officeart/2011/layout/CircleProcess"/>
    <dgm:cxn modelId="{7BB7A2B1-5361-4CC7-AF7C-559BA362B5FE}" type="presParOf" srcId="{8B55C34A-AADC-4CBE-B565-C7E4C2B22109}" destId="{867550E3-358C-408E-B66A-1272408E7F6B}"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7CAEF-9405-413C-9ECD-9ADE4D4499EB}" type="doc">
      <dgm:prSet loTypeId="urn:microsoft.com/office/officeart/2011/layout/CircleProcess" loCatId="process" qsTypeId="urn:microsoft.com/office/officeart/2005/8/quickstyle/simple1" qsCatId="simple" csTypeId="urn:microsoft.com/office/officeart/2005/8/colors/accent1_2" csCatId="accent1" phldr="1"/>
      <dgm:spPr/>
    </dgm:pt>
    <dgm:pt modelId="{6FE772F0-B9E9-4D6A-9CC0-25A5A486C9F4}">
      <dgm:prSet phldrT="[Text]"/>
      <dgm:spPr/>
      <dgm:t>
        <a:bodyPr/>
        <a:lstStyle/>
        <a:p>
          <a:r>
            <a:rPr lang="en-GB" dirty="0" smtClean="0">
              <a:latin typeface="Arial" panose="020B0604020202020204" pitchFamily="34" charset="0"/>
              <a:cs typeface="Arial" panose="020B0604020202020204" pitchFamily="34" charset="0"/>
            </a:rPr>
            <a:t>The Medical Model </a:t>
          </a:r>
          <a:r>
            <a:rPr lang="en-GB" b="1" dirty="0" smtClean="0">
              <a:latin typeface="Arial" panose="020B0604020202020204" pitchFamily="34" charset="0"/>
              <a:cs typeface="Arial" panose="020B0604020202020204" pitchFamily="34" charset="0"/>
            </a:rPr>
            <a:t>trials</a:t>
          </a:r>
          <a:r>
            <a:rPr lang="en-GB" dirty="0" smtClean="0">
              <a:latin typeface="Arial" panose="020B0604020202020204" pitchFamily="34" charset="0"/>
              <a:cs typeface="Arial" panose="020B0604020202020204" pitchFamily="34" charset="0"/>
            </a:rPr>
            <a:t> a treatment</a:t>
          </a:r>
        </a:p>
      </dgm:t>
    </dgm:pt>
    <dgm:pt modelId="{401D07EC-384A-402B-867A-FEA10209DCDF}" type="parTrans" cxnId="{22F09212-1788-41AF-985D-9806272EA4E3}">
      <dgm:prSet/>
      <dgm:spPr/>
      <dgm:t>
        <a:bodyPr/>
        <a:lstStyle/>
        <a:p>
          <a:endParaRPr lang="en-GB"/>
        </a:p>
      </dgm:t>
    </dgm:pt>
    <dgm:pt modelId="{82BD0FDE-A57B-43B5-98F7-283D2DC212C5}" type="sibTrans" cxnId="{22F09212-1788-41AF-985D-9806272EA4E3}">
      <dgm:prSet/>
      <dgm:spPr/>
      <dgm:t>
        <a:bodyPr/>
        <a:lstStyle/>
        <a:p>
          <a:endParaRPr lang="en-GB"/>
        </a:p>
      </dgm:t>
    </dgm:pt>
    <dgm:pt modelId="{7182C62C-A6FF-4883-BABF-BB36F5A2B6E3}">
      <dgm:prSet/>
      <dgm:spPr/>
      <dgm:t>
        <a:bodyPr/>
        <a:lstStyle/>
        <a:p>
          <a:r>
            <a:rPr lang="en-GB" dirty="0" smtClean="0">
              <a:latin typeface="Arial" panose="020B0604020202020204" pitchFamily="34" charset="0"/>
              <a:cs typeface="Arial" panose="020B0604020202020204" pitchFamily="34" charset="0"/>
            </a:rPr>
            <a:t>To come up with an explanation</a:t>
          </a:r>
        </a:p>
      </dgm:t>
    </dgm:pt>
    <dgm:pt modelId="{F153107C-E239-43A7-B9C4-CDDE97FF6383}" type="parTrans" cxnId="{A0460F29-64DA-4405-875B-72E5F927B297}">
      <dgm:prSet/>
      <dgm:spPr/>
      <dgm:t>
        <a:bodyPr/>
        <a:lstStyle/>
        <a:p>
          <a:endParaRPr lang="en-GB"/>
        </a:p>
      </dgm:t>
    </dgm:pt>
    <dgm:pt modelId="{BBFC056D-AF37-4838-A636-778A603733EA}" type="sibTrans" cxnId="{A0460F29-64DA-4405-875B-72E5F927B297}">
      <dgm:prSet/>
      <dgm:spPr/>
      <dgm:t>
        <a:bodyPr/>
        <a:lstStyle/>
        <a:p>
          <a:endParaRPr lang="en-GB"/>
        </a:p>
      </dgm:t>
    </dgm:pt>
    <dgm:pt modelId="{346C4F78-5A7C-46AE-A313-7DC786020C1F}">
      <dgm:prSet/>
      <dgm:spPr/>
      <dgm:t>
        <a:bodyPr/>
        <a:lstStyle/>
        <a:p>
          <a:r>
            <a:rPr lang="en-GB" dirty="0" smtClean="0">
              <a:latin typeface="Arial" panose="020B0604020202020204" pitchFamily="34" charset="0"/>
              <a:cs typeface="Arial" panose="020B0604020202020204" pitchFamily="34" charset="0"/>
            </a:rPr>
            <a:t>Of the mental illness </a:t>
          </a:r>
          <a:endParaRPr lang="en-GB" dirty="0"/>
        </a:p>
      </dgm:t>
    </dgm:pt>
    <dgm:pt modelId="{4C8B08E1-719F-4C2F-85EE-69E965B67A12}" type="parTrans" cxnId="{C0783409-FC85-4679-9078-0F5E6E5DD85C}">
      <dgm:prSet/>
      <dgm:spPr/>
      <dgm:t>
        <a:bodyPr/>
        <a:lstStyle/>
        <a:p>
          <a:endParaRPr lang="en-GB"/>
        </a:p>
      </dgm:t>
    </dgm:pt>
    <dgm:pt modelId="{0F04758E-B1D8-4C27-A502-F04ECFED7A88}" type="sibTrans" cxnId="{C0783409-FC85-4679-9078-0F5E6E5DD85C}">
      <dgm:prSet/>
      <dgm:spPr/>
      <dgm:t>
        <a:bodyPr/>
        <a:lstStyle/>
        <a:p>
          <a:endParaRPr lang="en-GB"/>
        </a:p>
      </dgm:t>
    </dgm:pt>
    <dgm:pt modelId="{8B55C34A-AADC-4CBE-B565-C7E4C2B22109}" type="pres">
      <dgm:prSet presAssocID="{71F7CAEF-9405-413C-9ECD-9ADE4D4499EB}" presName="Name0" presStyleCnt="0">
        <dgm:presLayoutVars>
          <dgm:chMax val="11"/>
          <dgm:chPref val="11"/>
          <dgm:dir/>
          <dgm:resizeHandles/>
        </dgm:presLayoutVars>
      </dgm:prSet>
      <dgm:spPr/>
    </dgm:pt>
    <dgm:pt modelId="{7F4378FC-F5A6-447E-AEDB-66B2DC0221B6}" type="pres">
      <dgm:prSet presAssocID="{346C4F78-5A7C-46AE-A313-7DC786020C1F}" presName="Accent3" presStyleCnt="0"/>
      <dgm:spPr/>
    </dgm:pt>
    <dgm:pt modelId="{3F66AAB9-81BD-4DCE-8E20-0344423F6600}" type="pres">
      <dgm:prSet presAssocID="{346C4F78-5A7C-46AE-A313-7DC786020C1F}" presName="Accent" presStyleLbl="node1" presStyleIdx="0" presStyleCnt="3"/>
      <dgm:spPr/>
    </dgm:pt>
    <dgm:pt modelId="{8728DAD3-CDB1-478A-A4C8-6223263D8DA3}" type="pres">
      <dgm:prSet presAssocID="{346C4F78-5A7C-46AE-A313-7DC786020C1F}" presName="ParentBackground3" presStyleCnt="0"/>
      <dgm:spPr/>
    </dgm:pt>
    <dgm:pt modelId="{C230D84D-B722-497F-8ABA-A8DFD5CCF680}" type="pres">
      <dgm:prSet presAssocID="{346C4F78-5A7C-46AE-A313-7DC786020C1F}" presName="ParentBackground" presStyleLbl="fgAcc1" presStyleIdx="0" presStyleCnt="3"/>
      <dgm:spPr/>
      <dgm:t>
        <a:bodyPr/>
        <a:lstStyle/>
        <a:p>
          <a:endParaRPr lang="en-GB"/>
        </a:p>
      </dgm:t>
    </dgm:pt>
    <dgm:pt modelId="{8BE5B31F-1E78-4EDC-8CB0-F22E05442963}" type="pres">
      <dgm:prSet presAssocID="{346C4F78-5A7C-46AE-A313-7DC786020C1F}" presName="Parent3" presStyleLbl="revTx" presStyleIdx="0" presStyleCnt="0">
        <dgm:presLayoutVars>
          <dgm:chMax val="1"/>
          <dgm:chPref val="1"/>
          <dgm:bulletEnabled val="1"/>
        </dgm:presLayoutVars>
      </dgm:prSet>
      <dgm:spPr/>
      <dgm:t>
        <a:bodyPr/>
        <a:lstStyle/>
        <a:p>
          <a:endParaRPr lang="en-GB"/>
        </a:p>
      </dgm:t>
    </dgm:pt>
    <dgm:pt modelId="{0760EEAF-BF14-409B-935F-F24AEACB3CA1}" type="pres">
      <dgm:prSet presAssocID="{7182C62C-A6FF-4883-BABF-BB36F5A2B6E3}" presName="Accent2" presStyleCnt="0"/>
      <dgm:spPr/>
    </dgm:pt>
    <dgm:pt modelId="{C20E1A30-1BDC-4018-A3A3-E47F1E1B5BAB}" type="pres">
      <dgm:prSet presAssocID="{7182C62C-A6FF-4883-BABF-BB36F5A2B6E3}" presName="Accent" presStyleLbl="node1" presStyleIdx="1" presStyleCnt="3"/>
      <dgm:spPr/>
    </dgm:pt>
    <dgm:pt modelId="{73254E06-BF07-49D6-A4B2-DB3A77E7678F}" type="pres">
      <dgm:prSet presAssocID="{7182C62C-A6FF-4883-BABF-BB36F5A2B6E3}" presName="ParentBackground2" presStyleCnt="0"/>
      <dgm:spPr/>
    </dgm:pt>
    <dgm:pt modelId="{82FFA677-67C4-4857-85D8-6BD9AD31C547}" type="pres">
      <dgm:prSet presAssocID="{7182C62C-A6FF-4883-BABF-BB36F5A2B6E3}" presName="ParentBackground" presStyleLbl="fgAcc1" presStyleIdx="1" presStyleCnt="3"/>
      <dgm:spPr/>
      <dgm:t>
        <a:bodyPr/>
        <a:lstStyle/>
        <a:p>
          <a:endParaRPr lang="en-GB"/>
        </a:p>
      </dgm:t>
    </dgm:pt>
    <dgm:pt modelId="{D2073B0E-B72D-43C5-9343-4AA4E4C5C742}" type="pres">
      <dgm:prSet presAssocID="{7182C62C-A6FF-4883-BABF-BB36F5A2B6E3}" presName="Parent2" presStyleLbl="revTx" presStyleIdx="0" presStyleCnt="0">
        <dgm:presLayoutVars>
          <dgm:chMax val="1"/>
          <dgm:chPref val="1"/>
          <dgm:bulletEnabled val="1"/>
        </dgm:presLayoutVars>
      </dgm:prSet>
      <dgm:spPr/>
      <dgm:t>
        <a:bodyPr/>
        <a:lstStyle/>
        <a:p>
          <a:endParaRPr lang="en-GB"/>
        </a:p>
      </dgm:t>
    </dgm:pt>
    <dgm:pt modelId="{BA97F662-152B-4686-82BB-505F714F9735}" type="pres">
      <dgm:prSet presAssocID="{6FE772F0-B9E9-4D6A-9CC0-25A5A486C9F4}" presName="Accent1" presStyleCnt="0"/>
      <dgm:spPr/>
    </dgm:pt>
    <dgm:pt modelId="{E0AA647A-2F77-4FF1-B948-E200BEBFB1F2}" type="pres">
      <dgm:prSet presAssocID="{6FE772F0-B9E9-4D6A-9CC0-25A5A486C9F4}" presName="Accent" presStyleLbl="node1" presStyleIdx="2" presStyleCnt="3"/>
      <dgm:spPr/>
    </dgm:pt>
    <dgm:pt modelId="{74E79ACD-7477-45DD-8A06-373E3D0A570D}" type="pres">
      <dgm:prSet presAssocID="{6FE772F0-B9E9-4D6A-9CC0-25A5A486C9F4}" presName="ParentBackground1" presStyleCnt="0"/>
      <dgm:spPr/>
    </dgm:pt>
    <dgm:pt modelId="{E9AEE1DA-0261-4969-BA75-2CFF7F28B9D3}" type="pres">
      <dgm:prSet presAssocID="{6FE772F0-B9E9-4D6A-9CC0-25A5A486C9F4}" presName="ParentBackground" presStyleLbl="fgAcc1" presStyleIdx="2" presStyleCnt="3"/>
      <dgm:spPr/>
      <dgm:t>
        <a:bodyPr/>
        <a:lstStyle/>
        <a:p>
          <a:endParaRPr lang="en-GB"/>
        </a:p>
      </dgm:t>
    </dgm:pt>
    <dgm:pt modelId="{867550E3-358C-408E-B66A-1272408E7F6B}" type="pres">
      <dgm:prSet presAssocID="{6FE772F0-B9E9-4D6A-9CC0-25A5A486C9F4}" presName="Parent1" presStyleLbl="revTx" presStyleIdx="0" presStyleCnt="0">
        <dgm:presLayoutVars>
          <dgm:chMax val="1"/>
          <dgm:chPref val="1"/>
          <dgm:bulletEnabled val="1"/>
        </dgm:presLayoutVars>
      </dgm:prSet>
      <dgm:spPr/>
      <dgm:t>
        <a:bodyPr/>
        <a:lstStyle/>
        <a:p>
          <a:endParaRPr lang="en-GB"/>
        </a:p>
      </dgm:t>
    </dgm:pt>
  </dgm:ptLst>
  <dgm:cxnLst>
    <dgm:cxn modelId="{7E2291AD-E9EA-4A3D-BDBE-DAEA55C710E3}" type="presOf" srcId="{7182C62C-A6FF-4883-BABF-BB36F5A2B6E3}" destId="{82FFA677-67C4-4857-85D8-6BD9AD31C547}" srcOrd="0" destOrd="0" presId="urn:microsoft.com/office/officeart/2011/layout/CircleProcess"/>
    <dgm:cxn modelId="{A0460F29-64DA-4405-875B-72E5F927B297}" srcId="{71F7CAEF-9405-413C-9ECD-9ADE4D4499EB}" destId="{7182C62C-A6FF-4883-BABF-BB36F5A2B6E3}" srcOrd="1" destOrd="0" parTransId="{F153107C-E239-43A7-B9C4-CDDE97FF6383}" sibTransId="{BBFC056D-AF37-4838-A636-778A603733EA}"/>
    <dgm:cxn modelId="{0A02807A-590B-4BE3-8B51-CAE6B492B320}" type="presOf" srcId="{7182C62C-A6FF-4883-BABF-BB36F5A2B6E3}" destId="{D2073B0E-B72D-43C5-9343-4AA4E4C5C742}" srcOrd="1" destOrd="0" presId="urn:microsoft.com/office/officeart/2011/layout/CircleProcess"/>
    <dgm:cxn modelId="{183D8E9C-00D9-4293-9E03-A538557963FF}" type="presOf" srcId="{71F7CAEF-9405-413C-9ECD-9ADE4D4499EB}" destId="{8B55C34A-AADC-4CBE-B565-C7E4C2B22109}" srcOrd="0" destOrd="0" presId="urn:microsoft.com/office/officeart/2011/layout/CircleProcess"/>
    <dgm:cxn modelId="{C0783409-FC85-4679-9078-0F5E6E5DD85C}" srcId="{71F7CAEF-9405-413C-9ECD-9ADE4D4499EB}" destId="{346C4F78-5A7C-46AE-A313-7DC786020C1F}" srcOrd="2" destOrd="0" parTransId="{4C8B08E1-719F-4C2F-85EE-69E965B67A12}" sibTransId="{0F04758E-B1D8-4C27-A502-F04ECFED7A88}"/>
    <dgm:cxn modelId="{43E2CEEC-94A0-4031-A4ED-0CE5A2B72D93}" type="presOf" srcId="{346C4F78-5A7C-46AE-A313-7DC786020C1F}" destId="{8BE5B31F-1E78-4EDC-8CB0-F22E05442963}" srcOrd="1" destOrd="0" presId="urn:microsoft.com/office/officeart/2011/layout/CircleProcess"/>
    <dgm:cxn modelId="{46BA84E7-A3E6-45E6-A09F-D1AA73595F00}" type="presOf" srcId="{6FE772F0-B9E9-4D6A-9CC0-25A5A486C9F4}" destId="{867550E3-358C-408E-B66A-1272408E7F6B}" srcOrd="1" destOrd="0" presId="urn:microsoft.com/office/officeart/2011/layout/CircleProcess"/>
    <dgm:cxn modelId="{22F09212-1788-41AF-985D-9806272EA4E3}" srcId="{71F7CAEF-9405-413C-9ECD-9ADE4D4499EB}" destId="{6FE772F0-B9E9-4D6A-9CC0-25A5A486C9F4}" srcOrd="0" destOrd="0" parTransId="{401D07EC-384A-402B-867A-FEA10209DCDF}" sibTransId="{82BD0FDE-A57B-43B5-98F7-283D2DC212C5}"/>
    <dgm:cxn modelId="{1FDC6BD5-31BA-4393-A738-18D8B0C3B059}" type="presOf" srcId="{346C4F78-5A7C-46AE-A313-7DC786020C1F}" destId="{C230D84D-B722-497F-8ABA-A8DFD5CCF680}" srcOrd="0" destOrd="0" presId="urn:microsoft.com/office/officeart/2011/layout/CircleProcess"/>
    <dgm:cxn modelId="{16C225C5-539E-4C3A-A65A-B09C27D7554A}" type="presOf" srcId="{6FE772F0-B9E9-4D6A-9CC0-25A5A486C9F4}" destId="{E9AEE1DA-0261-4969-BA75-2CFF7F28B9D3}" srcOrd="0" destOrd="0" presId="urn:microsoft.com/office/officeart/2011/layout/CircleProcess"/>
    <dgm:cxn modelId="{F87E2F92-BC99-4894-8032-1A22A373D3D3}" type="presParOf" srcId="{8B55C34A-AADC-4CBE-B565-C7E4C2B22109}" destId="{7F4378FC-F5A6-447E-AEDB-66B2DC0221B6}" srcOrd="0" destOrd="0" presId="urn:microsoft.com/office/officeart/2011/layout/CircleProcess"/>
    <dgm:cxn modelId="{E9483D53-2C3C-4127-812F-94A066AC319D}" type="presParOf" srcId="{7F4378FC-F5A6-447E-AEDB-66B2DC0221B6}" destId="{3F66AAB9-81BD-4DCE-8E20-0344423F6600}" srcOrd="0" destOrd="0" presId="urn:microsoft.com/office/officeart/2011/layout/CircleProcess"/>
    <dgm:cxn modelId="{7A7516A3-04C2-4793-90C8-28F543CF05CF}" type="presParOf" srcId="{8B55C34A-AADC-4CBE-B565-C7E4C2B22109}" destId="{8728DAD3-CDB1-478A-A4C8-6223263D8DA3}" srcOrd="1" destOrd="0" presId="urn:microsoft.com/office/officeart/2011/layout/CircleProcess"/>
    <dgm:cxn modelId="{48E81D0D-2566-4260-9866-4A63C3DB0EAD}" type="presParOf" srcId="{8728DAD3-CDB1-478A-A4C8-6223263D8DA3}" destId="{C230D84D-B722-497F-8ABA-A8DFD5CCF680}" srcOrd="0" destOrd="0" presId="urn:microsoft.com/office/officeart/2011/layout/CircleProcess"/>
    <dgm:cxn modelId="{44E4085E-5831-4FCA-9022-119D49E15CD9}" type="presParOf" srcId="{8B55C34A-AADC-4CBE-B565-C7E4C2B22109}" destId="{8BE5B31F-1E78-4EDC-8CB0-F22E05442963}" srcOrd="2" destOrd="0" presId="urn:microsoft.com/office/officeart/2011/layout/CircleProcess"/>
    <dgm:cxn modelId="{1752591D-EA63-4F53-9A8B-115286A49091}" type="presParOf" srcId="{8B55C34A-AADC-4CBE-B565-C7E4C2B22109}" destId="{0760EEAF-BF14-409B-935F-F24AEACB3CA1}" srcOrd="3" destOrd="0" presId="urn:microsoft.com/office/officeart/2011/layout/CircleProcess"/>
    <dgm:cxn modelId="{3C96B62C-9EE0-4CA3-BEF3-2F834DC213C7}" type="presParOf" srcId="{0760EEAF-BF14-409B-935F-F24AEACB3CA1}" destId="{C20E1A30-1BDC-4018-A3A3-E47F1E1B5BAB}" srcOrd="0" destOrd="0" presId="urn:microsoft.com/office/officeart/2011/layout/CircleProcess"/>
    <dgm:cxn modelId="{B0E6D041-3BF3-419C-A7DC-EB7EEB883FD2}" type="presParOf" srcId="{8B55C34A-AADC-4CBE-B565-C7E4C2B22109}" destId="{73254E06-BF07-49D6-A4B2-DB3A77E7678F}" srcOrd="4" destOrd="0" presId="urn:microsoft.com/office/officeart/2011/layout/CircleProcess"/>
    <dgm:cxn modelId="{8507EFE2-B89F-4700-AAB1-E332EB454813}" type="presParOf" srcId="{73254E06-BF07-49D6-A4B2-DB3A77E7678F}" destId="{82FFA677-67C4-4857-85D8-6BD9AD31C547}" srcOrd="0" destOrd="0" presId="urn:microsoft.com/office/officeart/2011/layout/CircleProcess"/>
    <dgm:cxn modelId="{024439B3-4D2A-47AA-ABE8-C0D17B20CE85}" type="presParOf" srcId="{8B55C34A-AADC-4CBE-B565-C7E4C2B22109}" destId="{D2073B0E-B72D-43C5-9343-4AA4E4C5C742}" srcOrd="5" destOrd="0" presId="urn:microsoft.com/office/officeart/2011/layout/CircleProcess"/>
    <dgm:cxn modelId="{EAB9D101-DB98-44B1-84C2-A46997B33521}" type="presParOf" srcId="{8B55C34A-AADC-4CBE-B565-C7E4C2B22109}" destId="{BA97F662-152B-4686-82BB-505F714F9735}" srcOrd="6" destOrd="0" presId="urn:microsoft.com/office/officeart/2011/layout/CircleProcess"/>
    <dgm:cxn modelId="{20D5CD5B-E75C-47AF-BB56-16970179D853}" type="presParOf" srcId="{BA97F662-152B-4686-82BB-505F714F9735}" destId="{E0AA647A-2F77-4FF1-B948-E200BEBFB1F2}" srcOrd="0" destOrd="0" presId="urn:microsoft.com/office/officeart/2011/layout/CircleProcess"/>
    <dgm:cxn modelId="{B6144623-08F4-4C45-94A8-28EFC6F05A15}" type="presParOf" srcId="{8B55C34A-AADC-4CBE-B565-C7E4C2B22109}" destId="{74E79ACD-7477-45DD-8A06-373E3D0A570D}" srcOrd="7" destOrd="0" presId="urn:microsoft.com/office/officeart/2011/layout/CircleProcess"/>
    <dgm:cxn modelId="{1EB847BF-4A4C-4848-8A5B-88A8C7AAA9DC}" type="presParOf" srcId="{74E79ACD-7477-45DD-8A06-373E3D0A570D}" destId="{E9AEE1DA-0261-4969-BA75-2CFF7F28B9D3}" srcOrd="0" destOrd="0" presId="urn:microsoft.com/office/officeart/2011/layout/CircleProcess"/>
    <dgm:cxn modelId="{BEF296D3-EA23-4FBE-91BA-BBE11D154306}" type="presParOf" srcId="{8B55C34A-AADC-4CBE-B565-C7E4C2B22109}" destId="{867550E3-358C-408E-B66A-1272408E7F6B}"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DC4F06-D9B2-44ED-8F72-984B4A7F55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BFD5447-DB11-4CA9-9FDD-B8049CCE66FB}">
      <dgm:prSet phldrT="[Text]"/>
      <dgm:spPr/>
      <dgm:t>
        <a:bodyPr/>
        <a:lstStyle/>
        <a:p>
          <a:pPr algn="ctr"/>
          <a:r>
            <a:rPr lang="en-GB" dirty="0" smtClean="0"/>
            <a:t>Chemotherapy</a:t>
          </a:r>
          <a:endParaRPr lang="en-GB" dirty="0"/>
        </a:p>
      </dgm:t>
    </dgm:pt>
    <dgm:pt modelId="{9D37CD26-5687-4711-B8C9-8DA93BFA1F3A}" type="parTrans" cxnId="{EED6C0C4-EF2D-40D2-8CD8-41F24BD63930}">
      <dgm:prSet/>
      <dgm:spPr/>
      <dgm:t>
        <a:bodyPr/>
        <a:lstStyle/>
        <a:p>
          <a:pPr algn="ctr"/>
          <a:endParaRPr lang="en-GB"/>
        </a:p>
      </dgm:t>
    </dgm:pt>
    <dgm:pt modelId="{3DEC80BF-10A5-4924-B79A-C023010651B7}" type="sibTrans" cxnId="{EED6C0C4-EF2D-40D2-8CD8-41F24BD63930}">
      <dgm:prSet/>
      <dgm:spPr/>
      <dgm:t>
        <a:bodyPr/>
        <a:lstStyle/>
        <a:p>
          <a:pPr algn="ctr"/>
          <a:endParaRPr lang="en-GB"/>
        </a:p>
      </dgm:t>
    </dgm:pt>
    <dgm:pt modelId="{F5392E43-9E5E-4AEE-B2DF-F11CC008A6BC}">
      <dgm:prSet phldrT="[Text]"/>
      <dgm:spPr/>
      <dgm:t>
        <a:bodyPr/>
        <a:lstStyle/>
        <a:p>
          <a:pPr algn="ctr"/>
          <a:r>
            <a:rPr lang="en-GB" dirty="0" smtClean="0"/>
            <a:t>Imbalance neurotransmitters</a:t>
          </a:r>
          <a:endParaRPr lang="en-GB" dirty="0"/>
        </a:p>
      </dgm:t>
    </dgm:pt>
    <dgm:pt modelId="{9E2F3F7F-B2C8-4198-BFE2-8EC7457043A2}" type="parTrans" cxnId="{0D795973-CD84-47CC-8FCE-92267785A68A}">
      <dgm:prSet/>
      <dgm:spPr/>
      <dgm:t>
        <a:bodyPr/>
        <a:lstStyle/>
        <a:p>
          <a:pPr algn="ctr"/>
          <a:endParaRPr lang="en-GB"/>
        </a:p>
      </dgm:t>
    </dgm:pt>
    <dgm:pt modelId="{DEDC8A54-7F2D-4D58-86D4-6EF423837946}" type="sibTrans" cxnId="{0D795973-CD84-47CC-8FCE-92267785A68A}">
      <dgm:prSet/>
      <dgm:spPr/>
      <dgm:t>
        <a:bodyPr/>
        <a:lstStyle/>
        <a:p>
          <a:pPr algn="ctr"/>
          <a:endParaRPr lang="en-GB"/>
        </a:p>
      </dgm:t>
    </dgm:pt>
    <dgm:pt modelId="{F4AAAD8C-D71A-44B8-85F6-661677027970}">
      <dgm:prSet phldrT="[Text]"/>
      <dgm:spPr/>
      <dgm:t>
        <a:bodyPr/>
        <a:lstStyle/>
        <a:p>
          <a:pPr algn="ctr"/>
          <a:r>
            <a:rPr lang="en-GB" dirty="0" smtClean="0"/>
            <a:t>Adjust this</a:t>
          </a:r>
          <a:endParaRPr lang="en-GB" dirty="0"/>
        </a:p>
      </dgm:t>
    </dgm:pt>
    <dgm:pt modelId="{3285164E-19BF-4E7D-A23F-6F60474DEEF1}" type="parTrans" cxnId="{ED9E4FAC-C439-454C-8B42-1AF78DC1F34C}">
      <dgm:prSet/>
      <dgm:spPr/>
      <dgm:t>
        <a:bodyPr/>
        <a:lstStyle/>
        <a:p>
          <a:pPr algn="ctr"/>
          <a:endParaRPr lang="en-GB"/>
        </a:p>
      </dgm:t>
    </dgm:pt>
    <dgm:pt modelId="{591283AA-F86F-4579-B73B-C7C05CDE6EE9}" type="sibTrans" cxnId="{ED9E4FAC-C439-454C-8B42-1AF78DC1F34C}">
      <dgm:prSet/>
      <dgm:spPr/>
      <dgm:t>
        <a:bodyPr/>
        <a:lstStyle/>
        <a:p>
          <a:pPr algn="ctr"/>
          <a:endParaRPr lang="en-GB"/>
        </a:p>
      </dgm:t>
    </dgm:pt>
    <dgm:pt modelId="{B61D1654-9068-4B0A-A68F-3E809C714FD1}">
      <dgm:prSet phldrT="[Text]"/>
      <dgm:spPr/>
      <dgm:t>
        <a:bodyPr/>
        <a:lstStyle/>
        <a:p>
          <a:pPr algn="ctr"/>
          <a:r>
            <a:rPr lang="en-GB" dirty="0" smtClean="0"/>
            <a:t>For depression / OCD, increase serotonin</a:t>
          </a:r>
          <a:endParaRPr lang="en-GB" dirty="0"/>
        </a:p>
      </dgm:t>
    </dgm:pt>
    <dgm:pt modelId="{653F1E05-F2B1-4632-8353-C8CBD6C3E8D5}" type="parTrans" cxnId="{2462D49A-0C3C-495C-B4EE-A0B5C1F6188B}">
      <dgm:prSet/>
      <dgm:spPr/>
      <dgm:t>
        <a:bodyPr/>
        <a:lstStyle/>
        <a:p>
          <a:pPr algn="ctr"/>
          <a:endParaRPr lang="en-GB"/>
        </a:p>
      </dgm:t>
    </dgm:pt>
    <dgm:pt modelId="{A265946B-E897-4703-B7A8-6893E17C1F39}" type="sibTrans" cxnId="{2462D49A-0C3C-495C-B4EE-A0B5C1F6188B}">
      <dgm:prSet/>
      <dgm:spPr/>
      <dgm:t>
        <a:bodyPr/>
        <a:lstStyle/>
        <a:p>
          <a:pPr algn="ctr"/>
          <a:endParaRPr lang="en-GB"/>
        </a:p>
      </dgm:t>
    </dgm:pt>
    <dgm:pt modelId="{36BB4EDC-DA5D-434A-B6D8-EC7EF5C24707}">
      <dgm:prSet phldrT="[Text]"/>
      <dgm:spPr/>
      <dgm:t>
        <a:bodyPr/>
        <a:lstStyle/>
        <a:p>
          <a:pPr algn="ctr"/>
          <a:r>
            <a:rPr lang="en-GB" dirty="0" smtClean="0"/>
            <a:t>Help normalise worry circuit</a:t>
          </a:r>
          <a:endParaRPr lang="en-GB" dirty="0"/>
        </a:p>
      </dgm:t>
    </dgm:pt>
    <dgm:pt modelId="{7E09FC4B-B8AF-4E09-B3AE-D6B21958451E}" type="parTrans" cxnId="{0E39AEC5-FBF8-4DB8-8527-EC8F2C8E7023}">
      <dgm:prSet/>
      <dgm:spPr/>
      <dgm:t>
        <a:bodyPr/>
        <a:lstStyle/>
        <a:p>
          <a:pPr algn="ctr"/>
          <a:endParaRPr lang="en-GB"/>
        </a:p>
      </dgm:t>
    </dgm:pt>
    <dgm:pt modelId="{061E7ADB-26A7-4043-998D-916077B72142}" type="sibTrans" cxnId="{0E39AEC5-FBF8-4DB8-8527-EC8F2C8E7023}">
      <dgm:prSet/>
      <dgm:spPr/>
      <dgm:t>
        <a:bodyPr/>
        <a:lstStyle/>
        <a:p>
          <a:pPr algn="ctr"/>
          <a:endParaRPr lang="en-GB"/>
        </a:p>
      </dgm:t>
    </dgm:pt>
    <dgm:pt modelId="{EFAE043B-EB8D-40D3-A0B0-6027634DDDD0}">
      <dgm:prSet phldrT="[Text]"/>
      <dgm:spPr/>
      <dgm:t>
        <a:bodyPr/>
        <a:lstStyle/>
        <a:p>
          <a:pPr algn="ctr"/>
          <a:r>
            <a:rPr lang="en-GB" dirty="0" smtClean="0"/>
            <a:t>By blocking reabsorption</a:t>
          </a:r>
          <a:endParaRPr lang="en-GB" dirty="0"/>
        </a:p>
      </dgm:t>
    </dgm:pt>
    <dgm:pt modelId="{1BDE742E-6743-4913-BA78-E888EDDAF76D}" type="parTrans" cxnId="{D4C834B7-1812-4BE0-AC96-0C962DB913F3}">
      <dgm:prSet/>
      <dgm:spPr/>
      <dgm:t>
        <a:bodyPr/>
        <a:lstStyle/>
        <a:p>
          <a:pPr algn="ctr"/>
          <a:endParaRPr lang="en-GB"/>
        </a:p>
      </dgm:t>
    </dgm:pt>
    <dgm:pt modelId="{7193F08D-3EAC-41C5-B1E0-A14632982BCF}" type="sibTrans" cxnId="{D4C834B7-1812-4BE0-AC96-0C962DB913F3}">
      <dgm:prSet/>
      <dgm:spPr/>
      <dgm:t>
        <a:bodyPr/>
        <a:lstStyle/>
        <a:p>
          <a:pPr algn="ctr"/>
          <a:endParaRPr lang="en-GB"/>
        </a:p>
      </dgm:t>
    </dgm:pt>
    <dgm:pt modelId="{EA1F08A5-975E-4FB3-B2CE-E4220DCFB3FA}">
      <dgm:prSet phldrT="[Text]"/>
      <dgm:spPr/>
      <dgm:t>
        <a:bodyPr/>
        <a:lstStyle/>
        <a:p>
          <a:pPr algn="ctr"/>
          <a:r>
            <a:rPr lang="en-GB" dirty="0" smtClean="0"/>
            <a:t>SSRIs raise serotonin levels</a:t>
          </a:r>
          <a:endParaRPr lang="en-GB" dirty="0"/>
        </a:p>
      </dgm:t>
    </dgm:pt>
    <dgm:pt modelId="{E9D097E7-4344-4A38-8F09-0A94974FCF6B}" type="parTrans" cxnId="{B0976AAA-5D07-4975-B11D-76381CFB3B7D}">
      <dgm:prSet/>
      <dgm:spPr/>
      <dgm:t>
        <a:bodyPr/>
        <a:lstStyle/>
        <a:p>
          <a:pPr algn="ctr"/>
          <a:endParaRPr lang="en-GB"/>
        </a:p>
      </dgm:t>
    </dgm:pt>
    <dgm:pt modelId="{DEF4372C-221B-409C-B011-9571A8B1ED59}" type="sibTrans" cxnId="{B0976AAA-5D07-4975-B11D-76381CFB3B7D}">
      <dgm:prSet/>
      <dgm:spPr/>
      <dgm:t>
        <a:bodyPr/>
        <a:lstStyle/>
        <a:p>
          <a:pPr algn="ctr"/>
          <a:endParaRPr lang="en-GB"/>
        </a:p>
      </dgm:t>
    </dgm:pt>
    <dgm:pt modelId="{40027379-3A10-4CB5-BE99-7B6F280896A5}">
      <dgm:prSet phldrT="[Text]"/>
      <dgm:spPr/>
      <dgm:t>
        <a:bodyPr/>
        <a:lstStyle/>
        <a:p>
          <a:pPr algn="ctr"/>
          <a:r>
            <a:rPr lang="en-GB" dirty="0" smtClean="0"/>
            <a:t>Higher dose for OCD than depression</a:t>
          </a:r>
          <a:endParaRPr lang="en-GB" dirty="0"/>
        </a:p>
      </dgm:t>
    </dgm:pt>
    <dgm:pt modelId="{7D31E82F-8BB6-432D-937F-43D51254FABB}" type="parTrans" cxnId="{B9E5A503-0CE7-4680-BF26-D8EAC35FE894}">
      <dgm:prSet/>
      <dgm:spPr/>
      <dgm:t>
        <a:bodyPr/>
        <a:lstStyle/>
        <a:p>
          <a:pPr algn="ctr"/>
          <a:endParaRPr lang="en-GB"/>
        </a:p>
      </dgm:t>
    </dgm:pt>
    <dgm:pt modelId="{CF74601A-3F5B-4D66-A98E-259252865169}" type="sibTrans" cxnId="{B9E5A503-0CE7-4680-BF26-D8EAC35FE894}">
      <dgm:prSet/>
      <dgm:spPr/>
      <dgm:t>
        <a:bodyPr/>
        <a:lstStyle/>
        <a:p>
          <a:pPr algn="ctr"/>
          <a:endParaRPr lang="en-GB"/>
        </a:p>
      </dgm:t>
    </dgm:pt>
    <dgm:pt modelId="{5ED649D1-169A-48DC-8E50-839E7966C8BC}" type="pres">
      <dgm:prSet presAssocID="{94DC4F06-D9B2-44ED-8F72-984B4A7F55D5}" presName="linear" presStyleCnt="0">
        <dgm:presLayoutVars>
          <dgm:animLvl val="lvl"/>
          <dgm:resizeHandles val="exact"/>
        </dgm:presLayoutVars>
      </dgm:prSet>
      <dgm:spPr/>
      <dgm:t>
        <a:bodyPr/>
        <a:lstStyle/>
        <a:p>
          <a:endParaRPr lang="en-US"/>
        </a:p>
      </dgm:t>
    </dgm:pt>
    <dgm:pt modelId="{4217E59D-DA18-4557-B8D5-40C6B60EB86B}" type="pres">
      <dgm:prSet presAssocID="{CBFD5447-DB11-4CA9-9FDD-B8049CCE66FB}" presName="parentText" presStyleLbl="node1" presStyleIdx="0" presStyleCnt="8">
        <dgm:presLayoutVars>
          <dgm:chMax val="0"/>
          <dgm:bulletEnabled val="1"/>
        </dgm:presLayoutVars>
      </dgm:prSet>
      <dgm:spPr/>
      <dgm:t>
        <a:bodyPr/>
        <a:lstStyle/>
        <a:p>
          <a:endParaRPr lang="en-US"/>
        </a:p>
      </dgm:t>
    </dgm:pt>
    <dgm:pt modelId="{55E608BD-E401-4514-B379-25BB36CF0109}" type="pres">
      <dgm:prSet presAssocID="{3DEC80BF-10A5-4924-B79A-C023010651B7}" presName="spacer" presStyleCnt="0"/>
      <dgm:spPr/>
    </dgm:pt>
    <dgm:pt modelId="{0579E449-F526-47C6-88C4-7FE3677F9697}" type="pres">
      <dgm:prSet presAssocID="{F5392E43-9E5E-4AEE-B2DF-F11CC008A6BC}" presName="parentText" presStyleLbl="node1" presStyleIdx="1" presStyleCnt="8">
        <dgm:presLayoutVars>
          <dgm:chMax val="0"/>
          <dgm:bulletEnabled val="1"/>
        </dgm:presLayoutVars>
      </dgm:prSet>
      <dgm:spPr/>
      <dgm:t>
        <a:bodyPr/>
        <a:lstStyle/>
        <a:p>
          <a:endParaRPr lang="en-GB"/>
        </a:p>
      </dgm:t>
    </dgm:pt>
    <dgm:pt modelId="{0D568DE4-DD3B-471E-BE36-2B5DD9DA60DA}" type="pres">
      <dgm:prSet presAssocID="{DEDC8A54-7F2D-4D58-86D4-6EF423837946}" presName="spacer" presStyleCnt="0"/>
      <dgm:spPr/>
    </dgm:pt>
    <dgm:pt modelId="{9C165939-7511-4E0B-9CF5-94DE31992197}" type="pres">
      <dgm:prSet presAssocID="{F4AAAD8C-D71A-44B8-85F6-661677027970}" presName="parentText" presStyleLbl="node1" presStyleIdx="2" presStyleCnt="8">
        <dgm:presLayoutVars>
          <dgm:chMax val="0"/>
          <dgm:bulletEnabled val="1"/>
        </dgm:presLayoutVars>
      </dgm:prSet>
      <dgm:spPr/>
      <dgm:t>
        <a:bodyPr/>
        <a:lstStyle/>
        <a:p>
          <a:endParaRPr lang="en-US"/>
        </a:p>
      </dgm:t>
    </dgm:pt>
    <dgm:pt modelId="{5CB2BDE3-9059-4418-AC41-40C4B2369E82}" type="pres">
      <dgm:prSet presAssocID="{591283AA-F86F-4579-B73B-C7C05CDE6EE9}" presName="spacer" presStyleCnt="0"/>
      <dgm:spPr/>
    </dgm:pt>
    <dgm:pt modelId="{DB8ACD43-78A8-4BD7-ACAA-774DEB9C538B}" type="pres">
      <dgm:prSet presAssocID="{B61D1654-9068-4B0A-A68F-3E809C714FD1}" presName="parentText" presStyleLbl="node1" presStyleIdx="3" presStyleCnt="8">
        <dgm:presLayoutVars>
          <dgm:chMax val="0"/>
          <dgm:bulletEnabled val="1"/>
        </dgm:presLayoutVars>
      </dgm:prSet>
      <dgm:spPr/>
      <dgm:t>
        <a:bodyPr/>
        <a:lstStyle/>
        <a:p>
          <a:endParaRPr lang="en-US"/>
        </a:p>
      </dgm:t>
    </dgm:pt>
    <dgm:pt modelId="{BFFEE90B-19F9-4008-A026-762462D22BE3}" type="pres">
      <dgm:prSet presAssocID="{A265946B-E897-4703-B7A8-6893E17C1F39}" presName="spacer" presStyleCnt="0"/>
      <dgm:spPr/>
    </dgm:pt>
    <dgm:pt modelId="{64674B18-CC98-4BAA-A2C7-6528C6F3A911}" type="pres">
      <dgm:prSet presAssocID="{36BB4EDC-DA5D-434A-B6D8-EC7EF5C24707}" presName="parentText" presStyleLbl="node1" presStyleIdx="4" presStyleCnt="8">
        <dgm:presLayoutVars>
          <dgm:chMax val="0"/>
          <dgm:bulletEnabled val="1"/>
        </dgm:presLayoutVars>
      </dgm:prSet>
      <dgm:spPr/>
      <dgm:t>
        <a:bodyPr/>
        <a:lstStyle/>
        <a:p>
          <a:endParaRPr lang="en-US"/>
        </a:p>
      </dgm:t>
    </dgm:pt>
    <dgm:pt modelId="{F1FFF06D-F752-49EF-AE4E-951CA8EC56FE}" type="pres">
      <dgm:prSet presAssocID="{061E7ADB-26A7-4043-998D-916077B72142}" presName="spacer" presStyleCnt="0"/>
      <dgm:spPr/>
    </dgm:pt>
    <dgm:pt modelId="{EC74C87D-C40B-4E4C-8B84-DA69102AD434}" type="pres">
      <dgm:prSet presAssocID="{EA1F08A5-975E-4FB3-B2CE-E4220DCFB3FA}" presName="parentText" presStyleLbl="node1" presStyleIdx="5" presStyleCnt="8">
        <dgm:presLayoutVars>
          <dgm:chMax val="0"/>
          <dgm:bulletEnabled val="1"/>
        </dgm:presLayoutVars>
      </dgm:prSet>
      <dgm:spPr/>
      <dgm:t>
        <a:bodyPr/>
        <a:lstStyle/>
        <a:p>
          <a:endParaRPr lang="en-US"/>
        </a:p>
      </dgm:t>
    </dgm:pt>
    <dgm:pt modelId="{E2F6DF95-CA3D-4062-8A00-2751DB5DCD21}" type="pres">
      <dgm:prSet presAssocID="{DEF4372C-221B-409C-B011-9571A8B1ED59}" presName="spacer" presStyleCnt="0"/>
      <dgm:spPr/>
    </dgm:pt>
    <dgm:pt modelId="{F44DCC59-EFFE-4B44-8616-02CFB96815E1}" type="pres">
      <dgm:prSet presAssocID="{EFAE043B-EB8D-40D3-A0B0-6027634DDDD0}" presName="parentText" presStyleLbl="node1" presStyleIdx="6" presStyleCnt="8">
        <dgm:presLayoutVars>
          <dgm:chMax val="0"/>
          <dgm:bulletEnabled val="1"/>
        </dgm:presLayoutVars>
      </dgm:prSet>
      <dgm:spPr/>
      <dgm:t>
        <a:bodyPr/>
        <a:lstStyle/>
        <a:p>
          <a:endParaRPr lang="en-US"/>
        </a:p>
      </dgm:t>
    </dgm:pt>
    <dgm:pt modelId="{41F9597E-EA32-4933-A036-15EC60EE9022}" type="pres">
      <dgm:prSet presAssocID="{7193F08D-3EAC-41C5-B1E0-A14632982BCF}" presName="spacer" presStyleCnt="0"/>
      <dgm:spPr/>
    </dgm:pt>
    <dgm:pt modelId="{3B7D3513-BAB7-4EA4-8D5F-CE9E44E46D73}" type="pres">
      <dgm:prSet presAssocID="{40027379-3A10-4CB5-BE99-7B6F280896A5}" presName="parentText" presStyleLbl="node1" presStyleIdx="7" presStyleCnt="8">
        <dgm:presLayoutVars>
          <dgm:chMax val="0"/>
          <dgm:bulletEnabled val="1"/>
        </dgm:presLayoutVars>
      </dgm:prSet>
      <dgm:spPr/>
      <dgm:t>
        <a:bodyPr/>
        <a:lstStyle/>
        <a:p>
          <a:endParaRPr lang="en-US"/>
        </a:p>
      </dgm:t>
    </dgm:pt>
  </dgm:ptLst>
  <dgm:cxnLst>
    <dgm:cxn modelId="{EFDEE00F-6A9A-49BC-99EE-64906687326E}" type="presOf" srcId="{36BB4EDC-DA5D-434A-B6D8-EC7EF5C24707}" destId="{64674B18-CC98-4BAA-A2C7-6528C6F3A911}" srcOrd="0" destOrd="0" presId="urn:microsoft.com/office/officeart/2005/8/layout/vList2"/>
    <dgm:cxn modelId="{B0976AAA-5D07-4975-B11D-76381CFB3B7D}" srcId="{94DC4F06-D9B2-44ED-8F72-984B4A7F55D5}" destId="{EA1F08A5-975E-4FB3-B2CE-E4220DCFB3FA}" srcOrd="5" destOrd="0" parTransId="{E9D097E7-4344-4A38-8F09-0A94974FCF6B}" sibTransId="{DEF4372C-221B-409C-B011-9571A8B1ED59}"/>
    <dgm:cxn modelId="{0D795973-CD84-47CC-8FCE-92267785A68A}" srcId="{94DC4F06-D9B2-44ED-8F72-984B4A7F55D5}" destId="{F5392E43-9E5E-4AEE-B2DF-F11CC008A6BC}" srcOrd="1" destOrd="0" parTransId="{9E2F3F7F-B2C8-4198-BFE2-8EC7457043A2}" sibTransId="{DEDC8A54-7F2D-4D58-86D4-6EF423837946}"/>
    <dgm:cxn modelId="{D4C834B7-1812-4BE0-AC96-0C962DB913F3}" srcId="{94DC4F06-D9B2-44ED-8F72-984B4A7F55D5}" destId="{EFAE043B-EB8D-40D3-A0B0-6027634DDDD0}" srcOrd="6" destOrd="0" parTransId="{1BDE742E-6743-4913-BA78-E888EDDAF76D}" sibTransId="{7193F08D-3EAC-41C5-B1E0-A14632982BCF}"/>
    <dgm:cxn modelId="{30B7C6B8-ED33-40F3-B46B-20022EA3E2E0}" type="presOf" srcId="{F4AAAD8C-D71A-44B8-85F6-661677027970}" destId="{9C165939-7511-4E0B-9CF5-94DE31992197}" srcOrd="0" destOrd="0" presId="urn:microsoft.com/office/officeart/2005/8/layout/vList2"/>
    <dgm:cxn modelId="{3C69C7D0-4A4B-4CE3-8B34-7C352D748D7C}" type="presOf" srcId="{94DC4F06-D9B2-44ED-8F72-984B4A7F55D5}" destId="{5ED649D1-169A-48DC-8E50-839E7966C8BC}" srcOrd="0" destOrd="0" presId="urn:microsoft.com/office/officeart/2005/8/layout/vList2"/>
    <dgm:cxn modelId="{B9E5A503-0CE7-4680-BF26-D8EAC35FE894}" srcId="{94DC4F06-D9B2-44ED-8F72-984B4A7F55D5}" destId="{40027379-3A10-4CB5-BE99-7B6F280896A5}" srcOrd="7" destOrd="0" parTransId="{7D31E82F-8BB6-432D-937F-43D51254FABB}" sibTransId="{CF74601A-3F5B-4D66-A98E-259252865169}"/>
    <dgm:cxn modelId="{ED9E4FAC-C439-454C-8B42-1AF78DC1F34C}" srcId="{94DC4F06-D9B2-44ED-8F72-984B4A7F55D5}" destId="{F4AAAD8C-D71A-44B8-85F6-661677027970}" srcOrd="2" destOrd="0" parTransId="{3285164E-19BF-4E7D-A23F-6F60474DEEF1}" sibTransId="{591283AA-F86F-4579-B73B-C7C05CDE6EE9}"/>
    <dgm:cxn modelId="{8497BFC6-B5EB-42BA-B36E-8284EDFA372C}" type="presOf" srcId="{EA1F08A5-975E-4FB3-B2CE-E4220DCFB3FA}" destId="{EC74C87D-C40B-4E4C-8B84-DA69102AD434}" srcOrd="0" destOrd="0" presId="urn:microsoft.com/office/officeart/2005/8/layout/vList2"/>
    <dgm:cxn modelId="{2462D49A-0C3C-495C-B4EE-A0B5C1F6188B}" srcId="{94DC4F06-D9B2-44ED-8F72-984B4A7F55D5}" destId="{B61D1654-9068-4B0A-A68F-3E809C714FD1}" srcOrd="3" destOrd="0" parTransId="{653F1E05-F2B1-4632-8353-C8CBD6C3E8D5}" sibTransId="{A265946B-E897-4703-B7A8-6893E17C1F39}"/>
    <dgm:cxn modelId="{EED6C0C4-EF2D-40D2-8CD8-41F24BD63930}" srcId="{94DC4F06-D9B2-44ED-8F72-984B4A7F55D5}" destId="{CBFD5447-DB11-4CA9-9FDD-B8049CCE66FB}" srcOrd="0" destOrd="0" parTransId="{9D37CD26-5687-4711-B8C9-8DA93BFA1F3A}" sibTransId="{3DEC80BF-10A5-4924-B79A-C023010651B7}"/>
    <dgm:cxn modelId="{389AB224-4104-472C-9F77-F4024F82BE38}" type="presOf" srcId="{F5392E43-9E5E-4AEE-B2DF-F11CC008A6BC}" destId="{0579E449-F526-47C6-88C4-7FE3677F9697}" srcOrd="0" destOrd="0" presId="urn:microsoft.com/office/officeart/2005/8/layout/vList2"/>
    <dgm:cxn modelId="{2BBE6B2F-87F6-4A94-86DF-9293EB9EB89F}" type="presOf" srcId="{CBFD5447-DB11-4CA9-9FDD-B8049CCE66FB}" destId="{4217E59D-DA18-4557-B8D5-40C6B60EB86B}" srcOrd="0" destOrd="0" presId="urn:microsoft.com/office/officeart/2005/8/layout/vList2"/>
    <dgm:cxn modelId="{9EFB0046-63E5-4081-826F-ADF7902A6C00}" type="presOf" srcId="{B61D1654-9068-4B0A-A68F-3E809C714FD1}" destId="{DB8ACD43-78A8-4BD7-ACAA-774DEB9C538B}" srcOrd="0" destOrd="0" presId="urn:microsoft.com/office/officeart/2005/8/layout/vList2"/>
    <dgm:cxn modelId="{B2934FC9-2DB3-4C9E-B1AA-0F61D06FE024}" type="presOf" srcId="{40027379-3A10-4CB5-BE99-7B6F280896A5}" destId="{3B7D3513-BAB7-4EA4-8D5F-CE9E44E46D73}" srcOrd="0" destOrd="0" presId="urn:microsoft.com/office/officeart/2005/8/layout/vList2"/>
    <dgm:cxn modelId="{0E39AEC5-FBF8-4DB8-8527-EC8F2C8E7023}" srcId="{94DC4F06-D9B2-44ED-8F72-984B4A7F55D5}" destId="{36BB4EDC-DA5D-434A-B6D8-EC7EF5C24707}" srcOrd="4" destOrd="0" parTransId="{7E09FC4B-B8AF-4E09-B3AE-D6B21958451E}" sibTransId="{061E7ADB-26A7-4043-998D-916077B72142}"/>
    <dgm:cxn modelId="{9B8DD7FC-2A2D-4806-90D1-C43912A7064B}" type="presOf" srcId="{EFAE043B-EB8D-40D3-A0B0-6027634DDDD0}" destId="{F44DCC59-EFFE-4B44-8616-02CFB96815E1}" srcOrd="0" destOrd="0" presId="urn:microsoft.com/office/officeart/2005/8/layout/vList2"/>
    <dgm:cxn modelId="{3CDB273C-FA96-445C-AAB8-2169BF05A962}" type="presParOf" srcId="{5ED649D1-169A-48DC-8E50-839E7966C8BC}" destId="{4217E59D-DA18-4557-B8D5-40C6B60EB86B}" srcOrd="0" destOrd="0" presId="urn:microsoft.com/office/officeart/2005/8/layout/vList2"/>
    <dgm:cxn modelId="{EDD0563D-37FF-4FA1-97A7-B564EC874D54}" type="presParOf" srcId="{5ED649D1-169A-48DC-8E50-839E7966C8BC}" destId="{55E608BD-E401-4514-B379-25BB36CF0109}" srcOrd="1" destOrd="0" presId="urn:microsoft.com/office/officeart/2005/8/layout/vList2"/>
    <dgm:cxn modelId="{F38DFCD6-1C5D-46FA-B3BF-9E33F6FF55BB}" type="presParOf" srcId="{5ED649D1-169A-48DC-8E50-839E7966C8BC}" destId="{0579E449-F526-47C6-88C4-7FE3677F9697}" srcOrd="2" destOrd="0" presId="urn:microsoft.com/office/officeart/2005/8/layout/vList2"/>
    <dgm:cxn modelId="{17836557-F772-4AA3-9D1C-60FB4ACF6F8E}" type="presParOf" srcId="{5ED649D1-169A-48DC-8E50-839E7966C8BC}" destId="{0D568DE4-DD3B-471E-BE36-2B5DD9DA60DA}" srcOrd="3" destOrd="0" presId="urn:microsoft.com/office/officeart/2005/8/layout/vList2"/>
    <dgm:cxn modelId="{C05D6559-0692-4155-8D3D-BD26EE2D0D51}" type="presParOf" srcId="{5ED649D1-169A-48DC-8E50-839E7966C8BC}" destId="{9C165939-7511-4E0B-9CF5-94DE31992197}" srcOrd="4" destOrd="0" presId="urn:microsoft.com/office/officeart/2005/8/layout/vList2"/>
    <dgm:cxn modelId="{170D9010-7060-4EAC-B06B-1B4E2E90AA3E}" type="presParOf" srcId="{5ED649D1-169A-48DC-8E50-839E7966C8BC}" destId="{5CB2BDE3-9059-4418-AC41-40C4B2369E82}" srcOrd="5" destOrd="0" presId="urn:microsoft.com/office/officeart/2005/8/layout/vList2"/>
    <dgm:cxn modelId="{AD30F673-6D37-48D0-9612-C7DD2490EF82}" type="presParOf" srcId="{5ED649D1-169A-48DC-8E50-839E7966C8BC}" destId="{DB8ACD43-78A8-4BD7-ACAA-774DEB9C538B}" srcOrd="6" destOrd="0" presId="urn:microsoft.com/office/officeart/2005/8/layout/vList2"/>
    <dgm:cxn modelId="{595CEC26-E6C6-4F1B-8FAC-D0C6CA9299E8}" type="presParOf" srcId="{5ED649D1-169A-48DC-8E50-839E7966C8BC}" destId="{BFFEE90B-19F9-4008-A026-762462D22BE3}" srcOrd="7" destOrd="0" presId="urn:microsoft.com/office/officeart/2005/8/layout/vList2"/>
    <dgm:cxn modelId="{39B8139F-859B-4820-86B7-C88D84A358C5}" type="presParOf" srcId="{5ED649D1-169A-48DC-8E50-839E7966C8BC}" destId="{64674B18-CC98-4BAA-A2C7-6528C6F3A911}" srcOrd="8" destOrd="0" presId="urn:microsoft.com/office/officeart/2005/8/layout/vList2"/>
    <dgm:cxn modelId="{7B9DC7E7-973E-4D4F-9E5C-E0B0F6A5C5B8}" type="presParOf" srcId="{5ED649D1-169A-48DC-8E50-839E7966C8BC}" destId="{F1FFF06D-F752-49EF-AE4E-951CA8EC56FE}" srcOrd="9" destOrd="0" presId="urn:microsoft.com/office/officeart/2005/8/layout/vList2"/>
    <dgm:cxn modelId="{EE3F01E0-21A7-492B-BE9A-60D6A0C09F94}" type="presParOf" srcId="{5ED649D1-169A-48DC-8E50-839E7966C8BC}" destId="{EC74C87D-C40B-4E4C-8B84-DA69102AD434}" srcOrd="10" destOrd="0" presId="urn:microsoft.com/office/officeart/2005/8/layout/vList2"/>
    <dgm:cxn modelId="{E0CBB27D-45BE-4654-9C85-E9F08600AD1D}" type="presParOf" srcId="{5ED649D1-169A-48DC-8E50-839E7966C8BC}" destId="{E2F6DF95-CA3D-4062-8A00-2751DB5DCD21}" srcOrd="11" destOrd="0" presId="urn:microsoft.com/office/officeart/2005/8/layout/vList2"/>
    <dgm:cxn modelId="{F0C004C0-5823-4043-91D7-717EE1AC8ED7}" type="presParOf" srcId="{5ED649D1-169A-48DC-8E50-839E7966C8BC}" destId="{F44DCC59-EFFE-4B44-8616-02CFB96815E1}" srcOrd="12" destOrd="0" presId="urn:microsoft.com/office/officeart/2005/8/layout/vList2"/>
    <dgm:cxn modelId="{75449D1E-62AC-4E92-B912-6662AFDD353E}" type="presParOf" srcId="{5ED649D1-169A-48DC-8E50-839E7966C8BC}" destId="{41F9597E-EA32-4933-A036-15EC60EE9022}" srcOrd="13" destOrd="0" presId="urn:microsoft.com/office/officeart/2005/8/layout/vList2"/>
    <dgm:cxn modelId="{1800EE84-71E0-4848-ACBD-9865211C4A5F}" type="presParOf" srcId="{5ED649D1-169A-48DC-8E50-839E7966C8BC}" destId="{3B7D3513-BAB7-4EA4-8D5F-CE9E44E46D7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D6E6C-6538-45EC-9A28-7F9FC08CC81D}">
      <dsp:nvSpPr>
        <dsp:cNvPr id="0" name=""/>
        <dsp:cNvSpPr/>
      </dsp:nvSpPr>
      <dsp:spPr>
        <a:xfrm>
          <a:off x="2067312" y="23274"/>
          <a:ext cx="1708373" cy="17083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latin typeface="Arial" pitchFamily="34" charset="0"/>
              <a:cs typeface="Arial" pitchFamily="34" charset="0"/>
            </a:rPr>
            <a:t>Do a practice paper </a:t>
          </a:r>
          <a:endParaRPr lang="en-GB" sz="1700" kern="1200" dirty="0">
            <a:solidFill>
              <a:schemeClr val="tx1"/>
            </a:solidFill>
            <a:latin typeface="Arial" pitchFamily="34" charset="0"/>
            <a:cs typeface="Arial" pitchFamily="34" charset="0"/>
          </a:endParaRPr>
        </a:p>
      </dsp:txBody>
      <dsp:txXfrm>
        <a:off x="2317497" y="273459"/>
        <a:ext cx="1208003" cy="1208003"/>
      </dsp:txXfrm>
    </dsp:sp>
    <dsp:sp modelId="{5EBEA03C-8BC8-48B2-AF63-EE076EA61962}">
      <dsp:nvSpPr>
        <dsp:cNvPr id="0" name=""/>
        <dsp:cNvSpPr/>
      </dsp:nvSpPr>
      <dsp:spPr>
        <a:xfrm rot="2099206">
          <a:off x="3738459" y="1325077"/>
          <a:ext cx="469074" cy="5765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tx1"/>
            </a:solidFill>
            <a:latin typeface="Arial" pitchFamily="34" charset="0"/>
            <a:cs typeface="Arial" pitchFamily="34" charset="0"/>
          </a:endParaRPr>
        </a:p>
      </dsp:txBody>
      <dsp:txXfrm>
        <a:off x="3751174" y="1400048"/>
        <a:ext cx="328352" cy="345946"/>
      </dsp:txXfrm>
    </dsp:sp>
    <dsp:sp modelId="{E9CC8CB9-E618-4B8F-B98B-B66459D7B629}">
      <dsp:nvSpPr>
        <dsp:cNvPr id="0" name=""/>
        <dsp:cNvSpPr/>
      </dsp:nvSpPr>
      <dsp:spPr>
        <a:xfrm>
          <a:off x="4192060" y="1510307"/>
          <a:ext cx="1708373" cy="1708373"/>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latin typeface="Arial" pitchFamily="34" charset="0"/>
              <a:cs typeface="Arial" pitchFamily="34" charset="0"/>
            </a:rPr>
            <a:t>Get it marked</a:t>
          </a:r>
          <a:endParaRPr lang="en-GB" sz="1700" kern="1200" dirty="0">
            <a:solidFill>
              <a:schemeClr val="tx1"/>
            </a:solidFill>
            <a:latin typeface="Arial" pitchFamily="34" charset="0"/>
            <a:cs typeface="Arial" pitchFamily="34" charset="0"/>
          </a:endParaRPr>
        </a:p>
      </dsp:txBody>
      <dsp:txXfrm>
        <a:off x="4442245" y="1760492"/>
        <a:ext cx="1208003" cy="1208003"/>
      </dsp:txXfrm>
    </dsp:sp>
    <dsp:sp modelId="{B642E657-34CF-4FAA-BC3B-0EF534021CEB}">
      <dsp:nvSpPr>
        <dsp:cNvPr id="0" name=""/>
        <dsp:cNvSpPr/>
      </dsp:nvSpPr>
      <dsp:spPr>
        <a:xfrm rot="6480000">
          <a:off x="4426363" y="3284310"/>
          <a:ext cx="454695" cy="576576"/>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tx1"/>
            </a:solidFill>
            <a:latin typeface="Arial" pitchFamily="34" charset="0"/>
            <a:cs typeface="Arial" pitchFamily="34" charset="0"/>
          </a:endParaRPr>
        </a:p>
      </dsp:txBody>
      <dsp:txXfrm rot="10800000">
        <a:off x="4515643" y="3334759"/>
        <a:ext cx="318287" cy="345946"/>
      </dsp:txXfrm>
    </dsp:sp>
    <dsp:sp modelId="{5074EB9F-A429-4385-AE58-17D03E8BCF73}">
      <dsp:nvSpPr>
        <dsp:cNvPr id="0" name=""/>
        <dsp:cNvSpPr/>
      </dsp:nvSpPr>
      <dsp:spPr>
        <a:xfrm>
          <a:off x="3399033" y="3950993"/>
          <a:ext cx="1708373" cy="170837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latin typeface="Arial" pitchFamily="34" charset="0"/>
              <a:cs typeface="Arial" pitchFamily="34" charset="0"/>
            </a:rPr>
            <a:t>See where you did not get 100%</a:t>
          </a:r>
          <a:endParaRPr lang="en-GB" sz="1700" kern="1200" dirty="0">
            <a:solidFill>
              <a:schemeClr val="tx1"/>
            </a:solidFill>
            <a:latin typeface="Arial" pitchFamily="34" charset="0"/>
            <a:cs typeface="Arial" pitchFamily="34" charset="0"/>
          </a:endParaRPr>
        </a:p>
      </dsp:txBody>
      <dsp:txXfrm>
        <a:off x="3649218" y="4201178"/>
        <a:ext cx="1208003" cy="1208003"/>
      </dsp:txXfrm>
    </dsp:sp>
    <dsp:sp modelId="{6E6BF1A9-F6E1-486B-9615-AEDA4012CCAF}">
      <dsp:nvSpPr>
        <dsp:cNvPr id="0" name=""/>
        <dsp:cNvSpPr/>
      </dsp:nvSpPr>
      <dsp:spPr>
        <a:xfrm rot="10800000">
          <a:off x="2755597" y="4516892"/>
          <a:ext cx="454695" cy="576576"/>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tx1"/>
            </a:solidFill>
            <a:latin typeface="Arial" pitchFamily="34" charset="0"/>
            <a:cs typeface="Arial" pitchFamily="34" charset="0"/>
          </a:endParaRPr>
        </a:p>
      </dsp:txBody>
      <dsp:txXfrm rot="10800000">
        <a:off x="2892005" y="4632207"/>
        <a:ext cx="318287" cy="345946"/>
      </dsp:txXfrm>
    </dsp:sp>
    <dsp:sp modelId="{CD00BFC0-503F-4960-95FC-DD3FBBEC2D65}">
      <dsp:nvSpPr>
        <dsp:cNvPr id="0" name=""/>
        <dsp:cNvSpPr/>
      </dsp:nvSpPr>
      <dsp:spPr>
        <a:xfrm>
          <a:off x="832744" y="3950993"/>
          <a:ext cx="1708373" cy="1708373"/>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latin typeface="Arial" pitchFamily="34" charset="0"/>
              <a:cs typeface="Arial" pitchFamily="34" charset="0"/>
            </a:rPr>
            <a:t>Complete it again with the comments and targets</a:t>
          </a:r>
          <a:endParaRPr lang="en-GB" sz="1700" kern="1200" dirty="0">
            <a:solidFill>
              <a:schemeClr val="tx1"/>
            </a:solidFill>
            <a:latin typeface="Arial" pitchFamily="34" charset="0"/>
            <a:cs typeface="Arial" pitchFamily="34" charset="0"/>
          </a:endParaRPr>
        </a:p>
      </dsp:txBody>
      <dsp:txXfrm>
        <a:off x="1082929" y="4201178"/>
        <a:ext cx="1208003" cy="1208003"/>
      </dsp:txXfrm>
    </dsp:sp>
    <dsp:sp modelId="{B56EC199-B0D7-49E2-92AB-821468A975FE}">
      <dsp:nvSpPr>
        <dsp:cNvPr id="0" name=""/>
        <dsp:cNvSpPr/>
      </dsp:nvSpPr>
      <dsp:spPr>
        <a:xfrm rot="15120000">
          <a:off x="1067047" y="3308788"/>
          <a:ext cx="454695" cy="576576"/>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tx1"/>
            </a:solidFill>
            <a:latin typeface="Arial" pitchFamily="34" charset="0"/>
            <a:cs typeface="Arial" pitchFamily="34" charset="0"/>
          </a:endParaRPr>
        </a:p>
      </dsp:txBody>
      <dsp:txXfrm rot="10800000">
        <a:off x="1156327" y="3488969"/>
        <a:ext cx="318287" cy="345946"/>
      </dsp:txXfrm>
    </dsp:sp>
    <dsp:sp modelId="{C220F1EB-C10C-4DEB-861E-1004E49B8203}">
      <dsp:nvSpPr>
        <dsp:cNvPr id="0" name=""/>
        <dsp:cNvSpPr/>
      </dsp:nvSpPr>
      <dsp:spPr>
        <a:xfrm>
          <a:off x="39717" y="1510307"/>
          <a:ext cx="1708373" cy="170837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latin typeface="Arial" pitchFamily="34" charset="0"/>
              <a:cs typeface="Arial" pitchFamily="34" charset="0"/>
            </a:rPr>
            <a:t>Get 100%</a:t>
          </a:r>
          <a:endParaRPr lang="en-GB" sz="1700" kern="1200" dirty="0">
            <a:solidFill>
              <a:schemeClr val="tx1"/>
            </a:solidFill>
            <a:latin typeface="Arial" pitchFamily="34" charset="0"/>
            <a:cs typeface="Arial" pitchFamily="34" charset="0"/>
          </a:endParaRPr>
        </a:p>
      </dsp:txBody>
      <dsp:txXfrm>
        <a:off x="289902" y="1760492"/>
        <a:ext cx="1208003" cy="1208003"/>
      </dsp:txXfrm>
    </dsp:sp>
    <dsp:sp modelId="{52AB5581-C020-4934-A0FA-4D8EFBDCD1A3}">
      <dsp:nvSpPr>
        <dsp:cNvPr id="0" name=""/>
        <dsp:cNvSpPr/>
      </dsp:nvSpPr>
      <dsp:spPr>
        <a:xfrm rot="19424626">
          <a:off x="1684344" y="1339840"/>
          <a:ext cx="427214" cy="57657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tx1"/>
            </a:solidFill>
            <a:latin typeface="Arial" pitchFamily="34" charset="0"/>
            <a:cs typeface="Arial" pitchFamily="34" charset="0"/>
          </a:endParaRPr>
        </a:p>
      </dsp:txBody>
      <dsp:txXfrm>
        <a:off x="1696752" y="1493053"/>
        <a:ext cx="299050" cy="345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6AAB9-81BD-4DCE-8E20-0344423F6600}">
      <dsp:nvSpPr>
        <dsp:cNvPr id="0" name=""/>
        <dsp:cNvSpPr/>
      </dsp:nvSpPr>
      <dsp:spPr>
        <a:xfrm>
          <a:off x="6552942" y="2121435"/>
          <a:ext cx="2858509" cy="2859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0D84D-B722-497F-8ABA-A8DFD5CCF680}">
      <dsp:nvSpPr>
        <dsp:cNvPr id="0" name=""/>
        <dsp:cNvSpPr/>
      </dsp:nvSpPr>
      <dsp:spPr>
        <a:xfrm>
          <a:off x="6647853" y="2216753"/>
          <a:ext cx="2668686" cy="26684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latin typeface="Arial" panose="020B0604020202020204" pitchFamily="34" charset="0"/>
              <a:cs typeface="Arial" panose="020B0604020202020204" pitchFamily="34" charset="0"/>
            </a:rPr>
            <a:t>a treatment to undo / reverse / correct the cause. </a:t>
          </a:r>
          <a:endParaRPr lang="en-GB" sz="2300" kern="1200" dirty="0"/>
        </a:p>
      </dsp:txBody>
      <dsp:txXfrm>
        <a:off x="7029360" y="2598025"/>
        <a:ext cx="1905672" cy="1905858"/>
      </dsp:txXfrm>
    </dsp:sp>
    <dsp:sp modelId="{C20E1A30-1BDC-4018-A3A3-E47F1E1B5BAB}">
      <dsp:nvSpPr>
        <dsp:cNvPr id="0" name=""/>
        <dsp:cNvSpPr/>
      </dsp:nvSpPr>
      <dsp:spPr>
        <a:xfrm rot="2700000">
          <a:off x="3602034" y="2124891"/>
          <a:ext cx="2851624" cy="285162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FA677-67C4-4857-85D8-6BD9AD31C547}">
      <dsp:nvSpPr>
        <dsp:cNvPr id="0" name=""/>
        <dsp:cNvSpPr/>
      </dsp:nvSpPr>
      <dsp:spPr>
        <a:xfrm>
          <a:off x="3693503" y="2216753"/>
          <a:ext cx="2668686" cy="26684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smtClean="0">
              <a:latin typeface="Arial" panose="020B0604020202020204" pitchFamily="34" charset="0"/>
              <a:cs typeface="Arial" panose="020B0604020202020204" pitchFamily="34" charset="0"/>
            </a:rPr>
            <a:t>To explain it, then come up with</a:t>
          </a:r>
          <a:endParaRPr lang="en-GB" sz="2300" kern="1200" dirty="0" smtClean="0">
            <a:latin typeface="Arial" panose="020B0604020202020204" pitchFamily="34" charset="0"/>
            <a:cs typeface="Arial" panose="020B0604020202020204" pitchFamily="34" charset="0"/>
          </a:endParaRPr>
        </a:p>
      </dsp:txBody>
      <dsp:txXfrm>
        <a:off x="4075009" y="2598025"/>
        <a:ext cx="1905672" cy="1905858"/>
      </dsp:txXfrm>
    </dsp:sp>
    <dsp:sp modelId="{E0AA647A-2F77-4FF1-B948-E200BEBFB1F2}">
      <dsp:nvSpPr>
        <dsp:cNvPr id="0" name=""/>
        <dsp:cNvSpPr/>
      </dsp:nvSpPr>
      <dsp:spPr>
        <a:xfrm rot="2700000">
          <a:off x="647683" y="2124891"/>
          <a:ext cx="2851624" cy="285162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AEE1DA-0261-4969-BA75-2CFF7F28B9D3}">
      <dsp:nvSpPr>
        <dsp:cNvPr id="0" name=""/>
        <dsp:cNvSpPr/>
      </dsp:nvSpPr>
      <dsp:spPr>
        <a:xfrm>
          <a:off x="739152" y="2216753"/>
          <a:ext cx="2668686" cy="26684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latin typeface="Arial" panose="020B0604020202020204" pitchFamily="34" charset="0"/>
              <a:cs typeface="Arial" panose="020B0604020202020204" pitchFamily="34" charset="0"/>
            </a:rPr>
            <a:t>Alternatives to the Medical Model identify a cause of mental illness</a:t>
          </a:r>
        </a:p>
      </dsp:txBody>
      <dsp:txXfrm>
        <a:off x="1120658" y="2598025"/>
        <a:ext cx="1905672" cy="190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6AAB9-81BD-4DCE-8E20-0344423F6600}">
      <dsp:nvSpPr>
        <dsp:cNvPr id="0" name=""/>
        <dsp:cNvSpPr/>
      </dsp:nvSpPr>
      <dsp:spPr>
        <a:xfrm>
          <a:off x="6552942" y="2121435"/>
          <a:ext cx="2858509" cy="2859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0D84D-B722-497F-8ABA-A8DFD5CCF680}">
      <dsp:nvSpPr>
        <dsp:cNvPr id="0" name=""/>
        <dsp:cNvSpPr/>
      </dsp:nvSpPr>
      <dsp:spPr>
        <a:xfrm>
          <a:off x="6647853" y="2216753"/>
          <a:ext cx="2668686" cy="26684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latin typeface="Arial" panose="020B0604020202020204" pitchFamily="34" charset="0"/>
              <a:cs typeface="Arial" panose="020B0604020202020204" pitchFamily="34" charset="0"/>
            </a:rPr>
            <a:t>Of the mental illness </a:t>
          </a:r>
          <a:endParaRPr lang="en-GB" sz="2700" kern="1200" dirty="0"/>
        </a:p>
      </dsp:txBody>
      <dsp:txXfrm>
        <a:off x="7029360" y="2598025"/>
        <a:ext cx="1905672" cy="1905858"/>
      </dsp:txXfrm>
    </dsp:sp>
    <dsp:sp modelId="{C20E1A30-1BDC-4018-A3A3-E47F1E1B5BAB}">
      <dsp:nvSpPr>
        <dsp:cNvPr id="0" name=""/>
        <dsp:cNvSpPr/>
      </dsp:nvSpPr>
      <dsp:spPr>
        <a:xfrm rot="2700000">
          <a:off x="3602034" y="2124891"/>
          <a:ext cx="2851624" cy="285162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FA677-67C4-4857-85D8-6BD9AD31C547}">
      <dsp:nvSpPr>
        <dsp:cNvPr id="0" name=""/>
        <dsp:cNvSpPr/>
      </dsp:nvSpPr>
      <dsp:spPr>
        <a:xfrm>
          <a:off x="3693503" y="2216753"/>
          <a:ext cx="2668686" cy="26684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latin typeface="Arial" panose="020B0604020202020204" pitchFamily="34" charset="0"/>
              <a:cs typeface="Arial" panose="020B0604020202020204" pitchFamily="34" charset="0"/>
            </a:rPr>
            <a:t>To come up with an explanation</a:t>
          </a:r>
        </a:p>
      </dsp:txBody>
      <dsp:txXfrm>
        <a:off x="4075009" y="2598025"/>
        <a:ext cx="1905672" cy="1905858"/>
      </dsp:txXfrm>
    </dsp:sp>
    <dsp:sp modelId="{E0AA647A-2F77-4FF1-B948-E200BEBFB1F2}">
      <dsp:nvSpPr>
        <dsp:cNvPr id="0" name=""/>
        <dsp:cNvSpPr/>
      </dsp:nvSpPr>
      <dsp:spPr>
        <a:xfrm rot="2700000">
          <a:off x="647683" y="2124891"/>
          <a:ext cx="2851624" cy="285162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AEE1DA-0261-4969-BA75-2CFF7F28B9D3}">
      <dsp:nvSpPr>
        <dsp:cNvPr id="0" name=""/>
        <dsp:cNvSpPr/>
      </dsp:nvSpPr>
      <dsp:spPr>
        <a:xfrm>
          <a:off x="739152" y="2216753"/>
          <a:ext cx="2668686" cy="26684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latin typeface="Arial" panose="020B0604020202020204" pitchFamily="34" charset="0"/>
              <a:cs typeface="Arial" panose="020B0604020202020204" pitchFamily="34" charset="0"/>
            </a:rPr>
            <a:t>The Medical Model </a:t>
          </a:r>
          <a:r>
            <a:rPr lang="en-GB" sz="2700" b="1" kern="1200" dirty="0" smtClean="0">
              <a:latin typeface="Arial" panose="020B0604020202020204" pitchFamily="34" charset="0"/>
              <a:cs typeface="Arial" panose="020B0604020202020204" pitchFamily="34" charset="0"/>
            </a:rPr>
            <a:t>trials</a:t>
          </a:r>
          <a:r>
            <a:rPr lang="en-GB" sz="2700" kern="1200" dirty="0" smtClean="0">
              <a:latin typeface="Arial" panose="020B0604020202020204" pitchFamily="34" charset="0"/>
              <a:cs typeface="Arial" panose="020B0604020202020204" pitchFamily="34" charset="0"/>
            </a:rPr>
            <a:t> a treatment</a:t>
          </a:r>
        </a:p>
      </dsp:txBody>
      <dsp:txXfrm>
        <a:off x="1120658" y="2598025"/>
        <a:ext cx="1905672" cy="1905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E59D-DA18-4557-B8D5-40C6B60EB86B}">
      <dsp:nvSpPr>
        <dsp:cNvPr id="0" name=""/>
        <dsp:cNvSpPr/>
      </dsp:nvSpPr>
      <dsp:spPr>
        <a:xfrm>
          <a:off x="0" y="46478"/>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Chemotherapy</a:t>
          </a:r>
          <a:endParaRPr lang="en-GB" sz="2700" kern="1200" dirty="0"/>
        </a:p>
      </dsp:txBody>
      <dsp:txXfrm>
        <a:off x="31613" y="78091"/>
        <a:ext cx="8901262" cy="584369"/>
      </dsp:txXfrm>
    </dsp:sp>
    <dsp:sp modelId="{0579E449-F526-47C6-88C4-7FE3677F9697}">
      <dsp:nvSpPr>
        <dsp:cNvPr id="0" name=""/>
        <dsp:cNvSpPr/>
      </dsp:nvSpPr>
      <dsp:spPr>
        <a:xfrm>
          <a:off x="0" y="771834"/>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Imbalance neurotransmitters</a:t>
          </a:r>
          <a:endParaRPr lang="en-GB" sz="2700" kern="1200" dirty="0"/>
        </a:p>
      </dsp:txBody>
      <dsp:txXfrm>
        <a:off x="31613" y="803447"/>
        <a:ext cx="8901262" cy="584369"/>
      </dsp:txXfrm>
    </dsp:sp>
    <dsp:sp modelId="{9C165939-7511-4E0B-9CF5-94DE31992197}">
      <dsp:nvSpPr>
        <dsp:cNvPr id="0" name=""/>
        <dsp:cNvSpPr/>
      </dsp:nvSpPr>
      <dsp:spPr>
        <a:xfrm>
          <a:off x="0" y="1497189"/>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Adjust this</a:t>
          </a:r>
          <a:endParaRPr lang="en-GB" sz="2700" kern="1200" dirty="0"/>
        </a:p>
      </dsp:txBody>
      <dsp:txXfrm>
        <a:off x="31613" y="1528802"/>
        <a:ext cx="8901262" cy="584369"/>
      </dsp:txXfrm>
    </dsp:sp>
    <dsp:sp modelId="{DB8ACD43-78A8-4BD7-ACAA-774DEB9C538B}">
      <dsp:nvSpPr>
        <dsp:cNvPr id="0" name=""/>
        <dsp:cNvSpPr/>
      </dsp:nvSpPr>
      <dsp:spPr>
        <a:xfrm>
          <a:off x="0" y="2222544"/>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For depression / OCD, increase serotonin</a:t>
          </a:r>
          <a:endParaRPr lang="en-GB" sz="2700" kern="1200" dirty="0"/>
        </a:p>
      </dsp:txBody>
      <dsp:txXfrm>
        <a:off x="31613" y="2254157"/>
        <a:ext cx="8901262" cy="584369"/>
      </dsp:txXfrm>
    </dsp:sp>
    <dsp:sp modelId="{64674B18-CC98-4BAA-A2C7-6528C6F3A911}">
      <dsp:nvSpPr>
        <dsp:cNvPr id="0" name=""/>
        <dsp:cNvSpPr/>
      </dsp:nvSpPr>
      <dsp:spPr>
        <a:xfrm>
          <a:off x="0" y="2947899"/>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Help normalise worry circuit</a:t>
          </a:r>
          <a:endParaRPr lang="en-GB" sz="2700" kern="1200" dirty="0"/>
        </a:p>
      </dsp:txBody>
      <dsp:txXfrm>
        <a:off x="31613" y="2979512"/>
        <a:ext cx="8901262" cy="584369"/>
      </dsp:txXfrm>
    </dsp:sp>
    <dsp:sp modelId="{EC74C87D-C40B-4E4C-8B84-DA69102AD434}">
      <dsp:nvSpPr>
        <dsp:cNvPr id="0" name=""/>
        <dsp:cNvSpPr/>
      </dsp:nvSpPr>
      <dsp:spPr>
        <a:xfrm>
          <a:off x="0" y="3673254"/>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SSRIs raise serotonin levels</a:t>
          </a:r>
          <a:endParaRPr lang="en-GB" sz="2700" kern="1200" dirty="0"/>
        </a:p>
      </dsp:txBody>
      <dsp:txXfrm>
        <a:off x="31613" y="3704867"/>
        <a:ext cx="8901262" cy="584369"/>
      </dsp:txXfrm>
    </dsp:sp>
    <dsp:sp modelId="{F44DCC59-EFFE-4B44-8616-02CFB96815E1}">
      <dsp:nvSpPr>
        <dsp:cNvPr id="0" name=""/>
        <dsp:cNvSpPr/>
      </dsp:nvSpPr>
      <dsp:spPr>
        <a:xfrm>
          <a:off x="0" y="4398609"/>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By blocking reabsorption</a:t>
          </a:r>
          <a:endParaRPr lang="en-GB" sz="2700" kern="1200" dirty="0"/>
        </a:p>
      </dsp:txBody>
      <dsp:txXfrm>
        <a:off x="31613" y="4430222"/>
        <a:ext cx="8901262" cy="584369"/>
      </dsp:txXfrm>
    </dsp:sp>
    <dsp:sp modelId="{3B7D3513-BAB7-4EA4-8D5F-CE9E44E46D73}">
      <dsp:nvSpPr>
        <dsp:cNvPr id="0" name=""/>
        <dsp:cNvSpPr/>
      </dsp:nvSpPr>
      <dsp:spPr>
        <a:xfrm>
          <a:off x="0" y="5123964"/>
          <a:ext cx="896448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Higher dose for OCD than depression</a:t>
          </a:r>
          <a:endParaRPr lang="en-GB" sz="2700" kern="1200" dirty="0"/>
        </a:p>
      </dsp:txBody>
      <dsp:txXfrm>
        <a:off x="31613" y="5155577"/>
        <a:ext cx="8901262"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0" y="0"/>
            <a:ext cx="6796102" cy="820246"/>
          </a:xfrm>
          <a:prstGeom prst="rect">
            <a:avLst/>
          </a:prstGeom>
        </p:spPr>
        <p:txBody>
          <a:bodyPr vert="horz" lIns="91440" tIns="45720" rIns="91440" bIns="45720" rtlCol="0"/>
          <a:lstStyle>
            <a:lvl1pPr algn="r">
              <a:defRPr sz="1200"/>
            </a:lvl1pPr>
          </a:lstStyle>
          <a:p>
            <a:r>
              <a:rPr lang="en-GB" sz="3200" dirty="0" smtClean="0"/>
              <a:t>Leo  Li Detention work Friday 20</a:t>
            </a:r>
            <a:r>
              <a:rPr lang="en-GB" sz="3200" baseline="30000" dirty="0" smtClean="0"/>
              <a:t>th</a:t>
            </a:r>
            <a:r>
              <a:rPr lang="en-GB" sz="3200" dirty="0" smtClean="0"/>
              <a:t> April</a:t>
            </a:r>
            <a:endParaRPr lang="en-GB" sz="3200"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4E8667-82C6-4969-81A3-A86BCD91D74C}" type="slidenum">
              <a:rPr lang="en-GB" smtClean="0"/>
              <a:t>‹#›</a:t>
            </a:fld>
            <a:endParaRPr lang="en-GB"/>
          </a:p>
        </p:txBody>
      </p:sp>
    </p:spTree>
    <p:extLst>
      <p:ext uri="{BB962C8B-B14F-4D97-AF65-F5344CB8AC3E}">
        <p14:creationId xmlns:p14="http://schemas.microsoft.com/office/powerpoint/2010/main" val="1862191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346678-96BB-4CA9-AE7E-66054B29786F}" type="datetimeFigureOut">
              <a:rPr lang="en-GB" smtClean="0"/>
              <a:t>13/05/2019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6CF202-7E95-4967-9114-6EEC3DAD047B}" type="slidenum">
              <a:rPr lang="en-GB" smtClean="0"/>
              <a:t>‹#›</a:t>
            </a:fld>
            <a:endParaRPr lang="en-GB"/>
          </a:p>
        </p:txBody>
      </p:sp>
    </p:spTree>
    <p:extLst>
      <p:ext uri="{BB962C8B-B14F-4D97-AF65-F5344CB8AC3E}">
        <p14:creationId xmlns:p14="http://schemas.microsoft.com/office/powerpoint/2010/main" val="215454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14667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61727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93390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46810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507053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279131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182977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52005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31707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089930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861633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511942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79794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313887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189007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34052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078937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592269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838238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665042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2890416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301049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889830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Ensure quotes are used and linked to the points being</a:t>
            </a:r>
            <a:r>
              <a:rPr lang="en-GB" baseline="0" dirty="0" smtClean="0"/>
              <a:t> made</a:t>
            </a:r>
            <a:endParaRPr lang="en-GB" dirty="0" smtClean="0"/>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Ensure quotes are used and linked to the points being</a:t>
            </a:r>
            <a:r>
              <a:rPr lang="en-GB" baseline="0" dirty="0" smtClean="0"/>
              <a:t> made</a:t>
            </a:r>
            <a:endParaRPr lang="en-GB" dirty="0" smtClean="0"/>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246492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what extent questions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Analysis in Sport and Crime</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1137239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34153460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223942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assessment objectives are the</a:t>
            </a:r>
            <a:r>
              <a:rPr lang="en-GB" baseline="0" dirty="0" smtClean="0"/>
              <a:t> focuses of what the examiners are wanting you to do. </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666385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42789519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78</a:t>
            </a:fld>
            <a:endParaRPr lang="en-GB">
              <a:solidFill>
                <a:prstClr val="black"/>
              </a:solidFill>
            </a:endParaRPr>
          </a:p>
        </p:txBody>
      </p:sp>
    </p:spTree>
    <p:extLst>
      <p:ext uri="{BB962C8B-B14F-4D97-AF65-F5344CB8AC3E}">
        <p14:creationId xmlns:p14="http://schemas.microsoft.com/office/powerpoint/2010/main" val="3391298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79</a:t>
            </a:fld>
            <a:endParaRPr lang="en-GB">
              <a:solidFill>
                <a:prstClr val="black"/>
              </a:solidFill>
            </a:endParaRPr>
          </a:p>
        </p:txBody>
      </p:sp>
    </p:spTree>
    <p:extLst>
      <p:ext uri="{BB962C8B-B14F-4D97-AF65-F5344CB8AC3E}">
        <p14:creationId xmlns:p14="http://schemas.microsoft.com/office/powerpoint/2010/main" val="34607915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1964710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296439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1693842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84</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85</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86</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87</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88</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89</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90</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91</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92</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94</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95</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96</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97</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98</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99</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100</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101</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Methodological Issues</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102</a:t>
            </a:fld>
            <a:endParaRPr lang="en-GB">
              <a:solidFill>
                <a:prstClr val="black"/>
              </a:solidFill>
            </a:endParaRPr>
          </a:p>
        </p:txBody>
      </p:sp>
    </p:spTree>
    <p:extLst>
      <p:ext uri="{BB962C8B-B14F-4D97-AF65-F5344CB8AC3E}">
        <p14:creationId xmlns:p14="http://schemas.microsoft.com/office/powerpoint/2010/main" val="9899756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103</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104</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105</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3 – apply the</a:t>
            </a:r>
            <a:r>
              <a:rPr lang="en-GB" baseline="0" dirty="0" smtClean="0"/>
              <a:t> explained point to the study mentioned</a:t>
            </a:r>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106</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objectives are the focuses of what the examiners are wanting you to do. So you need to be able to SHOW your skill in each of the areas. Command and question words for AO1</a:t>
            </a:r>
          </a:p>
          <a:p>
            <a:endParaRPr lang="en-GB" dirty="0"/>
          </a:p>
        </p:txBody>
      </p:sp>
      <p:sp>
        <p:nvSpPr>
          <p:cNvPr id="4" name="Slide Number Placeholder 3"/>
          <p:cNvSpPr>
            <a:spLocks noGrp="1"/>
          </p:cNvSpPr>
          <p:nvPr>
            <p:ph type="sldNum" sz="quarter" idx="10"/>
          </p:nvPr>
        </p:nvSpPr>
        <p:spPr/>
        <p:txBody>
          <a:bodyPr/>
          <a:lstStyle/>
          <a:p>
            <a:fld id="{553BBCA5-7468-46C6-B548-279EDE25CB5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993935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9" y="4715154"/>
            <a:ext cx="5438139" cy="446698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224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064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36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293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195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754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51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911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938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164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71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62031-65C4-4968-90C8-43D5EEA2CC51}" type="datetimeFigureOut">
              <a:rPr lang="en-GB" smtClean="0">
                <a:solidFill>
                  <a:prstClr val="black">
                    <a:tint val="75000"/>
                  </a:prstClr>
                </a:solidFill>
              </a:rPr>
              <a:pPr/>
              <a:t>13/05/2019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09556A-994B-4796-BAF6-E4ACAA119C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28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2D662031-65C4-4968-90C8-43D5EEA2CC51}" type="datetimeFigureOut">
              <a:rPr lang="en-GB" smtClean="0">
                <a:solidFill>
                  <a:prstClr val="black">
                    <a:tint val="75000"/>
                  </a:prstClr>
                </a:solidFill>
              </a:rPr>
              <a:pPr/>
              <a:t>13/05/2019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09556A-994B-4796-BAF6-E4ACAA119CE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4244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hyperlink" Target="https://create.kahoot.it/details/evaluation-of-szasz-and-the-cognitive-approach/50ed6c01-6fba-4cd3-b979-b9c7ab31b030"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youtube.com/watch?v=k7ogbFvvCq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www.classtools.net/education-games-php/fruit_machine"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hyperlink" Target="http://www.classtools.net/education-games-php/fruit_machine"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45.gif"/></Relationships>
</file>

<file path=ppt/slides/_rels/slide9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png"/><Relationship Id="rId7" Type="http://schemas.openxmlformats.org/officeDocument/2006/relationships/diagramColors" Target="../diagrams/colors2.xml"/><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4.png"/><Relationship Id="rId7" Type="http://schemas.openxmlformats.org/officeDocument/2006/relationships/diagramColors" Target="../diagrams/colors3.xml"/><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Starter Task</a:t>
            </a:r>
          </a:p>
        </p:txBody>
      </p:sp>
      <p:sp>
        <p:nvSpPr>
          <p:cNvPr id="5" name="Rectangle 4"/>
          <p:cNvSpPr/>
          <p:nvPr/>
        </p:nvSpPr>
        <p:spPr>
          <a:xfrm>
            <a:off x="107504" y="980728"/>
            <a:ext cx="8928992" cy="5632311"/>
          </a:xfrm>
          <a:prstGeom prst="rect">
            <a:avLst/>
          </a:prstGeom>
        </p:spPr>
        <p:txBody>
          <a:bodyPr wrap="square">
            <a:spAutoFit/>
          </a:bodyPr>
          <a:lstStyle/>
          <a:p>
            <a:r>
              <a:rPr lang="en-GB" sz="4000" dirty="0">
                <a:latin typeface="Arial" panose="020B0604020202020204" pitchFamily="34" charset="0"/>
                <a:cs typeface="Arial" panose="020B0604020202020204" pitchFamily="34" charset="0"/>
              </a:rPr>
              <a:t>Why did you do that? Is it because of WHO you are or WHERE you are?</a:t>
            </a:r>
          </a:p>
          <a:p>
            <a:endParaRPr lang="en-GB" sz="4000" dirty="0">
              <a:latin typeface="Arial" panose="020B0604020202020204" pitchFamily="34" charset="0"/>
              <a:cs typeface="Arial" panose="020B0604020202020204" pitchFamily="34" charset="0"/>
            </a:endParaRPr>
          </a:p>
          <a:p>
            <a:r>
              <a:rPr lang="en-GB" sz="4000" b="1" dirty="0">
                <a:latin typeface="Arial" panose="020B0604020202020204" pitchFamily="34" charset="0"/>
                <a:cs typeface="Arial" panose="020B0604020202020204" pitchFamily="34" charset="0"/>
              </a:rPr>
              <a:t>Individual</a:t>
            </a:r>
            <a:r>
              <a:rPr lang="en-GB" sz="4000" dirty="0">
                <a:latin typeface="Arial" panose="020B0604020202020204" pitchFamily="34" charset="0"/>
                <a:cs typeface="Arial" panose="020B0604020202020204" pitchFamily="34" charset="0"/>
              </a:rPr>
              <a:t> Explanation = Something about the person is used to explain behaviour. </a:t>
            </a:r>
          </a:p>
          <a:p>
            <a:r>
              <a:rPr lang="en-GB" sz="4000" b="1" dirty="0">
                <a:latin typeface="Arial" panose="020B0604020202020204" pitchFamily="34" charset="0"/>
                <a:cs typeface="Arial" panose="020B0604020202020204" pitchFamily="34" charset="0"/>
              </a:rPr>
              <a:t>Situational</a:t>
            </a:r>
            <a:r>
              <a:rPr lang="en-GB" sz="4000" dirty="0">
                <a:latin typeface="Arial" panose="020B0604020202020204" pitchFamily="34" charset="0"/>
                <a:cs typeface="Arial" panose="020B0604020202020204" pitchFamily="34" charset="0"/>
              </a:rPr>
              <a:t> Explanation = Something about the situation is used to explain behaviour.</a:t>
            </a:r>
          </a:p>
        </p:txBody>
      </p:sp>
    </p:spTree>
    <p:extLst>
      <p:ext uri="{BB962C8B-B14F-4D97-AF65-F5344CB8AC3E}">
        <p14:creationId xmlns:p14="http://schemas.microsoft.com/office/powerpoint/2010/main" val="3980456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a:solidFill>
            <a:srgbClr val="FFFF00"/>
          </a:solidFill>
        </p:spPr>
        <p:txBody>
          <a:bodyPr>
            <a:normAutofit/>
          </a:bodyPr>
          <a:lstStyle/>
          <a:p>
            <a:pPr marR="0" rtl="0"/>
            <a:r>
              <a:rPr lang="en-GB" i="0" u="none" strike="noStrike" baseline="0" dirty="0" smtClean="0"/>
              <a:t>Practice Makes Perfect</a:t>
            </a:r>
          </a:p>
        </p:txBody>
      </p:sp>
      <p:pic>
        <p:nvPicPr>
          <p:cNvPr id="2050" name="Picture 2" descr="http://www.quotemaster.org/images/b3/b3f3619c19bb82e577918685223ff2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71218"/>
            <a:ext cx="6099918" cy="578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052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81" y="0"/>
            <a:ext cx="9143999" cy="923330"/>
          </a:xfrm>
          <a:prstGeom prst="rect">
            <a:avLst/>
          </a:prstGeom>
        </p:spPr>
        <p:txBody>
          <a:bodyPr wrap="square">
            <a:spAutoFit/>
          </a:bodyPr>
          <a:lstStyle/>
          <a:p>
            <a:pPr algn="ctr"/>
            <a:r>
              <a:rPr lang="en-GB" sz="5400" dirty="0" smtClean="0">
                <a:latin typeface="Arial" panose="020B0604020202020204" pitchFamily="34" charset="0"/>
                <a:cs typeface="Arial" panose="020B0604020202020204" pitchFamily="34" charset="0"/>
              </a:rPr>
              <a:t>SSRIs for Depression &amp; OCD</a:t>
            </a:r>
            <a:endParaRPr lang="en-GB" sz="5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48" t="35986" r="54403" b="23863"/>
          <a:stretch/>
        </p:blipFill>
        <p:spPr bwMode="auto">
          <a:xfrm>
            <a:off x="323528" y="1700808"/>
            <a:ext cx="4469965" cy="396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15375" y="2132856"/>
            <a:ext cx="4328625" cy="2862322"/>
          </a:xfrm>
          <a:prstGeom prst="rect">
            <a:avLst/>
          </a:prstGeom>
        </p:spPr>
        <p:txBody>
          <a:bodyPr wrap="square">
            <a:spAutoFit/>
          </a:bodyPr>
          <a:lstStyle/>
          <a:p>
            <a:pPr algn="ctr"/>
            <a:r>
              <a:rPr lang="en-GB" sz="6000" b="1" dirty="0" smtClean="0">
                <a:latin typeface="Arial" panose="020B0604020202020204" pitchFamily="34" charset="0"/>
                <a:cs typeface="Arial" panose="020B0604020202020204" pitchFamily="34" charset="0"/>
              </a:rPr>
              <a:t>Summary </a:t>
            </a:r>
            <a:r>
              <a:rPr lang="en-GB" sz="6000" b="1" dirty="0">
                <a:latin typeface="Arial" panose="020B0604020202020204" pitchFamily="34" charset="0"/>
                <a:cs typeface="Arial" panose="020B0604020202020204" pitchFamily="34" charset="0"/>
              </a:rPr>
              <a:t>/ Acronym / Key Words</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8932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81" y="0"/>
            <a:ext cx="9143999" cy="923330"/>
          </a:xfrm>
          <a:prstGeom prst="rect">
            <a:avLst/>
          </a:prstGeom>
        </p:spPr>
        <p:txBody>
          <a:bodyPr wrap="square">
            <a:spAutoFit/>
          </a:bodyPr>
          <a:lstStyle/>
          <a:p>
            <a:pPr algn="ctr"/>
            <a:r>
              <a:rPr lang="en-GB" sz="5400" dirty="0" smtClean="0">
                <a:latin typeface="Arial" panose="020B0604020202020204" pitchFamily="34" charset="0"/>
                <a:cs typeface="Arial" panose="020B0604020202020204" pitchFamily="34" charset="0"/>
              </a:rPr>
              <a:t>SSRIs for Depression &amp; OCD</a:t>
            </a:r>
            <a:endParaRPr lang="en-GB" sz="5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06149996"/>
              </p:ext>
            </p:extLst>
          </p:nvPr>
        </p:nvGraphicFramePr>
        <p:xfrm>
          <a:off x="179512" y="923330"/>
          <a:ext cx="8964488" cy="581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8183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81" y="0"/>
            <a:ext cx="9143999" cy="923330"/>
          </a:xfrm>
          <a:prstGeom prst="rect">
            <a:avLst/>
          </a:prstGeom>
        </p:spPr>
        <p:txBody>
          <a:bodyPr wrap="square">
            <a:spAutoFit/>
          </a:bodyPr>
          <a:lstStyle/>
          <a:p>
            <a:pPr algn="ctr"/>
            <a:r>
              <a:rPr lang="en-GB" sz="5400" dirty="0" smtClean="0">
                <a:latin typeface="Arial" panose="020B0604020202020204" pitchFamily="34" charset="0"/>
                <a:cs typeface="Arial" panose="020B0604020202020204" pitchFamily="34" charset="0"/>
              </a:rPr>
              <a:t>CBT for any mental illness</a:t>
            </a:r>
            <a:endParaRPr lang="en-GB" sz="5400" dirty="0">
              <a:latin typeface="Arial" panose="020B0604020202020204" pitchFamily="34" charset="0"/>
              <a:cs typeface="Arial" panose="020B0604020202020204" pitchFamily="34" charset="0"/>
            </a:endParaRPr>
          </a:p>
        </p:txBody>
      </p:sp>
      <p:sp>
        <p:nvSpPr>
          <p:cNvPr id="6" name="Rectangle 5"/>
          <p:cNvSpPr/>
          <p:nvPr/>
        </p:nvSpPr>
        <p:spPr>
          <a:xfrm>
            <a:off x="4815375" y="2132856"/>
            <a:ext cx="4328625" cy="2862322"/>
          </a:xfrm>
          <a:prstGeom prst="rect">
            <a:avLst/>
          </a:prstGeom>
        </p:spPr>
        <p:txBody>
          <a:bodyPr wrap="square">
            <a:spAutoFit/>
          </a:bodyPr>
          <a:lstStyle/>
          <a:p>
            <a:pPr algn="ctr"/>
            <a:r>
              <a:rPr lang="en-GB" sz="6000" b="1" dirty="0" smtClean="0">
                <a:latin typeface="Arial" panose="020B0604020202020204" pitchFamily="34" charset="0"/>
                <a:cs typeface="Arial" panose="020B0604020202020204" pitchFamily="34" charset="0"/>
              </a:rPr>
              <a:t>Detail / Examples / Explain</a:t>
            </a:r>
            <a:endParaRPr lang="en-GB" sz="6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48" t="57954" r="54403" b="13637"/>
          <a:stretch/>
        </p:blipFill>
        <p:spPr bwMode="auto">
          <a:xfrm rot="956133">
            <a:off x="107504" y="1602449"/>
            <a:ext cx="5405746" cy="339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75" y="4809510"/>
            <a:ext cx="2307882" cy="2031325"/>
          </a:xfrm>
          <a:prstGeom prst="rect">
            <a:avLst/>
          </a:prstGeom>
        </p:spPr>
        <p:txBody>
          <a:bodyPr wrap="square">
            <a:spAutoFit/>
          </a:bodyPr>
          <a:lstStyle/>
          <a:p>
            <a:r>
              <a:rPr lang="en-GB" dirty="0">
                <a:hlinkClick r:id="rId4"/>
              </a:rPr>
              <a:t>https://</a:t>
            </a:r>
            <a:r>
              <a:rPr lang="en-GB" dirty="0" smtClean="0">
                <a:hlinkClick r:id="rId4"/>
              </a:rPr>
              <a:t>create.kahoot.it/details/evaluation-of-szasz-and-the-cognitive-approach/50ed6c01-6fba-4cd3-b979-b9c7ab31b030</a:t>
            </a:r>
            <a:r>
              <a:rPr lang="en-GB" dirty="0" smtClean="0"/>
              <a:t>  </a:t>
            </a:r>
            <a:endParaRPr lang="en-GB" dirty="0"/>
          </a:p>
        </p:txBody>
      </p:sp>
    </p:spTree>
    <p:extLst>
      <p:ext uri="{BB962C8B-B14F-4D97-AF65-F5344CB8AC3E}">
        <p14:creationId xmlns:p14="http://schemas.microsoft.com/office/powerpoint/2010/main" val="39514145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algn="l" rtl="0"/>
            <a:r>
              <a:rPr lang="en-GB" sz="4800" i="0" u="none" strike="noStrike" baseline="0" dirty="0" smtClean="0"/>
              <a:t>AO3: Evaluating</a:t>
            </a:r>
          </a:p>
        </p:txBody>
      </p:sp>
      <p:sp>
        <p:nvSpPr>
          <p:cNvPr id="3" name="TextBox 2"/>
          <p:cNvSpPr txBox="1"/>
          <p:nvPr/>
        </p:nvSpPr>
        <p:spPr>
          <a:xfrm>
            <a:off x="12968" y="958280"/>
            <a:ext cx="5801673" cy="4154984"/>
          </a:xfrm>
          <a:prstGeom prst="rect">
            <a:avLst/>
          </a:prstGeom>
          <a:noFill/>
        </p:spPr>
        <p:txBody>
          <a:bodyPr wrap="square" rtlCol="0">
            <a:spAutoFit/>
          </a:bodyPr>
          <a:lstStyle/>
          <a:p>
            <a:r>
              <a:rPr lang="en-GB" sz="6600" dirty="0" smtClean="0">
                <a:latin typeface="Arial" panose="020B0604020202020204" pitchFamily="34" charset="0"/>
                <a:cs typeface="Arial" panose="020B0604020202020204" pitchFamily="34" charset="0"/>
              </a:rPr>
              <a:t>Know the 8 evaluation points for each therapy</a:t>
            </a:r>
            <a:endParaRPr lang="en-GB" sz="6600" dirty="0">
              <a:latin typeface="Arial" panose="020B0604020202020204" pitchFamily="34" charset="0"/>
              <a:cs typeface="Arial" panose="020B0604020202020204" pitchFamily="34" charset="0"/>
            </a:endParaRPr>
          </a:p>
        </p:txBody>
      </p:sp>
      <p:pic>
        <p:nvPicPr>
          <p:cNvPr id="6" name="Picture 5" descr="Image result for sort it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641" y="116632"/>
            <a:ext cx="3329359" cy="332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74" t="27462" r="8806" b="9659"/>
          <a:stretch/>
        </p:blipFill>
        <p:spPr bwMode="auto">
          <a:xfrm>
            <a:off x="5814641" y="3645024"/>
            <a:ext cx="2148717" cy="260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8192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68" y="0"/>
            <a:ext cx="9131032" cy="6247864"/>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1.	Drug therapy has the advantage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2.	However, the length of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3.	Furthermore, all biological treatments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4.	This makes chemotherapy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5.	However, some patients may need drug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6.	So, a multi-dimensional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7</a:t>
            </a:r>
            <a:r>
              <a:rPr lang="en-GB" sz="4000" dirty="0">
                <a:latin typeface="Arial" panose="020B0604020202020204" pitchFamily="34" charset="0"/>
                <a:cs typeface="Arial" panose="020B0604020202020204" pitchFamily="34" charset="0"/>
              </a:rPr>
              <a:t>.	Research suggests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8.	The psychological therapy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3901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68" y="0"/>
            <a:ext cx="9131032" cy="6863417"/>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1.	Wilhelm et al (2005) found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2.	The OCD scores before and after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3.	However, this research may have been affected by the “hello-goodbye effect” </a:t>
            </a:r>
            <a:r>
              <a:rPr lang="en-GB" sz="4000" dirty="0" smtClean="0">
                <a:latin typeface="Arial" panose="020B0604020202020204" pitchFamily="34" charset="0"/>
                <a:cs typeface="Arial" panose="020B0604020202020204" pitchFamily="34" charset="0"/>
              </a:rPr>
              <a:t>…. </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4.	Additionally, effectiveness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5.	However, (thinking)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6.	One of the advantages of CBT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7.	This means that the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8.	The ethical issues of harm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9211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68" y="0"/>
            <a:ext cx="9131032" cy="6863417"/>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1.	Wilhelm et al (2005) found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2.	The OCD scores before and after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3.	However, this research may have been affected by the “hello-goodbye effect” </a:t>
            </a:r>
            <a:r>
              <a:rPr lang="en-GB" sz="4000" dirty="0" smtClean="0">
                <a:latin typeface="Arial" panose="020B0604020202020204" pitchFamily="34" charset="0"/>
                <a:cs typeface="Arial" panose="020B0604020202020204" pitchFamily="34" charset="0"/>
              </a:rPr>
              <a:t>…. </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4.	Additionally, effectiveness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5.	However, (thinking)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6.	One of the advantages of CBT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7.	This means that the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8.	The ethical issues of harm </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8279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580925"/>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latin typeface="Arial" panose="020B0604020202020204" pitchFamily="34" charset="0"/>
                <a:cs typeface="Arial" panose="020B0604020202020204" pitchFamily="34" charset="0"/>
              </a:rPr>
              <a:t>Comparison Questions: Similarities and Differences</a:t>
            </a:r>
            <a:endParaRPr lang="en" sz="2800" dirty="0">
              <a:latin typeface="Arial" panose="020B0604020202020204" pitchFamily="34" charset="0"/>
              <a:cs typeface="Arial" panose="020B0604020202020204" pitchFamily="34" charset="0"/>
            </a:endParaRPr>
          </a:p>
        </p:txBody>
      </p:sp>
      <p:pic>
        <p:nvPicPr>
          <p:cNvPr id="1026" name="Picture 2" descr="C:\Users\vevagora\AppData\Local\Microsoft\Windows\Temporary Internet Files\Content.IE5\RJXJF1R3\Golden_tabby_and_white_kitten_n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196752"/>
            <a:ext cx="4356823" cy="2915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evagora\AppData\Local\Microsoft\Windows\Temporary Internet Files\Content.IE5\RJXJF1R3\20110425_German_Shepherd_Dog_85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311" y="1182486"/>
            <a:ext cx="4355209" cy="28932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4176351"/>
            <a:ext cx="8496944" cy="2554545"/>
          </a:xfrm>
          <a:prstGeom prst="rect">
            <a:avLst/>
          </a:prstGeom>
        </p:spPr>
        <p:txBody>
          <a:bodyPr wrap="square">
            <a:spAutoFit/>
          </a:bodyPr>
          <a:lstStyle/>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Similarity / difference </a:t>
            </a:r>
            <a:r>
              <a:rPr lang="en-US" sz="3200" dirty="0" smtClean="0">
                <a:latin typeface="Arial" panose="020B0604020202020204" pitchFamily="34" charset="0"/>
                <a:cs typeface="Arial" panose="020B0604020202020204" pitchFamily="34" charset="0"/>
              </a:rPr>
              <a:t>is </a:t>
            </a:r>
            <a:r>
              <a:rPr lang="en-US" sz="3200" b="1" u="sng" dirty="0">
                <a:latin typeface="Arial" panose="020B0604020202020204" pitchFamily="34" charset="0"/>
                <a:cs typeface="Arial" panose="020B0604020202020204" pitchFamily="34" charset="0"/>
              </a:rPr>
              <a:t>identified</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Discussed / </a:t>
            </a:r>
            <a:r>
              <a:rPr lang="en-US" sz="3200" b="1" u="sng" dirty="0">
                <a:latin typeface="Arial" panose="020B0604020202020204" pitchFamily="34" charset="0"/>
                <a:cs typeface="Arial" panose="020B0604020202020204" pitchFamily="34" charset="0"/>
              </a:rPr>
              <a:t>elaborated </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and</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supported by </a:t>
            </a:r>
            <a:r>
              <a:rPr lang="en-US" sz="3200" b="1" u="sng" dirty="0">
                <a:latin typeface="Arial" panose="020B0604020202020204" pitchFamily="34" charset="0"/>
                <a:cs typeface="Arial" panose="020B0604020202020204" pitchFamily="34" charset="0"/>
              </a:rPr>
              <a:t>evidence</a:t>
            </a:r>
            <a:r>
              <a:rPr lang="en-US" sz="3200" dirty="0">
                <a:latin typeface="Arial" panose="020B0604020202020204" pitchFamily="34" charset="0"/>
                <a:cs typeface="Arial" panose="020B0604020202020204" pitchFamily="34" charset="0"/>
              </a:rPr>
              <a:t> from one side </a:t>
            </a:r>
            <a:endParaRPr lang="en-GB" sz="32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and supported by </a:t>
            </a:r>
            <a:r>
              <a:rPr lang="en-US" sz="3200" b="1" u="sng" dirty="0">
                <a:latin typeface="Arial" panose="020B0604020202020204" pitchFamily="34" charset="0"/>
                <a:cs typeface="Arial" panose="020B0604020202020204" pitchFamily="34" charset="0"/>
              </a:rPr>
              <a:t>evidence </a:t>
            </a:r>
            <a:r>
              <a:rPr lang="en-US" sz="3200" dirty="0">
                <a:latin typeface="Arial" panose="020B0604020202020204" pitchFamily="34" charset="0"/>
                <a:cs typeface="Arial" panose="020B0604020202020204" pitchFamily="34" charset="0"/>
              </a:rPr>
              <a:t>from the other side.</a:t>
            </a:r>
            <a:endParaRPr lang="en-GB" sz="3200" dirty="0">
              <a:latin typeface="Arial" panose="020B0604020202020204" pitchFamily="34" charset="0"/>
              <a:cs typeface="Arial" panose="020B0604020202020204" pitchFamily="34" charset="0"/>
            </a:endParaRPr>
          </a:p>
        </p:txBody>
      </p:sp>
      <p:pic>
        <p:nvPicPr>
          <p:cNvPr id="1029" name="Picture 5" descr="C:\Users\vevagora\AppData\Local\Microsoft\Windows\Temporary Internet Files\Content.IE5\K33TM1S6\4-(number)-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434" y="513451"/>
            <a:ext cx="2247131" cy="36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38982"/>
      </p:ext>
    </p:extLst>
  </p:cSld>
  <p:clrMapOvr>
    <a:masterClrMapping/>
  </p:clrMapOvr>
  <p:transition spd="slow">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3356992"/>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6600" dirty="0" smtClean="0">
                <a:cs typeface="Arial" panose="020B0604020202020204" pitchFamily="34" charset="0"/>
              </a:rPr>
              <a:t>Compare 2 or more treatments for mental illness [8]</a:t>
            </a:r>
            <a:endParaRPr lang="en" sz="6600" dirty="0">
              <a:cs typeface="Arial" panose="020B0604020202020204" pitchFamily="34" charset="0"/>
            </a:endParaRPr>
          </a:p>
        </p:txBody>
      </p:sp>
      <p:sp>
        <p:nvSpPr>
          <p:cNvPr id="3" name="Rectangle 2"/>
          <p:cNvSpPr/>
          <p:nvPr/>
        </p:nvSpPr>
        <p:spPr>
          <a:xfrm>
            <a:off x="-12964" y="3284984"/>
            <a:ext cx="7056784" cy="3046988"/>
          </a:xfrm>
          <a:prstGeom prst="rect">
            <a:avLst/>
          </a:prstGeom>
        </p:spPr>
        <p:txBody>
          <a:bodyPr wrap="square">
            <a:spAutoFit/>
          </a:bodyPr>
          <a:lstStyle/>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Similarity / difference </a:t>
            </a:r>
            <a:r>
              <a:rPr lang="en-US" sz="3200" dirty="0" smtClean="0">
                <a:latin typeface="Arial" panose="020B0604020202020204" pitchFamily="34" charset="0"/>
                <a:cs typeface="Arial" panose="020B0604020202020204" pitchFamily="34" charset="0"/>
              </a:rPr>
              <a:t>is </a:t>
            </a:r>
            <a:r>
              <a:rPr lang="en-US" sz="3200" b="1" u="sng" dirty="0">
                <a:latin typeface="Arial" panose="020B0604020202020204" pitchFamily="34" charset="0"/>
                <a:cs typeface="Arial" panose="020B0604020202020204" pitchFamily="34" charset="0"/>
              </a:rPr>
              <a:t>identified</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Discussed / </a:t>
            </a:r>
            <a:r>
              <a:rPr lang="en-US" sz="3200" b="1" u="sng" dirty="0">
                <a:latin typeface="Arial" panose="020B0604020202020204" pitchFamily="34" charset="0"/>
                <a:cs typeface="Arial" panose="020B0604020202020204" pitchFamily="34" charset="0"/>
              </a:rPr>
              <a:t>elaborated </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and</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supported by </a:t>
            </a:r>
            <a:r>
              <a:rPr lang="en-US" sz="3200" b="1" u="sng" dirty="0">
                <a:latin typeface="Arial" panose="020B0604020202020204" pitchFamily="34" charset="0"/>
                <a:cs typeface="Arial" panose="020B0604020202020204" pitchFamily="34" charset="0"/>
              </a:rPr>
              <a:t>evidence</a:t>
            </a:r>
            <a:r>
              <a:rPr lang="en-US" sz="3200" dirty="0">
                <a:latin typeface="Arial" panose="020B0604020202020204" pitchFamily="34" charset="0"/>
                <a:cs typeface="Arial" panose="020B0604020202020204" pitchFamily="34" charset="0"/>
              </a:rPr>
              <a:t> from one side </a:t>
            </a:r>
            <a:endParaRPr lang="en-GB" sz="32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a:latin typeface="Arial" panose="020B0604020202020204" pitchFamily="34" charset="0"/>
                <a:cs typeface="Arial" panose="020B0604020202020204" pitchFamily="34" charset="0"/>
              </a:rPr>
              <a:t>and supported by </a:t>
            </a:r>
            <a:r>
              <a:rPr lang="en-US" sz="3200" b="1" u="sng" dirty="0">
                <a:latin typeface="Arial" panose="020B0604020202020204" pitchFamily="34" charset="0"/>
                <a:cs typeface="Arial" panose="020B0604020202020204" pitchFamily="34" charset="0"/>
              </a:rPr>
              <a:t>evidence </a:t>
            </a:r>
            <a:r>
              <a:rPr lang="en-US" sz="3200" dirty="0">
                <a:latin typeface="Arial" panose="020B0604020202020204" pitchFamily="34" charset="0"/>
                <a:cs typeface="Arial" panose="020B0604020202020204" pitchFamily="34" charset="0"/>
              </a:rPr>
              <a:t>from the other side.</a:t>
            </a:r>
            <a:endParaRPr lang="en-GB" sz="3200" dirty="0">
              <a:latin typeface="Arial" panose="020B0604020202020204" pitchFamily="34" charset="0"/>
              <a:cs typeface="Arial" panose="020B0604020202020204" pitchFamily="34" charset="0"/>
            </a:endParaRPr>
          </a:p>
        </p:txBody>
      </p:sp>
      <p:sp>
        <p:nvSpPr>
          <p:cNvPr id="2" name="TextBox 1"/>
          <p:cNvSpPr txBox="1"/>
          <p:nvPr/>
        </p:nvSpPr>
        <p:spPr>
          <a:xfrm>
            <a:off x="6804248" y="3573016"/>
            <a:ext cx="2160240" cy="1446550"/>
          </a:xfrm>
          <a:prstGeom prst="rect">
            <a:avLst/>
          </a:prstGeom>
          <a:solidFill>
            <a:srgbClr val="00B050"/>
          </a:solidFill>
        </p:spPr>
        <p:txBody>
          <a:bodyPr wrap="square" rtlCol="0">
            <a:spAutoFit/>
          </a:bodyPr>
          <a:lstStyle/>
          <a:p>
            <a:r>
              <a:rPr lang="en-GB" sz="8800" dirty="0" smtClean="0">
                <a:latin typeface="Arial" panose="020B0604020202020204" pitchFamily="34" charset="0"/>
                <a:cs typeface="Arial" panose="020B0604020202020204" pitchFamily="34" charset="0"/>
              </a:rPr>
              <a:t>x 2</a:t>
            </a:r>
            <a:endParaRPr lang="en-GB"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822326"/>
      </p:ext>
    </p:extLst>
  </p:cSld>
  <p:clrMapOvr>
    <a:masterClrMapping/>
  </p:clrMapOvr>
  <p:transition spd="slow">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69269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cs typeface="Arial" panose="020B0604020202020204" pitchFamily="34" charset="0"/>
              </a:rPr>
              <a:t>Compare 2 or more treatments for mental illness [8]</a:t>
            </a:r>
            <a:endParaRPr lang="en" sz="2800" dirty="0">
              <a:cs typeface="Arial" panose="020B0604020202020204" pitchFamily="34" charset="0"/>
            </a:endParaRPr>
          </a:p>
        </p:txBody>
      </p:sp>
      <p:sp>
        <p:nvSpPr>
          <p:cNvPr id="3" name="Rectangle 2"/>
          <p:cNvSpPr/>
          <p:nvPr/>
        </p:nvSpPr>
        <p:spPr>
          <a:xfrm>
            <a:off x="-27950" y="692696"/>
            <a:ext cx="9171950" cy="4524315"/>
          </a:xfrm>
          <a:prstGeom prst="rect">
            <a:avLst/>
          </a:prstGeom>
        </p:spPr>
        <p:txBody>
          <a:bodyPr wrap="square">
            <a:spAutoFit/>
          </a:bodyPr>
          <a:lstStyle/>
          <a:p>
            <a:pPr marL="342900" lvl="0" indent="-342900">
              <a:buFont typeface="Wingdings" panose="05000000000000000000" pitchFamily="2" charset="2"/>
              <a:buChar char="ü"/>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A similarity between SSRIs and CBT is free will</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Both treatments require the patient / client to have control over their own recovery</a:t>
            </a:r>
            <a:r>
              <a:rPr lang="en-US" sz="3200" b="1" u="sng" dirty="0" smtClean="0">
                <a:latin typeface="Arial" panose="020B0604020202020204" pitchFamily="34" charset="0"/>
                <a:cs typeface="Arial" panose="020B0604020202020204" pitchFamily="34" charset="0"/>
              </a:rPr>
              <a:t> </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The GP will need the patient to be treatment compliant (keep taking the SSRI pills) even when it is tough because of side effects  </a:t>
            </a:r>
            <a:endParaRPr lang="en-GB" sz="32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Likewise the therapist will need the client to write their diary of thoughts and </a:t>
            </a:r>
            <a:r>
              <a:rPr lang="en-US" sz="3200" dirty="0" err="1" smtClean="0">
                <a:latin typeface="Arial" panose="020B0604020202020204" pitchFamily="34" charset="0"/>
                <a:cs typeface="Arial" panose="020B0604020202020204" pitchFamily="34" charset="0"/>
              </a:rPr>
              <a:t>behaviours</a:t>
            </a:r>
            <a:r>
              <a:rPr lang="en-US" sz="3200" dirty="0" smtClean="0">
                <a:latin typeface="Arial" panose="020B0604020202020204" pitchFamily="34" charset="0"/>
                <a:cs typeface="Arial" panose="020B0604020202020204" pitchFamily="34" charset="0"/>
              </a:rPr>
              <a:t>, despite its difficulty.</a:t>
            </a:r>
            <a:endParaRPr lang="en-GB" sz="3200" dirty="0">
              <a:latin typeface="Arial" panose="020B0604020202020204" pitchFamily="34" charset="0"/>
              <a:cs typeface="Arial" panose="020B0604020202020204" pitchFamily="34" charset="0"/>
            </a:endParaRPr>
          </a:p>
        </p:txBody>
      </p:sp>
      <p:pic>
        <p:nvPicPr>
          <p:cNvPr id="4098" name="Picture 2" descr="Image result for simila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023" y="4912078"/>
            <a:ext cx="3480321" cy="195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6389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a:solidFill>
            <a:srgbClr val="FFFF00"/>
          </a:solidFill>
        </p:spPr>
        <p:txBody>
          <a:bodyPr>
            <a:normAutofit/>
          </a:bodyPr>
          <a:lstStyle/>
          <a:p>
            <a:pPr marR="0" rtl="0"/>
            <a:r>
              <a:rPr lang="en-GB" i="0" u="none" strike="noStrike" baseline="0" dirty="0" smtClean="0"/>
              <a:t>Practice Makes Perfect</a:t>
            </a:r>
          </a:p>
        </p:txBody>
      </p:sp>
      <p:pic>
        <p:nvPicPr>
          <p:cNvPr id="2050" name="Picture 2" descr="http://www.quotemaster.org/images/b3/b3f3619c19bb82e577918685223ff2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371750"/>
            <a:ext cx="2859558" cy="27127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748234133"/>
              </p:ext>
            </p:extLst>
          </p:nvPr>
        </p:nvGraphicFramePr>
        <p:xfrm>
          <a:off x="0" y="1196752"/>
          <a:ext cx="5940152"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12898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69269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cs typeface="Arial" panose="020B0604020202020204" pitchFamily="34" charset="0"/>
              </a:rPr>
              <a:t>Compare 2 or more treatments for mental illness [8]</a:t>
            </a:r>
            <a:endParaRPr lang="en" sz="2800" dirty="0">
              <a:cs typeface="Arial" panose="020B0604020202020204" pitchFamily="34" charset="0"/>
            </a:endParaRPr>
          </a:p>
        </p:txBody>
      </p:sp>
      <p:sp>
        <p:nvSpPr>
          <p:cNvPr id="3" name="Rectangle 2"/>
          <p:cNvSpPr/>
          <p:nvPr/>
        </p:nvSpPr>
        <p:spPr>
          <a:xfrm>
            <a:off x="-27950" y="692696"/>
            <a:ext cx="9171950" cy="4524315"/>
          </a:xfrm>
          <a:prstGeom prst="rect">
            <a:avLst/>
          </a:prstGeom>
        </p:spPr>
        <p:txBody>
          <a:bodyPr wrap="square">
            <a:spAutoFit/>
          </a:bodyPr>
          <a:lstStyle/>
          <a:p>
            <a:pPr marL="342900" lvl="0" indent="-342900">
              <a:buFont typeface="Wingdings" panose="05000000000000000000" pitchFamily="2" charset="2"/>
              <a:buChar char="ü"/>
            </a:pPr>
            <a:r>
              <a:rPr lang="en-GB"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A similarity is they are both available on the NHS</a:t>
            </a:r>
            <a:endParaRPr lang="en-GB" sz="36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600" dirty="0" smtClean="0">
                <a:latin typeface="Arial" panose="020B0604020202020204" pitchFamily="34" charset="0"/>
                <a:cs typeface="Arial" panose="020B0604020202020204" pitchFamily="34" charset="0"/>
              </a:rPr>
              <a:t>Which suggests they are very effective</a:t>
            </a:r>
            <a:r>
              <a:rPr lang="en-US" sz="3600" b="1" u="sng" dirty="0" smtClean="0">
                <a:latin typeface="Arial" panose="020B0604020202020204" pitchFamily="34" charset="0"/>
                <a:cs typeface="Arial" panose="020B0604020202020204" pitchFamily="34" charset="0"/>
              </a:rPr>
              <a:t> </a:t>
            </a:r>
            <a:endParaRPr lang="en-GB" sz="36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600" dirty="0" smtClean="0">
                <a:latin typeface="Arial" panose="020B0604020202020204" pitchFamily="34" charset="0"/>
                <a:cs typeface="Arial" panose="020B0604020202020204" pitchFamily="34" charset="0"/>
              </a:rPr>
              <a:t>The GP will prescribe SSRI pills without needing a psychologist  </a:t>
            </a:r>
            <a:endParaRPr lang="en-GB" sz="36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600" dirty="0" smtClean="0">
                <a:latin typeface="Arial" panose="020B0604020202020204" pitchFamily="34" charset="0"/>
                <a:cs typeface="Arial" panose="020B0604020202020204" pitchFamily="34" charset="0"/>
              </a:rPr>
              <a:t>Likewise the GP can refer people for CBT and 10 sessions are often freely available for young people.</a:t>
            </a:r>
            <a:endParaRPr lang="en-GB" sz="3600" dirty="0">
              <a:latin typeface="Arial" panose="020B0604020202020204" pitchFamily="34" charset="0"/>
              <a:cs typeface="Arial" panose="020B0604020202020204" pitchFamily="34" charset="0"/>
            </a:endParaRPr>
          </a:p>
        </p:txBody>
      </p:sp>
      <p:pic>
        <p:nvPicPr>
          <p:cNvPr id="4098" name="Picture 2" descr="Image result for simila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023" y="4912078"/>
            <a:ext cx="3480321" cy="195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20476"/>
      </p:ext>
    </p:extLst>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692696"/>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cs typeface="Arial" panose="020B0604020202020204" pitchFamily="34" charset="0"/>
              </a:rPr>
              <a:t>Compare 2 or more treatments for mental illness [8]</a:t>
            </a:r>
            <a:endParaRPr lang="en" sz="2800" dirty="0">
              <a:cs typeface="Arial" panose="020B0604020202020204" pitchFamily="34" charset="0"/>
            </a:endParaRPr>
          </a:p>
        </p:txBody>
      </p:sp>
      <p:sp>
        <p:nvSpPr>
          <p:cNvPr id="3" name="Rectangle 2"/>
          <p:cNvSpPr/>
          <p:nvPr/>
        </p:nvSpPr>
        <p:spPr>
          <a:xfrm>
            <a:off x="-27950" y="692696"/>
            <a:ext cx="6544166" cy="5509200"/>
          </a:xfrm>
          <a:prstGeom prst="rect">
            <a:avLst/>
          </a:prstGeom>
        </p:spPr>
        <p:txBody>
          <a:bodyPr wrap="square">
            <a:spAutoFit/>
          </a:bodyPr>
          <a:lstStyle/>
          <a:p>
            <a:pPr marL="342900" lvl="0" indent="-342900">
              <a:buFont typeface="Wingdings" panose="05000000000000000000" pitchFamily="2" charset="2"/>
              <a:buChar char="ü"/>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A similarity between SSRIs and CBT is its timescale of its effects</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Palliative treatments maintain the person at a functioning level and curative means the person can be cured of the mental illness</a:t>
            </a:r>
            <a:r>
              <a:rPr lang="en-US" sz="3200" b="1" u="sng" dirty="0" smtClean="0">
                <a:latin typeface="Arial" panose="020B0604020202020204" pitchFamily="34" charset="0"/>
                <a:cs typeface="Arial" panose="020B0604020202020204" pitchFamily="34" charset="0"/>
              </a:rPr>
              <a:t> </a:t>
            </a:r>
            <a:endParaRPr lang="en-GB" sz="3200" b="1" u="sng"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SSRIs work only for as long as the pills are taken (palliative)</a:t>
            </a:r>
          </a:p>
          <a:p>
            <a:pPr marL="342900" lvl="0" indent="-342900">
              <a:buFont typeface="Wingdings" panose="05000000000000000000" pitchFamily="2" charset="2"/>
              <a:buChar char="ü"/>
            </a:pPr>
            <a:r>
              <a:rPr lang="en-US" sz="3200" dirty="0" smtClean="0">
                <a:latin typeface="Arial" panose="020B0604020202020204" pitchFamily="34" charset="0"/>
                <a:cs typeface="Arial" panose="020B0604020202020204" pitchFamily="34" charset="0"/>
              </a:rPr>
              <a:t>Whereas CBT can be curative, if the client keeps </a:t>
            </a:r>
            <a:r>
              <a:rPr lang="en-US" sz="3200" dirty="0" err="1" smtClean="0">
                <a:latin typeface="Arial" panose="020B0604020202020204" pitchFamily="34" charset="0"/>
                <a:cs typeface="Arial" panose="020B0604020202020204" pitchFamily="34" charset="0"/>
              </a:rPr>
              <a:t>analysing</a:t>
            </a:r>
            <a:r>
              <a:rPr lang="en-US" sz="3200" dirty="0" smtClean="0">
                <a:latin typeface="Arial" panose="020B0604020202020204" pitchFamily="34" charset="0"/>
                <a:cs typeface="Arial" panose="020B0604020202020204" pitchFamily="34" charset="0"/>
              </a:rPr>
              <a:t> their thinking and </a:t>
            </a:r>
            <a:r>
              <a:rPr lang="en-US" sz="3200" dirty="0" err="1" smtClean="0">
                <a:latin typeface="Arial" panose="020B0604020202020204" pitchFamily="34" charset="0"/>
                <a:cs typeface="Arial" panose="020B0604020202020204" pitchFamily="34" charset="0"/>
              </a:rPr>
              <a:t>behaviour</a:t>
            </a:r>
            <a:r>
              <a:rPr lang="en-US"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pic>
        <p:nvPicPr>
          <p:cNvPr id="10242" name="Picture 2" descr="Image result for dif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7" y="1628800"/>
            <a:ext cx="2627783" cy="221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59077"/>
      </p:ext>
    </p:extLst>
  </p:cSld>
  <p:clrMapOvr>
    <a:masterClrMapping/>
  </p:clrMapOvr>
  <p:transition spd="slow">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980728"/>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5400" dirty="0" smtClean="0">
                <a:cs typeface="Arial" panose="020B0604020202020204" pitchFamily="34" charset="0"/>
              </a:rPr>
              <a:t>Applying the debates</a:t>
            </a:r>
            <a:endParaRPr lang="en" sz="5400" dirty="0">
              <a:cs typeface="Arial" panose="020B0604020202020204" pitchFamily="34" charset="0"/>
            </a:endParaRPr>
          </a:p>
        </p:txBody>
      </p:sp>
      <p:pic>
        <p:nvPicPr>
          <p:cNvPr id="11266" name="Picture 2" descr="Image result for deb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34047"/>
            <a:ext cx="6231122" cy="350450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700" t="36897" r="8594" b="31641"/>
          <a:stretch/>
        </p:blipFill>
        <p:spPr bwMode="auto">
          <a:xfrm>
            <a:off x="511305" y="1032494"/>
            <a:ext cx="7871792" cy="230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748508"/>
      </p:ext>
    </p:extLst>
  </p:cSld>
  <p:clrMapOvr>
    <a:masterClrMapping/>
  </p:clrMapOvr>
  <p:transition spd="slow">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980728"/>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5400" dirty="0" smtClean="0">
                <a:cs typeface="Arial" panose="020B0604020202020204" pitchFamily="34" charset="0"/>
              </a:rPr>
              <a:t>Applying the debates</a:t>
            </a:r>
            <a:endParaRPr lang="en" sz="5400" dirty="0">
              <a:cs typeface="Arial" panose="020B0604020202020204" pitchFamily="34" charset="0"/>
            </a:endParaRPr>
          </a:p>
        </p:txBody>
      </p:sp>
      <p:pic>
        <p:nvPicPr>
          <p:cNvPr id="11266" name="Picture 2" descr="Image result for deb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962" y="2542128"/>
            <a:ext cx="4481137"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980728"/>
            <a:ext cx="9121924" cy="1569660"/>
          </a:xfrm>
          <a:prstGeom prst="rect">
            <a:avLst/>
          </a:prstGeom>
          <a:solidFill>
            <a:srgbClr val="00B050"/>
          </a:solidFill>
        </p:spPr>
        <p:txBody>
          <a:bodyPr wrap="square" rtlCol="0">
            <a:spAutoFit/>
          </a:bodyPr>
          <a:lstStyle/>
          <a:p>
            <a:r>
              <a:rPr lang="en-GB" sz="4800" dirty="0" smtClean="0">
                <a:latin typeface="Arial" panose="020B0604020202020204" pitchFamily="34" charset="0"/>
                <a:cs typeface="Arial" panose="020B0604020202020204" pitchFamily="34" charset="0"/>
              </a:rPr>
              <a:t>To what extent are treatments for mental illness …. [10]</a:t>
            </a:r>
            <a:endParaRPr lang="en-GB" sz="4800" dirty="0">
              <a:latin typeface="Arial" panose="020B0604020202020204" pitchFamily="34" charset="0"/>
              <a:cs typeface="Arial" panose="020B0604020202020204" pitchFamily="34" charset="0"/>
            </a:endParaRPr>
          </a:p>
        </p:txBody>
      </p:sp>
      <p:sp>
        <p:nvSpPr>
          <p:cNvPr id="3" name="TextBox 2"/>
          <p:cNvSpPr txBox="1"/>
          <p:nvPr/>
        </p:nvSpPr>
        <p:spPr>
          <a:xfrm>
            <a:off x="0" y="2420888"/>
            <a:ext cx="5076056" cy="4524315"/>
          </a:xfrm>
          <a:prstGeom prst="rect">
            <a:avLst/>
          </a:prstGeom>
          <a:noFill/>
        </p:spPr>
        <p:txBody>
          <a:bodyPr wrap="square" rtlCol="0">
            <a:spAutoFit/>
          </a:bodyPr>
          <a:lstStyle/>
          <a:p>
            <a:pPr marL="285750" indent="-285750">
              <a:buFont typeface="Arial" charset="0"/>
              <a:buChar char="•"/>
            </a:pPr>
            <a:r>
              <a:rPr lang="en-GB" sz="4800" dirty="0" smtClean="0">
                <a:latin typeface="Arial" panose="020B0604020202020204" pitchFamily="34" charset="0"/>
                <a:cs typeface="Arial" panose="020B0604020202020204" pitchFamily="34" charset="0"/>
              </a:rPr>
              <a:t>Useful</a:t>
            </a:r>
          </a:p>
          <a:p>
            <a:pPr marL="285750" indent="-285750">
              <a:buFont typeface="Arial" charset="0"/>
              <a:buChar char="•"/>
            </a:pPr>
            <a:r>
              <a:rPr lang="en-GB" sz="4800" dirty="0" smtClean="0">
                <a:latin typeface="Arial" panose="020B0604020202020204" pitchFamily="34" charset="0"/>
                <a:cs typeface="Arial" panose="020B0604020202020204" pitchFamily="34" charset="0"/>
              </a:rPr>
              <a:t>Scientific</a:t>
            </a:r>
          </a:p>
          <a:p>
            <a:pPr marL="285750" indent="-285750">
              <a:buFont typeface="Arial" charset="0"/>
              <a:buChar char="•"/>
            </a:pPr>
            <a:r>
              <a:rPr lang="en-GB" sz="4800" dirty="0" smtClean="0">
                <a:latin typeface="Arial" panose="020B0604020202020204" pitchFamily="34" charset="0"/>
                <a:cs typeface="Arial" panose="020B0604020202020204" pitchFamily="34" charset="0"/>
              </a:rPr>
              <a:t>Reductionist</a:t>
            </a:r>
          </a:p>
          <a:p>
            <a:pPr marL="285750" indent="-285750">
              <a:buFont typeface="Arial" charset="0"/>
              <a:buChar char="•"/>
            </a:pPr>
            <a:r>
              <a:rPr lang="en-GB" sz="4800" dirty="0" smtClean="0">
                <a:latin typeface="Arial" panose="020B0604020202020204" pitchFamily="34" charset="0"/>
                <a:cs typeface="Arial" panose="020B0604020202020204" pitchFamily="34" charset="0"/>
              </a:rPr>
              <a:t>Deterministic </a:t>
            </a:r>
          </a:p>
          <a:p>
            <a:pPr marL="285750" indent="-285750">
              <a:buFont typeface="Arial" charset="0"/>
              <a:buChar char="•"/>
            </a:pPr>
            <a:r>
              <a:rPr lang="en-GB" sz="4800" dirty="0" smtClean="0">
                <a:latin typeface="Arial" panose="020B0604020202020204" pitchFamily="34" charset="0"/>
                <a:cs typeface="Arial" panose="020B0604020202020204" pitchFamily="34" charset="0"/>
              </a:rPr>
              <a:t>Ethical </a:t>
            </a:r>
          </a:p>
          <a:p>
            <a:pPr marL="285750" indent="-285750">
              <a:buFont typeface="Arial" charset="0"/>
              <a:buChar char="•"/>
            </a:pPr>
            <a:r>
              <a:rPr lang="en-GB" sz="4800" dirty="0" smtClean="0">
                <a:latin typeface="Arial" panose="020B0604020202020204" pitchFamily="34" charset="0"/>
                <a:cs typeface="Arial" panose="020B0604020202020204" pitchFamily="34" charset="0"/>
              </a:rPr>
              <a:t>Individualistic </a:t>
            </a:r>
          </a:p>
        </p:txBody>
      </p:sp>
      <p:pic>
        <p:nvPicPr>
          <p:cNvPr id="7" name="Picture 4" descr="C:\Users\vevagora\AppData\Local\Microsoft\Windows\Temporary Internet Files\Content.IE5\0KNE98FX\600px-2-Dice-Ic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377745"/>
            <a:ext cx="1567458" cy="156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7077"/>
      </p:ext>
    </p:extLst>
  </p:cSld>
  <p:clrMapOvr>
    <a:masterClrMapping/>
  </p:clrMapOvr>
  <p:transition spd="slow">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980728"/>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5400" dirty="0" smtClean="0">
                <a:cs typeface="Arial" panose="020B0604020202020204" pitchFamily="34" charset="0"/>
              </a:rPr>
              <a:t>Applying the debates</a:t>
            </a:r>
            <a:endParaRPr lang="en" sz="5400" dirty="0">
              <a:cs typeface="Arial" panose="020B0604020202020204" pitchFamily="34" charset="0"/>
            </a:endParaRPr>
          </a:p>
        </p:txBody>
      </p:sp>
      <p:pic>
        <p:nvPicPr>
          <p:cNvPr id="11266" name="Picture 2" descr="Image result for deb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962" y="2542128"/>
            <a:ext cx="4481137"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980728"/>
            <a:ext cx="9121924" cy="1569660"/>
          </a:xfrm>
          <a:prstGeom prst="rect">
            <a:avLst/>
          </a:prstGeom>
          <a:solidFill>
            <a:srgbClr val="00B050"/>
          </a:solidFill>
        </p:spPr>
        <p:txBody>
          <a:bodyPr wrap="square" rtlCol="0">
            <a:spAutoFit/>
          </a:bodyPr>
          <a:lstStyle/>
          <a:p>
            <a:r>
              <a:rPr lang="en-GB" sz="4800" dirty="0" smtClean="0">
                <a:latin typeface="Arial" panose="020B0604020202020204" pitchFamily="34" charset="0"/>
                <a:cs typeface="Arial" panose="020B0604020202020204" pitchFamily="34" charset="0"/>
              </a:rPr>
              <a:t>To what extent are treatments for mental illness …. [10]</a:t>
            </a:r>
            <a:endParaRPr lang="en-GB" sz="4800" dirty="0">
              <a:latin typeface="Arial" panose="020B0604020202020204" pitchFamily="34" charset="0"/>
              <a:cs typeface="Arial" panose="020B0604020202020204" pitchFamily="34" charset="0"/>
            </a:endParaRPr>
          </a:p>
        </p:txBody>
      </p:sp>
      <p:sp>
        <p:nvSpPr>
          <p:cNvPr id="3" name="TextBox 2"/>
          <p:cNvSpPr txBox="1"/>
          <p:nvPr/>
        </p:nvSpPr>
        <p:spPr>
          <a:xfrm>
            <a:off x="0" y="2420888"/>
            <a:ext cx="5076056" cy="3785652"/>
          </a:xfrm>
          <a:prstGeom prst="rect">
            <a:avLst/>
          </a:prstGeom>
          <a:noFill/>
        </p:spPr>
        <p:txBody>
          <a:bodyPr wrap="square" rtlCol="0">
            <a:spAutoFit/>
          </a:bodyPr>
          <a:lstStyle/>
          <a:p>
            <a:pPr marL="285750" indent="-285750">
              <a:buFont typeface="Arial" charset="0"/>
              <a:buChar char="•"/>
            </a:pPr>
            <a:r>
              <a:rPr lang="en-GB" sz="4800" dirty="0" smtClean="0">
                <a:latin typeface="Arial" panose="020B0604020202020204" pitchFamily="34" charset="0"/>
                <a:cs typeface="Arial" panose="020B0604020202020204" pitchFamily="34" charset="0"/>
              </a:rPr>
              <a:t>Point</a:t>
            </a:r>
          </a:p>
          <a:p>
            <a:pPr marL="285750" indent="-285750">
              <a:buFont typeface="Arial" charset="0"/>
              <a:buChar char="•"/>
            </a:pPr>
            <a:r>
              <a:rPr lang="en-GB" sz="4800" dirty="0" smtClean="0">
                <a:latin typeface="Arial" panose="020B0604020202020204" pitchFamily="34" charset="0"/>
                <a:cs typeface="Arial" panose="020B0604020202020204" pitchFamily="34" charset="0"/>
              </a:rPr>
              <a:t>Explanation</a:t>
            </a:r>
          </a:p>
          <a:p>
            <a:pPr marL="285750" indent="-285750">
              <a:buFont typeface="Arial" charset="0"/>
              <a:buChar char="•"/>
            </a:pPr>
            <a:r>
              <a:rPr lang="en-GB" sz="4800" dirty="0" smtClean="0">
                <a:latin typeface="Arial" panose="020B0604020202020204" pitchFamily="34" charset="0"/>
                <a:cs typeface="Arial" panose="020B0604020202020204" pitchFamily="34" charset="0"/>
              </a:rPr>
              <a:t>Example</a:t>
            </a:r>
          </a:p>
          <a:p>
            <a:pPr marL="285750" indent="-285750">
              <a:buFont typeface="Arial" charset="0"/>
              <a:buChar char="•"/>
            </a:pPr>
            <a:r>
              <a:rPr lang="en-GB" sz="4800" dirty="0" smtClean="0">
                <a:latin typeface="Arial" panose="020B0604020202020204" pitchFamily="34" charset="0"/>
                <a:cs typeface="Arial" panose="020B0604020202020204" pitchFamily="34" charset="0"/>
              </a:rPr>
              <a:t>Conclusion</a:t>
            </a:r>
          </a:p>
          <a:p>
            <a:pPr marL="285750" indent="-285750">
              <a:buFont typeface="Arial" charset="0"/>
              <a:buChar char="•"/>
            </a:pPr>
            <a:r>
              <a:rPr lang="en-GB" sz="4800" dirty="0" smtClean="0">
                <a:latin typeface="Arial" panose="020B0604020202020204" pitchFamily="34" charset="0"/>
                <a:cs typeface="Arial" panose="020B0604020202020204" pitchFamily="34" charset="0"/>
              </a:rPr>
              <a:t>Challenge</a:t>
            </a:r>
          </a:p>
        </p:txBody>
      </p:sp>
      <p:pic>
        <p:nvPicPr>
          <p:cNvPr id="7" name="Picture 4" descr="C:\Users\vevagora\AppData\Local\Microsoft\Windows\Temporary Internet Files\Content.IE5\0KNE98FX\600px-2-Dice-Ic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377745"/>
            <a:ext cx="1567458" cy="1567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95936" y="5356661"/>
            <a:ext cx="2160240" cy="1446550"/>
          </a:xfrm>
          <a:prstGeom prst="rect">
            <a:avLst/>
          </a:prstGeom>
          <a:solidFill>
            <a:srgbClr val="00B050"/>
          </a:solidFill>
        </p:spPr>
        <p:txBody>
          <a:bodyPr wrap="square" rtlCol="0">
            <a:spAutoFit/>
          </a:bodyPr>
          <a:lstStyle/>
          <a:p>
            <a:r>
              <a:rPr lang="en-GB" sz="8800" dirty="0" smtClean="0">
                <a:latin typeface="Arial" panose="020B0604020202020204" pitchFamily="34" charset="0"/>
                <a:cs typeface="Arial" panose="020B0604020202020204" pitchFamily="34" charset="0"/>
              </a:rPr>
              <a:t>x 2</a:t>
            </a:r>
            <a:endParaRPr lang="en-GB"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1926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63272" cy="1417638"/>
          </a:xfrm>
          <a:solidFill>
            <a:srgbClr val="FFFF00"/>
          </a:solidFill>
        </p:spPr>
        <p:txBody>
          <a:bodyPr>
            <a:normAutofit fontScale="90000"/>
          </a:bodyPr>
          <a:lstStyle/>
          <a:p>
            <a:pPr marR="0" rtl="0"/>
            <a:r>
              <a:rPr lang="en-GB" i="0" u="none" strike="noStrike" baseline="0" dirty="0" smtClean="0"/>
              <a:t>Psychology </a:t>
            </a:r>
            <a:r>
              <a:rPr lang="en-GB" dirty="0" smtClean="0"/>
              <a:t>A Level H567</a:t>
            </a:r>
            <a:br>
              <a:rPr lang="en-GB" dirty="0" smtClean="0"/>
            </a:br>
            <a:r>
              <a:rPr lang="en-GB" i="0" u="none" strike="noStrike" baseline="0" dirty="0" smtClean="0"/>
              <a:t>Assessment Objectives</a:t>
            </a:r>
          </a:p>
        </p:txBody>
      </p:sp>
      <p:sp>
        <p:nvSpPr>
          <p:cNvPr id="3" name="Text Placeholder 2"/>
          <p:cNvSpPr>
            <a:spLocks noGrp="1"/>
          </p:cNvSpPr>
          <p:nvPr>
            <p:ph type="body" idx="1"/>
          </p:nvPr>
        </p:nvSpPr>
        <p:spPr>
          <a:xfrm>
            <a:off x="0" y="1340768"/>
            <a:ext cx="5220072" cy="5517232"/>
          </a:xfrm>
        </p:spPr>
        <p:txBody>
          <a:bodyPr>
            <a:noAutofit/>
          </a:bodyPr>
          <a:lstStyle/>
          <a:p>
            <a:pPr marL="0" marR="0" lvl="0" indent="0" rtl="0">
              <a:buNone/>
            </a:pPr>
            <a:r>
              <a:rPr lang="en-GB" sz="3600" dirty="0"/>
              <a:t>AO1: </a:t>
            </a:r>
            <a:r>
              <a:rPr lang="en-GB" sz="3600" b="1" dirty="0"/>
              <a:t>Demonstrate</a:t>
            </a:r>
            <a:r>
              <a:rPr lang="en-GB" sz="3600" dirty="0"/>
              <a:t> knowledge </a:t>
            </a:r>
            <a:r>
              <a:rPr lang="en-GB" sz="3600" dirty="0" smtClean="0"/>
              <a:t>&amp; understanding </a:t>
            </a:r>
          </a:p>
          <a:p>
            <a:pPr marL="0" marR="0" lvl="0" indent="0" rtl="0">
              <a:buNone/>
            </a:pPr>
            <a:endParaRPr lang="en-GB" sz="3600" dirty="0" smtClean="0"/>
          </a:p>
          <a:p>
            <a:pPr marL="0" marR="0" lvl="0" indent="0" rtl="0">
              <a:buNone/>
            </a:pPr>
            <a:r>
              <a:rPr lang="en-GB" sz="3600" dirty="0" smtClean="0"/>
              <a:t>AO2</a:t>
            </a:r>
            <a:r>
              <a:rPr lang="en-GB" sz="3600" dirty="0"/>
              <a:t>: </a:t>
            </a:r>
            <a:r>
              <a:rPr lang="en-GB" sz="3600" b="1" dirty="0"/>
              <a:t>Apply</a:t>
            </a:r>
            <a:r>
              <a:rPr lang="en-GB" sz="3600" dirty="0"/>
              <a:t> </a:t>
            </a:r>
            <a:r>
              <a:rPr lang="en-GB" sz="3600" dirty="0" smtClean="0"/>
              <a:t>this knowledge </a:t>
            </a:r>
          </a:p>
          <a:p>
            <a:pPr marL="0" marR="0" lvl="0" indent="0" rtl="0">
              <a:buNone/>
            </a:pPr>
            <a:endParaRPr lang="en-GB" sz="3600" dirty="0" smtClean="0"/>
          </a:p>
          <a:p>
            <a:pPr marL="0" indent="0">
              <a:buNone/>
            </a:pPr>
            <a:r>
              <a:rPr lang="en-GB" sz="3600" dirty="0" smtClean="0"/>
              <a:t>AO3</a:t>
            </a:r>
            <a:r>
              <a:rPr lang="en-GB" sz="3600" dirty="0"/>
              <a:t>: </a:t>
            </a:r>
            <a:r>
              <a:rPr lang="en-GB" sz="3600" b="1" dirty="0" smtClean="0"/>
              <a:t>Analyse</a:t>
            </a:r>
            <a:r>
              <a:rPr lang="en-GB" sz="3600" b="1" dirty="0"/>
              <a:t>, interpret and evaluate </a:t>
            </a:r>
            <a:endParaRPr lang="en-GB" sz="3600" b="1" dirty="0" smtClean="0"/>
          </a:p>
        </p:txBody>
      </p:sp>
      <p:sp>
        <p:nvSpPr>
          <p:cNvPr id="5" name="Left Arrow Callout 4"/>
          <p:cNvSpPr/>
          <p:nvPr/>
        </p:nvSpPr>
        <p:spPr>
          <a:xfrm>
            <a:off x="4427984" y="1412776"/>
            <a:ext cx="4320480" cy="532859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white"/>
                </a:solidFill>
                <a:latin typeface="Arial" panose="020B0604020202020204" pitchFamily="34" charset="0"/>
                <a:cs typeface="Arial" panose="020B0604020202020204" pitchFamily="34" charset="0"/>
              </a:rPr>
              <a:t>The assessment objectives are the focuses of what the examiners are wanting you to do. </a:t>
            </a:r>
          </a:p>
          <a:p>
            <a:pPr algn="ctr"/>
            <a:endParaRPr lang="en-GB" dirty="0">
              <a:solidFill>
                <a:prstClr val="white"/>
              </a:solidFill>
            </a:endParaRPr>
          </a:p>
        </p:txBody>
      </p:sp>
    </p:spTree>
    <p:extLst>
      <p:ext uri="{BB962C8B-B14F-4D97-AF65-F5344CB8AC3E}">
        <p14:creationId xmlns:p14="http://schemas.microsoft.com/office/powerpoint/2010/main" val="319321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fontScale="90000"/>
          </a:bodyPr>
          <a:lstStyle/>
          <a:p>
            <a:pPr marR="0" rtl="0"/>
            <a:r>
              <a:rPr lang="en-GB" i="0" u="none" strike="noStrike" baseline="0" dirty="0" smtClean="0"/>
              <a:t>AO1: Knowledge</a:t>
            </a:r>
            <a:r>
              <a:rPr lang="en-GB" i="0" u="none" strike="noStrike" dirty="0" smtClean="0"/>
              <a:t> and Understanding</a:t>
            </a:r>
            <a:endParaRPr lang="en-GB" i="0" u="none" strike="noStrike" baseline="0" dirty="0" smtClean="0"/>
          </a:p>
        </p:txBody>
      </p:sp>
      <p:sp>
        <p:nvSpPr>
          <p:cNvPr id="3" name="Text Placeholder 2"/>
          <p:cNvSpPr>
            <a:spLocks noGrp="1"/>
          </p:cNvSpPr>
          <p:nvPr>
            <p:ph type="body" idx="1"/>
          </p:nvPr>
        </p:nvSpPr>
        <p:spPr>
          <a:xfrm>
            <a:off x="0" y="908720"/>
            <a:ext cx="8229600" cy="5257800"/>
          </a:xfrm>
        </p:spPr>
        <p:txBody>
          <a:bodyPr>
            <a:normAutofit lnSpcReduction="10000"/>
          </a:bodyPr>
          <a:lstStyle/>
          <a:p>
            <a:pPr marR="0" lvl="0" rtl="0"/>
            <a:r>
              <a:rPr lang="en-GB" i="0" u="none" strike="noStrike" baseline="0" dirty="0" smtClean="0"/>
              <a:t>Identify</a:t>
            </a:r>
          </a:p>
          <a:p>
            <a:pPr marR="0" lvl="0" rtl="0"/>
            <a:r>
              <a:rPr lang="en-GB" dirty="0" smtClean="0"/>
              <a:t>Explain </a:t>
            </a:r>
            <a:endParaRPr lang="en-GB" i="0" u="none" strike="noStrike" baseline="0" dirty="0" smtClean="0"/>
          </a:p>
          <a:p>
            <a:pPr marR="0" lvl="0" rtl="0"/>
            <a:r>
              <a:rPr lang="en-GB" i="0" u="none" strike="noStrike" baseline="0" dirty="0" smtClean="0"/>
              <a:t>Outline</a:t>
            </a:r>
          </a:p>
          <a:p>
            <a:pPr marR="0" lvl="0" rtl="0"/>
            <a:r>
              <a:rPr lang="en-GB" dirty="0" smtClean="0"/>
              <a:t>Describe</a:t>
            </a:r>
          </a:p>
          <a:p>
            <a:pPr marR="0" lvl="0" rtl="0"/>
            <a:r>
              <a:rPr lang="en-GB" i="0" u="none" strike="noStrike" baseline="0" dirty="0" smtClean="0">
                <a:latin typeface="Arial"/>
              </a:rPr>
              <a:t>Which</a:t>
            </a:r>
            <a:r>
              <a:rPr lang="en-GB" i="0" u="none" strike="noStrike" dirty="0" smtClean="0">
                <a:latin typeface="Arial"/>
              </a:rPr>
              <a:t> …</a:t>
            </a:r>
          </a:p>
          <a:p>
            <a:pPr marR="0" lvl="0" rtl="0"/>
            <a:r>
              <a:rPr lang="en-GB" baseline="0" dirty="0" smtClean="0">
                <a:latin typeface="Arial"/>
              </a:rPr>
              <a:t>What …</a:t>
            </a:r>
          </a:p>
          <a:p>
            <a:pPr marR="0" lvl="0" rtl="0"/>
            <a:r>
              <a:rPr lang="en-GB" i="0" u="none" strike="noStrike" dirty="0" smtClean="0">
                <a:latin typeface="Arial"/>
              </a:rPr>
              <a:t>When …</a:t>
            </a:r>
          </a:p>
          <a:p>
            <a:pPr marR="0" lvl="0" rtl="0"/>
            <a:r>
              <a:rPr lang="en-GB" baseline="0" dirty="0" smtClean="0">
                <a:latin typeface="Arial"/>
              </a:rPr>
              <a:t>Who …</a:t>
            </a:r>
          </a:p>
          <a:p>
            <a:pPr marR="0" lvl="0" rtl="0"/>
            <a:r>
              <a:rPr lang="en-GB" i="0" u="none" strike="noStrike" dirty="0" smtClean="0">
                <a:latin typeface="Arial"/>
              </a:rPr>
              <a:t>How …</a:t>
            </a:r>
          </a:p>
          <a:p>
            <a:pPr marR="0" lvl="0" rtl="0"/>
            <a:endParaRPr lang="en-GB" i="0" u="none" strike="noStrike" baseline="0" dirty="0" smtClean="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80728"/>
            <a:ext cx="3419872" cy="2957808"/>
          </a:xfrm>
          <a:prstGeom prst="rect">
            <a:avLst/>
          </a:prstGeom>
          <a:noFill/>
          <a:extLst>
            <a:ext uri="{909E8E84-426E-40DD-AFC4-6F175D3DCCD1}">
              <a14:hiddenFill xmlns:a14="http://schemas.microsoft.com/office/drawing/2010/main">
                <a:solidFill>
                  <a:srgbClr val="FFFFFF"/>
                </a:solidFill>
              </a14:hiddenFill>
            </a:ext>
          </a:extLst>
        </p:spPr>
      </p:pic>
      <p:sp>
        <p:nvSpPr>
          <p:cNvPr id="6" name="10-Point Star 5"/>
          <p:cNvSpPr/>
          <p:nvPr/>
        </p:nvSpPr>
        <p:spPr>
          <a:xfrm>
            <a:off x="2987824" y="3068960"/>
            <a:ext cx="3600400" cy="352839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Command words</a:t>
            </a:r>
          </a:p>
          <a:p>
            <a:pPr algn="ctr"/>
            <a:r>
              <a:rPr lang="en-GB" sz="4000" dirty="0">
                <a:solidFill>
                  <a:prstClr val="black"/>
                </a:solidFill>
                <a:latin typeface="Arial" pitchFamily="34" charset="0"/>
                <a:cs typeface="Arial" pitchFamily="34" charset="0"/>
              </a:rPr>
              <a:t>Question words</a:t>
            </a:r>
          </a:p>
        </p:txBody>
      </p:sp>
    </p:spTree>
    <p:extLst>
      <p:ext uri="{BB962C8B-B14F-4D97-AF65-F5344CB8AC3E}">
        <p14:creationId xmlns:p14="http://schemas.microsoft.com/office/powerpoint/2010/main" val="11133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fontScale="90000"/>
          </a:bodyPr>
          <a:lstStyle/>
          <a:p>
            <a:pPr marR="0" rtl="0"/>
            <a:r>
              <a:rPr lang="en-GB" i="0" u="none" strike="noStrike" baseline="0" dirty="0" smtClean="0"/>
              <a:t>AO1: Knowledge</a:t>
            </a:r>
            <a:r>
              <a:rPr lang="en-GB" i="0" u="none" strike="noStrike" dirty="0" smtClean="0"/>
              <a:t> and Understanding</a:t>
            </a:r>
            <a:endParaRPr lang="en-GB" i="0" u="none" strike="noStrike" baseline="0" dirty="0" smtClean="0"/>
          </a:p>
        </p:txBody>
      </p:sp>
      <p:sp>
        <p:nvSpPr>
          <p:cNvPr id="3" name="Text Placeholder 2"/>
          <p:cNvSpPr>
            <a:spLocks noGrp="1"/>
          </p:cNvSpPr>
          <p:nvPr>
            <p:ph type="body" idx="1"/>
          </p:nvPr>
        </p:nvSpPr>
        <p:spPr>
          <a:xfrm>
            <a:off x="0" y="908720"/>
            <a:ext cx="8229600" cy="5257800"/>
          </a:xfrm>
        </p:spPr>
        <p:txBody>
          <a:bodyPr>
            <a:normAutofit fontScale="92500"/>
          </a:bodyPr>
          <a:lstStyle/>
          <a:p>
            <a:pPr marR="0" lvl="0" rtl="0"/>
            <a:r>
              <a:rPr lang="en-GB" i="0" u="none" strike="noStrike" baseline="0" dirty="0" smtClean="0"/>
              <a:t>Identify 			- state</a:t>
            </a:r>
            <a:r>
              <a:rPr lang="en-GB" i="0" u="none" strike="noStrike" dirty="0" smtClean="0"/>
              <a:t> it clearly</a:t>
            </a:r>
            <a:endParaRPr lang="en-GB" i="0" u="none" strike="noStrike" baseline="0" dirty="0" smtClean="0"/>
          </a:p>
          <a:p>
            <a:pPr marR="0" lvl="0" rtl="0"/>
            <a:r>
              <a:rPr lang="en-GB" dirty="0" smtClean="0"/>
              <a:t>Explain 			- use the word ‘because’</a:t>
            </a:r>
            <a:endParaRPr lang="en-GB" i="0" u="none" strike="noStrike" baseline="0" dirty="0" smtClean="0"/>
          </a:p>
          <a:p>
            <a:pPr marR="0" lvl="0" rtl="0"/>
            <a:r>
              <a:rPr lang="en-GB" i="0" u="none" strike="noStrike" baseline="0" dirty="0" smtClean="0"/>
              <a:t>Outline			- don’t be brief</a:t>
            </a:r>
          </a:p>
          <a:p>
            <a:pPr marR="0" lvl="0" rtl="0"/>
            <a:r>
              <a:rPr lang="en-GB" dirty="0" smtClean="0"/>
              <a:t>Describe		- use key words</a:t>
            </a:r>
          </a:p>
          <a:p>
            <a:pPr marR="0" lvl="0" rtl="0"/>
            <a:r>
              <a:rPr lang="en-GB" i="0" u="none" strike="noStrike" baseline="0" dirty="0" smtClean="0">
                <a:latin typeface="Arial"/>
              </a:rPr>
              <a:t>Which</a:t>
            </a:r>
            <a:r>
              <a:rPr lang="en-GB" i="0" u="none" strike="noStrike" dirty="0" smtClean="0">
                <a:latin typeface="Arial"/>
              </a:rPr>
              <a:t> …</a:t>
            </a:r>
          </a:p>
          <a:p>
            <a:pPr marR="0" lvl="0" rtl="0"/>
            <a:r>
              <a:rPr lang="en-GB" baseline="0" dirty="0" smtClean="0">
                <a:latin typeface="Arial"/>
              </a:rPr>
              <a:t>What …</a:t>
            </a:r>
          </a:p>
          <a:p>
            <a:pPr marR="0" lvl="0" rtl="0"/>
            <a:r>
              <a:rPr lang="en-GB" i="0" u="none" strike="noStrike" dirty="0" smtClean="0">
                <a:latin typeface="Arial"/>
              </a:rPr>
              <a:t>When …</a:t>
            </a:r>
          </a:p>
          <a:p>
            <a:pPr marR="0" lvl="0" rtl="0"/>
            <a:r>
              <a:rPr lang="en-GB" baseline="0" dirty="0" smtClean="0">
                <a:latin typeface="Arial"/>
              </a:rPr>
              <a:t>Who …</a:t>
            </a:r>
          </a:p>
          <a:p>
            <a:pPr marR="0" lvl="0" rtl="0"/>
            <a:r>
              <a:rPr lang="en-GB" i="0" u="none" strike="noStrike" dirty="0" smtClean="0">
                <a:latin typeface="Arial"/>
              </a:rPr>
              <a:t>How …</a:t>
            </a:r>
          </a:p>
          <a:p>
            <a:pPr marR="0" lvl="0" rtl="0"/>
            <a:endParaRPr lang="en-GB" i="0" u="none" strike="noStrike" baseline="0" dirty="0" smtClean="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212976"/>
            <a:ext cx="4320480" cy="373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83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5257800"/>
          </a:xfrm>
        </p:spPr>
        <p:txBody>
          <a:bodyPr>
            <a:normAutofit/>
          </a:bodyPr>
          <a:lstStyle/>
          <a:p>
            <a:pPr marL="0" marR="0" lvl="0" indent="0" rtl="0">
              <a:buNone/>
            </a:pPr>
            <a:r>
              <a:rPr lang="en-GB" sz="4800" i="0" u="none" strike="noStrike" baseline="0" dirty="0" smtClean="0"/>
              <a:t>AO1 - the </a:t>
            </a:r>
            <a:r>
              <a:rPr lang="en-GB" sz="4800" i="0" u="sng" strike="noStrike" baseline="0" dirty="0" smtClean="0"/>
              <a:t>amount</a:t>
            </a:r>
            <a:r>
              <a:rPr lang="en-GB" sz="4800" i="0" u="none" strike="noStrike" baseline="0" dirty="0" smtClean="0"/>
              <a:t> of </a:t>
            </a:r>
            <a:r>
              <a:rPr lang="en-GB" sz="4800" i="0" u="sng" strike="noStrike" baseline="0" dirty="0" smtClean="0"/>
              <a:t>relevant</a:t>
            </a:r>
            <a:r>
              <a:rPr lang="en-GB" sz="4800" i="0" u="none" strike="noStrike" baseline="0" dirty="0" smtClean="0"/>
              <a:t> material presented, where low marks are awarded for </a:t>
            </a:r>
            <a:r>
              <a:rPr lang="en-GB" sz="4800" i="0" u="sng" strike="noStrike" baseline="0" dirty="0" smtClean="0"/>
              <a:t>brief</a:t>
            </a:r>
            <a:r>
              <a:rPr lang="en-GB" sz="4800" i="0" u="none" strike="noStrike" baseline="0" dirty="0" smtClean="0"/>
              <a:t> or </a:t>
            </a:r>
            <a:r>
              <a:rPr lang="en-GB" sz="4800" i="0" u="sng" strike="noStrike" baseline="0" dirty="0" smtClean="0"/>
              <a:t>inappropriate</a:t>
            </a:r>
            <a:r>
              <a:rPr lang="en-GB" sz="4800" i="0" u="none" strike="noStrike" baseline="0" dirty="0" smtClean="0"/>
              <a:t> material and high marks for </a:t>
            </a:r>
            <a:r>
              <a:rPr lang="en-GB" sz="4800" i="0" u="sng" strike="noStrike" baseline="0" dirty="0" smtClean="0"/>
              <a:t>accurate</a:t>
            </a:r>
            <a:r>
              <a:rPr lang="en-GB" sz="4800" i="0" u="none" strike="noStrike" baseline="0" dirty="0" smtClean="0"/>
              <a:t> and </a:t>
            </a:r>
            <a:r>
              <a:rPr lang="en-GB" sz="4800" i="0" u="sng" strike="noStrike" baseline="0" dirty="0" smtClean="0"/>
              <a:t>detailed</a:t>
            </a:r>
            <a:r>
              <a:rPr lang="en-GB" sz="4800" i="0" u="none" strike="noStrike" baseline="0" dirty="0" smtClean="0"/>
              <a:t> material</a:t>
            </a:r>
          </a:p>
        </p:txBody>
      </p:sp>
      <p:sp>
        <p:nvSpPr>
          <p:cNvPr id="4" name="Title 1"/>
          <p:cNvSpPr>
            <a:spLocks noGrp="1"/>
          </p:cNvSpPr>
          <p:nvPr>
            <p:ph type="title"/>
          </p:nvPr>
        </p:nvSpPr>
        <p:spPr>
          <a:solidFill>
            <a:srgbClr val="FFFF00"/>
          </a:solidFill>
        </p:spPr>
        <p:txBody>
          <a:bodyPr>
            <a:normAutofit fontScale="90000"/>
          </a:bodyPr>
          <a:lstStyle/>
          <a:p>
            <a:pPr marR="0" rtl="0"/>
            <a:r>
              <a:rPr lang="en-GB" i="0" u="none" strike="noStrike" baseline="0" dirty="0" smtClean="0"/>
              <a:t>Assessment Objectives: How the Marks are Awarded</a:t>
            </a:r>
          </a:p>
        </p:txBody>
      </p:sp>
    </p:spTree>
    <p:extLst>
      <p:ext uri="{BB962C8B-B14F-4D97-AF65-F5344CB8AC3E}">
        <p14:creationId xmlns:p14="http://schemas.microsoft.com/office/powerpoint/2010/main" val="159648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fontScale="90000"/>
          </a:bodyPr>
          <a:lstStyle/>
          <a:p>
            <a:pPr marR="0" rtl="0"/>
            <a:r>
              <a:rPr lang="en-GB" i="0" u="none" strike="noStrike" baseline="0" dirty="0" smtClean="0"/>
              <a:t>AO1: Knowledge</a:t>
            </a:r>
            <a:r>
              <a:rPr lang="en-GB" i="0" u="none" strike="noStrike" dirty="0" smtClean="0"/>
              <a:t> and Understanding</a:t>
            </a:r>
            <a:endParaRPr lang="en-GB" i="0" u="none" strike="noStrike" baseline="0" dirty="0" smtClean="0"/>
          </a:p>
        </p:txBody>
      </p:sp>
      <p:sp>
        <p:nvSpPr>
          <p:cNvPr id="3" name="Text Placeholder 2"/>
          <p:cNvSpPr>
            <a:spLocks noGrp="1"/>
          </p:cNvSpPr>
          <p:nvPr>
            <p:ph type="body" idx="1"/>
          </p:nvPr>
        </p:nvSpPr>
        <p:spPr>
          <a:xfrm>
            <a:off x="0" y="980728"/>
            <a:ext cx="9144000" cy="5257800"/>
          </a:xfrm>
        </p:spPr>
        <p:txBody>
          <a:bodyPr>
            <a:noAutofit/>
          </a:bodyPr>
          <a:lstStyle/>
          <a:p>
            <a:pPr marL="0" indent="0">
              <a:buNone/>
            </a:pPr>
            <a:r>
              <a:rPr lang="en-GB" sz="4000" b="1" dirty="0"/>
              <a:t>Describe one historical view of mental illness. [3]</a:t>
            </a:r>
          </a:p>
          <a:p>
            <a:pPr marL="0" indent="0">
              <a:buNone/>
            </a:pPr>
            <a:r>
              <a:rPr lang="en-GB" sz="4000" dirty="0" smtClean="0"/>
              <a:t>Historically people viewed mental illness as evidence of </a:t>
            </a:r>
            <a:r>
              <a:rPr lang="en-GB" sz="4000" u="sng" dirty="0" smtClean="0"/>
              <a:t>demon possession</a:t>
            </a:r>
            <a:r>
              <a:rPr lang="en-GB" sz="4000" dirty="0" smtClean="0"/>
              <a:t>. The </a:t>
            </a:r>
            <a:r>
              <a:rPr lang="en-GB" sz="4000" u="sng" dirty="0" smtClean="0"/>
              <a:t>behaviour</a:t>
            </a:r>
            <a:r>
              <a:rPr lang="en-GB" sz="4000" dirty="0" smtClean="0"/>
              <a:t> was being controlled by the demon inside. </a:t>
            </a:r>
            <a:r>
              <a:rPr lang="en-GB" sz="4000" u="sng" dirty="0" smtClean="0"/>
              <a:t>Trepanning</a:t>
            </a:r>
            <a:r>
              <a:rPr lang="en-GB" sz="4000" dirty="0" smtClean="0"/>
              <a:t> (drilling a hole into the skull) was used to release this demon and ‘cure’ the mental illness.</a:t>
            </a:r>
            <a:endParaRPr lang="en-GB" sz="4000" dirty="0"/>
          </a:p>
        </p:txBody>
      </p:sp>
    </p:spTree>
    <p:extLst>
      <p:ext uri="{BB962C8B-B14F-4D97-AF65-F5344CB8AC3E}">
        <p14:creationId xmlns:p14="http://schemas.microsoft.com/office/powerpoint/2010/main" val="2889573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fontScale="90000"/>
          </a:bodyPr>
          <a:lstStyle/>
          <a:p>
            <a:pPr marR="0" rtl="0"/>
            <a:r>
              <a:rPr lang="en-GB" i="0" u="none" strike="noStrike" baseline="0" dirty="0" smtClean="0"/>
              <a:t>AO1: Knowledge</a:t>
            </a:r>
            <a:r>
              <a:rPr lang="en-GB" i="0" u="none" strike="noStrike" dirty="0" smtClean="0"/>
              <a:t> and Understanding</a:t>
            </a:r>
            <a:endParaRPr lang="en-GB" i="0" u="none" strike="noStrike" baseline="0" dirty="0" smtClean="0"/>
          </a:p>
        </p:txBody>
      </p:sp>
      <p:sp>
        <p:nvSpPr>
          <p:cNvPr id="3" name="Text Placeholder 2"/>
          <p:cNvSpPr>
            <a:spLocks noGrp="1"/>
          </p:cNvSpPr>
          <p:nvPr>
            <p:ph type="body" idx="1"/>
          </p:nvPr>
        </p:nvSpPr>
        <p:spPr>
          <a:xfrm>
            <a:off x="0" y="980728"/>
            <a:ext cx="9144000" cy="5257800"/>
          </a:xfrm>
        </p:spPr>
        <p:txBody>
          <a:bodyPr>
            <a:noAutofit/>
          </a:bodyPr>
          <a:lstStyle/>
          <a:p>
            <a:pPr marL="0" indent="0">
              <a:buNone/>
            </a:pPr>
            <a:r>
              <a:rPr lang="en-GB" sz="3600" b="1" dirty="0" smtClean="0"/>
              <a:t>Outline one definition of abnormality. [4]</a:t>
            </a:r>
          </a:p>
          <a:p>
            <a:pPr marL="0" indent="0">
              <a:buNone/>
            </a:pPr>
            <a:r>
              <a:rPr lang="en-GB" sz="3600" dirty="0" smtClean="0"/>
              <a:t>The </a:t>
            </a:r>
            <a:r>
              <a:rPr lang="en-GB" sz="3600" u="sng" dirty="0" smtClean="0"/>
              <a:t>failure to function adequately</a:t>
            </a:r>
            <a:r>
              <a:rPr lang="en-GB" sz="3600" dirty="0" smtClean="0"/>
              <a:t> definition indicates that a person is abnormal if they show </a:t>
            </a:r>
            <a:r>
              <a:rPr lang="en-GB" sz="3600" u="sng" dirty="0" smtClean="0"/>
              <a:t>a few of the 7 characteristics</a:t>
            </a:r>
            <a:r>
              <a:rPr lang="en-GB" sz="3600" dirty="0" smtClean="0"/>
              <a:t>, such as suffering, observer discomfort. The characteristic of being showing </a:t>
            </a:r>
            <a:r>
              <a:rPr lang="en-GB" sz="3600" u="sng" dirty="0" smtClean="0"/>
              <a:t>irrational behaviour </a:t>
            </a:r>
            <a:r>
              <a:rPr lang="en-GB" sz="3600" dirty="0" smtClean="0"/>
              <a:t>indicates that the person is abnormal because there is </a:t>
            </a:r>
            <a:r>
              <a:rPr lang="en-GB" sz="3600" u="sng" dirty="0" smtClean="0"/>
              <a:t>no logic </a:t>
            </a:r>
            <a:r>
              <a:rPr lang="en-GB" sz="3600" dirty="0" smtClean="0"/>
              <a:t>to the behaviours they are showing, such as hearing voices.</a:t>
            </a:r>
            <a:endParaRPr lang="en-GB" sz="3600" i="0" u="none" strike="noStrike" baseline="0" dirty="0" smtClean="0">
              <a:latin typeface="Arial"/>
            </a:endParaRPr>
          </a:p>
        </p:txBody>
      </p:sp>
    </p:spTree>
    <p:extLst>
      <p:ext uri="{BB962C8B-B14F-4D97-AF65-F5344CB8AC3E}">
        <p14:creationId xmlns:p14="http://schemas.microsoft.com/office/powerpoint/2010/main" val="819975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pPr marL="0" indent="0"/>
            <a:r>
              <a:rPr lang="en-GB" sz="3600" dirty="0"/>
              <a:t>Explain how mental illness is categorised and diagnosed. [8] </a:t>
            </a:r>
          </a:p>
        </p:txBody>
      </p:sp>
      <p:sp>
        <p:nvSpPr>
          <p:cNvPr id="3" name="Text Placeholder 2"/>
          <p:cNvSpPr>
            <a:spLocks noGrp="1"/>
          </p:cNvSpPr>
          <p:nvPr>
            <p:ph type="body" idx="1"/>
          </p:nvPr>
        </p:nvSpPr>
        <p:spPr>
          <a:xfrm>
            <a:off x="0" y="980728"/>
            <a:ext cx="9144000" cy="5257800"/>
          </a:xfrm>
        </p:spPr>
        <p:txBody>
          <a:bodyPr>
            <a:noAutofit/>
          </a:bodyPr>
          <a:lstStyle/>
          <a:p>
            <a:pPr marL="0" lvl="0" indent="0">
              <a:buNone/>
            </a:pPr>
            <a:r>
              <a:rPr lang="en-GB" sz="3600" dirty="0" smtClean="0"/>
              <a:t>Mental </a:t>
            </a:r>
            <a:r>
              <a:rPr lang="en-GB" sz="3600" dirty="0"/>
              <a:t>illness is </a:t>
            </a:r>
            <a:r>
              <a:rPr lang="en-GB" sz="3600" u="sng" dirty="0"/>
              <a:t>categorised </a:t>
            </a:r>
            <a:r>
              <a:rPr lang="en-GB" sz="3600" u="sng" dirty="0" smtClean="0"/>
              <a:t>into </a:t>
            </a:r>
            <a:r>
              <a:rPr lang="en-GB" sz="3600" u="sng" dirty="0"/>
              <a:t>different types </a:t>
            </a:r>
            <a:r>
              <a:rPr lang="en-GB" sz="3600" u="sng" dirty="0" smtClean="0"/>
              <a:t>or groups </a:t>
            </a:r>
            <a:r>
              <a:rPr lang="en-GB" sz="3600" dirty="0" smtClean="0"/>
              <a:t>of </a:t>
            </a:r>
            <a:r>
              <a:rPr lang="en-GB" sz="3600" dirty="0"/>
              <a:t>disorders – e.g. affective, anxiety, </a:t>
            </a:r>
            <a:r>
              <a:rPr lang="en-GB" sz="3600" dirty="0" smtClean="0"/>
              <a:t>psychotic. Having categories </a:t>
            </a:r>
            <a:r>
              <a:rPr lang="en-GB" sz="3600" dirty="0"/>
              <a:t>for mental health </a:t>
            </a:r>
            <a:r>
              <a:rPr lang="en-GB" sz="3600" dirty="0" smtClean="0"/>
              <a:t>is</a:t>
            </a:r>
            <a:r>
              <a:rPr lang="en-GB" sz="3600" b="1" dirty="0" smtClean="0"/>
              <a:t> </a:t>
            </a:r>
            <a:r>
              <a:rPr lang="en-GB" sz="3600" dirty="0" smtClean="0"/>
              <a:t>helpful, so that the diagnosis can be </a:t>
            </a:r>
            <a:r>
              <a:rPr lang="en-GB" sz="3600" u="sng" dirty="0" smtClean="0"/>
              <a:t>quickly undertaken </a:t>
            </a:r>
            <a:r>
              <a:rPr lang="en-GB" sz="3600" dirty="0" smtClean="0"/>
              <a:t>and helps to indicate the </a:t>
            </a:r>
            <a:r>
              <a:rPr lang="en-GB" sz="3600" u="sng" dirty="0" smtClean="0"/>
              <a:t>type of treatment </a:t>
            </a:r>
            <a:r>
              <a:rPr lang="en-GB" sz="3600" dirty="0" smtClean="0"/>
              <a:t>that they may receive. For example, affective disorders will need to be treated with interventions that focus on the person’s mood.</a:t>
            </a:r>
            <a:endParaRPr lang="en-GB" sz="3600" i="0" u="none" strike="noStrike" baseline="0" dirty="0" smtClean="0">
              <a:latin typeface="Arial"/>
            </a:endParaRPr>
          </a:p>
        </p:txBody>
      </p:sp>
    </p:spTree>
    <p:extLst>
      <p:ext uri="{BB962C8B-B14F-4D97-AF65-F5344CB8AC3E}">
        <p14:creationId xmlns:p14="http://schemas.microsoft.com/office/powerpoint/2010/main" val="2783616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pPr marL="0" indent="0"/>
            <a:r>
              <a:rPr lang="en-GB" sz="3600" dirty="0"/>
              <a:t>Explain how mental illness is categorised and diagnosed. [8] </a:t>
            </a:r>
          </a:p>
        </p:txBody>
      </p:sp>
      <p:sp>
        <p:nvSpPr>
          <p:cNvPr id="3" name="Text Placeholder 2"/>
          <p:cNvSpPr>
            <a:spLocks noGrp="1"/>
          </p:cNvSpPr>
          <p:nvPr>
            <p:ph type="body" idx="1"/>
          </p:nvPr>
        </p:nvSpPr>
        <p:spPr>
          <a:xfrm>
            <a:off x="0" y="980728"/>
            <a:ext cx="9144000" cy="5257800"/>
          </a:xfrm>
        </p:spPr>
        <p:txBody>
          <a:bodyPr>
            <a:noAutofit/>
          </a:bodyPr>
          <a:lstStyle/>
          <a:p>
            <a:pPr marL="0" lvl="0" indent="0">
              <a:buNone/>
            </a:pPr>
            <a:r>
              <a:rPr lang="en-GB" dirty="0" smtClean="0"/>
              <a:t>Mental </a:t>
            </a:r>
            <a:r>
              <a:rPr lang="en-GB" dirty="0"/>
              <a:t>illness is diagnosed </a:t>
            </a:r>
            <a:r>
              <a:rPr lang="en-GB" dirty="0" smtClean="0"/>
              <a:t>using </a:t>
            </a:r>
            <a:r>
              <a:rPr lang="en-GB" dirty="0"/>
              <a:t>the characteristics listed in the </a:t>
            </a:r>
            <a:r>
              <a:rPr lang="en-GB" u="sng" dirty="0"/>
              <a:t>DSM-V and / or ICD </a:t>
            </a:r>
            <a:r>
              <a:rPr lang="en-GB" u="sng" dirty="0" smtClean="0"/>
              <a:t>10.</a:t>
            </a:r>
            <a:r>
              <a:rPr lang="en-GB" dirty="0" smtClean="0"/>
              <a:t> These are </a:t>
            </a:r>
            <a:r>
              <a:rPr lang="en-GB" dirty="0"/>
              <a:t>‘diagnostic tools</a:t>
            </a:r>
            <a:r>
              <a:rPr lang="en-GB" dirty="0" smtClean="0"/>
              <a:t>’ with lists of symptoms / characteristics a person will need to show to be diagnosed with the mental illness. For example, the DSM-V lists the characteristics of schizophrenia into positive and negative symptoms. Having the </a:t>
            </a:r>
            <a:r>
              <a:rPr lang="en-GB" dirty="0"/>
              <a:t>DSM-V and / or ICD 10 </a:t>
            </a:r>
            <a:r>
              <a:rPr lang="en-GB" dirty="0" smtClean="0"/>
              <a:t>is</a:t>
            </a:r>
            <a:r>
              <a:rPr lang="en-GB" b="1" dirty="0" smtClean="0"/>
              <a:t> </a:t>
            </a:r>
            <a:r>
              <a:rPr lang="en-GB" dirty="0" smtClean="0"/>
              <a:t>helpful so that there is </a:t>
            </a:r>
            <a:r>
              <a:rPr lang="en-GB" u="sng" dirty="0" smtClean="0"/>
              <a:t>consistency</a:t>
            </a:r>
            <a:r>
              <a:rPr lang="en-GB" dirty="0" smtClean="0"/>
              <a:t> in how psychologists diagnose people.</a:t>
            </a:r>
            <a:endParaRPr lang="en-GB" dirty="0"/>
          </a:p>
          <a:p>
            <a:pPr marL="0" marR="0" lvl="0" indent="0" rtl="0">
              <a:buNone/>
            </a:pPr>
            <a:endParaRPr lang="en-GB" sz="2400" i="0" u="none" strike="noStrike" baseline="0" dirty="0" smtClean="0">
              <a:latin typeface="Arial"/>
            </a:endParaRPr>
          </a:p>
        </p:txBody>
      </p:sp>
    </p:spTree>
    <p:extLst>
      <p:ext uri="{BB962C8B-B14F-4D97-AF65-F5344CB8AC3E}">
        <p14:creationId xmlns:p14="http://schemas.microsoft.com/office/powerpoint/2010/main" val="18828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Starter Task: Bad Apples</a:t>
            </a:r>
            <a:r>
              <a:rPr lang="en-GB" sz="3600" i="0" u="none" strike="noStrike" dirty="0" smtClean="0"/>
              <a:t> or Bad Baskets?</a:t>
            </a:r>
            <a:endParaRPr lang="en-GB" sz="3600" i="0" u="none" strike="noStrike" baseline="0" dirty="0" smtClean="0"/>
          </a:p>
        </p:txBody>
      </p:sp>
      <p:sp>
        <p:nvSpPr>
          <p:cNvPr id="5" name="Rectangle 4"/>
          <p:cNvSpPr/>
          <p:nvPr/>
        </p:nvSpPr>
        <p:spPr>
          <a:xfrm>
            <a:off x="5796136" y="1227608"/>
            <a:ext cx="3491880" cy="5016758"/>
          </a:xfrm>
          <a:prstGeom prst="rect">
            <a:avLst/>
          </a:prstGeom>
        </p:spPr>
        <p:txBody>
          <a:bodyPr wrap="square">
            <a:spAutoFit/>
          </a:bodyPr>
          <a:lstStyle/>
          <a:p>
            <a:r>
              <a:rPr lang="en-GB" sz="4000" b="1" dirty="0" smtClean="0">
                <a:latin typeface="Arial" panose="020B0604020202020204" pitchFamily="34" charset="0"/>
                <a:cs typeface="Arial" panose="020B0604020202020204" pitchFamily="34" charset="0"/>
              </a:rPr>
              <a:t>Situational</a:t>
            </a:r>
            <a:r>
              <a:rPr lang="en-GB" sz="4000" dirty="0" smtClean="0">
                <a:latin typeface="Arial" panose="020B0604020202020204" pitchFamily="34" charset="0"/>
                <a:cs typeface="Arial" panose="020B0604020202020204" pitchFamily="34" charset="0"/>
              </a:rPr>
              <a:t> </a:t>
            </a:r>
            <a:r>
              <a:rPr lang="en-GB" sz="4000" dirty="0">
                <a:latin typeface="Arial" panose="020B0604020202020204" pitchFamily="34" charset="0"/>
                <a:cs typeface="Arial" panose="020B0604020202020204" pitchFamily="34" charset="0"/>
              </a:rPr>
              <a:t>Explanation = Something about the situation is used to explain behaviour.</a:t>
            </a:r>
          </a:p>
        </p:txBody>
      </p:sp>
      <p:sp>
        <p:nvSpPr>
          <p:cNvPr id="4" name="Rectangle 3"/>
          <p:cNvSpPr/>
          <p:nvPr/>
        </p:nvSpPr>
        <p:spPr>
          <a:xfrm>
            <a:off x="0" y="1196752"/>
            <a:ext cx="3275856" cy="5016758"/>
          </a:xfrm>
          <a:prstGeom prst="rect">
            <a:avLst/>
          </a:prstGeom>
        </p:spPr>
        <p:txBody>
          <a:bodyPr wrap="square">
            <a:spAutoFit/>
          </a:bodyPr>
          <a:lstStyle/>
          <a:p>
            <a:r>
              <a:rPr lang="en-GB" sz="4000" b="1" dirty="0" smtClean="0">
                <a:latin typeface="Arial" panose="020B0604020202020204" pitchFamily="34" charset="0"/>
                <a:cs typeface="Arial" panose="020B0604020202020204" pitchFamily="34" charset="0"/>
              </a:rPr>
              <a:t>Individual</a:t>
            </a:r>
            <a:r>
              <a:rPr lang="en-GB" sz="4000" dirty="0" smtClean="0">
                <a:latin typeface="Arial" panose="020B0604020202020204" pitchFamily="34" charset="0"/>
                <a:cs typeface="Arial" panose="020B0604020202020204" pitchFamily="34" charset="0"/>
              </a:rPr>
              <a:t> </a:t>
            </a:r>
            <a:r>
              <a:rPr lang="en-GB" sz="4000" dirty="0">
                <a:latin typeface="Arial" panose="020B0604020202020204" pitchFamily="34" charset="0"/>
                <a:cs typeface="Arial" panose="020B0604020202020204" pitchFamily="34" charset="0"/>
              </a:rPr>
              <a:t>Explanation = Something about the person is used to explain behaviour. </a:t>
            </a:r>
          </a:p>
        </p:txBody>
      </p:sp>
      <p:sp>
        <p:nvSpPr>
          <p:cNvPr id="3" name="TextBox 2"/>
          <p:cNvSpPr txBox="1"/>
          <p:nvPr/>
        </p:nvSpPr>
        <p:spPr>
          <a:xfrm>
            <a:off x="2987824" y="2636912"/>
            <a:ext cx="2592288" cy="2554545"/>
          </a:xfrm>
          <a:prstGeom prst="rect">
            <a:avLst/>
          </a:prstGeom>
          <a:solidFill>
            <a:srgbClr val="FFFF00"/>
          </a:solidFill>
        </p:spPr>
        <p:txBody>
          <a:bodyPr wrap="square" rtlCol="0">
            <a:spAutoFit/>
          </a:bodyPr>
          <a:lstStyle/>
          <a:p>
            <a:pPr algn="ctr"/>
            <a:r>
              <a:rPr lang="en-GB" sz="3200" dirty="0" smtClean="0">
                <a:latin typeface="Arial" panose="020B0604020202020204" pitchFamily="34" charset="0"/>
                <a:cs typeface="Arial" panose="020B0604020202020204" pitchFamily="34" charset="0"/>
              </a:rPr>
              <a:t>4 things / factors / reasons from the individual explanation</a:t>
            </a:r>
            <a:endParaRPr lang="en-GB" sz="3200" dirty="0">
              <a:latin typeface="Arial" panose="020B0604020202020204" pitchFamily="34" charset="0"/>
              <a:cs typeface="Arial" panose="020B0604020202020204" pitchFamily="34" charset="0"/>
            </a:endParaRPr>
          </a:p>
        </p:txBody>
      </p:sp>
      <p:sp>
        <p:nvSpPr>
          <p:cNvPr id="6" name="TextBox 5"/>
          <p:cNvSpPr txBox="1"/>
          <p:nvPr/>
        </p:nvSpPr>
        <p:spPr>
          <a:xfrm>
            <a:off x="2987824" y="2636912"/>
            <a:ext cx="2592288" cy="3046988"/>
          </a:xfrm>
          <a:prstGeom prst="rect">
            <a:avLst/>
          </a:prstGeom>
          <a:solidFill>
            <a:srgbClr val="FFFF00"/>
          </a:solidFill>
        </p:spPr>
        <p:txBody>
          <a:bodyPr wrap="square" rtlCol="0">
            <a:spAutoFit/>
          </a:bodyPr>
          <a:lstStyle/>
          <a:p>
            <a:pPr algn="ctr"/>
            <a:r>
              <a:rPr lang="en-GB" sz="3200" dirty="0" smtClean="0">
                <a:latin typeface="Arial" panose="020B0604020202020204" pitchFamily="34" charset="0"/>
                <a:cs typeface="Arial" panose="020B0604020202020204" pitchFamily="34" charset="0"/>
              </a:rPr>
              <a:t>4 things / factors / reasons from the situational explanation</a:t>
            </a:r>
            <a:endParaRPr lang="en-GB" sz="3200" dirty="0">
              <a:latin typeface="Arial" panose="020B0604020202020204" pitchFamily="34" charset="0"/>
              <a:cs typeface="Arial" panose="020B0604020202020204" pitchFamily="34" charset="0"/>
            </a:endParaRPr>
          </a:p>
        </p:txBody>
      </p:sp>
      <p:sp>
        <p:nvSpPr>
          <p:cNvPr id="7" name="TextBox 6"/>
          <p:cNvSpPr txBox="1"/>
          <p:nvPr/>
        </p:nvSpPr>
        <p:spPr>
          <a:xfrm>
            <a:off x="2987824" y="2646498"/>
            <a:ext cx="2592288" cy="3539430"/>
          </a:xfrm>
          <a:prstGeom prst="rect">
            <a:avLst/>
          </a:prstGeom>
          <a:solidFill>
            <a:srgbClr val="FFFF00"/>
          </a:solidFill>
        </p:spPr>
        <p:txBody>
          <a:bodyPr wrap="square" rtlCol="0">
            <a:spAutoFit/>
          </a:bodyPr>
          <a:lstStyle/>
          <a:p>
            <a:pPr algn="ctr"/>
            <a:endParaRPr lang="en-GB" sz="3200" dirty="0" smtClean="0">
              <a:latin typeface="Arial" panose="020B0604020202020204" pitchFamily="34" charset="0"/>
              <a:cs typeface="Arial" panose="020B0604020202020204" pitchFamily="34" charset="0"/>
            </a:endParaRPr>
          </a:p>
          <a:p>
            <a:pPr algn="ctr"/>
            <a:r>
              <a:rPr lang="en-GB" sz="3200" dirty="0" smtClean="0">
                <a:latin typeface="Arial" panose="020B0604020202020204" pitchFamily="34" charset="0"/>
                <a:cs typeface="Arial" panose="020B0604020202020204" pitchFamily="34" charset="0"/>
              </a:rPr>
              <a:t>Sort on your desk the Key and Core Studies into a continuum</a:t>
            </a:r>
          </a:p>
          <a:p>
            <a:pPr algn="ct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35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smtClean="0"/>
              <a:t>HOW Questions</a:t>
            </a:r>
            <a:endParaRPr lang="en-GB" sz="3600" dirty="0"/>
          </a:p>
        </p:txBody>
      </p:sp>
      <p:sp>
        <p:nvSpPr>
          <p:cNvPr id="3" name="Text Placeholder 2"/>
          <p:cNvSpPr>
            <a:spLocks noGrp="1"/>
          </p:cNvSpPr>
          <p:nvPr>
            <p:ph type="body" idx="1"/>
          </p:nvPr>
        </p:nvSpPr>
        <p:spPr>
          <a:xfrm>
            <a:off x="4211961" y="980728"/>
            <a:ext cx="4932039" cy="5257800"/>
          </a:xfrm>
        </p:spPr>
        <p:txBody>
          <a:bodyPr>
            <a:noAutofit/>
          </a:bodyPr>
          <a:lstStyle/>
          <a:p>
            <a:pPr lvl="0"/>
            <a:r>
              <a:rPr lang="en-GB" sz="4000" dirty="0" smtClean="0"/>
              <a:t>There are a number of questions you can pre-prepare </a:t>
            </a:r>
          </a:p>
          <a:p>
            <a:pPr lvl="0"/>
            <a:r>
              <a:rPr lang="en-GB" sz="4000" dirty="0" smtClean="0"/>
              <a:t>and some questions you need to follow a set structure on HOW to answer them.</a:t>
            </a:r>
            <a:endParaRPr lang="en-GB" i="0" strike="noStrike" baseline="0" dirty="0" smtClean="0">
              <a:latin typeface="Arial"/>
            </a:endParaRPr>
          </a:p>
        </p:txBody>
      </p:sp>
      <p:pic>
        <p:nvPicPr>
          <p:cNvPr id="1026" name="Picture 2" descr="Image result for h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 y="2457196"/>
            <a:ext cx="4212952" cy="282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45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smtClean="0"/>
              <a:t>HOW Questions</a:t>
            </a:r>
            <a:endParaRPr lang="en-GB" sz="3600" dirty="0"/>
          </a:p>
        </p:txBody>
      </p:sp>
      <p:pic>
        <p:nvPicPr>
          <p:cNvPr id="1026" name="Picture 2" descr="Image result for h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6" y="1195086"/>
            <a:ext cx="4212952" cy="2820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30805" t="38188" r="32281" b="21454"/>
          <a:stretch/>
        </p:blipFill>
        <p:spPr>
          <a:xfrm>
            <a:off x="5531148" y="910853"/>
            <a:ext cx="3600400" cy="2952328"/>
          </a:xfrm>
          <a:prstGeom prst="rect">
            <a:avLst/>
          </a:prstGeom>
        </p:spPr>
      </p:pic>
      <p:pic>
        <p:nvPicPr>
          <p:cNvPr id="6" name="Picture 5"/>
          <p:cNvPicPr>
            <a:picLocks noChangeAspect="1"/>
          </p:cNvPicPr>
          <p:nvPr/>
        </p:nvPicPr>
        <p:blipFill rotWithShape="1">
          <a:blip r:embed="rId5"/>
          <a:srcRect l="30067" t="41141" r="31543" b="43109"/>
          <a:stretch/>
        </p:blipFill>
        <p:spPr>
          <a:xfrm rot="620905">
            <a:off x="4577173" y="3515603"/>
            <a:ext cx="3744416" cy="1152128"/>
          </a:xfrm>
          <a:prstGeom prst="rect">
            <a:avLst/>
          </a:prstGeom>
        </p:spPr>
      </p:pic>
      <p:pic>
        <p:nvPicPr>
          <p:cNvPr id="7" name="Picture 6"/>
          <p:cNvPicPr>
            <a:picLocks noChangeAspect="1"/>
          </p:cNvPicPr>
          <p:nvPr/>
        </p:nvPicPr>
        <p:blipFill rotWithShape="1">
          <a:blip r:embed="rId5"/>
          <a:srcRect l="30067" t="59844" r="31543" b="23422"/>
          <a:stretch/>
        </p:blipFill>
        <p:spPr>
          <a:xfrm rot="20142239">
            <a:off x="2156304" y="4948350"/>
            <a:ext cx="3744416" cy="1224136"/>
          </a:xfrm>
          <a:prstGeom prst="rect">
            <a:avLst/>
          </a:prstGeom>
        </p:spPr>
      </p:pic>
    </p:spTree>
    <p:extLst>
      <p:ext uri="{BB962C8B-B14F-4D97-AF65-F5344CB8AC3E}">
        <p14:creationId xmlns:p14="http://schemas.microsoft.com/office/powerpoint/2010/main" val="1653923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biochemical explanation of 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4000" u="sng" dirty="0" smtClean="0"/>
              <a:t>Unbalanced </a:t>
            </a:r>
            <a:r>
              <a:rPr lang="en-GB" sz="4000" u="sng" dirty="0"/>
              <a:t>neurotransmitter </a:t>
            </a:r>
            <a:r>
              <a:rPr lang="en-GB" sz="4000" dirty="0"/>
              <a:t>levels cause mental </a:t>
            </a:r>
            <a:r>
              <a:rPr lang="en-GB" sz="4000" dirty="0" smtClean="0"/>
              <a:t>illness. Having levels of these chemicals too high or low will </a:t>
            </a:r>
            <a:r>
              <a:rPr lang="en-GB" sz="4000" u="sng" dirty="0" smtClean="0"/>
              <a:t>cause areas of the brain </a:t>
            </a:r>
            <a:r>
              <a:rPr lang="en-GB" sz="4000" dirty="0" smtClean="0"/>
              <a:t>to be under or over active. For example…</a:t>
            </a:r>
            <a:endParaRPr lang="en-GB" sz="4000" dirty="0"/>
          </a:p>
          <a:p>
            <a:pPr lvl="0"/>
            <a:r>
              <a:rPr lang="en-GB" sz="4000" u="sng" dirty="0" smtClean="0"/>
              <a:t>Adjusting &amp; regulating </a:t>
            </a:r>
            <a:r>
              <a:rPr lang="en-GB" sz="4000" dirty="0"/>
              <a:t>neurotransmitter levels helps to alleviate mental </a:t>
            </a:r>
            <a:r>
              <a:rPr lang="en-GB" sz="4000" dirty="0" smtClean="0"/>
              <a:t>illness. </a:t>
            </a:r>
            <a:r>
              <a:rPr lang="en-GB" sz="4000" u="sng" dirty="0" smtClean="0"/>
              <a:t>Medication</a:t>
            </a:r>
            <a:r>
              <a:rPr lang="en-GB" sz="4000" dirty="0" smtClean="0"/>
              <a:t> adjusts these levels. For example, …</a:t>
            </a:r>
            <a:endParaRPr lang="en-GB" i="0" u="none" strike="noStrike" baseline="0" dirty="0" smtClean="0">
              <a:latin typeface="Arial"/>
            </a:endParaRPr>
          </a:p>
        </p:txBody>
      </p:sp>
    </p:spTree>
    <p:extLst>
      <p:ext uri="{BB962C8B-B14F-4D97-AF65-F5344CB8AC3E}">
        <p14:creationId xmlns:p14="http://schemas.microsoft.com/office/powerpoint/2010/main" val="3584602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biochemical explanation of mental illness. [6]</a:t>
            </a:r>
          </a:p>
        </p:txBody>
      </p:sp>
      <p:sp>
        <p:nvSpPr>
          <p:cNvPr id="3" name="Text Placeholder 2"/>
          <p:cNvSpPr>
            <a:spLocks noGrp="1"/>
          </p:cNvSpPr>
          <p:nvPr>
            <p:ph type="body" idx="1"/>
          </p:nvPr>
        </p:nvSpPr>
        <p:spPr>
          <a:xfrm>
            <a:off x="0" y="980728"/>
            <a:ext cx="9144000" cy="5877272"/>
          </a:xfrm>
        </p:spPr>
        <p:txBody>
          <a:bodyPr>
            <a:noAutofit/>
          </a:bodyPr>
          <a:lstStyle/>
          <a:p>
            <a:pPr lvl="0"/>
            <a:r>
              <a:rPr lang="en-GB" sz="2400" dirty="0" smtClean="0"/>
              <a:t>Point</a:t>
            </a:r>
            <a:r>
              <a:rPr lang="en-GB" sz="2400" dirty="0"/>
              <a:t>: unbalanced neurotransmitter levels cause mental illness</a:t>
            </a:r>
          </a:p>
          <a:p>
            <a:pPr lvl="0"/>
            <a:r>
              <a:rPr lang="en-GB" sz="2400" dirty="0"/>
              <a:t>Explain </a:t>
            </a:r>
            <a:r>
              <a:rPr lang="en-GB" sz="2400" dirty="0" smtClean="0"/>
              <a:t>this: too high / too low</a:t>
            </a:r>
            <a:endParaRPr lang="en-GB" sz="2400" dirty="0"/>
          </a:p>
          <a:p>
            <a:pPr lvl="0"/>
            <a:r>
              <a:rPr lang="en-GB" sz="2400" dirty="0"/>
              <a:t>Example: low levels of GABA means that there is too much activity in the brain, causing greater levels of fear</a:t>
            </a:r>
          </a:p>
          <a:p>
            <a:pPr lvl="0"/>
            <a:r>
              <a:rPr lang="en-GB" sz="2400" dirty="0"/>
              <a:t>Point: adjusting </a:t>
            </a:r>
            <a:r>
              <a:rPr lang="en-GB" sz="2400" dirty="0" smtClean="0"/>
              <a:t>and </a:t>
            </a:r>
            <a:r>
              <a:rPr lang="en-GB" sz="2400" dirty="0"/>
              <a:t>regulating neurotransmitter levels helps to alleviate mental illness</a:t>
            </a:r>
          </a:p>
          <a:p>
            <a:pPr lvl="0"/>
            <a:r>
              <a:rPr lang="en-GB" sz="2400" dirty="0"/>
              <a:t>Explain </a:t>
            </a:r>
            <a:r>
              <a:rPr lang="en-GB" sz="2400" dirty="0" smtClean="0"/>
              <a:t>this: getting the levels right</a:t>
            </a:r>
            <a:endParaRPr lang="en-GB" sz="2400" dirty="0"/>
          </a:p>
          <a:p>
            <a:pPr lvl="0"/>
            <a:r>
              <a:rPr lang="en-GB" sz="2400" dirty="0"/>
              <a:t>Example: increasing levels of GABA using benzodiazepines helps lower the levels of anxiety in a person with specific </a:t>
            </a:r>
            <a:r>
              <a:rPr lang="en-GB" sz="2400" dirty="0" smtClean="0"/>
              <a:t>phobias</a:t>
            </a:r>
            <a:endParaRPr lang="en-GB" sz="2400" dirty="0"/>
          </a:p>
        </p:txBody>
      </p:sp>
      <p:pic>
        <p:nvPicPr>
          <p:cNvPr id="4" name="Picture 3"/>
          <p:cNvPicPr>
            <a:picLocks noChangeAspect="1"/>
          </p:cNvPicPr>
          <p:nvPr/>
        </p:nvPicPr>
        <p:blipFill rotWithShape="1">
          <a:blip r:embed="rId3"/>
          <a:srcRect l="20470" t="36219" r="21207" b="23422"/>
          <a:stretch/>
        </p:blipFill>
        <p:spPr>
          <a:xfrm>
            <a:off x="1907704" y="4797152"/>
            <a:ext cx="5688632" cy="2952328"/>
          </a:xfrm>
          <a:prstGeom prst="rect">
            <a:avLst/>
          </a:prstGeom>
        </p:spPr>
      </p:pic>
    </p:spTree>
    <p:extLst>
      <p:ext uri="{BB962C8B-B14F-4D97-AF65-F5344CB8AC3E}">
        <p14:creationId xmlns:p14="http://schemas.microsoft.com/office/powerpoint/2010/main" val="4121791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genetic explanation of 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2800" dirty="0" smtClean="0"/>
              <a:t>Point</a:t>
            </a:r>
            <a:r>
              <a:rPr lang="en-GB" sz="2800" dirty="0"/>
              <a:t>: mental illness is caused by inherited genetic factors</a:t>
            </a:r>
          </a:p>
          <a:p>
            <a:pPr lvl="0"/>
            <a:r>
              <a:rPr lang="en-GB" sz="2800" dirty="0"/>
              <a:t>Explain </a:t>
            </a:r>
            <a:r>
              <a:rPr lang="en-GB" sz="2800" dirty="0" smtClean="0"/>
              <a:t>this: genes for some mental illness are passed down …</a:t>
            </a:r>
            <a:endParaRPr lang="en-GB" sz="2800" dirty="0"/>
          </a:p>
          <a:p>
            <a:pPr lvl="0"/>
            <a:r>
              <a:rPr lang="en-GB" sz="2800" dirty="0"/>
              <a:t>Example: </a:t>
            </a:r>
            <a:r>
              <a:rPr lang="en-GB" sz="2800" dirty="0" err="1"/>
              <a:t>Gottesman</a:t>
            </a:r>
            <a:r>
              <a:rPr lang="en-GB" sz="2800" dirty="0"/>
              <a:t> showed a genetic component in </a:t>
            </a:r>
            <a:r>
              <a:rPr lang="en-GB" sz="2800" dirty="0" err="1"/>
              <a:t>Sz</a:t>
            </a:r>
            <a:r>
              <a:rPr lang="en-GB" sz="2800" dirty="0"/>
              <a:t> and Bipolar depression</a:t>
            </a:r>
          </a:p>
          <a:p>
            <a:pPr lvl="0"/>
            <a:r>
              <a:rPr lang="en-GB" sz="2800" dirty="0"/>
              <a:t>Point: People have evolved to have specific phobias</a:t>
            </a:r>
          </a:p>
          <a:p>
            <a:pPr lvl="0"/>
            <a:r>
              <a:rPr lang="en-GB" sz="2800" dirty="0"/>
              <a:t>Explain </a:t>
            </a:r>
            <a:r>
              <a:rPr lang="en-GB" sz="2800" dirty="0" smtClean="0"/>
              <a:t>this: it is ‘adaptive’</a:t>
            </a:r>
            <a:endParaRPr lang="en-GB" sz="2800" dirty="0"/>
          </a:p>
          <a:p>
            <a:pPr lvl="0"/>
            <a:r>
              <a:rPr lang="en-GB" sz="2800" dirty="0"/>
              <a:t>Example: Seligman suggests that if you did not evolve to fear heights, snakes, fire, you would have died out and your genes would die out with you.</a:t>
            </a:r>
          </a:p>
          <a:p>
            <a:pPr marL="0" indent="0">
              <a:buNone/>
            </a:pPr>
            <a:endParaRPr lang="en-GB" sz="2800" dirty="0"/>
          </a:p>
        </p:txBody>
      </p:sp>
    </p:spTree>
    <p:extLst>
      <p:ext uri="{BB962C8B-B14F-4D97-AF65-F5344CB8AC3E}">
        <p14:creationId xmlns:p14="http://schemas.microsoft.com/office/powerpoint/2010/main" val="3181792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genetic explanation of 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2400" dirty="0" smtClean="0"/>
              <a:t>Point</a:t>
            </a:r>
            <a:r>
              <a:rPr lang="en-GB" sz="2400" dirty="0"/>
              <a:t>: mental illness is caused by inherited genetic factors</a:t>
            </a:r>
          </a:p>
          <a:p>
            <a:pPr lvl="0"/>
            <a:r>
              <a:rPr lang="en-GB" sz="2400" dirty="0"/>
              <a:t>Explain </a:t>
            </a:r>
            <a:r>
              <a:rPr lang="en-GB" sz="2400" dirty="0" smtClean="0"/>
              <a:t>this: genes for some mental illness are passed down …</a:t>
            </a:r>
            <a:endParaRPr lang="en-GB" sz="2400" dirty="0"/>
          </a:p>
          <a:p>
            <a:pPr lvl="0"/>
            <a:r>
              <a:rPr lang="en-GB" sz="2400" dirty="0"/>
              <a:t>Example: </a:t>
            </a:r>
            <a:r>
              <a:rPr lang="en-GB" sz="2400" dirty="0" err="1"/>
              <a:t>Gottesman</a:t>
            </a:r>
            <a:r>
              <a:rPr lang="en-GB" sz="2400" dirty="0"/>
              <a:t> showed a genetic component in </a:t>
            </a:r>
            <a:r>
              <a:rPr lang="en-GB" sz="2400" dirty="0" err="1"/>
              <a:t>Sz</a:t>
            </a:r>
            <a:r>
              <a:rPr lang="en-GB" sz="2400" dirty="0"/>
              <a:t> and Bipolar depression</a:t>
            </a:r>
          </a:p>
          <a:p>
            <a:pPr lvl="0"/>
            <a:r>
              <a:rPr lang="en-GB" sz="2400" dirty="0"/>
              <a:t>Point: People have evolved to have specific phobias</a:t>
            </a:r>
          </a:p>
          <a:p>
            <a:pPr lvl="0"/>
            <a:r>
              <a:rPr lang="en-GB" sz="2400" dirty="0"/>
              <a:t>Explain </a:t>
            </a:r>
            <a:r>
              <a:rPr lang="en-GB" sz="2400" dirty="0" smtClean="0"/>
              <a:t>this: it is ‘adaptive’</a:t>
            </a:r>
            <a:endParaRPr lang="en-GB" sz="2400" dirty="0"/>
          </a:p>
          <a:p>
            <a:pPr lvl="0"/>
            <a:r>
              <a:rPr lang="en-GB" sz="2400" dirty="0"/>
              <a:t>Example: Seligman suggests that if you did not evolve to fear heights, snakes, fire, you would have died out and your genes would die out with you.</a:t>
            </a:r>
          </a:p>
          <a:p>
            <a:pPr marL="0" indent="0">
              <a:buNone/>
            </a:pPr>
            <a:endParaRPr lang="en-GB" sz="2400" dirty="0"/>
          </a:p>
        </p:txBody>
      </p:sp>
      <p:pic>
        <p:nvPicPr>
          <p:cNvPr id="4" name="Picture 3"/>
          <p:cNvPicPr>
            <a:picLocks noChangeAspect="1"/>
          </p:cNvPicPr>
          <p:nvPr/>
        </p:nvPicPr>
        <p:blipFill rotWithShape="1">
          <a:blip r:embed="rId3"/>
          <a:srcRect l="21208" t="27360" r="20469" b="40156"/>
          <a:stretch/>
        </p:blipFill>
        <p:spPr>
          <a:xfrm>
            <a:off x="1727684" y="4653136"/>
            <a:ext cx="5688632" cy="2376264"/>
          </a:xfrm>
          <a:prstGeom prst="rect">
            <a:avLst/>
          </a:prstGeom>
        </p:spPr>
      </p:pic>
    </p:spTree>
    <p:extLst>
      <p:ext uri="{BB962C8B-B14F-4D97-AF65-F5344CB8AC3E}">
        <p14:creationId xmlns:p14="http://schemas.microsoft.com/office/powerpoint/2010/main" val="3305740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a:t>
            </a:r>
            <a:r>
              <a:rPr lang="en-GB" sz="3600" dirty="0" smtClean="0"/>
              <a:t>brain abnormality explanation </a:t>
            </a:r>
            <a:r>
              <a:rPr lang="en-GB" sz="3600" dirty="0"/>
              <a:t>of 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2800" dirty="0" smtClean="0"/>
              <a:t>Point: mental illness is caused by under / over activity in specific brain areas (localisation of function)</a:t>
            </a:r>
          </a:p>
          <a:p>
            <a:pPr lvl="0"/>
            <a:r>
              <a:rPr lang="en-GB" sz="2800" dirty="0" smtClean="0"/>
              <a:t>Explain this: if the area of the brain is under / over active, then abnormal behaviour will follow</a:t>
            </a:r>
          </a:p>
          <a:p>
            <a:pPr lvl="0"/>
            <a:r>
              <a:rPr lang="en-GB" sz="2800" dirty="0" smtClean="0"/>
              <a:t>Example: PFC is underactive and amygdala is overactive in </a:t>
            </a:r>
            <a:r>
              <a:rPr lang="en-GB" sz="2800" dirty="0" err="1" smtClean="0"/>
              <a:t>phobics</a:t>
            </a:r>
            <a:endParaRPr lang="en-GB" sz="2800" dirty="0" smtClean="0"/>
          </a:p>
          <a:p>
            <a:pPr lvl="0"/>
            <a:r>
              <a:rPr lang="en-GB" sz="2800" dirty="0" smtClean="0"/>
              <a:t>Point: Brain scans can be used to evidence that areas are under / over active</a:t>
            </a:r>
          </a:p>
          <a:p>
            <a:pPr lvl="0"/>
            <a:r>
              <a:rPr lang="en-GB" sz="2800" dirty="0" smtClean="0"/>
              <a:t>Explain this: scans which show activity (fMRI and PET) can be used to see where there is …</a:t>
            </a:r>
          </a:p>
          <a:p>
            <a:pPr lvl="0"/>
            <a:r>
              <a:rPr lang="en-GB" sz="2800" dirty="0" smtClean="0"/>
              <a:t>Example: Ahs - PET scans of snake or spider </a:t>
            </a:r>
            <a:r>
              <a:rPr lang="en-GB" sz="2800" dirty="0" err="1" smtClean="0"/>
              <a:t>phobics</a:t>
            </a:r>
            <a:endParaRPr lang="en-GB" sz="2800" dirty="0"/>
          </a:p>
        </p:txBody>
      </p:sp>
    </p:spTree>
    <p:extLst>
      <p:ext uri="{BB962C8B-B14F-4D97-AF65-F5344CB8AC3E}">
        <p14:creationId xmlns:p14="http://schemas.microsoft.com/office/powerpoint/2010/main" val="319984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a:t>
            </a:r>
            <a:r>
              <a:rPr lang="en-GB" sz="3600" dirty="0" smtClean="0"/>
              <a:t>brain abnormality explanation </a:t>
            </a:r>
            <a:r>
              <a:rPr lang="en-GB" sz="3600" dirty="0"/>
              <a:t>of mental illness. [6]</a:t>
            </a:r>
          </a:p>
        </p:txBody>
      </p:sp>
      <p:sp>
        <p:nvSpPr>
          <p:cNvPr id="3" name="Text Placeholder 2"/>
          <p:cNvSpPr>
            <a:spLocks noGrp="1"/>
          </p:cNvSpPr>
          <p:nvPr>
            <p:ph type="body" idx="1"/>
          </p:nvPr>
        </p:nvSpPr>
        <p:spPr>
          <a:xfrm>
            <a:off x="0" y="980728"/>
            <a:ext cx="9144000" cy="2160240"/>
          </a:xfrm>
        </p:spPr>
        <p:txBody>
          <a:bodyPr>
            <a:noAutofit/>
          </a:bodyPr>
          <a:lstStyle/>
          <a:p>
            <a:pPr lvl="0"/>
            <a:r>
              <a:rPr lang="en-GB" sz="2000" dirty="0" smtClean="0"/>
              <a:t>Point: mental illness is caused by under / over activity in specific brain areas (localisation of function)</a:t>
            </a:r>
          </a:p>
          <a:p>
            <a:pPr lvl="0"/>
            <a:r>
              <a:rPr lang="en-GB" sz="2000" dirty="0" smtClean="0"/>
              <a:t>Explain this: if the area of the brain is under / over active, then abnormal behaviour will follow</a:t>
            </a:r>
          </a:p>
          <a:p>
            <a:pPr lvl="0"/>
            <a:r>
              <a:rPr lang="en-GB" sz="2000" dirty="0" smtClean="0"/>
              <a:t>Example: PFC is underactive and amygdala is overactive in </a:t>
            </a:r>
            <a:r>
              <a:rPr lang="en-GB" sz="2000" dirty="0" err="1" smtClean="0"/>
              <a:t>phobics</a:t>
            </a:r>
            <a:endParaRPr lang="en-GB" sz="2000" dirty="0" smtClean="0"/>
          </a:p>
          <a:p>
            <a:pPr lvl="0"/>
            <a:r>
              <a:rPr lang="en-GB" sz="2000" dirty="0" smtClean="0"/>
              <a:t>Point: Brain scans can be used to evidence that areas are under / over active</a:t>
            </a:r>
          </a:p>
          <a:p>
            <a:pPr lvl="0"/>
            <a:r>
              <a:rPr lang="en-GB" sz="2000" dirty="0" smtClean="0"/>
              <a:t>Explain this: scans which show activity (fMRI and PET) can be used to see where there is …</a:t>
            </a:r>
          </a:p>
          <a:p>
            <a:pPr lvl="0"/>
            <a:r>
              <a:rPr lang="en-GB" sz="2000" dirty="0" smtClean="0"/>
              <a:t>Example: Ahs - PET scans of snake or spider </a:t>
            </a:r>
            <a:r>
              <a:rPr lang="en-GB" sz="2000" dirty="0" err="1" smtClean="0"/>
              <a:t>phobics</a:t>
            </a:r>
            <a:endParaRPr lang="en-GB" sz="2000" dirty="0"/>
          </a:p>
        </p:txBody>
      </p:sp>
      <p:pic>
        <p:nvPicPr>
          <p:cNvPr id="4" name="Picture 3"/>
          <p:cNvPicPr>
            <a:picLocks noChangeAspect="1"/>
          </p:cNvPicPr>
          <p:nvPr/>
        </p:nvPicPr>
        <p:blipFill rotWithShape="1">
          <a:blip r:embed="rId3"/>
          <a:srcRect l="20469" t="46063" r="21946" b="19484"/>
          <a:stretch/>
        </p:blipFill>
        <p:spPr>
          <a:xfrm>
            <a:off x="1691680" y="4337720"/>
            <a:ext cx="5616624" cy="2520280"/>
          </a:xfrm>
          <a:prstGeom prst="rect">
            <a:avLst/>
          </a:prstGeom>
        </p:spPr>
      </p:pic>
    </p:spTree>
    <p:extLst>
      <p:ext uri="{BB962C8B-B14F-4D97-AF65-F5344CB8AC3E}">
        <p14:creationId xmlns:p14="http://schemas.microsoft.com/office/powerpoint/2010/main" val="2368255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200" dirty="0"/>
              <a:t>Explain one Medical Model treatment for one specific mental health disorder.</a:t>
            </a:r>
          </a:p>
        </p:txBody>
      </p:sp>
      <p:sp>
        <p:nvSpPr>
          <p:cNvPr id="3" name="Text Placeholder 2"/>
          <p:cNvSpPr>
            <a:spLocks noGrp="1"/>
          </p:cNvSpPr>
          <p:nvPr>
            <p:ph type="body" idx="1"/>
          </p:nvPr>
        </p:nvSpPr>
        <p:spPr>
          <a:xfrm>
            <a:off x="-30449" y="4005064"/>
            <a:ext cx="9144000" cy="2160240"/>
          </a:xfrm>
        </p:spPr>
        <p:txBody>
          <a:bodyPr>
            <a:noAutofit/>
          </a:bodyPr>
          <a:lstStyle/>
          <a:p>
            <a:r>
              <a:rPr lang="en-GB" sz="2800" dirty="0" smtClean="0"/>
              <a:t>Name </a:t>
            </a:r>
            <a:r>
              <a:rPr lang="en-GB" sz="2800" dirty="0"/>
              <a:t>the treatment </a:t>
            </a:r>
            <a:endParaRPr lang="en-GB" sz="2800" dirty="0" smtClean="0"/>
          </a:p>
          <a:p>
            <a:pPr lvl="0"/>
            <a:r>
              <a:rPr lang="en-GB" sz="2800" dirty="0" smtClean="0"/>
              <a:t>Name </a:t>
            </a:r>
            <a:r>
              <a:rPr lang="en-GB" sz="2800" dirty="0"/>
              <a:t>the disorder</a:t>
            </a:r>
          </a:p>
          <a:p>
            <a:pPr lvl="0"/>
            <a:r>
              <a:rPr lang="en-GB" sz="2800" dirty="0"/>
              <a:t>Explain the cause of disorder it wants to address </a:t>
            </a:r>
            <a:endParaRPr lang="en-GB" sz="2800" dirty="0" smtClean="0"/>
          </a:p>
          <a:p>
            <a:pPr lvl="0"/>
            <a:r>
              <a:rPr lang="en-GB" sz="2800" dirty="0" smtClean="0"/>
              <a:t>Explain its ‘mode of action’ – how it works</a:t>
            </a:r>
          </a:p>
          <a:p>
            <a:pPr lvl="0"/>
            <a:r>
              <a:rPr lang="en-GB" sz="2800" dirty="0" smtClean="0"/>
              <a:t>Give example </a:t>
            </a:r>
          </a:p>
          <a:p>
            <a:pPr marL="0" indent="0">
              <a:buNone/>
            </a:pPr>
            <a:endParaRPr lang="en-GB" dirty="0"/>
          </a:p>
        </p:txBody>
      </p:sp>
      <p:pic>
        <p:nvPicPr>
          <p:cNvPr id="6" name="Picture 5"/>
          <p:cNvPicPr>
            <a:picLocks noChangeAspect="1"/>
          </p:cNvPicPr>
          <p:nvPr/>
        </p:nvPicPr>
        <p:blipFill>
          <a:blip r:embed="rId3"/>
          <a:stretch>
            <a:fillRect/>
          </a:stretch>
        </p:blipFill>
        <p:spPr>
          <a:xfrm>
            <a:off x="1331640" y="1124744"/>
            <a:ext cx="7020272" cy="2736304"/>
          </a:xfrm>
          <a:prstGeom prst="rect">
            <a:avLst/>
          </a:prstGeom>
        </p:spPr>
      </p:pic>
    </p:spTree>
    <p:extLst>
      <p:ext uri="{BB962C8B-B14F-4D97-AF65-F5344CB8AC3E}">
        <p14:creationId xmlns:p14="http://schemas.microsoft.com/office/powerpoint/2010/main" val="2029037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469" t="22438" r="22684" b="24406"/>
          <a:stretch/>
        </p:blipFill>
        <p:spPr>
          <a:xfrm>
            <a:off x="6528594" y="980728"/>
            <a:ext cx="2669630" cy="1872208"/>
          </a:xfrm>
          <a:prstGeom prst="rect">
            <a:avLst/>
          </a:prstGeom>
        </p:spPr>
      </p:pic>
      <p:sp>
        <p:nvSpPr>
          <p:cNvPr id="2" name="Title 1"/>
          <p:cNvSpPr>
            <a:spLocks noGrp="1"/>
          </p:cNvSpPr>
          <p:nvPr>
            <p:ph type="title"/>
          </p:nvPr>
        </p:nvSpPr>
        <p:spPr>
          <a:xfrm>
            <a:off x="0" y="0"/>
            <a:ext cx="9144000" cy="980728"/>
          </a:xfrm>
          <a:solidFill>
            <a:srgbClr val="FFFF00"/>
          </a:solidFill>
        </p:spPr>
        <p:txBody>
          <a:bodyPr>
            <a:noAutofit/>
          </a:bodyPr>
          <a:lstStyle/>
          <a:p>
            <a:r>
              <a:rPr lang="en-GB" sz="3200" dirty="0"/>
              <a:t>Explain one Medical Model treatment for one specific mental health disorder.</a:t>
            </a:r>
          </a:p>
        </p:txBody>
      </p:sp>
      <p:sp>
        <p:nvSpPr>
          <p:cNvPr id="3" name="Text Placeholder 2"/>
          <p:cNvSpPr>
            <a:spLocks noGrp="1"/>
          </p:cNvSpPr>
          <p:nvPr>
            <p:ph type="body" idx="1"/>
          </p:nvPr>
        </p:nvSpPr>
        <p:spPr>
          <a:xfrm>
            <a:off x="0" y="2416456"/>
            <a:ext cx="9144000" cy="2160240"/>
          </a:xfrm>
        </p:spPr>
        <p:txBody>
          <a:bodyPr>
            <a:noAutofit/>
          </a:bodyPr>
          <a:lstStyle/>
          <a:p>
            <a:r>
              <a:rPr lang="en-GB" sz="2400" dirty="0" smtClean="0"/>
              <a:t>Name </a:t>
            </a:r>
            <a:r>
              <a:rPr lang="en-GB" sz="2400" dirty="0"/>
              <a:t>the treatment </a:t>
            </a:r>
            <a:r>
              <a:rPr lang="en-GB" sz="2400" dirty="0" smtClean="0"/>
              <a:t>- medication / chemotherapy</a:t>
            </a:r>
          </a:p>
          <a:p>
            <a:pPr lvl="0"/>
            <a:r>
              <a:rPr lang="en-GB" sz="2400" dirty="0" smtClean="0"/>
              <a:t>Name </a:t>
            </a:r>
            <a:r>
              <a:rPr lang="en-GB" sz="2400" dirty="0"/>
              <a:t>the </a:t>
            </a:r>
            <a:r>
              <a:rPr lang="en-GB" sz="2400" dirty="0" smtClean="0"/>
              <a:t>disorder – specific phobias</a:t>
            </a:r>
            <a:endParaRPr lang="en-GB" sz="2400" dirty="0"/>
          </a:p>
          <a:p>
            <a:pPr lvl="0"/>
            <a:r>
              <a:rPr lang="en-GB" sz="2400" dirty="0"/>
              <a:t>Explain the cause of disorder it wants to address </a:t>
            </a:r>
            <a:r>
              <a:rPr lang="en-GB" sz="2400" dirty="0" smtClean="0"/>
              <a:t>(specific phobias is too little GABA)</a:t>
            </a:r>
          </a:p>
          <a:p>
            <a:pPr lvl="0"/>
            <a:r>
              <a:rPr lang="en-GB" sz="2400" dirty="0" smtClean="0"/>
              <a:t>Explain its ‘mode of action’ – how it works</a:t>
            </a:r>
          </a:p>
          <a:p>
            <a:pPr lvl="0"/>
            <a:r>
              <a:rPr lang="en-GB" sz="2400" dirty="0" smtClean="0"/>
              <a:t>GABA </a:t>
            </a:r>
            <a:r>
              <a:rPr lang="en-GB" sz="2400" dirty="0"/>
              <a:t>is an inhibitory neurotransmitter</a:t>
            </a:r>
          </a:p>
          <a:p>
            <a:pPr lvl="0"/>
            <a:r>
              <a:rPr lang="en-GB" sz="2400" dirty="0"/>
              <a:t>Benzodiazepines are prescribed for specific phobias, </a:t>
            </a:r>
          </a:p>
          <a:p>
            <a:pPr lvl="0"/>
            <a:r>
              <a:rPr lang="en-GB" sz="2400" dirty="0" smtClean="0"/>
              <a:t>Example - Valium </a:t>
            </a:r>
            <a:r>
              <a:rPr lang="en-GB" sz="2400" dirty="0"/>
              <a:t>(diazepam) </a:t>
            </a:r>
            <a:endParaRPr lang="en-GB" sz="2400" dirty="0" smtClean="0"/>
          </a:p>
          <a:p>
            <a:pPr lvl="0"/>
            <a:r>
              <a:rPr lang="en-GB" sz="2400" dirty="0" smtClean="0"/>
              <a:t>BZs </a:t>
            </a:r>
            <a:r>
              <a:rPr lang="en-GB" sz="2400" dirty="0"/>
              <a:t>are depressants – they help to reduce anxiety </a:t>
            </a:r>
          </a:p>
          <a:p>
            <a:pPr lvl="0"/>
            <a:r>
              <a:rPr lang="en-GB" sz="2400" dirty="0"/>
              <a:t>by increasing the levels of GABA</a:t>
            </a:r>
          </a:p>
          <a:p>
            <a:pPr marL="0" indent="0">
              <a:buNone/>
            </a:pPr>
            <a:endParaRPr lang="en-GB" sz="2800" dirty="0"/>
          </a:p>
        </p:txBody>
      </p:sp>
      <p:pic>
        <p:nvPicPr>
          <p:cNvPr id="6" name="Picture 5"/>
          <p:cNvPicPr>
            <a:picLocks noChangeAspect="1"/>
          </p:cNvPicPr>
          <p:nvPr/>
        </p:nvPicPr>
        <p:blipFill>
          <a:blip r:embed="rId4"/>
          <a:stretch>
            <a:fillRect/>
          </a:stretch>
        </p:blipFill>
        <p:spPr>
          <a:xfrm>
            <a:off x="0" y="980728"/>
            <a:ext cx="3672408" cy="1431401"/>
          </a:xfrm>
          <a:prstGeom prst="rect">
            <a:avLst/>
          </a:prstGeom>
        </p:spPr>
      </p:pic>
    </p:spTree>
    <p:extLst>
      <p:ext uri="{BB962C8B-B14F-4D97-AF65-F5344CB8AC3E}">
        <p14:creationId xmlns:p14="http://schemas.microsoft.com/office/powerpoint/2010/main" val="316958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Starter Task</a:t>
            </a: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80728"/>
            <a:ext cx="3131840" cy="2708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idx="1"/>
          </p:nvPr>
        </p:nvSpPr>
        <p:spPr/>
        <p:txBody>
          <a:bodyPr/>
          <a:lstStyle/>
          <a:p>
            <a:endParaRPr lang="en-GB" dirty="0"/>
          </a:p>
        </p:txBody>
      </p:sp>
      <p:pic>
        <p:nvPicPr>
          <p:cNvPr id="7" name="Picture 6" descr="Image result for sort it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77152"/>
            <a:ext cx="482453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37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smtClean="0"/>
              <a:t>Starter: Take up the challenge </a:t>
            </a:r>
            <a:endParaRPr lang="en-GB" sz="3600" dirty="0"/>
          </a:p>
        </p:txBody>
      </p:sp>
      <p:sp>
        <p:nvSpPr>
          <p:cNvPr id="3" name="Text Placeholder 2"/>
          <p:cNvSpPr>
            <a:spLocks noGrp="1"/>
          </p:cNvSpPr>
          <p:nvPr>
            <p:ph type="body" idx="1"/>
          </p:nvPr>
        </p:nvSpPr>
        <p:spPr>
          <a:xfrm>
            <a:off x="0" y="980728"/>
            <a:ext cx="9144000" cy="792088"/>
          </a:xfrm>
        </p:spPr>
        <p:txBody>
          <a:bodyPr>
            <a:noAutofit/>
          </a:bodyPr>
          <a:lstStyle/>
          <a:p>
            <a:pPr marL="0" lvl="0" indent="0" algn="ctr">
              <a:buNone/>
            </a:pPr>
            <a:r>
              <a:rPr lang="en-GB" sz="4400" dirty="0" smtClean="0"/>
              <a:t>Organise the 4 TOUGH Key studies</a:t>
            </a:r>
            <a:endParaRPr lang="en-GB" sz="4400" dirty="0"/>
          </a:p>
        </p:txBody>
      </p:sp>
      <p:pic>
        <p:nvPicPr>
          <p:cNvPr id="1026"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772816"/>
            <a:ext cx="764979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issors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19375" y="4869160"/>
            <a:ext cx="39052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58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smtClean="0"/>
              <a:t>Answers: Take up the challenge </a:t>
            </a:r>
            <a:endParaRPr lang="en-GB" sz="3600" dirty="0"/>
          </a:p>
        </p:txBody>
      </p:sp>
      <p:pic>
        <p:nvPicPr>
          <p:cNvPr id="5" name="Picture 4"/>
          <p:cNvPicPr>
            <a:picLocks noChangeAspect="1"/>
          </p:cNvPicPr>
          <p:nvPr/>
        </p:nvPicPr>
        <p:blipFill rotWithShape="1">
          <a:blip r:embed="rId3"/>
          <a:srcRect l="10134" t="25391" r="11610" b="9641"/>
          <a:stretch/>
        </p:blipFill>
        <p:spPr>
          <a:xfrm>
            <a:off x="350804" y="1268760"/>
            <a:ext cx="8442392" cy="5256584"/>
          </a:xfrm>
          <a:prstGeom prst="rect">
            <a:avLst/>
          </a:prstGeom>
        </p:spPr>
      </p:pic>
    </p:spTree>
    <p:extLst>
      <p:ext uri="{BB962C8B-B14F-4D97-AF65-F5344CB8AC3E}">
        <p14:creationId xmlns:p14="http://schemas.microsoft.com/office/powerpoint/2010/main" val="3696951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smtClean="0"/>
              <a:t>Psychodynamic</a:t>
            </a:r>
            <a:endParaRPr lang="en-GB" sz="3600" dirty="0"/>
          </a:p>
        </p:txBody>
      </p:sp>
      <p:sp>
        <p:nvSpPr>
          <p:cNvPr id="3" name="Rectangle 2"/>
          <p:cNvSpPr/>
          <p:nvPr/>
        </p:nvSpPr>
        <p:spPr>
          <a:xfrm>
            <a:off x="0" y="980728"/>
            <a:ext cx="6858000" cy="5632311"/>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4000" b="1" dirty="0">
                <a:solidFill>
                  <a:srgbClr val="000000"/>
                </a:solidFill>
                <a:latin typeface="Arial" panose="020B0604020202020204" pitchFamily="34" charset="0"/>
                <a:ea typeface="Times New Roman" panose="02020603050405020304" pitchFamily="18" charset="0"/>
              </a:rPr>
              <a:t>Tripartite</a:t>
            </a:r>
            <a:r>
              <a:rPr lang="en-GB" sz="4000" dirty="0">
                <a:solidFill>
                  <a:srgbClr val="000000"/>
                </a:solidFill>
                <a:latin typeface="Arial" panose="020B0604020202020204" pitchFamily="34" charset="0"/>
                <a:ea typeface="Times New Roman" panose="02020603050405020304" pitchFamily="18" charset="0"/>
              </a:rPr>
              <a:t> personality – specific phobias = too much </a:t>
            </a:r>
            <a:r>
              <a:rPr lang="en-GB" sz="4000" b="1" dirty="0">
                <a:solidFill>
                  <a:srgbClr val="000000"/>
                </a:solidFill>
                <a:latin typeface="Arial" panose="020B0604020202020204" pitchFamily="34" charset="0"/>
                <a:ea typeface="Times New Roman" panose="02020603050405020304" pitchFamily="18" charset="0"/>
              </a:rPr>
              <a:t>superego</a:t>
            </a:r>
            <a:endParaRPr lang="en-GB" sz="66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4000" dirty="0">
                <a:solidFill>
                  <a:srgbClr val="000000"/>
                </a:solidFill>
                <a:latin typeface="Arial" panose="020B0604020202020204" pitchFamily="34" charset="0"/>
                <a:ea typeface="Times New Roman" panose="02020603050405020304" pitchFamily="18" charset="0"/>
              </a:rPr>
              <a:t>5 </a:t>
            </a:r>
            <a:r>
              <a:rPr lang="en-GB" sz="4000" b="1" dirty="0">
                <a:solidFill>
                  <a:srgbClr val="000000"/>
                </a:solidFill>
                <a:latin typeface="Arial" panose="020B0604020202020204" pitchFamily="34" charset="0"/>
                <a:ea typeface="Times New Roman" panose="02020603050405020304" pitchFamily="18" charset="0"/>
              </a:rPr>
              <a:t>Psychosexual</a:t>
            </a:r>
            <a:r>
              <a:rPr lang="en-GB" sz="4000" dirty="0">
                <a:solidFill>
                  <a:srgbClr val="000000"/>
                </a:solidFill>
                <a:latin typeface="Arial" panose="020B0604020202020204" pitchFamily="34" charset="0"/>
                <a:ea typeface="Times New Roman" panose="02020603050405020304" pitchFamily="18" charset="0"/>
              </a:rPr>
              <a:t> stages – fixation at the </a:t>
            </a:r>
            <a:r>
              <a:rPr lang="en-GB" sz="4000" b="1" dirty="0">
                <a:solidFill>
                  <a:srgbClr val="000000"/>
                </a:solidFill>
                <a:latin typeface="Arial" panose="020B0604020202020204" pitchFamily="34" charset="0"/>
                <a:ea typeface="Times New Roman" panose="02020603050405020304" pitchFamily="18" charset="0"/>
              </a:rPr>
              <a:t>phallic</a:t>
            </a:r>
            <a:r>
              <a:rPr lang="en-GB" sz="4000" dirty="0">
                <a:solidFill>
                  <a:srgbClr val="000000"/>
                </a:solidFill>
                <a:latin typeface="Arial" panose="020B0604020202020204" pitchFamily="34" charset="0"/>
                <a:ea typeface="Times New Roman" panose="02020603050405020304" pitchFamily="18" charset="0"/>
              </a:rPr>
              <a:t> stage (Little Hans)</a:t>
            </a:r>
            <a:endParaRPr lang="en-GB" sz="66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4000" dirty="0">
                <a:solidFill>
                  <a:srgbClr val="000000"/>
                </a:solidFill>
                <a:latin typeface="Arial" panose="020B0604020202020204" pitchFamily="34" charset="0"/>
                <a:ea typeface="Times New Roman" panose="02020603050405020304" pitchFamily="18" charset="0"/>
              </a:rPr>
              <a:t>Overuse of the </a:t>
            </a:r>
            <a:r>
              <a:rPr lang="en-GB" sz="4000" b="1" dirty="0">
                <a:solidFill>
                  <a:srgbClr val="000000"/>
                </a:solidFill>
                <a:latin typeface="Arial" panose="020B0604020202020204" pitchFamily="34" charset="0"/>
                <a:ea typeface="Times New Roman" panose="02020603050405020304" pitchFamily="18" charset="0"/>
              </a:rPr>
              <a:t>ego defence mechanisms</a:t>
            </a:r>
            <a:r>
              <a:rPr lang="en-GB" sz="4000" dirty="0">
                <a:solidFill>
                  <a:srgbClr val="000000"/>
                </a:solidFill>
                <a:latin typeface="Arial" panose="020B0604020202020204" pitchFamily="34" charset="0"/>
                <a:ea typeface="Times New Roman" panose="02020603050405020304" pitchFamily="18" charset="0"/>
              </a:rPr>
              <a:t> (e.g. catastrophizing)</a:t>
            </a:r>
            <a:endParaRPr lang="en-GB" sz="6600" dirty="0">
              <a:solidFill>
                <a:srgbClr val="000000"/>
              </a:solidFill>
              <a:effectLst/>
              <a:latin typeface="Arial" panose="020B0604020202020204" pitchFamily="34" charset="0"/>
              <a:ea typeface="Times New Roman" panose="02020603050405020304" pitchFamily="18" charset="0"/>
            </a:endParaRPr>
          </a:p>
        </p:txBody>
      </p:sp>
      <p:pic>
        <p:nvPicPr>
          <p:cNvPr id="2050" name="Picture 2" descr="Image result for psychodyna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332" y="2564904"/>
            <a:ext cx="2445668" cy="248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03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rot="486649">
            <a:off x="233593" y="134654"/>
            <a:ext cx="3008860" cy="44065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lvl="0" indent="-342900">
              <a:spcAft>
                <a:spcPts val="0"/>
              </a:spcAft>
              <a:buFont typeface="Symbol" panose="05050102010706020507" pitchFamily="18" charset="2"/>
              <a:buChar char=""/>
            </a:pPr>
            <a:r>
              <a:rPr lang="en-GB">
                <a:solidFill>
                  <a:srgbClr val="000000"/>
                </a:solidFill>
                <a:effectLst/>
                <a:latin typeface="Arial" panose="020B0604020202020204" pitchFamily="34" charset="0"/>
                <a:ea typeface="Times New Roman" panose="02020603050405020304" pitchFamily="18" charset="0"/>
              </a:rPr>
              <a:t>Learnt through classical conditioning, operant conditioning or SLT (D.A.R.R.M.) </a:t>
            </a:r>
            <a:endParaRPr lang="en-GB" sz="360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a:solidFill>
                  <a:srgbClr val="000000"/>
                </a:solidFill>
                <a:effectLst/>
                <a:latin typeface="Arial" panose="020B0604020202020204" pitchFamily="34" charset="0"/>
                <a:ea typeface="Times New Roman" panose="02020603050405020304" pitchFamily="18" charset="0"/>
              </a:rPr>
              <a:t>Specific phobias are </a:t>
            </a:r>
            <a:r>
              <a:rPr lang="en-GB" b="1">
                <a:solidFill>
                  <a:srgbClr val="000000"/>
                </a:solidFill>
                <a:effectLst/>
                <a:latin typeface="Arial" panose="020B0604020202020204" pitchFamily="34" charset="0"/>
                <a:ea typeface="Times New Roman" panose="02020603050405020304" pitchFamily="18" charset="0"/>
              </a:rPr>
              <a:t>initiated</a:t>
            </a:r>
            <a:r>
              <a:rPr lang="en-GB">
                <a:solidFill>
                  <a:srgbClr val="000000"/>
                </a:solidFill>
                <a:effectLst/>
                <a:latin typeface="Arial" panose="020B0604020202020204" pitchFamily="34" charset="0"/>
                <a:ea typeface="Times New Roman" panose="02020603050405020304" pitchFamily="18" charset="0"/>
              </a:rPr>
              <a:t> by classical conditioning or SLT and then </a:t>
            </a:r>
            <a:r>
              <a:rPr lang="en-GB" b="1">
                <a:solidFill>
                  <a:srgbClr val="000000"/>
                </a:solidFill>
                <a:effectLst/>
                <a:latin typeface="Arial" panose="020B0604020202020204" pitchFamily="34" charset="0"/>
                <a:ea typeface="Times New Roman" panose="02020603050405020304" pitchFamily="18" charset="0"/>
              </a:rPr>
              <a:t>maintained</a:t>
            </a:r>
            <a:r>
              <a:rPr lang="en-GB">
                <a:solidFill>
                  <a:srgbClr val="000000"/>
                </a:solidFill>
                <a:effectLst/>
                <a:latin typeface="Arial" panose="020B0604020202020204" pitchFamily="34" charset="0"/>
                <a:ea typeface="Times New Roman" panose="02020603050405020304" pitchFamily="18" charset="0"/>
              </a:rPr>
              <a:t> through operant conditioning.</a:t>
            </a:r>
            <a:r>
              <a:rPr lang="en-GB" b="1">
                <a:solidFill>
                  <a:srgbClr val="000000"/>
                </a:solidFill>
                <a:effectLst/>
                <a:latin typeface="Arial" panose="020B0604020202020204" pitchFamily="34" charset="0"/>
                <a:ea typeface="Times New Roman" panose="02020603050405020304" pitchFamily="18" charset="0"/>
              </a:rPr>
              <a:t> </a:t>
            </a:r>
            <a:endParaRPr lang="en-GB" sz="360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b="1">
                <a:solidFill>
                  <a:srgbClr val="000000"/>
                </a:solidFill>
                <a:effectLst/>
                <a:latin typeface="Arial" panose="020B0604020202020204" pitchFamily="34" charset="0"/>
                <a:ea typeface="Times New Roman" panose="02020603050405020304" pitchFamily="18" charset="0"/>
              </a:rPr>
              <a:t>Empirical evidence: Watson &amp; Rayner (1920) </a:t>
            </a:r>
            <a:r>
              <a:rPr lang="en-GB">
                <a:solidFill>
                  <a:srgbClr val="000000"/>
                </a:solidFill>
                <a:effectLst/>
                <a:latin typeface="Arial" panose="020B0604020202020204" pitchFamily="34" charset="0"/>
                <a:ea typeface="Times New Roman" panose="02020603050405020304" pitchFamily="18" charset="0"/>
              </a:rPr>
              <a:t>Little Albert to fear white furry objects through </a:t>
            </a:r>
            <a:r>
              <a:rPr lang="en-GB" b="1" u="sng">
                <a:solidFill>
                  <a:srgbClr val="000000"/>
                </a:solidFill>
                <a:effectLst/>
                <a:latin typeface="Arial" panose="020B0604020202020204" pitchFamily="34" charset="0"/>
                <a:ea typeface="Times New Roman" panose="02020603050405020304" pitchFamily="18" charset="0"/>
              </a:rPr>
              <a:t>ass</a:t>
            </a:r>
            <a:r>
              <a:rPr lang="en-GB">
                <a:solidFill>
                  <a:srgbClr val="000000"/>
                </a:solidFill>
                <a:effectLst/>
                <a:latin typeface="Arial" panose="020B0604020202020204" pitchFamily="34" charset="0"/>
                <a:ea typeface="Times New Roman" panose="02020603050405020304" pitchFamily="18" charset="0"/>
              </a:rPr>
              <a:t>ociation with a loud noise.</a:t>
            </a:r>
            <a:endParaRPr lang="en-GB" sz="3600">
              <a:solidFill>
                <a:srgbClr val="000000"/>
              </a:solidFill>
              <a:effectLst/>
              <a:latin typeface="Arial" panose="020B0604020202020204" pitchFamily="34" charset="0"/>
              <a:ea typeface="Times New Roman" panose="02020603050405020304" pitchFamily="18" charset="0"/>
            </a:endParaRPr>
          </a:p>
        </p:txBody>
      </p:sp>
      <p:sp>
        <p:nvSpPr>
          <p:cNvPr id="6" name="Text Box 2"/>
          <p:cNvSpPr txBox="1">
            <a:spLocks noChangeArrowheads="1"/>
          </p:cNvSpPr>
          <p:nvPr/>
        </p:nvSpPr>
        <p:spPr bwMode="auto">
          <a:xfrm rot="486649">
            <a:off x="3335643" y="131922"/>
            <a:ext cx="2964543" cy="4327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lvl="0" indent="-342900">
              <a:spcAft>
                <a:spcPts val="0"/>
              </a:spcAft>
              <a:buFont typeface="Symbol" panose="05050102010706020507" pitchFamily="18" charset="2"/>
              <a:buChar char=""/>
            </a:pPr>
            <a:r>
              <a:rPr lang="en-GB" sz="1600">
                <a:solidFill>
                  <a:srgbClr val="000000"/>
                </a:solidFill>
                <a:effectLst/>
                <a:latin typeface="Arial" panose="020B0604020202020204" pitchFamily="34" charset="0"/>
                <a:ea typeface="Times New Roman" panose="02020603050405020304" pitchFamily="18" charset="0"/>
              </a:rPr>
              <a:t>Faulty / irrational thinking (cognitions) cause abnormal behaviour. </a:t>
            </a:r>
            <a:endParaRPr lang="en-GB" sz="320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b="1">
                <a:solidFill>
                  <a:srgbClr val="000000"/>
                </a:solidFill>
                <a:effectLst/>
                <a:latin typeface="Arial" panose="020B0604020202020204" pitchFamily="34" charset="0"/>
                <a:ea typeface="Times New Roman" panose="02020603050405020304" pitchFamily="18" charset="0"/>
              </a:rPr>
              <a:t>Attentional bias</a:t>
            </a:r>
            <a:r>
              <a:rPr lang="en-GB" sz="1600">
                <a:solidFill>
                  <a:srgbClr val="000000"/>
                </a:solidFill>
                <a:effectLst/>
                <a:latin typeface="Arial" panose="020B0604020202020204" pitchFamily="34" charset="0"/>
                <a:ea typeface="Times New Roman" panose="02020603050405020304" pitchFamily="18" charset="0"/>
              </a:rPr>
              <a:t> - selectively focus on the fear – </a:t>
            </a:r>
            <a:r>
              <a:rPr lang="en-GB" sz="1600" b="1">
                <a:solidFill>
                  <a:srgbClr val="000000"/>
                </a:solidFill>
                <a:effectLst/>
                <a:latin typeface="Arial" panose="020B0604020202020204" pitchFamily="34" charset="0"/>
                <a:ea typeface="Times New Roman" panose="02020603050405020304" pitchFamily="18" charset="0"/>
              </a:rPr>
              <a:t>hypervigilance</a:t>
            </a:r>
            <a:endParaRPr lang="en-GB" sz="320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b="1">
                <a:solidFill>
                  <a:srgbClr val="000000"/>
                </a:solidFill>
                <a:effectLst/>
                <a:latin typeface="Arial" panose="020B0604020202020204" pitchFamily="34" charset="0"/>
                <a:ea typeface="Times New Roman" panose="02020603050405020304" pitchFamily="18" charset="0"/>
              </a:rPr>
              <a:t>Negative appraisal bias</a:t>
            </a:r>
            <a:r>
              <a:rPr lang="en-GB" sz="1600">
                <a:solidFill>
                  <a:srgbClr val="000000"/>
                </a:solidFill>
                <a:effectLst/>
                <a:latin typeface="Arial" panose="020B0604020202020204" pitchFamily="34" charset="0"/>
                <a:ea typeface="Times New Roman" panose="02020603050405020304" pitchFamily="18" charset="0"/>
              </a:rPr>
              <a:t> - specific phobics exaggerate the risk of danger and under-estimate (appraise) their own ability to cope.</a:t>
            </a:r>
            <a:endParaRPr lang="en-GB" sz="320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b="1">
                <a:solidFill>
                  <a:srgbClr val="000000"/>
                </a:solidFill>
                <a:effectLst/>
                <a:latin typeface="Arial" panose="020B0604020202020204" pitchFamily="34" charset="0"/>
                <a:ea typeface="Times New Roman" panose="02020603050405020304" pitchFamily="18" charset="0"/>
              </a:rPr>
              <a:t>Empirical evidence: Pflugshaupt</a:t>
            </a:r>
            <a:r>
              <a:rPr lang="en-GB" sz="1600">
                <a:solidFill>
                  <a:srgbClr val="000000"/>
                </a:solidFill>
                <a:effectLst/>
                <a:latin typeface="Arial" panose="020B0604020202020204" pitchFamily="34" charset="0"/>
                <a:ea typeface="Times New Roman" panose="02020603050405020304" pitchFamily="18" charset="0"/>
              </a:rPr>
              <a:t> (2005) eye tracking people with specific phobias.</a:t>
            </a:r>
            <a:endParaRPr lang="en-GB" sz="3200">
              <a:solidFill>
                <a:srgbClr val="000000"/>
              </a:solidFill>
              <a:effectLst/>
              <a:latin typeface="Arial" panose="020B0604020202020204" pitchFamily="34" charset="0"/>
              <a:ea typeface="Times New Roman" panose="02020603050405020304" pitchFamily="18" charset="0"/>
            </a:endParaRPr>
          </a:p>
        </p:txBody>
      </p:sp>
      <p:sp>
        <p:nvSpPr>
          <p:cNvPr id="7" name="Text Box 2"/>
          <p:cNvSpPr txBox="1">
            <a:spLocks noChangeArrowheads="1"/>
          </p:cNvSpPr>
          <p:nvPr/>
        </p:nvSpPr>
        <p:spPr bwMode="auto">
          <a:xfrm rot="486649">
            <a:off x="6380751" y="909769"/>
            <a:ext cx="2416755" cy="50830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lvl="0" indent="-342900">
              <a:spcAft>
                <a:spcPts val="0"/>
              </a:spcAft>
              <a:buFont typeface="Symbol" panose="05050102010706020507" pitchFamily="18" charset="2"/>
              <a:buChar char=""/>
            </a:pPr>
            <a:r>
              <a:rPr lang="en-GB" sz="2000" b="1" dirty="0">
                <a:solidFill>
                  <a:srgbClr val="000000"/>
                </a:solidFill>
                <a:effectLst/>
                <a:latin typeface="Arial" panose="020B0604020202020204" pitchFamily="34" charset="0"/>
                <a:ea typeface="Times New Roman" panose="02020603050405020304" pitchFamily="18" charset="0"/>
              </a:rPr>
              <a:t>Tripartite</a:t>
            </a:r>
            <a:r>
              <a:rPr lang="en-GB" sz="2000" dirty="0">
                <a:solidFill>
                  <a:srgbClr val="000000"/>
                </a:solidFill>
                <a:effectLst/>
                <a:latin typeface="Arial" panose="020B0604020202020204" pitchFamily="34" charset="0"/>
                <a:ea typeface="Times New Roman" panose="02020603050405020304" pitchFamily="18" charset="0"/>
              </a:rPr>
              <a:t> personality – specific phobias = too much </a:t>
            </a:r>
            <a:r>
              <a:rPr lang="en-GB" sz="2000" b="1" dirty="0">
                <a:solidFill>
                  <a:srgbClr val="000000"/>
                </a:solidFill>
                <a:effectLst/>
                <a:latin typeface="Arial" panose="020B0604020202020204" pitchFamily="34" charset="0"/>
                <a:ea typeface="Times New Roman" panose="02020603050405020304" pitchFamily="18" charset="0"/>
              </a:rPr>
              <a:t>superego</a:t>
            </a:r>
            <a:endParaRPr lang="en-GB" sz="4000" dirty="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solidFill>
                  <a:srgbClr val="000000"/>
                </a:solidFill>
                <a:effectLst/>
                <a:latin typeface="Arial" panose="020B0604020202020204" pitchFamily="34" charset="0"/>
                <a:ea typeface="Times New Roman" panose="02020603050405020304" pitchFamily="18" charset="0"/>
              </a:rPr>
              <a:t>5 </a:t>
            </a:r>
            <a:r>
              <a:rPr lang="en-GB" sz="2000" b="1" dirty="0">
                <a:solidFill>
                  <a:srgbClr val="000000"/>
                </a:solidFill>
                <a:effectLst/>
                <a:latin typeface="Arial" panose="020B0604020202020204" pitchFamily="34" charset="0"/>
                <a:ea typeface="Times New Roman" panose="02020603050405020304" pitchFamily="18" charset="0"/>
              </a:rPr>
              <a:t>Psychosexual</a:t>
            </a:r>
            <a:r>
              <a:rPr lang="en-GB" sz="2000" dirty="0">
                <a:solidFill>
                  <a:srgbClr val="000000"/>
                </a:solidFill>
                <a:effectLst/>
                <a:latin typeface="Arial" panose="020B0604020202020204" pitchFamily="34" charset="0"/>
                <a:ea typeface="Times New Roman" panose="02020603050405020304" pitchFamily="18" charset="0"/>
              </a:rPr>
              <a:t> stages – fixation at the </a:t>
            </a:r>
            <a:r>
              <a:rPr lang="en-GB" sz="2000" b="1" dirty="0">
                <a:solidFill>
                  <a:srgbClr val="000000"/>
                </a:solidFill>
                <a:effectLst/>
                <a:latin typeface="Arial" panose="020B0604020202020204" pitchFamily="34" charset="0"/>
                <a:ea typeface="Times New Roman" panose="02020603050405020304" pitchFamily="18" charset="0"/>
              </a:rPr>
              <a:t>phallic</a:t>
            </a:r>
            <a:r>
              <a:rPr lang="en-GB" sz="2000" dirty="0">
                <a:solidFill>
                  <a:srgbClr val="000000"/>
                </a:solidFill>
                <a:effectLst/>
                <a:latin typeface="Arial" panose="020B0604020202020204" pitchFamily="34" charset="0"/>
                <a:ea typeface="Times New Roman" panose="02020603050405020304" pitchFamily="18" charset="0"/>
              </a:rPr>
              <a:t> stage (Little Hans)</a:t>
            </a:r>
            <a:endParaRPr lang="en-GB" sz="4000" dirty="0">
              <a:solidFill>
                <a:srgbClr val="000000"/>
              </a:solidFill>
              <a:effectLst/>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000" dirty="0">
                <a:solidFill>
                  <a:srgbClr val="000000"/>
                </a:solidFill>
                <a:effectLst/>
                <a:latin typeface="Arial" panose="020B0604020202020204" pitchFamily="34" charset="0"/>
                <a:ea typeface="Times New Roman" panose="02020603050405020304" pitchFamily="18" charset="0"/>
              </a:rPr>
              <a:t>Overuse of the </a:t>
            </a:r>
            <a:r>
              <a:rPr lang="en-GB" sz="2000" b="1" dirty="0">
                <a:solidFill>
                  <a:srgbClr val="000000"/>
                </a:solidFill>
                <a:effectLst/>
                <a:latin typeface="Arial" panose="020B0604020202020204" pitchFamily="34" charset="0"/>
                <a:ea typeface="Times New Roman" panose="02020603050405020304" pitchFamily="18" charset="0"/>
              </a:rPr>
              <a:t>ego defence mechanisms</a:t>
            </a:r>
            <a:r>
              <a:rPr lang="en-GB" sz="2000" dirty="0">
                <a:solidFill>
                  <a:srgbClr val="000000"/>
                </a:solidFill>
                <a:effectLst/>
                <a:latin typeface="Arial" panose="020B0604020202020204" pitchFamily="34" charset="0"/>
                <a:ea typeface="Times New Roman" panose="02020603050405020304" pitchFamily="18" charset="0"/>
              </a:rPr>
              <a:t> (e.g. catastrophizing)</a:t>
            </a:r>
            <a:endParaRPr lang="en-GB" sz="4000" dirty="0">
              <a:solidFill>
                <a:srgbClr val="000000"/>
              </a:solidFill>
              <a:effectLst/>
              <a:latin typeface="Arial" panose="020B0604020202020204" pitchFamily="34" charset="0"/>
              <a:ea typeface="Times New Roman" panose="02020603050405020304" pitchFamily="18" charset="0"/>
            </a:endParaRPr>
          </a:p>
        </p:txBody>
      </p:sp>
      <p:pic>
        <p:nvPicPr>
          <p:cNvPr id="4098" name="Picture 2" descr="Image result for you choose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3699" y="447675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68144" y="6137921"/>
            <a:ext cx="3352658" cy="646331"/>
          </a:xfrm>
          <a:prstGeom prst="rect">
            <a:avLst/>
          </a:prstGeom>
        </p:spPr>
        <p:txBody>
          <a:bodyPr wrap="square">
            <a:spAutoFit/>
          </a:bodyPr>
          <a:lstStyle/>
          <a:p>
            <a:r>
              <a:rPr lang="en-GB" dirty="0">
                <a:hlinkClick r:id="rId4"/>
              </a:rPr>
              <a:t>https://</a:t>
            </a:r>
            <a:r>
              <a:rPr lang="en-GB" dirty="0" smtClean="0">
                <a:hlinkClick r:id="rId4"/>
              </a:rPr>
              <a:t>www.youtube.com/watch?v=k7ogbFvvCq0</a:t>
            </a:r>
            <a:r>
              <a:rPr lang="en-GB" dirty="0" smtClean="0"/>
              <a:t> </a:t>
            </a:r>
            <a:endParaRPr lang="en-GB" dirty="0"/>
          </a:p>
        </p:txBody>
      </p:sp>
    </p:spTree>
    <p:extLst>
      <p:ext uri="{BB962C8B-B14F-4D97-AF65-F5344CB8AC3E}">
        <p14:creationId xmlns:p14="http://schemas.microsoft.com/office/powerpoint/2010/main" val="2271159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sp>
        <p:nvSpPr>
          <p:cNvPr id="3" name="TextBox 2"/>
          <p:cNvSpPr txBox="1"/>
          <p:nvPr/>
        </p:nvSpPr>
        <p:spPr>
          <a:xfrm>
            <a:off x="0" y="1700808"/>
            <a:ext cx="9144000" cy="2308324"/>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Here is </a:t>
            </a:r>
            <a:r>
              <a:rPr lang="en-GB" sz="3600" dirty="0" smtClean="0">
                <a:latin typeface="Arial" panose="020B0604020202020204" pitchFamily="34" charset="0"/>
                <a:cs typeface="Arial" panose="020B0604020202020204" pitchFamily="34" charset="0"/>
              </a:rPr>
              <a:t>Myles. Myles’s </a:t>
            </a:r>
            <a:r>
              <a:rPr lang="en-GB" sz="3600" dirty="0">
                <a:latin typeface="Arial" panose="020B0604020202020204" pitchFamily="34" charset="0"/>
                <a:cs typeface="Arial" panose="020B0604020202020204" pitchFamily="34" charset="0"/>
              </a:rPr>
              <a:t>class had to stay inside at </a:t>
            </a:r>
            <a:r>
              <a:rPr lang="en-GB" sz="3600" dirty="0" smtClean="0">
                <a:latin typeface="Arial" panose="020B0604020202020204" pitchFamily="34" charset="0"/>
                <a:cs typeface="Arial" panose="020B0604020202020204" pitchFamily="34" charset="0"/>
              </a:rPr>
              <a:t>break </a:t>
            </a:r>
            <a:r>
              <a:rPr lang="en-GB" sz="3600" dirty="0">
                <a:latin typeface="Arial" panose="020B0604020202020204" pitchFamily="34" charset="0"/>
                <a:cs typeface="Arial" panose="020B0604020202020204" pitchFamily="34" charset="0"/>
              </a:rPr>
              <a:t>time because of bad weather, so </a:t>
            </a:r>
            <a:r>
              <a:rPr lang="en-GB" sz="3600" dirty="0" smtClean="0">
                <a:latin typeface="Arial" panose="020B0604020202020204" pitchFamily="34" charset="0"/>
                <a:cs typeface="Arial" panose="020B0604020202020204" pitchFamily="34" charset="0"/>
              </a:rPr>
              <a:t>Myles </a:t>
            </a:r>
            <a:r>
              <a:rPr lang="en-GB" sz="3600" dirty="0">
                <a:latin typeface="Arial" panose="020B0604020202020204" pitchFamily="34" charset="0"/>
                <a:cs typeface="Arial" panose="020B0604020202020204" pitchFamily="34" charset="0"/>
              </a:rPr>
              <a:t>decided to tidy up the classroom for his teacher</a:t>
            </a:r>
            <a:r>
              <a:rPr lang="en-GB" sz="3600" dirty="0" smtClean="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584" y="3861048"/>
            <a:ext cx="4495428" cy="2996952"/>
          </a:xfrm>
          <a:prstGeom prst="rect">
            <a:avLst/>
          </a:prstGeom>
        </p:spPr>
      </p:pic>
      <p:sp>
        <p:nvSpPr>
          <p:cNvPr id="5" name="TextBox 4"/>
          <p:cNvSpPr txBox="1"/>
          <p:nvPr/>
        </p:nvSpPr>
        <p:spPr>
          <a:xfrm rot="1235756">
            <a:off x="171998" y="2236416"/>
            <a:ext cx="9001000" cy="1446550"/>
          </a:xfrm>
          <a:prstGeom prst="rect">
            <a:avLst/>
          </a:prstGeom>
          <a:solidFill>
            <a:srgbClr val="FF0000"/>
          </a:solidFill>
        </p:spPr>
        <p:txBody>
          <a:bodyPr wrap="square" rtlCol="0">
            <a:spAutoFit/>
          </a:bodyPr>
          <a:lstStyle/>
          <a:p>
            <a:pPr algn="ctr"/>
            <a:r>
              <a:rPr lang="en-GB" sz="4400" dirty="0">
                <a:latin typeface="Arial" panose="020B0604020202020204" pitchFamily="34" charset="0"/>
                <a:cs typeface="Arial" panose="020B0604020202020204" pitchFamily="34" charset="0"/>
              </a:rPr>
              <a:t>Question 1: Is what </a:t>
            </a:r>
            <a:r>
              <a:rPr lang="en-GB" sz="4400" dirty="0" smtClean="0">
                <a:latin typeface="Arial" panose="020B0604020202020204" pitchFamily="34" charset="0"/>
                <a:cs typeface="Arial" panose="020B0604020202020204" pitchFamily="34" charset="0"/>
              </a:rPr>
              <a:t>Myles </a:t>
            </a:r>
            <a:r>
              <a:rPr lang="en-GB" sz="4400" dirty="0">
                <a:latin typeface="Arial" panose="020B0604020202020204" pitchFamily="34" charset="0"/>
                <a:cs typeface="Arial" panose="020B0604020202020204" pitchFamily="34" charset="0"/>
              </a:rPr>
              <a:t>did good or naughty</a:t>
            </a:r>
            <a:r>
              <a:rPr lang="en-GB" sz="4400" dirty="0" smtClean="0">
                <a:latin typeface="Arial" panose="020B0604020202020204" pitchFamily="34" charset="0"/>
                <a:cs typeface="Arial" panose="020B0604020202020204" pitchFamily="34" charset="0"/>
              </a:rPr>
              <a:t>?</a:t>
            </a:r>
            <a:endParaRPr lang="en-GB" sz="3600" dirty="0"/>
          </a:p>
        </p:txBody>
      </p:sp>
    </p:spTree>
    <p:extLst>
      <p:ext uri="{BB962C8B-B14F-4D97-AF65-F5344CB8AC3E}">
        <p14:creationId xmlns:p14="http://schemas.microsoft.com/office/powerpoint/2010/main" val="23012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80" y="535247"/>
            <a:ext cx="9463980" cy="6309320"/>
          </a:xfrm>
          <a:prstGeom prst="rect">
            <a:avLst/>
          </a:prstGeom>
        </p:spPr>
      </p:pic>
    </p:spTree>
    <p:extLst>
      <p:ext uri="{BB962C8B-B14F-4D97-AF65-F5344CB8AC3E}">
        <p14:creationId xmlns:p14="http://schemas.microsoft.com/office/powerpoint/2010/main" val="34513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sp>
        <p:nvSpPr>
          <p:cNvPr id="3" name="TextBox 2"/>
          <p:cNvSpPr txBox="1"/>
          <p:nvPr/>
        </p:nvSpPr>
        <p:spPr>
          <a:xfrm>
            <a:off x="0" y="1700808"/>
            <a:ext cx="5909022" cy="501675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So Myles cleaned the classroom, and when the teacher returned after break, she said to her students, “Oh, I see that someone has cleaned the classroom for me.” The teacher then asked Myles, “Do you know who cleaned the classroom?” Myles said to his teacher, “I did not do it</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9022" y="4700348"/>
            <a:ext cx="3258108" cy="2172072"/>
          </a:xfrm>
          <a:prstGeom prst="rect">
            <a:avLst/>
          </a:prstGeom>
        </p:spPr>
      </p:pic>
      <p:sp>
        <p:nvSpPr>
          <p:cNvPr id="5" name="TextBox 4"/>
          <p:cNvSpPr txBox="1"/>
          <p:nvPr/>
        </p:nvSpPr>
        <p:spPr>
          <a:xfrm rot="1235756">
            <a:off x="171998" y="2236416"/>
            <a:ext cx="9001000" cy="1446550"/>
          </a:xfrm>
          <a:prstGeom prst="rect">
            <a:avLst/>
          </a:prstGeom>
          <a:solidFill>
            <a:srgbClr val="FF0000"/>
          </a:solidFill>
        </p:spPr>
        <p:txBody>
          <a:bodyPr wrap="square" rtlCol="0">
            <a:spAutoFit/>
          </a:bodyPr>
          <a:lstStyle/>
          <a:p>
            <a:pPr algn="ctr"/>
            <a:r>
              <a:rPr lang="en-GB" sz="4400" dirty="0">
                <a:latin typeface="Arial" panose="020B0604020202020204" pitchFamily="34" charset="0"/>
                <a:cs typeface="Arial" panose="020B0604020202020204" pitchFamily="34" charset="0"/>
              </a:rPr>
              <a:t>Question </a:t>
            </a:r>
            <a:r>
              <a:rPr lang="en-GB" sz="4400" dirty="0" smtClean="0">
                <a:latin typeface="Arial" panose="020B0604020202020204" pitchFamily="34" charset="0"/>
                <a:cs typeface="Arial" panose="020B0604020202020204" pitchFamily="34" charset="0"/>
              </a:rPr>
              <a:t>2: </a:t>
            </a:r>
            <a:r>
              <a:rPr lang="en-GB" sz="4400" dirty="0">
                <a:latin typeface="Arial" panose="020B0604020202020204" pitchFamily="34" charset="0"/>
                <a:cs typeface="Arial" panose="020B0604020202020204" pitchFamily="34" charset="0"/>
              </a:rPr>
              <a:t>Is what Myles did good or naughty</a:t>
            </a:r>
            <a:r>
              <a:rPr lang="en-GB" sz="4400" dirty="0" smtClean="0">
                <a:latin typeface="Arial" panose="020B0604020202020204" pitchFamily="34" charset="0"/>
                <a:cs typeface="Arial" panose="020B0604020202020204" pitchFamily="34" charset="0"/>
              </a:rPr>
              <a:t>?</a:t>
            </a:r>
            <a:endParaRPr lang="en-GB" sz="3600" dirty="0"/>
          </a:p>
        </p:txBody>
      </p:sp>
    </p:spTree>
    <p:extLst>
      <p:ext uri="{BB962C8B-B14F-4D97-AF65-F5344CB8AC3E}">
        <p14:creationId xmlns:p14="http://schemas.microsoft.com/office/powerpoint/2010/main" val="36565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sp>
        <p:nvSpPr>
          <p:cNvPr id="3" name="TextBox 2"/>
          <p:cNvSpPr txBox="1"/>
          <p:nvPr/>
        </p:nvSpPr>
        <p:spPr>
          <a:xfrm>
            <a:off x="0" y="1700808"/>
            <a:ext cx="9144000" cy="2062103"/>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Here is </a:t>
            </a:r>
            <a:r>
              <a:rPr lang="en-GB" sz="3200" dirty="0" smtClean="0">
                <a:latin typeface="Arial" panose="020B0604020202020204" pitchFamily="34" charset="0"/>
                <a:cs typeface="Arial" panose="020B0604020202020204" pitchFamily="34" charset="0"/>
              </a:rPr>
              <a:t>Urisha. </a:t>
            </a:r>
            <a:r>
              <a:rPr lang="en-GB" sz="3200" dirty="0">
                <a:latin typeface="Arial" panose="020B0604020202020204" pitchFamily="34" charset="0"/>
                <a:cs typeface="Arial" panose="020B0604020202020204" pitchFamily="34" charset="0"/>
              </a:rPr>
              <a:t>When </a:t>
            </a:r>
            <a:r>
              <a:rPr lang="en-GB" sz="3200" dirty="0" smtClean="0">
                <a:latin typeface="Arial" panose="020B0604020202020204" pitchFamily="34" charset="0"/>
                <a:cs typeface="Arial" panose="020B0604020202020204" pitchFamily="34" charset="0"/>
              </a:rPr>
              <a:t>Urisha </a:t>
            </a:r>
            <a:r>
              <a:rPr lang="en-GB" sz="3200" dirty="0">
                <a:latin typeface="Arial" panose="020B0604020202020204" pitchFamily="34" charset="0"/>
                <a:cs typeface="Arial" panose="020B0604020202020204" pitchFamily="34" charset="0"/>
              </a:rPr>
              <a:t>was out at </a:t>
            </a:r>
            <a:r>
              <a:rPr lang="en-GB" sz="3200" dirty="0" err="1" smtClean="0">
                <a:latin typeface="Arial" panose="020B0604020202020204" pitchFamily="34" charset="0"/>
                <a:cs typeface="Arial" panose="020B0604020202020204" pitchFamily="34" charset="0"/>
              </a:rPr>
              <a:t>breaktime</a:t>
            </a: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she saw that the </a:t>
            </a:r>
            <a:r>
              <a:rPr lang="en-GB" sz="3200" dirty="0" smtClean="0">
                <a:latin typeface="Arial" panose="020B0604020202020204" pitchFamily="34" charset="0"/>
                <a:cs typeface="Arial" panose="020B0604020202020204" pitchFamily="34" charset="0"/>
              </a:rPr>
              <a:t>top field was </a:t>
            </a:r>
            <a:r>
              <a:rPr lang="en-GB" sz="3200" dirty="0">
                <a:latin typeface="Arial" panose="020B0604020202020204" pitchFamily="34" charset="0"/>
                <a:cs typeface="Arial" panose="020B0604020202020204" pitchFamily="34" charset="0"/>
              </a:rPr>
              <a:t>littered with </a:t>
            </a:r>
            <a:r>
              <a:rPr lang="en-GB" sz="3200" dirty="0" smtClean="0">
                <a:latin typeface="Arial" panose="020B0604020202020204" pitchFamily="34" charset="0"/>
                <a:cs typeface="Arial" panose="020B0604020202020204" pitchFamily="34" charset="0"/>
              </a:rPr>
              <a:t>rubbish. </a:t>
            </a:r>
            <a:r>
              <a:rPr lang="en-GB" sz="3200" dirty="0">
                <a:latin typeface="Arial" panose="020B0604020202020204" pitchFamily="34" charset="0"/>
                <a:cs typeface="Arial" panose="020B0604020202020204" pitchFamily="34" charset="0"/>
              </a:rPr>
              <a:t>She picked up all the pieces she could find and threw them in the litter bin</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15" y="3762911"/>
            <a:ext cx="4745153" cy="3095089"/>
          </a:xfrm>
          <a:prstGeom prst="rect">
            <a:avLst/>
          </a:prstGeom>
        </p:spPr>
      </p:pic>
      <p:sp>
        <p:nvSpPr>
          <p:cNvPr id="5" name="TextBox 4"/>
          <p:cNvSpPr txBox="1"/>
          <p:nvPr/>
        </p:nvSpPr>
        <p:spPr>
          <a:xfrm rot="1235756">
            <a:off x="-33223" y="3453768"/>
            <a:ext cx="9001000" cy="1446550"/>
          </a:xfrm>
          <a:prstGeom prst="rect">
            <a:avLst/>
          </a:prstGeom>
          <a:solidFill>
            <a:srgbClr val="FF0000"/>
          </a:solidFill>
        </p:spPr>
        <p:txBody>
          <a:bodyPr wrap="square" rtlCol="0">
            <a:spAutoFit/>
          </a:bodyPr>
          <a:lstStyle/>
          <a:p>
            <a:r>
              <a:rPr lang="en-GB" sz="4400" dirty="0">
                <a:latin typeface="Arial" panose="020B0604020202020204" pitchFamily="34" charset="0"/>
                <a:cs typeface="Arial" panose="020B0604020202020204" pitchFamily="34" charset="0"/>
              </a:rPr>
              <a:t>Question </a:t>
            </a:r>
            <a:r>
              <a:rPr lang="en-GB" sz="4400" dirty="0" smtClean="0">
                <a:latin typeface="Arial" panose="020B0604020202020204" pitchFamily="34" charset="0"/>
                <a:cs typeface="Arial" panose="020B0604020202020204" pitchFamily="34" charset="0"/>
              </a:rPr>
              <a:t>1: </a:t>
            </a:r>
            <a:r>
              <a:rPr lang="en-GB" sz="4400" dirty="0">
                <a:latin typeface="Arial" panose="020B0604020202020204" pitchFamily="34" charset="0"/>
                <a:cs typeface="Arial" panose="020B0604020202020204" pitchFamily="34" charset="0"/>
              </a:rPr>
              <a:t>Question 1: Is what </a:t>
            </a:r>
            <a:r>
              <a:rPr lang="en-GB" sz="4400" dirty="0" smtClean="0">
                <a:latin typeface="Arial" panose="020B0604020202020204" pitchFamily="34" charset="0"/>
                <a:cs typeface="Arial" panose="020B0604020202020204" pitchFamily="34" charset="0"/>
              </a:rPr>
              <a:t>Urisha </a:t>
            </a:r>
            <a:r>
              <a:rPr lang="en-GB" sz="4400" dirty="0">
                <a:latin typeface="Arial" panose="020B0604020202020204" pitchFamily="34" charset="0"/>
                <a:cs typeface="Arial" panose="020B0604020202020204" pitchFamily="34" charset="0"/>
              </a:rPr>
              <a:t>did good or naughty?</a:t>
            </a:r>
          </a:p>
        </p:txBody>
      </p:sp>
    </p:spTree>
    <p:extLst>
      <p:ext uri="{BB962C8B-B14F-4D97-AF65-F5344CB8AC3E}">
        <p14:creationId xmlns:p14="http://schemas.microsoft.com/office/powerpoint/2010/main" val="37928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80" y="0"/>
            <a:ext cx="10514159" cy="6858000"/>
          </a:xfrm>
          <a:prstGeom prst="rect">
            <a:avLst/>
          </a:prstGeom>
        </p:spPr>
      </p:pic>
    </p:spTree>
    <p:extLst>
      <p:ext uri="{BB962C8B-B14F-4D97-AF65-F5344CB8AC3E}">
        <p14:creationId xmlns:p14="http://schemas.microsoft.com/office/powerpoint/2010/main" val="41943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sp>
        <p:nvSpPr>
          <p:cNvPr id="3" name="TextBox 2"/>
          <p:cNvSpPr txBox="1"/>
          <p:nvPr/>
        </p:nvSpPr>
        <p:spPr>
          <a:xfrm>
            <a:off x="0" y="1700808"/>
            <a:ext cx="9144000" cy="3046988"/>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So </a:t>
            </a:r>
            <a:r>
              <a:rPr lang="en-GB" sz="3200" dirty="0" smtClean="0">
                <a:latin typeface="Arial" panose="020B0604020202020204" pitchFamily="34" charset="0"/>
                <a:cs typeface="Arial" panose="020B0604020202020204" pitchFamily="34" charset="0"/>
              </a:rPr>
              <a:t>Urisha </a:t>
            </a:r>
            <a:r>
              <a:rPr lang="en-GB" sz="3200" dirty="0">
                <a:latin typeface="Arial" panose="020B0604020202020204" pitchFamily="34" charset="0"/>
                <a:cs typeface="Arial" panose="020B0604020202020204" pitchFamily="34" charset="0"/>
              </a:rPr>
              <a:t>cleaned </a:t>
            </a:r>
            <a:r>
              <a:rPr lang="en-GB" sz="3200" dirty="0" smtClean="0">
                <a:latin typeface="Arial" panose="020B0604020202020204" pitchFamily="34" charset="0"/>
                <a:cs typeface="Arial" panose="020B0604020202020204" pitchFamily="34" charset="0"/>
              </a:rPr>
              <a:t>top </a:t>
            </a:r>
            <a:r>
              <a:rPr lang="en-GB" sz="3200" dirty="0" err="1" smtClean="0">
                <a:latin typeface="Arial" panose="020B0604020202020204" pitchFamily="34" charset="0"/>
                <a:cs typeface="Arial" panose="020B0604020202020204" pitchFamily="34" charset="0"/>
              </a:rPr>
              <a:t>fieldand</a:t>
            </a: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at the end of </a:t>
            </a:r>
            <a:r>
              <a:rPr lang="en-GB" sz="3200" dirty="0" smtClean="0">
                <a:latin typeface="Arial" panose="020B0604020202020204" pitchFamily="34" charset="0"/>
                <a:cs typeface="Arial" panose="020B0604020202020204" pitchFamily="34" charset="0"/>
              </a:rPr>
              <a:t>break, </a:t>
            </a:r>
            <a:r>
              <a:rPr lang="en-GB" sz="3200" dirty="0">
                <a:latin typeface="Arial" panose="020B0604020202020204" pitchFamily="34" charset="0"/>
                <a:cs typeface="Arial" panose="020B0604020202020204" pitchFamily="34" charset="0"/>
              </a:rPr>
              <a:t>the teacher said to her students, “I notice that </a:t>
            </a:r>
            <a:r>
              <a:rPr lang="en-GB" sz="3200" dirty="0" smtClean="0">
                <a:latin typeface="Arial" panose="020B0604020202020204" pitchFamily="34" charset="0"/>
                <a:cs typeface="Arial" panose="020B0604020202020204" pitchFamily="34" charset="0"/>
              </a:rPr>
              <a:t>top field </a:t>
            </a:r>
            <a:r>
              <a:rPr lang="en-GB" sz="3200" dirty="0">
                <a:latin typeface="Arial" panose="020B0604020202020204" pitchFamily="34" charset="0"/>
                <a:cs typeface="Arial" panose="020B0604020202020204" pitchFamily="34" charset="0"/>
              </a:rPr>
              <a:t>is now nice and clean!” The teacher then asked </a:t>
            </a:r>
            <a:r>
              <a:rPr lang="en-GB" sz="3200" dirty="0" smtClean="0">
                <a:latin typeface="Arial" panose="020B0604020202020204" pitchFamily="34" charset="0"/>
                <a:cs typeface="Arial" panose="020B0604020202020204" pitchFamily="34" charset="0"/>
              </a:rPr>
              <a:t>Urisha, </a:t>
            </a:r>
            <a:r>
              <a:rPr lang="en-GB" sz="3200" dirty="0">
                <a:latin typeface="Arial" panose="020B0604020202020204" pitchFamily="34" charset="0"/>
                <a:cs typeface="Arial" panose="020B0604020202020204" pitchFamily="34" charset="0"/>
              </a:rPr>
              <a:t>“Do you know who cleaned the yard?” </a:t>
            </a:r>
            <a:r>
              <a:rPr lang="en-GB" sz="3200" dirty="0" smtClean="0">
                <a:latin typeface="Arial" panose="020B0604020202020204" pitchFamily="34" charset="0"/>
                <a:cs typeface="Arial" panose="020B0604020202020204" pitchFamily="34" charset="0"/>
              </a:rPr>
              <a:t>Urisha </a:t>
            </a:r>
            <a:r>
              <a:rPr lang="en-GB" sz="3200" dirty="0">
                <a:latin typeface="Arial" panose="020B0604020202020204" pitchFamily="34" charset="0"/>
                <a:cs typeface="Arial" panose="020B0604020202020204" pitchFamily="34" charset="0"/>
              </a:rPr>
              <a:t>said to her teacher, “I did it</a:t>
            </a:r>
            <a:r>
              <a:rPr lang="en-GB" sz="3200" dirty="0" smtClean="0">
                <a:latin typeface="Arial" panose="020B0604020202020204" pitchFamily="34" charset="0"/>
                <a:cs typeface="Arial" panose="020B0604020202020204" pitchFamily="34" charset="0"/>
              </a:rPr>
              <a:t>”.</a:t>
            </a:r>
          </a:p>
          <a:p>
            <a:r>
              <a:rPr lang="en-GB" sz="3200" dirty="0" smtClean="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090" y="4232057"/>
            <a:ext cx="4025894" cy="2625943"/>
          </a:xfrm>
          <a:prstGeom prst="rect">
            <a:avLst/>
          </a:prstGeom>
        </p:spPr>
      </p:pic>
      <p:sp>
        <p:nvSpPr>
          <p:cNvPr id="5" name="TextBox 4"/>
          <p:cNvSpPr txBox="1"/>
          <p:nvPr/>
        </p:nvSpPr>
        <p:spPr>
          <a:xfrm rot="1235756">
            <a:off x="71501" y="3093728"/>
            <a:ext cx="9001000" cy="1446550"/>
          </a:xfrm>
          <a:prstGeom prst="rect">
            <a:avLst/>
          </a:prstGeom>
          <a:solidFill>
            <a:srgbClr val="FF0000"/>
          </a:solidFill>
        </p:spPr>
        <p:txBody>
          <a:bodyPr wrap="square" rtlCol="0">
            <a:spAutoFit/>
          </a:bodyPr>
          <a:lstStyle/>
          <a:p>
            <a:r>
              <a:rPr lang="en-GB" sz="4400" dirty="0">
                <a:latin typeface="Arial" panose="020B0604020202020204" pitchFamily="34" charset="0"/>
                <a:cs typeface="Arial" panose="020B0604020202020204" pitchFamily="34" charset="0"/>
              </a:rPr>
              <a:t>Question 2: Is what </a:t>
            </a:r>
            <a:r>
              <a:rPr lang="en-GB" sz="4400" dirty="0" smtClean="0">
                <a:latin typeface="Arial" panose="020B0604020202020204" pitchFamily="34" charset="0"/>
                <a:cs typeface="Arial" panose="020B0604020202020204" pitchFamily="34" charset="0"/>
              </a:rPr>
              <a:t>Urisha </a:t>
            </a:r>
            <a:r>
              <a:rPr lang="en-GB" sz="4400" dirty="0">
                <a:latin typeface="Arial" panose="020B0604020202020204" pitchFamily="34" charset="0"/>
                <a:cs typeface="Arial" panose="020B0604020202020204" pitchFamily="34" charset="0"/>
              </a:rPr>
              <a:t>said to her teacher good or naughty?</a:t>
            </a:r>
          </a:p>
        </p:txBody>
      </p:sp>
    </p:spTree>
    <p:extLst>
      <p:ext uri="{BB962C8B-B14F-4D97-AF65-F5344CB8AC3E}">
        <p14:creationId xmlns:p14="http://schemas.microsoft.com/office/powerpoint/2010/main" val="23397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Starter Task</a:t>
            </a:r>
          </a:p>
        </p:txBody>
      </p:sp>
      <p:sp>
        <p:nvSpPr>
          <p:cNvPr id="4" name="Text Placeholder 3"/>
          <p:cNvSpPr>
            <a:spLocks noGrp="1"/>
          </p:cNvSpPr>
          <p:nvPr>
            <p:ph type="body" idx="1"/>
          </p:nvPr>
        </p:nvSpPr>
        <p:spPr/>
        <p:txBody>
          <a:bodyPr/>
          <a:lstStyle/>
          <a:p>
            <a:endParaRPr lang="en-GB" dirty="0"/>
          </a:p>
        </p:txBody>
      </p:sp>
      <p:pic>
        <p:nvPicPr>
          <p:cNvPr id="7" name="Picture 6" descr="Image result for sort it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2819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187324672"/>
              </p:ext>
            </p:extLst>
          </p:nvPr>
        </p:nvGraphicFramePr>
        <p:xfrm>
          <a:off x="0" y="908716"/>
          <a:ext cx="9143999" cy="5786736"/>
        </p:xfrm>
        <a:graphic>
          <a:graphicData uri="http://schemas.openxmlformats.org/drawingml/2006/table">
            <a:tbl>
              <a:tblPr firstRow="1" firstCol="1" bandRow="1">
                <a:tableStyleId>{5C22544A-7EE6-4342-B048-85BDC9FD1C3A}</a:tableStyleId>
              </a:tblPr>
              <a:tblGrid>
                <a:gridCol w="1185051">
                  <a:extLst>
                    <a:ext uri="{9D8B030D-6E8A-4147-A177-3AD203B41FA5}">
                      <a16:colId xmlns:a16="http://schemas.microsoft.com/office/drawing/2014/main" val="20000"/>
                    </a:ext>
                  </a:extLst>
                </a:gridCol>
                <a:gridCol w="3496702">
                  <a:extLst>
                    <a:ext uri="{9D8B030D-6E8A-4147-A177-3AD203B41FA5}">
                      <a16:colId xmlns:a16="http://schemas.microsoft.com/office/drawing/2014/main" val="20001"/>
                    </a:ext>
                  </a:extLst>
                </a:gridCol>
                <a:gridCol w="4462246">
                  <a:extLst>
                    <a:ext uri="{9D8B030D-6E8A-4147-A177-3AD203B41FA5}">
                      <a16:colId xmlns:a16="http://schemas.microsoft.com/office/drawing/2014/main" val="20002"/>
                    </a:ext>
                  </a:extLst>
                </a:gridCol>
              </a:tblGrid>
              <a:tr h="143397">
                <a:tc>
                  <a:txBody>
                    <a:bodyPr/>
                    <a:lstStyle/>
                    <a:p>
                      <a:pPr>
                        <a:spcAft>
                          <a:spcPts val="0"/>
                        </a:spcAft>
                        <a:tabLst>
                          <a:tab pos="742950" algn="l"/>
                        </a:tabLst>
                      </a:pPr>
                      <a:r>
                        <a:rPr lang="en-GB" sz="1600" dirty="0">
                          <a:effectLst/>
                        </a:rPr>
                        <a:t>Section	</a:t>
                      </a:r>
                      <a:endParaRPr lang="en-GB" sz="1400" dirty="0">
                        <a:effectLst/>
                        <a:latin typeface="Times New Roman"/>
                        <a:ea typeface="Calibri"/>
                        <a:cs typeface="Times New Roman"/>
                      </a:endParaRPr>
                    </a:p>
                  </a:txBody>
                  <a:tcPr marL="43059" marR="43059" marT="0" marB="0" anchor="ctr"/>
                </a:tc>
                <a:tc>
                  <a:txBody>
                    <a:bodyPr/>
                    <a:lstStyle/>
                    <a:p>
                      <a:pPr>
                        <a:spcAft>
                          <a:spcPts val="0"/>
                        </a:spcAft>
                      </a:pPr>
                      <a:r>
                        <a:rPr lang="en-GB" sz="1600" dirty="0">
                          <a:effectLst/>
                        </a:rPr>
                        <a:t>What’s in it </a:t>
                      </a:r>
                      <a:endParaRPr lang="en-GB" sz="1400" dirty="0">
                        <a:effectLst/>
                        <a:latin typeface="Times New Roman"/>
                        <a:ea typeface="Calibri"/>
                        <a:cs typeface="Times New Roman"/>
                      </a:endParaRPr>
                    </a:p>
                  </a:txBody>
                  <a:tcPr marL="43059" marR="43059" marT="0" marB="0" anchor="ctr"/>
                </a:tc>
                <a:tc>
                  <a:txBody>
                    <a:bodyPr/>
                    <a:lstStyle/>
                    <a:p>
                      <a:pPr>
                        <a:spcAft>
                          <a:spcPts val="0"/>
                        </a:spcAft>
                      </a:pPr>
                      <a:r>
                        <a:rPr lang="en-GB" sz="1600">
                          <a:effectLst/>
                        </a:rPr>
                        <a:t>Why is it there?</a:t>
                      </a:r>
                      <a:endParaRPr lang="en-GB" sz="140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0"/>
                  </a:ext>
                </a:extLst>
              </a:tr>
              <a:tr h="634256">
                <a:tc>
                  <a:txBody>
                    <a:bodyPr/>
                    <a:lstStyle/>
                    <a:p>
                      <a:pPr>
                        <a:spcAft>
                          <a:spcPts val="0"/>
                        </a:spcAft>
                      </a:pPr>
                      <a:r>
                        <a:rPr lang="en-GB" sz="1800">
                          <a:effectLst/>
                        </a:rPr>
                        <a:t>Title</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IV and DV</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Allows the reader to very quickly identify the purpose of the report</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1"/>
                  </a:ext>
                </a:extLst>
              </a:tr>
              <a:tr h="634256">
                <a:tc>
                  <a:txBody>
                    <a:bodyPr/>
                    <a:lstStyle/>
                    <a:p>
                      <a:pPr>
                        <a:spcAft>
                          <a:spcPts val="0"/>
                        </a:spcAft>
                      </a:pPr>
                      <a:r>
                        <a:rPr lang="en-GB" sz="1800">
                          <a:effectLst/>
                        </a:rPr>
                        <a:t>Abstract</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Details everything in around 250 words</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Allows the reader to judge whether the article is relevant to them</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2"/>
                  </a:ext>
                </a:extLst>
              </a:tr>
              <a:tr h="634256">
                <a:tc>
                  <a:txBody>
                    <a:bodyPr/>
                    <a:lstStyle/>
                    <a:p>
                      <a:pPr>
                        <a:spcAft>
                          <a:spcPts val="0"/>
                        </a:spcAft>
                      </a:pPr>
                      <a:r>
                        <a:rPr lang="en-GB" sz="1800">
                          <a:effectLst/>
                        </a:rPr>
                        <a:t>Introduction </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Background research</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Introduces the topic area and prepares for peer review</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3"/>
                  </a:ext>
                </a:extLst>
              </a:tr>
              <a:tr h="634256">
                <a:tc>
                  <a:txBody>
                    <a:bodyPr/>
                    <a:lstStyle/>
                    <a:p>
                      <a:pPr>
                        <a:spcAft>
                          <a:spcPts val="0"/>
                        </a:spcAft>
                      </a:pPr>
                      <a:r>
                        <a:rPr lang="en-GB" sz="1800" dirty="0">
                          <a:effectLst/>
                        </a:rPr>
                        <a:t>Method</a:t>
                      </a:r>
                      <a:endParaRPr lang="en-GB" sz="14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Enough detail about how the study was done to allow for replication</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Allows people to replicate and verify the procedure</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4"/>
                  </a:ext>
                </a:extLst>
              </a:tr>
              <a:tr h="634256">
                <a:tc>
                  <a:txBody>
                    <a:bodyPr/>
                    <a:lstStyle/>
                    <a:p>
                      <a:pPr>
                        <a:spcAft>
                          <a:spcPts val="0"/>
                        </a:spcAft>
                      </a:pPr>
                      <a:r>
                        <a:rPr lang="en-GB" sz="1800">
                          <a:effectLst/>
                        </a:rPr>
                        <a:t>Results</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Descriptive and inferential statistics</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To show the results of the study</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5"/>
                  </a:ext>
                </a:extLst>
              </a:tr>
              <a:tr h="634256">
                <a:tc>
                  <a:txBody>
                    <a:bodyPr/>
                    <a:lstStyle/>
                    <a:p>
                      <a:pPr>
                        <a:spcAft>
                          <a:spcPts val="0"/>
                        </a:spcAft>
                      </a:pPr>
                      <a:r>
                        <a:rPr lang="en-GB" sz="1800">
                          <a:effectLst/>
                        </a:rPr>
                        <a:t>Discussion</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Analysing the implications, applications and possible conclusions of the study</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To stimulate discussion and give ideas for further research or applications</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6"/>
                  </a:ext>
                </a:extLst>
              </a:tr>
              <a:tr h="634256">
                <a:tc>
                  <a:txBody>
                    <a:bodyPr/>
                    <a:lstStyle/>
                    <a:p>
                      <a:pPr>
                        <a:spcAft>
                          <a:spcPts val="0"/>
                        </a:spcAft>
                      </a:pPr>
                      <a:r>
                        <a:rPr lang="en-GB" sz="1800">
                          <a:effectLst/>
                        </a:rPr>
                        <a:t>References</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All of the reading which has been referred to</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To acknowledge who was read and prevent plagiarism</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7"/>
                  </a:ext>
                </a:extLst>
              </a:tr>
              <a:tr h="634256">
                <a:tc>
                  <a:txBody>
                    <a:bodyPr/>
                    <a:lstStyle/>
                    <a:p>
                      <a:pPr>
                        <a:spcAft>
                          <a:spcPts val="0"/>
                        </a:spcAft>
                      </a:pPr>
                      <a:r>
                        <a:rPr lang="en-GB" sz="1800">
                          <a:effectLst/>
                        </a:rPr>
                        <a:t>Appendices</a:t>
                      </a:r>
                      <a:endParaRPr lang="en-GB" sz="140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Any materials not found elsewhere, like the consent forms</a:t>
                      </a:r>
                      <a:endParaRPr lang="en-GB" sz="1900" dirty="0">
                        <a:effectLst/>
                        <a:latin typeface="Times New Roman"/>
                        <a:ea typeface="Calibri"/>
                        <a:cs typeface="Times New Roman"/>
                      </a:endParaRPr>
                    </a:p>
                  </a:txBody>
                  <a:tcPr marL="43059" marR="43059" marT="0" marB="0" anchor="ctr"/>
                </a:tc>
                <a:tc>
                  <a:txBody>
                    <a:bodyPr/>
                    <a:lstStyle/>
                    <a:p>
                      <a:pPr>
                        <a:spcAft>
                          <a:spcPts val="0"/>
                        </a:spcAft>
                      </a:pPr>
                      <a:r>
                        <a:rPr lang="en-GB" sz="1900" dirty="0">
                          <a:effectLst/>
                        </a:rPr>
                        <a:t>To give any further information about the study.</a:t>
                      </a:r>
                      <a:endParaRPr lang="en-GB" sz="1900" dirty="0">
                        <a:effectLst/>
                        <a:latin typeface="Times New Roman"/>
                        <a:ea typeface="Calibri"/>
                        <a:cs typeface="Times New Roman"/>
                      </a:endParaRPr>
                    </a:p>
                  </a:txBody>
                  <a:tcPr marL="43059" marR="43059"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6936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00"/>
          </a:solidFill>
        </p:spPr>
        <p:txBody>
          <a:bodyPr>
            <a:noAutofit/>
          </a:bodyPr>
          <a:lstStyle/>
          <a:p>
            <a:r>
              <a:rPr lang="en-GB" sz="5400" dirty="0" smtClean="0"/>
              <a:t>Starter task: Pro-social / Anti – Social Stories </a:t>
            </a:r>
            <a:endParaRPr lang="en-GB" sz="5400" dirty="0"/>
          </a:p>
        </p:txBody>
      </p:sp>
      <p:sp>
        <p:nvSpPr>
          <p:cNvPr id="3" name="TextBox 2"/>
          <p:cNvSpPr txBox="1"/>
          <p:nvPr/>
        </p:nvSpPr>
        <p:spPr>
          <a:xfrm>
            <a:off x="0" y="1700808"/>
            <a:ext cx="9144000" cy="1569660"/>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Write a pro-social / anti-social, truth / lie telling story to share</a:t>
            </a:r>
          </a:p>
          <a:p>
            <a:r>
              <a:rPr lang="en-GB" sz="3200" dirty="0" smtClean="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270468"/>
            <a:ext cx="4769331" cy="31108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147" y="2887780"/>
            <a:ext cx="4495428" cy="2996952"/>
          </a:xfrm>
          <a:prstGeom prst="rect">
            <a:avLst/>
          </a:prstGeom>
        </p:spPr>
      </p:pic>
    </p:spTree>
    <p:extLst>
      <p:ext uri="{BB962C8B-B14F-4D97-AF65-F5344CB8AC3E}">
        <p14:creationId xmlns:p14="http://schemas.microsoft.com/office/powerpoint/2010/main" val="28892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49" y="2106458"/>
            <a:ext cx="4890481" cy="4058846"/>
          </a:xfrm>
        </p:spPr>
        <p:txBody>
          <a:bodyPr>
            <a:noAutofit/>
          </a:bodyPr>
          <a:lstStyle/>
          <a:p>
            <a:r>
              <a:rPr lang="en-GB" dirty="0" smtClean="0"/>
              <a:t>Name the treatment </a:t>
            </a:r>
          </a:p>
          <a:p>
            <a:pPr lvl="0"/>
            <a:r>
              <a:rPr lang="en-GB" dirty="0" smtClean="0"/>
              <a:t>Name the disorder</a:t>
            </a:r>
          </a:p>
          <a:p>
            <a:pPr lvl="0"/>
            <a:r>
              <a:rPr lang="en-GB" dirty="0" smtClean="0"/>
              <a:t>Explain the cause of disorder it wants to address </a:t>
            </a:r>
          </a:p>
          <a:p>
            <a:pPr lvl="0"/>
            <a:r>
              <a:rPr lang="en-GB" dirty="0" smtClean="0"/>
              <a:t>Explain its ‘mode of action’ – how it works</a:t>
            </a:r>
          </a:p>
          <a:p>
            <a:pPr lvl="0"/>
            <a:r>
              <a:rPr lang="en-GB" dirty="0" smtClean="0"/>
              <a:t>Give example </a:t>
            </a:r>
          </a:p>
          <a:p>
            <a:pPr marL="0" indent="0">
              <a:buNone/>
            </a:pPr>
            <a:endParaRPr lang="en-GB" sz="3600" dirty="0"/>
          </a:p>
        </p:txBody>
      </p:sp>
      <p:pic>
        <p:nvPicPr>
          <p:cNvPr id="6" name="Picture 5"/>
          <p:cNvPicPr>
            <a:picLocks noChangeAspect="1"/>
          </p:cNvPicPr>
          <p:nvPr/>
        </p:nvPicPr>
        <p:blipFill>
          <a:blip r:embed="rId3"/>
          <a:stretch>
            <a:fillRect/>
          </a:stretch>
        </p:blipFill>
        <p:spPr>
          <a:xfrm>
            <a:off x="-30449" y="3820"/>
            <a:ext cx="5394537" cy="2102638"/>
          </a:xfrm>
          <a:prstGeom prst="rect">
            <a:avLst/>
          </a:prstGeom>
        </p:spPr>
      </p:pic>
      <p:pic>
        <p:nvPicPr>
          <p:cNvPr id="6146" name="Picture 2" descr="Image result for flooding phob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348880"/>
            <a:ext cx="3993221" cy="210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74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469" t="20469" r="24160" b="28344"/>
          <a:stretch/>
        </p:blipFill>
        <p:spPr>
          <a:xfrm>
            <a:off x="5380480" y="15311"/>
            <a:ext cx="3751510" cy="2601047"/>
          </a:xfrm>
          <a:prstGeom prst="rect">
            <a:avLst/>
          </a:prstGeom>
        </p:spPr>
      </p:pic>
      <p:sp>
        <p:nvSpPr>
          <p:cNvPr id="3" name="Text Placeholder 2"/>
          <p:cNvSpPr>
            <a:spLocks noGrp="1"/>
          </p:cNvSpPr>
          <p:nvPr>
            <p:ph type="body" idx="1"/>
          </p:nvPr>
        </p:nvSpPr>
        <p:spPr>
          <a:xfrm>
            <a:off x="-12010" y="1988840"/>
            <a:ext cx="9144000" cy="2160240"/>
          </a:xfrm>
        </p:spPr>
        <p:txBody>
          <a:bodyPr>
            <a:noAutofit/>
          </a:bodyPr>
          <a:lstStyle/>
          <a:p>
            <a:pPr lvl="0"/>
            <a:r>
              <a:rPr lang="en-GB" sz="2800" dirty="0"/>
              <a:t>Name the treatment - flooding</a:t>
            </a:r>
          </a:p>
          <a:p>
            <a:pPr lvl="0"/>
            <a:r>
              <a:rPr lang="en-GB" sz="2800" dirty="0"/>
              <a:t>Name the disorder – specific phobias</a:t>
            </a:r>
          </a:p>
          <a:p>
            <a:pPr lvl="0"/>
            <a:r>
              <a:rPr lang="en-GB" sz="2800" dirty="0"/>
              <a:t>Explain the cause </a:t>
            </a:r>
            <a:r>
              <a:rPr lang="en-GB" sz="2800" dirty="0" smtClean="0"/>
              <a:t>(learnt </a:t>
            </a:r>
            <a:r>
              <a:rPr lang="en-GB" sz="2800" dirty="0"/>
              <a:t>through classical conditioning and </a:t>
            </a:r>
            <a:r>
              <a:rPr lang="en-GB" sz="2800" dirty="0" smtClean="0"/>
              <a:t>maintained </a:t>
            </a:r>
            <a:r>
              <a:rPr lang="en-GB" sz="2800" dirty="0"/>
              <a:t>through </a:t>
            </a:r>
            <a:r>
              <a:rPr lang="en-GB" sz="2800" dirty="0" smtClean="0"/>
              <a:t>operant)</a:t>
            </a:r>
            <a:endParaRPr lang="en-GB" sz="2800" dirty="0"/>
          </a:p>
          <a:p>
            <a:pPr lvl="0"/>
            <a:r>
              <a:rPr lang="en-GB" sz="2800" dirty="0"/>
              <a:t>Explain its ‘mode of action’ </a:t>
            </a:r>
          </a:p>
          <a:p>
            <a:pPr lvl="1"/>
            <a:r>
              <a:rPr lang="en-GB" sz="2400" dirty="0" smtClean="0"/>
              <a:t>To </a:t>
            </a:r>
            <a:r>
              <a:rPr lang="en-GB" sz="2400" dirty="0"/>
              <a:t>extinguish the unreasonable fear response.</a:t>
            </a:r>
          </a:p>
          <a:p>
            <a:pPr lvl="1"/>
            <a:r>
              <a:rPr lang="en-GB" sz="2400" dirty="0"/>
              <a:t>No relaxation </a:t>
            </a:r>
            <a:endParaRPr lang="en-GB" sz="2400" dirty="0" smtClean="0"/>
          </a:p>
          <a:p>
            <a:pPr lvl="1"/>
            <a:r>
              <a:rPr lang="en-GB" sz="2400" dirty="0" smtClean="0"/>
              <a:t>Repeated &amp; Intense exposure</a:t>
            </a:r>
          </a:p>
          <a:p>
            <a:pPr lvl="1"/>
            <a:r>
              <a:rPr lang="en-GB" sz="2400" dirty="0" smtClean="0"/>
              <a:t>Fear = &lt;20 </a:t>
            </a:r>
            <a:r>
              <a:rPr lang="en-GB" sz="2400" dirty="0"/>
              <a:t>minutes</a:t>
            </a:r>
          </a:p>
          <a:p>
            <a:pPr lvl="1"/>
            <a:r>
              <a:rPr lang="en-GB" sz="2400" dirty="0"/>
              <a:t>New association </a:t>
            </a:r>
          </a:p>
        </p:txBody>
      </p:sp>
      <p:pic>
        <p:nvPicPr>
          <p:cNvPr id="6" name="Picture 5"/>
          <p:cNvPicPr>
            <a:picLocks noChangeAspect="1"/>
          </p:cNvPicPr>
          <p:nvPr/>
        </p:nvPicPr>
        <p:blipFill>
          <a:blip r:embed="rId4"/>
          <a:stretch>
            <a:fillRect/>
          </a:stretch>
        </p:blipFill>
        <p:spPr>
          <a:xfrm>
            <a:off x="0" y="-44508"/>
            <a:ext cx="5216766" cy="2033348"/>
          </a:xfrm>
          <a:prstGeom prst="rect">
            <a:avLst/>
          </a:prstGeom>
        </p:spPr>
      </p:pic>
    </p:spTree>
    <p:extLst>
      <p:ext uri="{BB962C8B-B14F-4D97-AF65-F5344CB8AC3E}">
        <p14:creationId xmlns:p14="http://schemas.microsoft.com/office/powerpoint/2010/main" val="4229849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12976"/>
          </a:xfrm>
          <a:solidFill>
            <a:srgbClr val="FFFF00"/>
          </a:solidFill>
        </p:spPr>
        <p:txBody>
          <a:bodyPr>
            <a:noAutofit/>
          </a:bodyPr>
          <a:lstStyle/>
          <a:p>
            <a:r>
              <a:rPr lang="en-GB" sz="5400" dirty="0" smtClean="0"/>
              <a:t>Starter task: Identify the research methodology for all 20 Core Studies</a:t>
            </a:r>
            <a:endParaRPr lang="en-GB" sz="5400" dirty="0"/>
          </a:p>
        </p:txBody>
      </p:sp>
      <p:pic>
        <p:nvPicPr>
          <p:cNvPr id="7" name="Picture 6"/>
          <p:cNvPicPr>
            <a:picLocks noChangeAspect="1"/>
          </p:cNvPicPr>
          <p:nvPr/>
        </p:nvPicPr>
        <p:blipFill rotWithShape="1">
          <a:blip r:embed="rId3"/>
          <a:srcRect l="7918" t="36219" r="9395" b="25391"/>
          <a:stretch/>
        </p:blipFill>
        <p:spPr>
          <a:xfrm>
            <a:off x="395536" y="3501008"/>
            <a:ext cx="8064896" cy="2808312"/>
          </a:xfrm>
          <a:prstGeom prst="rect">
            <a:avLst/>
          </a:prstGeom>
        </p:spPr>
      </p:pic>
    </p:spTree>
    <p:extLst>
      <p:ext uri="{BB962C8B-B14F-4D97-AF65-F5344CB8AC3E}">
        <p14:creationId xmlns:p14="http://schemas.microsoft.com/office/powerpoint/2010/main" val="2493406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a:t>
            </a:r>
            <a:r>
              <a:rPr lang="en-GB" sz="3600" dirty="0" smtClean="0"/>
              <a:t>behaviourist explanation of </a:t>
            </a:r>
            <a:r>
              <a:rPr lang="en-GB" sz="3600" dirty="0"/>
              <a:t>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3000" dirty="0" smtClean="0"/>
              <a:t>Behaviourist suggest that mental illness is </a:t>
            </a:r>
            <a:r>
              <a:rPr lang="en-GB" sz="3000" u="sng" dirty="0" smtClean="0"/>
              <a:t>learned</a:t>
            </a:r>
            <a:r>
              <a:rPr lang="en-GB" sz="3000" dirty="0" smtClean="0"/>
              <a:t>. </a:t>
            </a:r>
          </a:p>
          <a:p>
            <a:pPr lvl="0"/>
            <a:r>
              <a:rPr lang="en-GB" sz="3000" dirty="0" smtClean="0"/>
              <a:t>Learning through </a:t>
            </a:r>
            <a:r>
              <a:rPr lang="en-GB" sz="3000" u="sng" dirty="0" smtClean="0"/>
              <a:t>classical conditioning </a:t>
            </a:r>
            <a:r>
              <a:rPr lang="en-GB" sz="3000" dirty="0" smtClean="0"/>
              <a:t>where 2 things are associated together, means that people will show behaviours that are ‘</a:t>
            </a:r>
            <a:r>
              <a:rPr lang="en-GB" sz="3000" u="sng" dirty="0" smtClean="0"/>
              <a:t>maladaptive</a:t>
            </a:r>
            <a:r>
              <a:rPr lang="en-GB" sz="3000" dirty="0" smtClean="0"/>
              <a:t>’. For example, people may associate spiders with people screaming, so will become </a:t>
            </a:r>
            <a:r>
              <a:rPr lang="en-GB" sz="3000" u="sng" dirty="0" smtClean="0"/>
              <a:t>phobic and anxious </a:t>
            </a:r>
            <a:r>
              <a:rPr lang="en-GB" sz="3000" dirty="0" smtClean="0"/>
              <a:t>around spiders.</a:t>
            </a:r>
          </a:p>
          <a:p>
            <a:pPr lvl="0"/>
            <a:r>
              <a:rPr lang="en-GB" sz="3000" dirty="0" smtClean="0"/>
              <a:t>Learning also occurs through operant conditioning. If a person is </a:t>
            </a:r>
            <a:r>
              <a:rPr lang="en-GB" sz="3000" u="sng" dirty="0" smtClean="0"/>
              <a:t>rewarded</a:t>
            </a:r>
            <a:r>
              <a:rPr lang="en-GB" sz="3000" dirty="0" smtClean="0"/>
              <a:t> for a specific behaviour, this will continue. For example, attention is often given to a person in distress, so some may show distress often to gain this reinforcement.</a:t>
            </a:r>
          </a:p>
          <a:p>
            <a:pPr marL="0" lvl="0" indent="0">
              <a:buNone/>
            </a:pPr>
            <a:endParaRPr lang="en-GB" sz="3000" i="0" u="none" strike="noStrike" baseline="0" dirty="0" smtClean="0">
              <a:latin typeface="Arial"/>
            </a:endParaRPr>
          </a:p>
        </p:txBody>
      </p:sp>
    </p:spTree>
    <p:extLst>
      <p:ext uri="{BB962C8B-B14F-4D97-AF65-F5344CB8AC3E}">
        <p14:creationId xmlns:p14="http://schemas.microsoft.com/office/powerpoint/2010/main" val="310387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a:t>
            </a:r>
            <a:r>
              <a:rPr lang="en-GB" sz="3600" dirty="0" smtClean="0"/>
              <a:t>cognitive explanation of </a:t>
            </a:r>
            <a:r>
              <a:rPr lang="en-GB" sz="3600" dirty="0"/>
              <a:t>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3000" dirty="0" smtClean="0"/>
              <a:t>The </a:t>
            </a:r>
            <a:r>
              <a:rPr lang="en-GB" sz="3000" u="sng" dirty="0" smtClean="0"/>
              <a:t>over-use of cognitive biases </a:t>
            </a:r>
            <a:r>
              <a:rPr lang="en-GB" sz="3000" dirty="0" smtClean="0"/>
              <a:t>cause mental illness. Using </a:t>
            </a:r>
            <a:r>
              <a:rPr lang="en-GB" sz="3000" u="sng" dirty="0" smtClean="0"/>
              <a:t>specific thinking patterns </a:t>
            </a:r>
            <a:r>
              <a:rPr lang="en-GB" sz="3000" dirty="0" smtClean="0"/>
              <a:t>will produce behaviours which are </a:t>
            </a:r>
            <a:r>
              <a:rPr lang="en-GB" sz="3000" u="sng" dirty="0" smtClean="0"/>
              <a:t>maladaptive</a:t>
            </a:r>
            <a:r>
              <a:rPr lang="en-GB" sz="3000" dirty="0" smtClean="0"/>
              <a:t>. For example, depression is lined to ‘all or nothing’ thinking.</a:t>
            </a:r>
          </a:p>
          <a:p>
            <a:pPr lvl="0"/>
            <a:r>
              <a:rPr lang="en-GB" sz="3000" dirty="0" smtClean="0"/>
              <a:t>The </a:t>
            </a:r>
            <a:r>
              <a:rPr lang="en-GB" sz="3000" u="sng" dirty="0" smtClean="0"/>
              <a:t>cognitive triad of depression </a:t>
            </a:r>
            <a:r>
              <a:rPr lang="en-GB" sz="3000" dirty="0" smtClean="0"/>
              <a:t>is thinking negatively about the self, world and future. When a person </a:t>
            </a:r>
            <a:r>
              <a:rPr lang="en-GB" sz="3000" u="sng" dirty="0" smtClean="0"/>
              <a:t>automatically</a:t>
            </a:r>
            <a:r>
              <a:rPr lang="en-GB" sz="3000" dirty="0" smtClean="0"/>
              <a:t> thinks negatively, they are likely to show depression. For example, a person may feel negatively about their A Level mocks, then doubt that they will get a ‘fair’ paper, then believe that no university will want them.</a:t>
            </a:r>
            <a:endParaRPr lang="en-GB" sz="3000" i="0" u="none" strike="noStrike" baseline="0" dirty="0" smtClean="0">
              <a:latin typeface="Arial"/>
            </a:endParaRPr>
          </a:p>
        </p:txBody>
      </p:sp>
    </p:spTree>
    <p:extLst>
      <p:ext uri="{BB962C8B-B14F-4D97-AF65-F5344CB8AC3E}">
        <p14:creationId xmlns:p14="http://schemas.microsoft.com/office/powerpoint/2010/main" val="2898372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Autofit/>
          </a:bodyPr>
          <a:lstStyle/>
          <a:p>
            <a:r>
              <a:rPr lang="en-GB" sz="3600" dirty="0"/>
              <a:t>Outline the </a:t>
            </a:r>
            <a:r>
              <a:rPr lang="en-GB" sz="3600" dirty="0" smtClean="0"/>
              <a:t>psychodynamic explanation of </a:t>
            </a:r>
            <a:r>
              <a:rPr lang="en-GB" sz="3600" dirty="0"/>
              <a:t>mental illness. [6]</a:t>
            </a:r>
          </a:p>
        </p:txBody>
      </p:sp>
      <p:sp>
        <p:nvSpPr>
          <p:cNvPr id="3" name="Text Placeholder 2"/>
          <p:cNvSpPr>
            <a:spLocks noGrp="1"/>
          </p:cNvSpPr>
          <p:nvPr>
            <p:ph type="body" idx="1"/>
          </p:nvPr>
        </p:nvSpPr>
        <p:spPr>
          <a:xfrm>
            <a:off x="0" y="980728"/>
            <a:ext cx="9144000" cy="5257800"/>
          </a:xfrm>
        </p:spPr>
        <p:txBody>
          <a:bodyPr>
            <a:noAutofit/>
          </a:bodyPr>
          <a:lstStyle/>
          <a:p>
            <a:pPr lvl="0"/>
            <a:r>
              <a:rPr lang="en-GB" sz="3000" u="sng" dirty="0" smtClean="0"/>
              <a:t>Fixation at one of the 5 psychosexual stages </a:t>
            </a:r>
            <a:r>
              <a:rPr lang="en-GB" sz="3000" dirty="0" smtClean="0"/>
              <a:t>cause </a:t>
            </a:r>
            <a:r>
              <a:rPr lang="en-GB" sz="3000" dirty="0"/>
              <a:t>mental </a:t>
            </a:r>
            <a:r>
              <a:rPr lang="en-GB" sz="3000" dirty="0" smtClean="0"/>
              <a:t>illness. </a:t>
            </a:r>
            <a:r>
              <a:rPr lang="en-GB" sz="3000" u="sng" dirty="0" smtClean="0"/>
              <a:t>Not completing </a:t>
            </a:r>
            <a:r>
              <a:rPr lang="en-GB" sz="3000" dirty="0" smtClean="0"/>
              <a:t>the stage adequately will show itself in adult behaviour. For example, being </a:t>
            </a:r>
            <a:r>
              <a:rPr lang="en-GB" sz="3000" u="sng" dirty="0" smtClean="0"/>
              <a:t>anally retentive </a:t>
            </a:r>
            <a:r>
              <a:rPr lang="en-GB" sz="3000" dirty="0" smtClean="0"/>
              <a:t>as a child links to OCD in adulthood.</a:t>
            </a:r>
            <a:endParaRPr lang="en-GB" sz="3000" dirty="0"/>
          </a:p>
          <a:p>
            <a:pPr lvl="0"/>
            <a:r>
              <a:rPr lang="en-GB" sz="3000" u="sng" dirty="0" smtClean="0"/>
              <a:t>Overuse of ego defence mechanisms</a:t>
            </a:r>
            <a:r>
              <a:rPr lang="en-GB" sz="3000" dirty="0" smtClean="0"/>
              <a:t>, such as repression, regression, denial causes mental illness. When the ID is too strong and is being controlled by an ego defence mechanism, an </a:t>
            </a:r>
            <a:r>
              <a:rPr lang="en-GB" sz="3000" u="sng" dirty="0" smtClean="0"/>
              <a:t>imbalance occurs in the personality (psyche)</a:t>
            </a:r>
            <a:r>
              <a:rPr lang="en-GB" sz="3000" dirty="0" smtClean="0"/>
              <a:t> which leads to behaviours such as dissociative identity disorder (multiple personalities)</a:t>
            </a:r>
            <a:endParaRPr lang="en-GB" sz="3000" i="0" u="none" strike="noStrike" baseline="0" dirty="0" smtClean="0">
              <a:latin typeface="Arial"/>
            </a:endParaRPr>
          </a:p>
        </p:txBody>
      </p:sp>
    </p:spTree>
    <p:extLst>
      <p:ext uri="{BB962C8B-B14F-4D97-AF65-F5344CB8AC3E}">
        <p14:creationId xmlns:p14="http://schemas.microsoft.com/office/powerpoint/2010/main" val="1165506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AO2: Apply Knowledge</a:t>
            </a:r>
            <a:r>
              <a:rPr lang="en-GB" sz="3600" i="0" u="none" strike="noStrike" dirty="0" smtClean="0"/>
              <a:t> &amp; Understanding</a:t>
            </a:r>
            <a:endParaRPr lang="en-GB" sz="3600" i="0" u="none" strike="noStrike" baseline="0" dirty="0" smtClean="0"/>
          </a:p>
        </p:txBody>
      </p:sp>
      <p:sp>
        <p:nvSpPr>
          <p:cNvPr id="3" name="Text Placeholder 2"/>
          <p:cNvSpPr>
            <a:spLocks noGrp="1"/>
          </p:cNvSpPr>
          <p:nvPr>
            <p:ph type="body" idx="1"/>
          </p:nvPr>
        </p:nvSpPr>
        <p:spPr>
          <a:xfrm>
            <a:off x="0" y="908720"/>
            <a:ext cx="5292080" cy="5257800"/>
          </a:xfrm>
        </p:spPr>
        <p:txBody>
          <a:bodyPr>
            <a:normAutofit/>
          </a:bodyPr>
          <a:lstStyle/>
          <a:p>
            <a:r>
              <a:rPr lang="en-GB" i="0" u="none" strike="noStrike" baseline="0" dirty="0" smtClean="0">
                <a:latin typeface="Arial"/>
              </a:rPr>
              <a:t>…in this study</a:t>
            </a:r>
          </a:p>
          <a:p>
            <a:r>
              <a:rPr lang="en-GB" dirty="0" smtClean="0">
                <a:latin typeface="Arial"/>
              </a:rPr>
              <a:t>… with reference to this study</a:t>
            </a:r>
          </a:p>
          <a:p>
            <a:r>
              <a:rPr lang="en-GB" i="0" u="none" strike="noStrike" baseline="0" dirty="0" smtClean="0">
                <a:latin typeface="Arial"/>
              </a:rPr>
              <a:t>…used in this study …</a:t>
            </a:r>
          </a:p>
          <a:p>
            <a:r>
              <a:rPr lang="en-GB" dirty="0" smtClean="0">
                <a:latin typeface="Arial"/>
              </a:rPr>
              <a:t>Use examples from appropriate core studies to support your answer.</a:t>
            </a:r>
          </a:p>
          <a:p>
            <a:r>
              <a:rPr lang="en-GB" i="0" u="none" strike="noStrike" baseline="0" dirty="0" smtClean="0">
                <a:latin typeface="Arial"/>
              </a:rPr>
              <a:t>Support your answer with evidence from the article.</a:t>
            </a:r>
          </a:p>
          <a:p>
            <a:endParaRPr lang="en-GB" i="0" u="none" strike="noStrike" baseline="0" dirty="0" smtClean="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792" y="980728"/>
            <a:ext cx="1872208"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10-Point Star 4"/>
          <p:cNvSpPr/>
          <p:nvPr/>
        </p:nvSpPr>
        <p:spPr>
          <a:xfrm>
            <a:off x="5133978" y="2708920"/>
            <a:ext cx="3600400" cy="352839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Command words</a:t>
            </a:r>
          </a:p>
          <a:p>
            <a:pPr algn="ctr"/>
            <a:r>
              <a:rPr lang="en-GB" sz="4000" dirty="0">
                <a:solidFill>
                  <a:prstClr val="black"/>
                </a:solidFill>
                <a:latin typeface="Arial" pitchFamily="34" charset="0"/>
                <a:cs typeface="Arial" pitchFamily="34" charset="0"/>
              </a:rPr>
              <a:t>Question words</a:t>
            </a:r>
          </a:p>
        </p:txBody>
      </p:sp>
    </p:spTree>
    <p:extLst>
      <p:ext uri="{BB962C8B-B14F-4D97-AF65-F5344CB8AC3E}">
        <p14:creationId xmlns:p14="http://schemas.microsoft.com/office/powerpoint/2010/main" val="1884143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AO2: Apply Knowledge</a:t>
            </a:r>
            <a:r>
              <a:rPr lang="en-GB" sz="3600" i="0" u="none" strike="noStrike" dirty="0" smtClean="0"/>
              <a:t> &amp; Understanding</a:t>
            </a:r>
            <a:endParaRPr lang="en-GB" sz="3600" i="0" u="none" strike="noStrike" baseline="0" dirty="0" smtClean="0"/>
          </a:p>
        </p:txBody>
      </p:sp>
      <p:sp>
        <p:nvSpPr>
          <p:cNvPr id="3" name="Text Placeholder 2"/>
          <p:cNvSpPr>
            <a:spLocks noGrp="1"/>
          </p:cNvSpPr>
          <p:nvPr>
            <p:ph type="body" idx="1"/>
          </p:nvPr>
        </p:nvSpPr>
        <p:spPr>
          <a:xfrm>
            <a:off x="0" y="908720"/>
            <a:ext cx="5292080" cy="5257800"/>
          </a:xfrm>
        </p:spPr>
        <p:txBody>
          <a:bodyPr>
            <a:normAutofit fontScale="92500" lnSpcReduction="10000"/>
          </a:bodyPr>
          <a:lstStyle/>
          <a:p>
            <a:r>
              <a:rPr lang="en-GB" i="0" u="none" strike="noStrike" baseline="0" dirty="0" smtClean="0">
                <a:latin typeface="Arial"/>
              </a:rPr>
              <a:t>…in this study</a:t>
            </a:r>
          </a:p>
          <a:p>
            <a:r>
              <a:rPr lang="en-GB" dirty="0" smtClean="0">
                <a:latin typeface="Arial"/>
              </a:rPr>
              <a:t>… with reference to this study</a:t>
            </a:r>
          </a:p>
          <a:p>
            <a:r>
              <a:rPr lang="en-GB" i="0" u="none" strike="noStrike" baseline="0" dirty="0" smtClean="0">
                <a:latin typeface="Arial"/>
              </a:rPr>
              <a:t>…used in this study …</a:t>
            </a:r>
          </a:p>
          <a:p>
            <a:r>
              <a:rPr lang="en-GB" dirty="0" smtClean="0">
                <a:latin typeface="Arial"/>
              </a:rPr>
              <a:t>Use examples from appropriate core studies to support your answer.</a:t>
            </a:r>
          </a:p>
          <a:p>
            <a:r>
              <a:rPr lang="en-GB" i="0" u="none" strike="noStrike" baseline="0" dirty="0" smtClean="0">
                <a:latin typeface="Arial"/>
              </a:rPr>
              <a:t>Explain how you would investigate this topic</a:t>
            </a:r>
          </a:p>
          <a:p>
            <a:r>
              <a:rPr lang="en-GB" i="0" u="none" strike="noStrike" baseline="0" dirty="0" smtClean="0">
                <a:latin typeface="Arial"/>
              </a:rPr>
              <a:t>Support your answer with evidence from the article.</a:t>
            </a:r>
          </a:p>
          <a:p>
            <a:endParaRPr lang="en-GB" i="0" u="none" strike="noStrike" baseline="0" dirty="0" smtClean="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792" y="980728"/>
            <a:ext cx="1872208"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10-Point Star 4"/>
          <p:cNvSpPr/>
          <p:nvPr/>
        </p:nvSpPr>
        <p:spPr>
          <a:xfrm>
            <a:off x="5557281" y="3429000"/>
            <a:ext cx="3600400" cy="352839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Link the point to the study / topic</a:t>
            </a:r>
          </a:p>
        </p:txBody>
      </p:sp>
      <p:sp>
        <p:nvSpPr>
          <p:cNvPr id="4" name="Left Arrow 3"/>
          <p:cNvSpPr/>
          <p:nvPr/>
        </p:nvSpPr>
        <p:spPr>
          <a:xfrm>
            <a:off x="3751768" y="782190"/>
            <a:ext cx="2808312" cy="6656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Left Arrow 8"/>
          <p:cNvSpPr/>
          <p:nvPr/>
        </p:nvSpPr>
        <p:spPr>
          <a:xfrm>
            <a:off x="4117899" y="2763391"/>
            <a:ext cx="2808312" cy="6656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Left Arrow 9"/>
          <p:cNvSpPr/>
          <p:nvPr/>
        </p:nvSpPr>
        <p:spPr>
          <a:xfrm>
            <a:off x="4153125" y="4451489"/>
            <a:ext cx="1404156" cy="6656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97697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3600" i="0" u="none" strike="noStrike" baseline="0" dirty="0" smtClean="0"/>
              <a:t>AO2: Apply Knowledge</a:t>
            </a:r>
            <a:r>
              <a:rPr lang="en-GB" sz="3600" i="0" u="none" strike="noStrike" dirty="0" smtClean="0"/>
              <a:t> &amp; Understanding</a:t>
            </a:r>
            <a:endParaRPr lang="en-GB" sz="3600" i="0" u="none" strike="noStrike" baseline="0" dirty="0" smtClean="0"/>
          </a:p>
        </p:txBody>
      </p:sp>
      <p:sp>
        <p:nvSpPr>
          <p:cNvPr id="3" name="Text Placeholder 2"/>
          <p:cNvSpPr>
            <a:spLocks noGrp="1"/>
          </p:cNvSpPr>
          <p:nvPr>
            <p:ph type="body" idx="1"/>
          </p:nvPr>
        </p:nvSpPr>
        <p:spPr>
          <a:xfrm>
            <a:off x="0" y="908720"/>
            <a:ext cx="5292080" cy="5257800"/>
          </a:xfrm>
        </p:spPr>
        <p:txBody>
          <a:bodyPr>
            <a:normAutofit fontScale="92500" lnSpcReduction="10000"/>
          </a:bodyPr>
          <a:lstStyle/>
          <a:p>
            <a:r>
              <a:rPr lang="en-GB" i="0" u="none" strike="noStrike" baseline="0" dirty="0" smtClean="0">
                <a:latin typeface="Arial"/>
              </a:rPr>
              <a:t>…in this study</a:t>
            </a:r>
          </a:p>
          <a:p>
            <a:r>
              <a:rPr lang="en-GB" dirty="0" smtClean="0">
                <a:latin typeface="Arial"/>
              </a:rPr>
              <a:t>… with reference to this study</a:t>
            </a:r>
          </a:p>
          <a:p>
            <a:r>
              <a:rPr lang="en-GB" i="0" u="none" strike="noStrike" baseline="0" dirty="0" smtClean="0">
                <a:latin typeface="Arial"/>
              </a:rPr>
              <a:t>…used in this study …</a:t>
            </a:r>
          </a:p>
          <a:p>
            <a:r>
              <a:rPr lang="en-GB" dirty="0" smtClean="0">
                <a:latin typeface="Arial"/>
              </a:rPr>
              <a:t>Use examples from appropriate core studies to support your answer.</a:t>
            </a:r>
          </a:p>
          <a:p>
            <a:r>
              <a:rPr lang="en-GB" i="0" u="none" strike="noStrike" baseline="0" dirty="0" smtClean="0">
                <a:latin typeface="Arial"/>
              </a:rPr>
              <a:t>Explain how you would investigate this topic</a:t>
            </a:r>
          </a:p>
          <a:p>
            <a:r>
              <a:rPr lang="en-GB" i="0" u="none" strike="noStrike" baseline="0" dirty="0" smtClean="0">
                <a:latin typeface="Arial"/>
              </a:rPr>
              <a:t>Support your answer with evidence from the article.</a:t>
            </a:r>
          </a:p>
          <a:p>
            <a:endParaRPr lang="en-GB" i="0" u="none" strike="noStrike" baseline="0" dirty="0" smtClean="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792" y="980728"/>
            <a:ext cx="1872208"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10-Point Star 4"/>
          <p:cNvSpPr/>
          <p:nvPr/>
        </p:nvSpPr>
        <p:spPr>
          <a:xfrm>
            <a:off x="5557281" y="2780928"/>
            <a:ext cx="3586719" cy="4176464"/>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Quote something from the study described</a:t>
            </a:r>
          </a:p>
        </p:txBody>
      </p:sp>
      <p:sp>
        <p:nvSpPr>
          <p:cNvPr id="10" name="Left Arrow 9"/>
          <p:cNvSpPr/>
          <p:nvPr/>
        </p:nvSpPr>
        <p:spPr>
          <a:xfrm>
            <a:off x="4761035" y="5373216"/>
            <a:ext cx="1404156" cy="6656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Left Arrow 10"/>
          <p:cNvSpPr/>
          <p:nvPr/>
        </p:nvSpPr>
        <p:spPr>
          <a:xfrm>
            <a:off x="4058957" y="4503314"/>
            <a:ext cx="1498324" cy="6656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08895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a:solidFill>
            <a:srgbClr val="FFFF00"/>
          </a:solidFill>
        </p:spPr>
        <p:txBody>
          <a:bodyPr>
            <a:normAutofit/>
          </a:bodyPr>
          <a:lstStyle/>
          <a:p>
            <a:pPr marR="0" rtl="0"/>
            <a:r>
              <a:rPr lang="en-GB" i="0" u="none" strike="noStrike" baseline="0" dirty="0" smtClean="0"/>
              <a:t>Wish List Wednesday</a:t>
            </a:r>
          </a:p>
        </p:txBody>
      </p:sp>
      <p:sp>
        <p:nvSpPr>
          <p:cNvPr id="7" name="Rectangle 6"/>
          <p:cNvSpPr/>
          <p:nvPr/>
        </p:nvSpPr>
        <p:spPr>
          <a:xfrm>
            <a:off x="0" y="1143000"/>
            <a:ext cx="9144000" cy="1446550"/>
          </a:xfrm>
          <a:prstGeom prst="rect">
            <a:avLst/>
          </a:prstGeom>
        </p:spPr>
        <p:txBody>
          <a:bodyPr wrap="square">
            <a:spAutoFit/>
          </a:bodyPr>
          <a:lstStyle/>
          <a:p>
            <a:r>
              <a:rPr lang="en-GB" sz="4400" dirty="0" smtClean="0">
                <a:latin typeface="Arial" panose="020B0604020202020204" pitchFamily="34" charset="0"/>
                <a:cs typeface="Arial" panose="020B0604020202020204" pitchFamily="34" charset="0"/>
              </a:rPr>
              <a:t>On your exit – 3 wishes that you have </a:t>
            </a:r>
            <a:endParaRPr lang="en-GB" sz="4400" dirty="0">
              <a:latin typeface="Arial" panose="020B0604020202020204" pitchFamily="34" charset="0"/>
              <a:cs typeface="Arial" panose="020B0604020202020204" pitchFamily="34" charset="0"/>
            </a:endParaRPr>
          </a:p>
        </p:txBody>
      </p:sp>
      <p:pic>
        <p:nvPicPr>
          <p:cNvPr id="2055" name="Picture 7" descr="Image result for wish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619125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5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4800" i="0" u="none" strike="noStrike" baseline="0" dirty="0" smtClean="0"/>
              <a:t>AO2: Applying the Debates</a:t>
            </a:r>
          </a:p>
        </p:txBody>
      </p:sp>
      <p:pic>
        <p:nvPicPr>
          <p:cNvPr id="1027" name="Picture 3" descr="C:\Users\vevagora\AppData\Local\Microsoft\Windows\Temporary Internet Files\Content.IE5\WY0JDCTE\writing-clip-art-9T4bq7XTE[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5461" y="908720"/>
            <a:ext cx="1897380" cy="12961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evagora\AppData\Local\Microsoft\Windows\Temporary Internet Files\Content.IE5\WY0JDCTE\journ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7" y="4437112"/>
            <a:ext cx="2534846" cy="1901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68" y="958280"/>
            <a:ext cx="7275461" cy="2123658"/>
          </a:xfrm>
          <a:prstGeom prst="rect">
            <a:avLst/>
          </a:prstGeom>
          <a:noFill/>
        </p:spPr>
        <p:txBody>
          <a:bodyPr wrap="square" rtlCol="0">
            <a:spAutoFit/>
          </a:bodyPr>
          <a:lstStyle/>
          <a:p>
            <a:r>
              <a:rPr lang="en-GB" sz="6600" dirty="0" smtClean="0">
                <a:latin typeface="Arial" panose="020B0604020202020204" pitchFamily="34" charset="0"/>
                <a:cs typeface="Arial" panose="020B0604020202020204" pitchFamily="34" charset="0"/>
              </a:rPr>
              <a:t>Applying a debate to the topic area</a:t>
            </a:r>
            <a:endParaRPr lang="en-GB" sz="6600" dirty="0">
              <a:latin typeface="Arial" panose="020B0604020202020204" pitchFamily="34" charset="0"/>
              <a:cs typeface="Arial" panose="020B0604020202020204" pitchFamily="34" charset="0"/>
            </a:endParaRPr>
          </a:p>
        </p:txBody>
      </p:sp>
      <p:sp>
        <p:nvSpPr>
          <p:cNvPr id="4" name="TextBox 3"/>
          <p:cNvSpPr txBox="1"/>
          <p:nvPr/>
        </p:nvSpPr>
        <p:spPr>
          <a:xfrm>
            <a:off x="2545122" y="3101590"/>
            <a:ext cx="6598877" cy="3539430"/>
          </a:xfrm>
          <a:prstGeom prst="rect">
            <a:avLst/>
          </a:prstGeom>
          <a:solidFill>
            <a:srgbClr val="FFFF00"/>
          </a:solidFill>
        </p:spPr>
        <p:txBody>
          <a:bodyPr wrap="square" rtlCol="0">
            <a:spAutoFit/>
          </a:bodyPr>
          <a:lstStyle/>
          <a:p>
            <a:pPr marL="457200" indent="-457200">
              <a:buFont typeface="Wingdings" panose="05000000000000000000" pitchFamily="2" charset="2"/>
              <a:buChar char="ü"/>
            </a:pPr>
            <a:r>
              <a:rPr lang="en-GB" sz="3200" dirty="0" smtClean="0">
                <a:latin typeface="Arial" panose="020B0604020202020204" pitchFamily="34" charset="0"/>
                <a:cs typeface="Arial" panose="020B0604020202020204" pitchFamily="34" charset="0"/>
              </a:rPr>
              <a:t>Know the 2 sides of the debate (free will v determinism has 3)</a:t>
            </a:r>
          </a:p>
          <a:p>
            <a:pPr marL="457200" indent="-457200">
              <a:buFont typeface="Wingdings" panose="05000000000000000000" pitchFamily="2" charset="2"/>
              <a:buChar char="ü"/>
            </a:pPr>
            <a:r>
              <a:rPr lang="en-GB" sz="3200" dirty="0" smtClean="0">
                <a:latin typeface="Arial" panose="020B0604020202020204" pitchFamily="34" charset="0"/>
                <a:cs typeface="Arial" panose="020B0604020202020204" pitchFamily="34" charset="0"/>
              </a:rPr>
              <a:t>Know at least 1 strength and 1 weakness for each side of the debate</a:t>
            </a:r>
          </a:p>
          <a:p>
            <a:pPr marL="457200" indent="-457200">
              <a:buFont typeface="Wingdings" panose="05000000000000000000" pitchFamily="2" charset="2"/>
              <a:buChar char="ü"/>
            </a:pPr>
            <a:r>
              <a:rPr lang="en-GB" sz="3200" dirty="0" smtClean="0">
                <a:latin typeface="Arial" panose="020B0604020202020204" pitchFamily="34" charset="0"/>
                <a:cs typeface="Arial" panose="020B0604020202020204" pitchFamily="34" charset="0"/>
              </a:rPr>
              <a:t>Link the evaluation points to the topic area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3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54" y="1196752"/>
            <a:ext cx="9148854" cy="5661248"/>
          </a:xfrm>
        </p:spPr>
        <p:txBody>
          <a:bodyPr>
            <a:normAutofit/>
          </a:bodyPr>
          <a:lstStyle/>
          <a:p>
            <a:pPr marR="0" lvl="0" rtl="0"/>
            <a:r>
              <a:rPr lang="en-GB" sz="3600" i="0" u="none" strike="noStrike" baseline="0" dirty="0" smtClean="0"/>
              <a:t>the </a:t>
            </a:r>
            <a:r>
              <a:rPr lang="en-GB" sz="3600" i="0" u="sng" strike="noStrike" baseline="0" dirty="0" smtClean="0"/>
              <a:t>level</a:t>
            </a:r>
            <a:r>
              <a:rPr lang="en-GB" sz="3600" i="0" u="none" strike="noStrike" baseline="0" dirty="0" smtClean="0"/>
              <a:t> and </a:t>
            </a:r>
            <a:r>
              <a:rPr lang="en-GB" sz="3600" i="0" u="sng" strike="noStrike" baseline="0" dirty="0" smtClean="0"/>
              <a:t>effectiveness</a:t>
            </a:r>
            <a:r>
              <a:rPr lang="en-GB" sz="3600" i="0" u="none" strike="noStrike" baseline="0" dirty="0" smtClean="0"/>
              <a:t> of critical commentary  </a:t>
            </a:r>
          </a:p>
          <a:p>
            <a:pPr marR="0" lvl="0" rtl="0"/>
            <a:r>
              <a:rPr lang="en-GB" sz="3600" i="0" u="none" strike="noStrike" baseline="0" dirty="0" smtClean="0"/>
              <a:t>where low marks are awarded for </a:t>
            </a:r>
            <a:r>
              <a:rPr lang="en-GB" sz="3600" i="0" u="sng" strike="noStrike" baseline="0" dirty="0" smtClean="0"/>
              <a:t>superficial</a:t>
            </a:r>
            <a:r>
              <a:rPr lang="en-GB" sz="3600" i="0" u="none" strike="noStrike" baseline="0" dirty="0" smtClean="0"/>
              <a:t> consideration of a </a:t>
            </a:r>
            <a:r>
              <a:rPr lang="en-GB" sz="3600" i="0" u="sng" strike="noStrike" baseline="0" dirty="0" smtClean="0"/>
              <a:t>restricted range</a:t>
            </a:r>
            <a:r>
              <a:rPr lang="en-GB" sz="3600" i="0" strike="noStrike" dirty="0" smtClean="0"/>
              <a:t> </a:t>
            </a:r>
            <a:r>
              <a:rPr lang="en-GB" sz="3600" i="0" strike="noStrike" baseline="0" dirty="0" smtClean="0"/>
              <a:t>of</a:t>
            </a:r>
            <a:r>
              <a:rPr lang="en-GB" sz="3600" i="0" u="none" strike="noStrike" baseline="0" dirty="0" smtClean="0"/>
              <a:t> issues and </a:t>
            </a:r>
          </a:p>
          <a:p>
            <a:pPr marR="0" lvl="0" rtl="0"/>
            <a:r>
              <a:rPr lang="en-GB" sz="3600" i="0" u="none" strike="noStrike" baseline="0" dirty="0" smtClean="0"/>
              <a:t>high marks for a </a:t>
            </a:r>
            <a:r>
              <a:rPr lang="en-GB" sz="3600" i="0" u="sng" strike="noStrike" baseline="0" dirty="0" smtClean="0"/>
              <a:t>good range </a:t>
            </a:r>
            <a:r>
              <a:rPr lang="en-GB" sz="3600" i="0" u="none" strike="noStrike" baseline="0" dirty="0" smtClean="0"/>
              <a:t>of ideas and </a:t>
            </a:r>
            <a:r>
              <a:rPr lang="en-GB" sz="3600" i="0" u="sng" strike="noStrike" baseline="0" dirty="0" smtClean="0"/>
              <a:t>specialist terms</a:t>
            </a:r>
            <a:r>
              <a:rPr lang="en-GB" sz="3600" i="0" u="none" strike="noStrike" baseline="0" dirty="0" smtClean="0"/>
              <a:t>, and </a:t>
            </a:r>
            <a:r>
              <a:rPr lang="en-GB" sz="3600" i="0" u="sng" strike="noStrike" baseline="0" dirty="0" smtClean="0"/>
              <a:t>effective use </a:t>
            </a:r>
            <a:r>
              <a:rPr lang="en-GB" sz="3600" i="0" u="none" strike="noStrike" baseline="0" dirty="0" smtClean="0"/>
              <a:t>of material addressing a </a:t>
            </a:r>
            <a:r>
              <a:rPr lang="en-GB" sz="3600" i="0" u="sng" strike="noStrike" baseline="0" dirty="0" smtClean="0"/>
              <a:t>broad ra</a:t>
            </a:r>
            <a:r>
              <a:rPr lang="en-GB" sz="3600" i="0" u="none" strike="noStrike" baseline="0" dirty="0" smtClean="0"/>
              <a:t>nge of issues</a:t>
            </a:r>
          </a:p>
        </p:txBody>
      </p:sp>
      <p:sp>
        <p:nvSpPr>
          <p:cNvPr id="5" name="Title 1"/>
          <p:cNvSpPr txBox="1">
            <a:spLocks/>
          </p:cNvSpPr>
          <p:nvPr/>
        </p:nvSpPr>
        <p:spPr>
          <a:xfrm>
            <a:off x="-4854" y="0"/>
            <a:ext cx="9148854" cy="1196752"/>
          </a:xfrm>
          <a:prstGeom prst="rect">
            <a:avLst/>
          </a:prstGeom>
          <a:solidFill>
            <a:srgbClr val="FFFF0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Assessment Objectives: How the Marks are Awarded</a:t>
            </a:r>
            <a:endParaRPr lang="en-GB" dirty="0">
              <a:solidFill>
                <a:prstClr val="black"/>
              </a:solidFill>
            </a:endParaRPr>
          </a:p>
        </p:txBody>
      </p:sp>
    </p:spTree>
    <p:extLst>
      <p:ext uri="{BB962C8B-B14F-4D97-AF65-F5344CB8AC3E}">
        <p14:creationId xmlns:p14="http://schemas.microsoft.com/office/powerpoint/2010/main" val="2637346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4800" i="0" u="none" strike="noStrike" baseline="0" dirty="0" smtClean="0"/>
              <a:t>AO2: Applying the Debates</a:t>
            </a:r>
          </a:p>
        </p:txBody>
      </p:sp>
      <p:pic>
        <p:nvPicPr>
          <p:cNvPr id="1027" name="Picture 3" descr="C:\Users\vevagora\AppData\Local\Microsoft\Windows\Temporary Internet Files\Content.IE5\WY0JDCTE\writing-clip-art-9T4bq7XTE[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5461" y="908720"/>
            <a:ext cx="1897380" cy="12961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evagora\AppData\Local\Microsoft\Windows\Temporary Internet Files\Content.IE5\WY0JDCTE\journ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7" y="4437112"/>
            <a:ext cx="2534846" cy="1901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68" y="958280"/>
            <a:ext cx="7275461" cy="2123658"/>
          </a:xfrm>
          <a:prstGeom prst="rect">
            <a:avLst/>
          </a:prstGeom>
          <a:noFill/>
        </p:spPr>
        <p:txBody>
          <a:bodyPr wrap="square" rtlCol="0">
            <a:spAutoFit/>
          </a:bodyPr>
          <a:lstStyle/>
          <a:p>
            <a:r>
              <a:rPr lang="en-GB" sz="6600" dirty="0" smtClean="0">
                <a:latin typeface="Arial" panose="020B0604020202020204" pitchFamily="34" charset="0"/>
                <a:cs typeface="Arial" panose="020B0604020202020204" pitchFamily="34" charset="0"/>
              </a:rPr>
              <a:t>Applying a debate to the topic area</a:t>
            </a:r>
            <a:endParaRPr lang="en-GB" sz="6600" dirty="0">
              <a:latin typeface="Arial" panose="020B0604020202020204" pitchFamily="34" charset="0"/>
              <a:cs typeface="Arial" panose="020B0604020202020204" pitchFamily="34" charset="0"/>
            </a:endParaRPr>
          </a:p>
        </p:txBody>
      </p:sp>
      <p:sp>
        <p:nvSpPr>
          <p:cNvPr id="4" name="TextBox 3"/>
          <p:cNvSpPr txBox="1"/>
          <p:nvPr/>
        </p:nvSpPr>
        <p:spPr>
          <a:xfrm>
            <a:off x="2545122" y="3101590"/>
            <a:ext cx="6598877" cy="4031873"/>
          </a:xfrm>
          <a:prstGeom prst="rect">
            <a:avLst/>
          </a:prstGeom>
          <a:solidFill>
            <a:srgbClr val="FFFF00"/>
          </a:solidFill>
        </p:spPr>
        <p:txBody>
          <a:bodyPr wrap="square" rtlCol="0">
            <a:spAutoFit/>
          </a:bodyPr>
          <a:lstStyle/>
          <a:p>
            <a:pPr marL="457200" indent="-457200">
              <a:buFont typeface="Wingdings" panose="05000000000000000000" pitchFamily="2" charset="2"/>
              <a:buChar char="ü"/>
            </a:pPr>
            <a:r>
              <a:rPr lang="en-GB" sz="3200" dirty="0" smtClean="0">
                <a:latin typeface="Arial" panose="020B0604020202020204" pitchFamily="34" charset="0"/>
                <a:cs typeface="Arial" panose="020B0604020202020204" pitchFamily="34" charset="0"/>
              </a:rPr>
              <a:t>Know the sides of the debate </a:t>
            </a:r>
            <a:r>
              <a:rPr lang="en-GB" sz="2800" i="1" dirty="0" smtClean="0">
                <a:latin typeface="Arial" panose="020B0604020202020204" pitchFamily="34" charset="0"/>
                <a:cs typeface="Arial" panose="020B0604020202020204" pitchFamily="34" charset="0"/>
              </a:rPr>
              <a:t>(free will v determinism, nature v nurture each have 3 sides!)</a:t>
            </a:r>
          </a:p>
          <a:p>
            <a:pPr marL="457200" indent="-457200">
              <a:buFont typeface="Wingdings" panose="05000000000000000000" pitchFamily="2" charset="2"/>
              <a:buChar char="ü"/>
            </a:pPr>
            <a:r>
              <a:rPr lang="en-GB" sz="3200" dirty="0" smtClean="0">
                <a:latin typeface="Arial" panose="020B0604020202020204" pitchFamily="34" charset="0"/>
                <a:cs typeface="Arial" panose="020B0604020202020204" pitchFamily="34" charset="0"/>
              </a:rPr>
              <a:t>Know at least 1 strength and 1 weakness for each side of the debate</a:t>
            </a:r>
          </a:p>
          <a:p>
            <a:pPr marL="457200" indent="-457200">
              <a:buFont typeface="Wingdings" panose="05000000000000000000" pitchFamily="2" charset="2"/>
              <a:buChar char="ü"/>
            </a:pPr>
            <a:r>
              <a:rPr lang="en-GB" sz="3200" dirty="0" smtClean="0">
                <a:latin typeface="Arial" panose="020B0604020202020204" pitchFamily="34" charset="0"/>
                <a:cs typeface="Arial" panose="020B0604020202020204" pitchFamily="34" charset="0"/>
              </a:rPr>
              <a:t>Link the evaluation points to the topic area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4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4800" i="0" u="none" strike="noStrike" baseline="0" dirty="0" smtClean="0"/>
              <a:t>AO2: Applying the Debates</a:t>
            </a:r>
          </a:p>
        </p:txBody>
      </p:sp>
      <p:sp>
        <p:nvSpPr>
          <p:cNvPr id="3" name="TextBox 2"/>
          <p:cNvSpPr txBox="1"/>
          <p:nvPr/>
        </p:nvSpPr>
        <p:spPr>
          <a:xfrm>
            <a:off x="12968" y="958280"/>
            <a:ext cx="7275461" cy="2123658"/>
          </a:xfrm>
          <a:prstGeom prst="rect">
            <a:avLst/>
          </a:prstGeom>
          <a:noFill/>
        </p:spPr>
        <p:txBody>
          <a:bodyPr wrap="square" rtlCol="0">
            <a:spAutoFit/>
          </a:bodyPr>
          <a:lstStyle/>
          <a:p>
            <a:r>
              <a:rPr lang="en-GB" sz="6600" dirty="0" smtClean="0">
                <a:latin typeface="Arial" panose="020B0604020202020204" pitchFamily="34" charset="0"/>
                <a:cs typeface="Arial" panose="020B0604020202020204" pitchFamily="34" charset="0"/>
              </a:rPr>
              <a:t>Know the sides of the debates</a:t>
            </a:r>
            <a:endParaRPr lang="en-GB" sz="6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46" t="31629" r="29262" b="13356"/>
          <a:stretch/>
        </p:blipFill>
        <p:spPr bwMode="auto">
          <a:xfrm rot="431945">
            <a:off x="4716016" y="2424842"/>
            <a:ext cx="4017820" cy="402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Image result for sort it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072275"/>
            <a:ext cx="3329359" cy="332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851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31032" cy="830997"/>
          </a:xfrm>
          <a:prstGeom prst="rect">
            <a:avLst/>
          </a:prstGeom>
          <a:noFill/>
        </p:spPr>
        <p:txBody>
          <a:bodyPr wrap="square" rtlCol="0">
            <a:spAutoFit/>
          </a:bodyPr>
          <a:lstStyle/>
          <a:p>
            <a:pPr algn="ctr"/>
            <a:r>
              <a:rPr lang="en-GB" sz="4800" dirty="0" smtClean="0">
                <a:latin typeface="Arial" panose="020B0604020202020204" pitchFamily="34" charset="0"/>
                <a:cs typeface="Arial" panose="020B0604020202020204" pitchFamily="34" charset="0"/>
              </a:rPr>
              <a:t>Know the sides of the debates</a:t>
            </a:r>
            <a:endParaRPr lang="en-GB" sz="48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3292451"/>
              </p:ext>
            </p:extLst>
          </p:nvPr>
        </p:nvGraphicFramePr>
        <p:xfrm>
          <a:off x="251520" y="1052736"/>
          <a:ext cx="8640961" cy="5804643"/>
        </p:xfrm>
        <a:graphic>
          <a:graphicData uri="http://schemas.openxmlformats.org/drawingml/2006/table">
            <a:tbl>
              <a:tblPr firstRow="1" firstCol="1" bandRow="1">
                <a:tableStyleId>{5940675A-B579-460E-94D1-54222C63F5DA}</a:tableStyleId>
              </a:tblPr>
              <a:tblGrid>
                <a:gridCol w="3547263">
                  <a:extLst>
                    <a:ext uri="{9D8B030D-6E8A-4147-A177-3AD203B41FA5}">
                      <a16:colId xmlns:a16="http://schemas.microsoft.com/office/drawing/2014/main" val="20000"/>
                    </a:ext>
                  </a:extLst>
                </a:gridCol>
                <a:gridCol w="1457613">
                  <a:extLst>
                    <a:ext uri="{9D8B030D-6E8A-4147-A177-3AD203B41FA5}">
                      <a16:colId xmlns:a16="http://schemas.microsoft.com/office/drawing/2014/main" val="20001"/>
                    </a:ext>
                  </a:extLst>
                </a:gridCol>
                <a:gridCol w="3636085">
                  <a:extLst>
                    <a:ext uri="{9D8B030D-6E8A-4147-A177-3AD203B41FA5}">
                      <a16:colId xmlns:a16="http://schemas.microsoft.com/office/drawing/2014/main" val="20002"/>
                    </a:ext>
                  </a:extLst>
                </a:gridCol>
              </a:tblGrid>
              <a:tr h="730893">
                <a:tc>
                  <a:txBody>
                    <a:bodyPr/>
                    <a:lstStyle/>
                    <a:p>
                      <a:pPr algn="ctr">
                        <a:lnSpc>
                          <a:spcPct val="115000"/>
                        </a:lnSpc>
                        <a:spcAft>
                          <a:spcPts val="0"/>
                        </a:spcAft>
                      </a:pPr>
                      <a:r>
                        <a:rPr lang="en-GB" sz="2400" dirty="0">
                          <a:effectLst/>
                          <a:latin typeface="Arial" panose="020B0604020202020204" pitchFamily="34" charset="0"/>
                          <a:cs typeface="Arial" panose="020B0604020202020204" pitchFamily="34" charset="0"/>
                        </a:rPr>
                        <a:t>Side 1</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a:effectLst/>
                          <a:latin typeface="Arial" panose="020B0604020202020204" pitchFamily="34" charset="0"/>
                          <a:cs typeface="Arial" panose="020B0604020202020204" pitchFamily="34" charset="0"/>
                        </a:rPr>
                        <a:t>The Middle Way</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Side 2</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5751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Nature</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a:effectLst/>
                          <a:latin typeface="Arial" panose="020B0604020202020204" pitchFamily="34" charset="0"/>
                          <a:cs typeface="Arial" panose="020B0604020202020204" pitchFamily="34" charset="0"/>
                        </a:rPr>
                        <a:t>Interactionist</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Nurture</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751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Reductionist</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Holistic</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699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Free will</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a:effectLst/>
                          <a:latin typeface="Arial" panose="020B0604020202020204" pitchFamily="34" charset="0"/>
                          <a:cs typeface="Arial" panose="020B0604020202020204" pitchFamily="34" charset="0"/>
                        </a:rPr>
                        <a:t>Environmental determinism</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Deterministic</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5751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Individual explanation</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Situational explanation</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6699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Research should aim to be useful</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The value is doing the research itself, not how it is used</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5751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Ethical considerations must be upheld</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The ends justify the means</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6699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Socially sensitive research should be done</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Socially sensitive research should be avoided</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575166">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Severe ethnocentrism</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GB" sz="1800" dirty="0">
                          <a:effectLst/>
                          <a:latin typeface="Arial" panose="020B0604020202020204" pitchFamily="34" charset="0"/>
                          <a:cs typeface="Arial" panose="020B0604020202020204" pitchFamily="34" charset="0"/>
                        </a:rPr>
                        <a:t>Softer ethnocentrism</a:t>
                      </a:r>
                      <a:endParaRPr lang="en-GB" sz="18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77685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algn="l" rtl="0"/>
            <a:r>
              <a:rPr lang="en-GB" sz="4800" i="0" u="none" strike="noStrike" baseline="0" dirty="0" smtClean="0"/>
              <a:t>AO2: Applying the Debates</a:t>
            </a:r>
          </a:p>
        </p:txBody>
      </p:sp>
      <p:sp>
        <p:nvSpPr>
          <p:cNvPr id="4" name="TextBox 3"/>
          <p:cNvSpPr txBox="1"/>
          <p:nvPr/>
        </p:nvSpPr>
        <p:spPr>
          <a:xfrm>
            <a:off x="251519" y="1104126"/>
            <a:ext cx="5375203" cy="5078313"/>
          </a:xfrm>
          <a:prstGeom prst="rect">
            <a:avLst/>
          </a:prstGeom>
          <a:solidFill>
            <a:srgbClr val="FFFF00"/>
          </a:solidFill>
        </p:spPr>
        <p:txBody>
          <a:bodyPr wrap="square" rtlCol="0">
            <a:spAutoFit/>
          </a:bodyPr>
          <a:lstStyle/>
          <a:p>
            <a:pPr marL="457200" indent="-457200">
              <a:buFont typeface="Wingdings" panose="05000000000000000000" pitchFamily="2" charset="2"/>
              <a:buChar char="ü"/>
            </a:pPr>
            <a:r>
              <a:rPr lang="en-GB" sz="5400" dirty="0" smtClean="0">
                <a:latin typeface="Arial" panose="020B0604020202020204" pitchFamily="34" charset="0"/>
                <a:cs typeface="Arial" panose="020B0604020202020204" pitchFamily="34" charset="0"/>
              </a:rPr>
              <a:t>Point</a:t>
            </a:r>
          </a:p>
          <a:p>
            <a:pPr marL="457200" indent="-457200">
              <a:buFont typeface="Wingdings" panose="05000000000000000000" pitchFamily="2" charset="2"/>
              <a:buChar char="ü"/>
            </a:pPr>
            <a:r>
              <a:rPr lang="en-GB" sz="5400" dirty="0" smtClean="0">
                <a:latin typeface="Arial" panose="020B0604020202020204" pitchFamily="34" charset="0"/>
                <a:cs typeface="Arial" panose="020B0604020202020204" pitchFamily="34" charset="0"/>
              </a:rPr>
              <a:t>Explanation</a:t>
            </a:r>
          </a:p>
          <a:p>
            <a:pPr marL="457200" indent="-457200">
              <a:buFont typeface="Wingdings" panose="05000000000000000000" pitchFamily="2" charset="2"/>
              <a:buChar char="ü"/>
            </a:pPr>
            <a:r>
              <a:rPr lang="en-GB" sz="5400" dirty="0" smtClean="0">
                <a:latin typeface="Arial" panose="020B0604020202020204" pitchFamily="34" charset="0"/>
                <a:cs typeface="Arial" panose="020B0604020202020204" pitchFamily="34" charset="0"/>
              </a:rPr>
              <a:t>Evidence </a:t>
            </a:r>
          </a:p>
          <a:p>
            <a:pPr marL="457200" indent="-457200">
              <a:buFont typeface="Wingdings" panose="05000000000000000000" pitchFamily="2" charset="2"/>
              <a:buChar char="ü"/>
            </a:pPr>
            <a:r>
              <a:rPr lang="en-GB" sz="5400" dirty="0" smtClean="0">
                <a:latin typeface="Arial" panose="020B0604020202020204" pitchFamily="34" charset="0"/>
                <a:cs typeface="Arial" panose="020B0604020202020204" pitchFamily="34" charset="0"/>
              </a:rPr>
              <a:t>Conclusion</a:t>
            </a:r>
          </a:p>
          <a:p>
            <a:pPr marL="457200" indent="-457200">
              <a:buFont typeface="Wingdings" panose="05000000000000000000" pitchFamily="2" charset="2"/>
              <a:buChar char="ü"/>
            </a:pPr>
            <a:r>
              <a:rPr lang="en-GB" sz="5400" dirty="0" smtClean="0">
                <a:latin typeface="Arial" panose="020B0604020202020204" pitchFamily="34" charset="0"/>
                <a:cs typeface="Arial" panose="020B0604020202020204" pitchFamily="34" charset="0"/>
              </a:rPr>
              <a:t>Challenge (if you want A*-B) </a:t>
            </a:r>
            <a:endParaRPr lang="en-GB" sz="5400" dirty="0">
              <a:latin typeface="Arial" panose="020B0604020202020204" pitchFamily="34" charset="0"/>
              <a:cs typeface="Arial" panose="020B0604020202020204" pitchFamily="34" charset="0"/>
            </a:endParaRPr>
          </a:p>
        </p:txBody>
      </p:sp>
      <p:pic>
        <p:nvPicPr>
          <p:cNvPr id="3075" name="Picture 3" descr="C:\Users\vevagora\AppData\Local\Microsoft\Windows\Temporary Internet Files\Content.IE5\HS5AWRH2\fiv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861" y="1104126"/>
            <a:ext cx="35052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evagora\AppData\Local\Microsoft\Windows\Temporary Internet Files\Content.IE5\0KNE98FX\repeat3[1].jpg"/>
          <p:cNvPicPr>
            <a:picLocks noChangeAspect="1" noChangeArrowheads="1"/>
          </p:cNvPicPr>
          <p:nvPr/>
        </p:nvPicPr>
        <p:blipFill rotWithShape="1">
          <a:blip r:embed="rId4">
            <a:extLst>
              <a:ext uri="{28A0092B-C50C-407E-A947-70E740481C1C}">
                <a14:useLocalDpi xmlns:a14="http://schemas.microsoft.com/office/drawing/2010/main" val="0"/>
              </a:ext>
            </a:extLst>
          </a:blip>
          <a:srcRect r="31334"/>
          <a:stretch/>
        </p:blipFill>
        <p:spPr bwMode="auto">
          <a:xfrm>
            <a:off x="5626723" y="4439746"/>
            <a:ext cx="3297475" cy="240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algn="l" rtl="0"/>
            <a:r>
              <a:rPr lang="en-GB" sz="4800" i="0" u="none" strike="noStrike" baseline="0" dirty="0" smtClean="0"/>
              <a:t>AO2: Applying the Debates</a:t>
            </a:r>
          </a:p>
        </p:txBody>
      </p:sp>
      <p:sp>
        <p:nvSpPr>
          <p:cNvPr id="5" name="TextBox 4"/>
          <p:cNvSpPr txBox="1"/>
          <p:nvPr/>
        </p:nvSpPr>
        <p:spPr>
          <a:xfrm>
            <a:off x="0" y="908720"/>
            <a:ext cx="9144000" cy="569386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Being on the nature side of the debate, the Medical Model takes the nature view and states that </a:t>
            </a:r>
            <a:r>
              <a:rPr lang="en-GB" sz="2800" u="sng" dirty="0" smtClean="0">
                <a:latin typeface="Arial" panose="020B0604020202020204" pitchFamily="34" charset="0"/>
                <a:cs typeface="Arial" panose="020B0604020202020204" pitchFamily="34" charset="0"/>
              </a:rPr>
              <a:t>physiology / biology causes the mental illness</a:t>
            </a:r>
            <a:r>
              <a:rPr lang="en-GB" sz="2800" dirty="0" smtClean="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This is because it </a:t>
            </a:r>
            <a:r>
              <a:rPr lang="en-GB" sz="2800" u="sng" dirty="0" smtClean="0">
                <a:latin typeface="Arial" panose="020B0604020202020204" pitchFamily="34" charset="0"/>
                <a:cs typeface="Arial" panose="020B0604020202020204" pitchFamily="34" charset="0"/>
              </a:rPr>
              <a:t>considers biochemistry, brain abnormality </a:t>
            </a:r>
            <a:r>
              <a:rPr lang="en-GB" sz="2800" dirty="0" smtClean="0">
                <a:latin typeface="Arial" panose="020B0604020202020204" pitchFamily="34" charset="0"/>
                <a:cs typeface="Arial" panose="020B0604020202020204" pitchFamily="34" charset="0"/>
              </a:rPr>
              <a:t>and/or genes are the cause of behaviour.</a:t>
            </a: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For example, </a:t>
            </a:r>
            <a:r>
              <a:rPr lang="en-GB" sz="2800" u="sng" dirty="0" err="1" smtClean="0">
                <a:latin typeface="Arial" panose="020B0604020202020204" pitchFamily="34" charset="0"/>
                <a:cs typeface="Arial" panose="020B0604020202020204" pitchFamily="34" charset="0"/>
              </a:rPr>
              <a:t>Gottesman</a:t>
            </a:r>
            <a:r>
              <a:rPr lang="en-GB" sz="2800" dirty="0" smtClean="0">
                <a:latin typeface="Arial" panose="020B0604020202020204" pitchFamily="34" charset="0"/>
                <a:cs typeface="Arial" panose="020B0604020202020204" pitchFamily="34" charset="0"/>
              </a:rPr>
              <a:t> showed a strong concordance between </a:t>
            </a:r>
            <a:r>
              <a:rPr lang="en-GB" sz="2800" dirty="0" err="1" smtClean="0">
                <a:latin typeface="Arial" panose="020B0604020202020204" pitchFamily="34" charset="0"/>
                <a:cs typeface="Arial" panose="020B0604020202020204" pitchFamily="34" charset="0"/>
              </a:rPr>
              <a:t>Sz</a:t>
            </a:r>
            <a:r>
              <a:rPr lang="en-GB" sz="2800" dirty="0" smtClean="0">
                <a:latin typeface="Arial" panose="020B0604020202020204" pitchFamily="34" charset="0"/>
                <a:cs typeface="Arial" panose="020B0604020202020204" pitchFamily="34" charset="0"/>
              </a:rPr>
              <a:t> parents having children who also have this disorder. </a:t>
            </a: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Adopting this </a:t>
            </a:r>
            <a:r>
              <a:rPr lang="en-GB" sz="2800" u="sng" dirty="0" smtClean="0">
                <a:latin typeface="Arial" panose="020B0604020202020204" pitchFamily="34" charset="0"/>
                <a:cs typeface="Arial" panose="020B0604020202020204" pitchFamily="34" charset="0"/>
              </a:rPr>
              <a:t>reductionist view </a:t>
            </a:r>
            <a:r>
              <a:rPr lang="en-GB" sz="2800" dirty="0" smtClean="0">
                <a:latin typeface="Arial" panose="020B0604020202020204" pitchFamily="34" charset="0"/>
                <a:cs typeface="Arial" panose="020B0604020202020204" pitchFamily="34" charset="0"/>
              </a:rPr>
              <a:t>is helpful because it offers </a:t>
            </a:r>
            <a:r>
              <a:rPr lang="en-GB" sz="2800" u="sng" dirty="0" smtClean="0">
                <a:latin typeface="Arial" panose="020B0604020202020204" pitchFamily="34" charset="0"/>
                <a:cs typeface="Arial" panose="020B0604020202020204" pitchFamily="34" charset="0"/>
              </a:rPr>
              <a:t>useful applications</a:t>
            </a:r>
            <a:r>
              <a:rPr lang="en-GB" sz="2800" dirty="0" smtClean="0">
                <a:latin typeface="Arial" panose="020B0604020202020204" pitchFamily="34" charset="0"/>
                <a:cs typeface="Arial" panose="020B0604020202020204" pitchFamily="34" charset="0"/>
              </a:rPr>
              <a:t>, such as advising 2 </a:t>
            </a:r>
            <a:r>
              <a:rPr lang="en-GB" sz="2800" dirty="0" err="1" smtClean="0">
                <a:latin typeface="Arial" panose="020B0604020202020204" pitchFamily="34" charset="0"/>
                <a:cs typeface="Arial" panose="020B0604020202020204" pitchFamily="34" charset="0"/>
              </a:rPr>
              <a:t>Sz</a:t>
            </a:r>
            <a:r>
              <a:rPr lang="en-GB" sz="2800" dirty="0" smtClean="0">
                <a:latin typeface="Arial" panose="020B0604020202020204" pitchFamily="34" charset="0"/>
                <a:cs typeface="Arial" panose="020B0604020202020204" pitchFamily="34" charset="0"/>
              </a:rPr>
              <a:t> parents not to have children. </a:t>
            </a:r>
          </a:p>
          <a:p>
            <a:pPr marL="457200"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However you </a:t>
            </a:r>
            <a:r>
              <a:rPr lang="en-GB" sz="2800" u="sng" dirty="0" smtClean="0">
                <a:latin typeface="Arial" panose="020B0604020202020204" pitchFamily="34" charset="0"/>
                <a:cs typeface="Arial" panose="020B0604020202020204" pitchFamily="34" charset="0"/>
              </a:rPr>
              <a:t>cannot change a person’s genes </a:t>
            </a:r>
            <a:r>
              <a:rPr lang="en-GB" sz="2800" dirty="0" smtClean="0">
                <a:latin typeface="Arial" panose="020B0604020202020204" pitchFamily="34" charset="0"/>
                <a:cs typeface="Arial" panose="020B0604020202020204" pitchFamily="34" charset="0"/>
              </a:rPr>
              <a:t>so the applications will not be useful individually.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1911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algn="l" rtl="0"/>
            <a:r>
              <a:rPr lang="en-GB" sz="4800" i="0" u="none" strike="noStrike" baseline="0" dirty="0" smtClean="0"/>
              <a:t>AO2: Applying the Debates</a:t>
            </a:r>
          </a:p>
        </p:txBody>
      </p:sp>
      <p:sp>
        <p:nvSpPr>
          <p:cNvPr id="5" name="TextBox 4"/>
          <p:cNvSpPr txBox="1"/>
          <p:nvPr/>
        </p:nvSpPr>
        <p:spPr>
          <a:xfrm>
            <a:off x="0" y="908720"/>
            <a:ext cx="9144000" cy="6124754"/>
          </a:xfrm>
          <a:prstGeom prst="rect">
            <a:avLst/>
          </a:prstGeom>
          <a:noFill/>
        </p:spPr>
        <p:txBody>
          <a:bodyPr wrap="square" rtlCol="0">
            <a:spAutoFit/>
          </a:bodyPr>
          <a:lstStyle/>
          <a:p>
            <a:pPr marL="457200" indent="-457200">
              <a:buFont typeface="Arial" panose="020B0604020202020204" pitchFamily="34" charset="0"/>
              <a:buChar char="•"/>
            </a:pPr>
            <a:r>
              <a:rPr lang="en-GB" sz="2700" dirty="0" smtClean="0">
                <a:latin typeface="Arial" panose="020B0604020202020204" pitchFamily="34" charset="0"/>
                <a:cs typeface="Arial" panose="020B0604020202020204" pitchFamily="34" charset="0"/>
              </a:rPr>
              <a:t>Being on the nurture side, the alternatives to the medical model suggest that </a:t>
            </a:r>
            <a:r>
              <a:rPr lang="en-GB" sz="2700" u="sng" dirty="0" smtClean="0">
                <a:latin typeface="Arial" panose="020B0604020202020204" pitchFamily="34" charset="0"/>
                <a:cs typeface="Arial" panose="020B0604020202020204" pitchFamily="34" charset="0"/>
              </a:rPr>
              <a:t>behaviour is acquired through upbringing.</a:t>
            </a:r>
          </a:p>
          <a:p>
            <a:pPr marL="457200" indent="-457200">
              <a:buFont typeface="Arial" panose="020B0604020202020204" pitchFamily="34" charset="0"/>
              <a:buChar char="•"/>
            </a:pPr>
            <a:r>
              <a:rPr lang="en-GB" sz="2700" dirty="0" smtClean="0">
                <a:latin typeface="Arial" panose="020B0604020202020204" pitchFamily="34" charset="0"/>
                <a:cs typeface="Arial" panose="020B0604020202020204" pitchFamily="34" charset="0"/>
              </a:rPr>
              <a:t>Mental illness is </a:t>
            </a:r>
            <a:r>
              <a:rPr lang="en-GB" sz="2700" u="sng" dirty="0" smtClean="0">
                <a:latin typeface="Arial" panose="020B0604020202020204" pitchFamily="34" charset="0"/>
                <a:cs typeface="Arial" panose="020B0604020202020204" pitchFamily="34" charset="0"/>
              </a:rPr>
              <a:t>learnt through childhood </a:t>
            </a:r>
            <a:r>
              <a:rPr lang="en-GB" sz="2700" dirty="0" smtClean="0">
                <a:latin typeface="Arial" panose="020B0604020202020204" pitchFamily="34" charset="0"/>
                <a:cs typeface="Arial" panose="020B0604020202020204" pitchFamily="34" charset="0"/>
              </a:rPr>
              <a:t>and shown in the adult’s thinking.</a:t>
            </a:r>
          </a:p>
          <a:p>
            <a:pPr marL="457200" indent="-457200">
              <a:buFont typeface="Arial" panose="020B0604020202020204" pitchFamily="34" charset="0"/>
              <a:buChar char="•"/>
            </a:pPr>
            <a:r>
              <a:rPr lang="en-GB" sz="2700" dirty="0" smtClean="0">
                <a:latin typeface="Arial" panose="020B0604020202020204" pitchFamily="34" charset="0"/>
                <a:cs typeface="Arial" panose="020B0604020202020204" pitchFamily="34" charset="0"/>
              </a:rPr>
              <a:t>For example, Szasz suggested that sometimes </a:t>
            </a:r>
            <a:r>
              <a:rPr lang="en-GB" sz="2700" u="sng" dirty="0" smtClean="0">
                <a:latin typeface="Arial" panose="020B0604020202020204" pitchFamily="34" charset="0"/>
                <a:cs typeface="Arial" panose="020B0604020202020204" pitchFamily="34" charset="0"/>
              </a:rPr>
              <a:t>abnormal behaviours are just ways people are  coping </a:t>
            </a:r>
            <a:r>
              <a:rPr lang="en-GB" sz="2700" dirty="0" smtClean="0">
                <a:latin typeface="Arial" panose="020B0604020202020204" pitchFamily="34" charset="0"/>
                <a:cs typeface="Arial" panose="020B0604020202020204" pitchFamily="34" charset="0"/>
              </a:rPr>
              <a:t>with a very difficult environment around them, such as depression and difficult life circumstances.</a:t>
            </a:r>
          </a:p>
          <a:p>
            <a:pPr marL="457200" indent="-457200">
              <a:buFont typeface="Arial" panose="020B0604020202020204" pitchFamily="34" charset="0"/>
              <a:buChar char="•"/>
            </a:pPr>
            <a:r>
              <a:rPr lang="en-GB" sz="2700" dirty="0" smtClean="0">
                <a:latin typeface="Arial" panose="020B0604020202020204" pitchFamily="34" charset="0"/>
                <a:cs typeface="Arial" panose="020B0604020202020204" pitchFamily="34" charset="0"/>
              </a:rPr>
              <a:t>Adopting this </a:t>
            </a:r>
            <a:r>
              <a:rPr lang="en-GB" sz="2700" u="sng" dirty="0" smtClean="0">
                <a:latin typeface="Arial" panose="020B0604020202020204" pitchFamily="34" charset="0"/>
                <a:cs typeface="Arial" panose="020B0604020202020204" pitchFamily="34" charset="0"/>
              </a:rPr>
              <a:t>reductionist view is helpful </a:t>
            </a:r>
            <a:r>
              <a:rPr lang="en-GB" sz="2700" dirty="0" smtClean="0">
                <a:latin typeface="Arial" panose="020B0604020202020204" pitchFamily="34" charset="0"/>
                <a:cs typeface="Arial" panose="020B0604020202020204" pitchFamily="34" charset="0"/>
              </a:rPr>
              <a:t>because it offers </a:t>
            </a:r>
            <a:r>
              <a:rPr lang="en-GB" sz="2700" u="sng" dirty="0" smtClean="0">
                <a:latin typeface="Arial" panose="020B0604020202020204" pitchFamily="34" charset="0"/>
                <a:cs typeface="Arial" panose="020B0604020202020204" pitchFamily="34" charset="0"/>
              </a:rPr>
              <a:t>practical applications</a:t>
            </a:r>
            <a:r>
              <a:rPr lang="en-GB" sz="2700" dirty="0" smtClean="0">
                <a:latin typeface="Arial" panose="020B0604020202020204" pitchFamily="34" charset="0"/>
                <a:cs typeface="Arial" panose="020B0604020202020204" pitchFamily="34" charset="0"/>
              </a:rPr>
              <a:t>, such as advising parents on how to avoid stress in their children’s lives. </a:t>
            </a:r>
          </a:p>
          <a:p>
            <a:pPr marL="457200" indent="-457200">
              <a:buFont typeface="Arial" panose="020B0604020202020204" pitchFamily="34" charset="0"/>
              <a:buChar char="•"/>
            </a:pPr>
            <a:r>
              <a:rPr lang="en-GB" sz="2700" dirty="0" smtClean="0">
                <a:latin typeface="Arial" panose="020B0604020202020204" pitchFamily="34" charset="0"/>
                <a:cs typeface="Arial" panose="020B0604020202020204" pitchFamily="34" charset="0"/>
              </a:rPr>
              <a:t>However this suggests that parents and the community are to blame for mental illness.</a:t>
            </a:r>
            <a:endParaRPr lang="en-GB"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429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FFFF00"/>
          </a:solidFill>
        </p:spPr>
        <p:txBody>
          <a:bodyPr>
            <a:normAutofit/>
          </a:bodyPr>
          <a:lstStyle/>
          <a:p>
            <a:pPr marR="0" rtl="0"/>
            <a:r>
              <a:rPr lang="en-GB" sz="4800" i="0" u="none" strike="noStrike" baseline="0" dirty="0" smtClean="0"/>
              <a:t>AO2: Applying the Debates</a:t>
            </a:r>
          </a:p>
        </p:txBody>
      </p:sp>
      <p:sp>
        <p:nvSpPr>
          <p:cNvPr id="5" name="TextBox 4"/>
          <p:cNvSpPr txBox="1"/>
          <p:nvPr/>
        </p:nvSpPr>
        <p:spPr>
          <a:xfrm>
            <a:off x="0" y="908720"/>
            <a:ext cx="9144000" cy="923330"/>
          </a:xfrm>
          <a:prstGeom prst="rect">
            <a:avLst/>
          </a:prstGeom>
          <a:noFill/>
        </p:spPr>
        <p:txBody>
          <a:bodyPr wrap="square" rtlCol="0">
            <a:spAutoFit/>
          </a:bodyPr>
          <a:lstStyle/>
          <a:p>
            <a:r>
              <a:rPr lang="en-GB" sz="2700" dirty="0">
                <a:latin typeface="Arial" panose="020B0604020202020204" pitchFamily="34" charset="0"/>
                <a:cs typeface="Arial" panose="020B0604020202020204" pitchFamily="34" charset="0"/>
                <a:hlinkClick r:id="rId3"/>
              </a:rPr>
              <a:t>http://</a:t>
            </a:r>
            <a:r>
              <a:rPr lang="en-GB" sz="2700" dirty="0" smtClean="0">
                <a:latin typeface="Arial" panose="020B0604020202020204" pitchFamily="34" charset="0"/>
                <a:cs typeface="Arial" panose="020B0604020202020204" pitchFamily="34" charset="0"/>
                <a:hlinkClick r:id="rId3"/>
              </a:rPr>
              <a:t>www.classtools.net/education-games-php/fruit_machine</a:t>
            </a:r>
            <a:r>
              <a:rPr lang="en-GB" sz="2700" dirty="0" smtClean="0">
                <a:latin typeface="Arial" panose="020B0604020202020204" pitchFamily="34" charset="0"/>
                <a:cs typeface="Arial" panose="020B0604020202020204" pitchFamily="34" charset="0"/>
              </a:rPr>
              <a:t> </a:t>
            </a:r>
            <a:endParaRPr lang="en-GB" sz="27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671" t="18734" r="20312" b="10227"/>
          <a:stretch/>
        </p:blipFill>
        <p:spPr bwMode="auto">
          <a:xfrm>
            <a:off x="4683612" y="3933055"/>
            <a:ext cx="3592845" cy="265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3396" y="2132856"/>
            <a:ext cx="8460432" cy="1569660"/>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Page 3: Historical Context</a:t>
            </a:r>
          </a:p>
          <a:p>
            <a:r>
              <a:rPr lang="en-GB" sz="3200" dirty="0" smtClean="0">
                <a:latin typeface="Arial" panose="020B0604020202020204" pitchFamily="34" charset="0"/>
                <a:cs typeface="Arial" panose="020B0604020202020204" pitchFamily="34" charset="0"/>
              </a:rPr>
              <a:t>Page 7: Medical Model</a:t>
            </a:r>
          </a:p>
          <a:p>
            <a:r>
              <a:rPr lang="en-GB" sz="3200" dirty="0" smtClean="0">
                <a:latin typeface="Arial" panose="020B0604020202020204" pitchFamily="34" charset="0"/>
                <a:cs typeface="Arial" panose="020B0604020202020204" pitchFamily="34" charset="0"/>
              </a:rPr>
              <a:t>Page 11: Alternatives to the Medical Model</a:t>
            </a:r>
          </a:p>
        </p:txBody>
      </p:sp>
      <p:sp>
        <p:nvSpPr>
          <p:cNvPr id="4" name="Rectangle 3"/>
          <p:cNvSpPr/>
          <p:nvPr/>
        </p:nvSpPr>
        <p:spPr>
          <a:xfrm>
            <a:off x="5868144" y="4725144"/>
            <a:ext cx="1584176"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39552" y="3933055"/>
            <a:ext cx="3384376" cy="2677656"/>
          </a:xfrm>
          <a:prstGeom prst="rect">
            <a:avLst/>
          </a:prstGeom>
          <a:solidFill>
            <a:srgbClr val="00B0F0"/>
          </a:solidFill>
        </p:spPr>
        <p:txBody>
          <a:bodyPr wrap="square" rtlCol="0">
            <a:spAutoFit/>
          </a:bodyPr>
          <a:lstStyle/>
          <a:p>
            <a:pPr marL="457200" indent="-457200">
              <a:buFont typeface="Wingdings" panose="05000000000000000000" pitchFamily="2" charset="2"/>
              <a:buChar char="ü"/>
            </a:pPr>
            <a:r>
              <a:rPr lang="en-GB" sz="2800" dirty="0" smtClean="0">
                <a:latin typeface="Arial" panose="020B0604020202020204" pitchFamily="34" charset="0"/>
                <a:cs typeface="Arial" panose="020B0604020202020204" pitchFamily="34" charset="0"/>
              </a:rPr>
              <a:t>Produce a model answer for your question. </a:t>
            </a:r>
          </a:p>
          <a:p>
            <a:pPr marL="457200" indent="-457200">
              <a:buFont typeface="Wingdings" panose="05000000000000000000" pitchFamily="2" charset="2"/>
              <a:buChar char="ü"/>
            </a:pPr>
            <a:r>
              <a:rPr lang="en-GB" sz="2800" dirty="0" smtClean="0">
                <a:latin typeface="Arial" panose="020B0604020202020204" pitchFamily="34" charset="0"/>
                <a:cs typeface="Arial" panose="020B0604020202020204" pitchFamily="34" charset="0"/>
              </a:rPr>
              <a:t>2 x P-E-E-C-C</a:t>
            </a:r>
          </a:p>
          <a:p>
            <a:pPr marL="457200" indent="-457200">
              <a:buFont typeface="Wingdings" panose="05000000000000000000" pitchFamily="2" charset="2"/>
              <a:buChar char="ü"/>
            </a:pPr>
            <a:r>
              <a:rPr lang="en-GB" sz="2800" dirty="0" smtClean="0">
                <a:latin typeface="Arial" panose="020B0604020202020204" pitchFamily="34" charset="0"/>
                <a:cs typeface="Arial" panose="020B0604020202020204" pitchFamily="34" charset="0"/>
              </a:rPr>
              <a:t>Do you need a conclusion?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3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0" y="4285278"/>
            <a:ext cx="9144000" cy="4525963"/>
          </a:xfrm>
        </p:spPr>
        <p:txBody>
          <a:bodyPr>
            <a:normAutofit/>
          </a:bodyPr>
          <a:lstStyle/>
          <a:p>
            <a:r>
              <a:rPr lang="en-GB" sz="2400" dirty="0" smtClean="0"/>
              <a:t>To what extent are the Medical model’s explanations of mental illness useful? [10]</a:t>
            </a:r>
          </a:p>
          <a:p>
            <a:r>
              <a:rPr lang="en-GB" sz="2400" dirty="0"/>
              <a:t>To what extent are the </a:t>
            </a:r>
            <a:r>
              <a:rPr lang="en-GB" sz="2400" dirty="0" smtClean="0"/>
              <a:t>explanations from alternatives to the Medical model reductionist? </a:t>
            </a:r>
            <a:r>
              <a:rPr lang="en-GB" sz="2400" dirty="0"/>
              <a:t>[10</a:t>
            </a:r>
            <a:r>
              <a:rPr lang="en-GB" sz="2400" dirty="0" smtClean="0"/>
              <a:t>]</a:t>
            </a:r>
          </a:p>
          <a:p>
            <a:r>
              <a:rPr lang="en-GB" sz="2400" dirty="0"/>
              <a:t>To what extent are alternatives to the medical model of explaining mental illness scientific? </a:t>
            </a:r>
            <a:r>
              <a:rPr lang="en-GB" sz="2400" b="1" dirty="0"/>
              <a:t>[10] </a:t>
            </a:r>
            <a:endParaRPr lang="en-GB"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93" t="31060" r="16051" b="12690"/>
          <a:stretch/>
        </p:blipFill>
        <p:spPr bwMode="auto">
          <a:xfrm>
            <a:off x="1043608" y="-20782"/>
            <a:ext cx="6928348" cy="431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27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a:solidFill>
            <a:srgbClr val="FFFF00"/>
          </a:solidFill>
        </p:spPr>
        <p:txBody>
          <a:bodyPr>
            <a:normAutofit/>
          </a:bodyPr>
          <a:lstStyle/>
          <a:p>
            <a:pPr marR="0" rtl="0"/>
            <a:r>
              <a:rPr lang="en-GB" i="0" u="none" strike="noStrike" baseline="0" dirty="0" smtClean="0"/>
              <a:t>Key Dates</a:t>
            </a:r>
          </a:p>
        </p:txBody>
      </p:sp>
      <p:sp>
        <p:nvSpPr>
          <p:cNvPr id="7" name="Rectangle 6"/>
          <p:cNvSpPr/>
          <p:nvPr/>
        </p:nvSpPr>
        <p:spPr>
          <a:xfrm>
            <a:off x="-14033" y="794939"/>
            <a:ext cx="9144000" cy="5509200"/>
          </a:xfrm>
          <a:prstGeom prst="rect">
            <a:avLst/>
          </a:prstGeom>
        </p:spPr>
        <p:txBody>
          <a:bodyPr wrap="square">
            <a:spAutoFit/>
          </a:bodyPr>
          <a:lstStyle/>
          <a:p>
            <a:pPr algn="ctr"/>
            <a:r>
              <a:rPr lang="en-GB" sz="4400" dirty="0">
                <a:latin typeface="Arial" panose="020B0604020202020204" pitchFamily="34" charset="0"/>
                <a:cs typeface="Arial" panose="020B0604020202020204" pitchFamily="34" charset="0"/>
              </a:rPr>
              <a:t>Monday 20th May </a:t>
            </a:r>
            <a:r>
              <a:rPr lang="en-GB" sz="4400" dirty="0" smtClean="0">
                <a:latin typeface="Arial" panose="020B0604020202020204" pitchFamily="34" charset="0"/>
                <a:cs typeface="Arial" panose="020B0604020202020204" pitchFamily="34" charset="0"/>
              </a:rPr>
              <a:t>PM = Paper 1</a:t>
            </a:r>
          </a:p>
          <a:p>
            <a:pPr algn="ctr"/>
            <a:r>
              <a:rPr lang="en-GB" sz="4400" dirty="0" smtClean="0">
                <a:latin typeface="Arial" panose="020B0604020202020204" pitchFamily="34" charset="0"/>
                <a:cs typeface="Arial" panose="020B0604020202020204" pitchFamily="34" charset="0"/>
              </a:rPr>
              <a:t>Leavers Day is Friday 17</a:t>
            </a:r>
            <a:r>
              <a:rPr lang="en-GB" sz="4400" baseline="30000" dirty="0" smtClean="0">
                <a:latin typeface="Arial" panose="020B0604020202020204" pitchFamily="34" charset="0"/>
                <a:cs typeface="Arial" panose="020B0604020202020204" pitchFamily="34" charset="0"/>
              </a:rPr>
              <a:t>th</a:t>
            </a:r>
            <a:endParaRPr lang="en-GB" sz="4400" dirty="0" smtClean="0">
              <a:latin typeface="Arial" panose="020B0604020202020204" pitchFamily="34" charset="0"/>
              <a:cs typeface="Arial" panose="020B0604020202020204" pitchFamily="34" charset="0"/>
            </a:endParaRPr>
          </a:p>
          <a:p>
            <a:pPr algn="ctr"/>
            <a:r>
              <a:rPr lang="en-GB" sz="4400" u="sng" dirty="0">
                <a:latin typeface="Arial" panose="020B0604020202020204" pitchFamily="34" charset="0"/>
                <a:cs typeface="Arial" panose="020B0604020202020204" pitchFamily="34" charset="0"/>
              </a:rPr>
              <a:t>Sunday 19</a:t>
            </a:r>
            <a:r>
              <a:rPr lang="en-GB" sz="4400" u="sng" baseline="30000" dirty="0">
                <a:latin typeface="Arial" panose="020B0604020202020204" pitchFamily="34" charset="0"/>
                <a:cs typeface="Arial" panose="020B0604020202020204" pitchFamily="34" charset="0"/>
              </a:rPr>
              <a:t>th</a:t>
            </a:r>
            <a:r>
              <a:rPr lang="en-GB" sz="4400" u="sng" dirty="0">
                <a:latin typeface="Arial" panose="020B0604020202020204" pitchFamily="34" charset="0"/>
                <a:cs typeface="Arial" panose="020B0604020202020204" pitchFamily="34" charset="0"/>
              </a:rPr>
              <a:t> May </a:t>
            </a:r>
            <a:r>
              <a:rPr lang="en-GB" sz="4400" u="sng" dirty="0" smtClean="0">
                <a:latin typeface="Arial" panose="020B0604020202020204" pitchFamily="34" charset="0"/>
                <a:cs typeface="Arial" panose="020B0604020202020204" pitchFamily="34" charset="0"/>
              </a:rPr>
              <a:t>Morning revision</a:t>
            </a:r>
            <a:endParaRPr lang="en-GB" sz="4400" u="sng" dirty="0">
              <a:latin typeface="Arial" panose="020B0604020202020204" pitchFamily="34" charset="0"/>
              <a:cs typeface="Arial" panose="020B0604020202020204" pitchFamily="34" charset="0"/>
            </a:endParaRPr>
          </a:p>
          <a:p>
            <a:pPr algn="ctr"/>
            <a:endParaRPr lang="en-GB" sz="4400" dirty="0">
              <a:latin typeface="Arial" panose="020B0604020202020204" pitchFamily="34" charset="0"/>
              <a:cs typeface="Arial" panose="020B0604020202020204" pitchFamily="34" charset="0"/>
            </a:endParaRPr>
          </a:p>
          <a:p>
            <a:pPr algn="ctr"/>
            <a:r>
              <a:rPr lang="en-GB" sz="4400" dirty="0" smtClean="0">
                <a:latin typeface="Arial" panose="020B0604020202020204" pitchFamily="34" charset="0"/>
                <a:cs typeface="Arial" panose="020B0604020202020204" pitchFamily="34" charset="0"/>
              </a:rPr>
              <a:t>Friday </a:t>
            </a:r>
            <a:r>
              <a:rPr lang="en-GB" sz="4400" dirty="0">
                <a:latin typeface="Arial" panose="020B0604020202020204" pitchFamily="34" charset="0"/>
                <a:cs typeface="Arial" panose="020B0604020202020204" pitchFamily="34" charset="0"/>
              </a:rPr>
              <a:t>7th June </a:t>
            </a:r>
            <a:r>
              <a:rPr lang="en-GB" sz="4400" dirty="0" smtClean="0">
                <a:latin typeface="Arial" panose="020B0604020202020204" pitchFamily="34" charset="0"/>
                <a:cs typeface="Arial" panose="020B0604020202020204" pitchFamily="34" charset="0"/>
              </a:rPr>
              <a:t>PM</a:t>
            </a:r>
          </a:p>
          <a:p>
            <a:pPr algn="ctr"/>
            <a:r>
              <a:rPr lang="en-GB" sz="4400" dirty="0" smtClean="0">
                <a:latin typeface="Arial" panose="020B0604020202020204" pitchFamily="34" charset="0"/>
                <a:cs typeface="Arial" panose="020B0604020202020204" pitchFamily="34" charset="0"/>
              </a:rPr>
              <a:t>Paper 2</a:t>
            </a:r>
            <a:endParaRPr lang="en-GB" sz="4400" dirty="0">
              <a:latin typeface="Arial" panose="020B0604020202020204" pitchFamily="34" charset="0"/>
              <a:cs typeface="Arial" panose="020B0604020202020204" pitchFamily="34" charset="0"/>
            </a:endParaRPr>
          </a:p>
          <a:p>
            <a:pPr algn="ctr"/>
            <a:r>
              <a:rPr lang="en-GB" sz="4400" dirty="0" smtClean="0">
                <a:latin typeface="Arial" panose="020B0604020202020204" pitchFamily="34" charset="0"/>
                <a:cs typeface="Arial" panose="020B0604020202020204" pitchFamily="34" charset="0"/>
              </a:rPr>
              <a:t>Friday </a:t>
            </a:r>
            <a:r>
              <a:rPr lang="en-GB" sz="4400" dirty="0">
                <a:latin typeface="Arial" panose="020B0604020202020204" pitchFamily="34" charset="0"/>
                <a:cs typeface="Arial" panose="020B0604020202020204" pitchFamily="34" charset="0"/>
              </a:rPr>
              <a:t>14th June </a:t>
            </a:r>
            <a:r>
              <a:rPr lang="en-GB" sz="4400" dirty="0" smtClean="0">
                <a:latin typeface="Arial" panose="020B0604020202020204" pitchFamily="34" charset="0"/>
                <a:cs typeface="Arial" panose="020B0604020202020204" pitchFamily="34" charset="0"/>
              </a:rPr>
              <a:t>AM	</a:t>
            </a:r>
          </a:p>
          <a:p>
            <a:pPr algn="ctr"/>
            <a:r>
              <a:rPr lang="en-GB" sz="4400" dirty="0" smtClean="0">
                <a:latin typeface="Arial" panose="020B0604020202020204" pitchFamily="34" charset="0"/>
                <a:cs typeface="Arial" panose="020B0604020202020204" pitchFamily="34" charset="0"/>
              </a:rPr>
              <a:t>Paper 3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375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143000"/>
            <a:ext cx="9144000" cy="5715000"/>
          </a:xfrm>
        </p:spPr>
        <p:txBody>
          <a:bodyPr>
            <a:normAutofit fontScale="85000" lnSpcReduction="20000"/>
          </a:bodyPr>
          <a:lstStyle/>
          <a:p>
            <a:pPr marL="0" indent="0">
              <a:buNone/>
            </a:pPr>
            <a:r>
              <a:rPr lang="en-US" sz="4000" dirty="0"/>
              <a:t>Level 4 = 12-15 marks</a:t>
            </a:r>
            <a:endParaRPr lang="en-GB" sz="4000" dirty="0"/>
          </a:p>
          <a:p>
            <a:pPr lvl="0"/>
            <a:r>
              <a:rPr lang="en-US" sz="4000" dirty="0"/>
              <a:t>All 4 required features are addressed </a:t>
            </a:r>
            <a:endParaRPr lang="en-GB" sz="4000" dirty="0"/>
          </a:p>
          <a:p>
            <a:pPr lvl="0"/>
            <a:r>
              <a:rPr lang="en-US" sz="4000" dirty="0"/>
              <a:t>Accurate knowledge of each choice is demonstrated (</a:t>
            </a:r>
            <a:r>
              <a:rPr lang="en-US" sz="4000" dirty="0" smtClean="0"/>
              <a:t>Choice)</a:t>
            </a:r>
            <a:endParaRPr lang="en-GB" sz="4000" dirty="0"/>
          </a:p>
          <a:p>
            <a:pPr lvl="0"/>
            <a:r>
              <a:rPr lang="en-US" sz="4000" dirty="0"/>
              <a:t>Application to this scenario is demonstrated in relation to each choice (</a:t>
            </a:r>
            <a:r>
              <a:rPr lang="en-US" sz="4000" dirty="0" smtClean="0"/>
              <a:t>Applied) </a:t>
            </a:r>
            <a:endParaRPr lang="en-GB" sz="4000" dirty="0"/>
          </a:p>
          <a:p>
            <a:pPr lvl="0"/>
            <a:r>
              <a:rPr lang="en-US" sz="4000" dirty="0"/>
              <a:t>Appropriate justification of all or most techniques is demonstrated (</a:t>
            </a:r>
            <a:r>
              <a:rPr lang="en-US" sz="4000" dirty="0" smtClean="0"/>
              <a:t>Justified) </a:t>
            </a:r>
            <a:endParaRPr lang="en-GB" sz="4000" dirty="0"/>
          </a:p>
          <a:p>
            <a:pPr lvl="0"/>
            <a:r>
              <a:rPr lang="en-US" sz="4000" dirty="0"/>
              <a:t>Response explicitly draws on the candidates own research (</a:t>
            </a:r>
            <a:r>
              <a:rPr lang="en-US" sz="4000" dirty="0" smtClean="0"/>
              <a:t>Research)</a:t>
            </a:r>
            <a:endParaRPr lang="en-GB" sz="4000" dirty="0"/>
          </a:p>
          <a:p>
            <a:pPr lvl="0"/>
            <a:r>
              <a:rPr lang="en-US" sz="4000" dirty="0"/>
              <a:t>The answer has sufficient coherence and detail to allow for replication.</a:t>
            </a:r>
            <a:endParaRPr lang="en-GB" sz="4000" dirty="0"/>
          </a:p>
        </p:txBody>
      </p:sp>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Starter Task: Designing your own study</a:t>
            </a:r>
            <a:endParaRPr lang="en-GB" dirty="0">
              <a:solidFill>
                <a:prstClr val="black"/>
              </a:solidFill>
            </a:endParaRPr>
          </a:p>
        </p:txBody>
      </p:sp>
    </p:spTree>
    <p:extLst>
      <p:ext uri="{BB962C8B-B14F-4D97-AF65-F5344CB8AC3E}">
        <p14:creationId xmlns:p14="http://schemas.microsoft.com/office/powerpoint/2010/main" val="4078130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143000"/>
            <a:ext cx="5940152" cy="5715000"/>
          </a:xfrm>
        </p:spPr>
        <p:txBody>
          <a:bodyPr>
            <a:normAutofit/>
          </a:bodyPr>
          <a:lstStyle/>
          <a:p>
            <a:pPr lvl="0"/>
            <a:r>
              <a:rPr lang="en-US" sz="4000" dirty="0" smtClean="0"/>
              <a:t>Choice</a:t>
            </a:r>
            <a:endParaRPr lang="en-GB" sz="4000" dirty="0" smtClean="0"/>
          </a:p>
          <a:p>
            <a:pPr lvl="0"/>
            <a:r>
              <a:rPr lang="en-US" sz="4000" dirty="0" smtClean="0"/>
              <a:t>Applied</a:t>
            </a:r>
            <a:endParaRPr lang="en-GB" sz="4000" dirty="0" smtClean="0"/>
          </a:p>
          <a:p>
            <a:pPr lvl="0"/>
            <a:r>
              <a:rPr lang="en-US" sz="4000" dirty="0" smtClean="0"/>
              <a:t>Justified</a:t>
            </a:r>
            <a:endParaRPr lang="en-GB" sz="4000" dirty="0" smtClean="0"/>
          </a:p>
          <a:p>
            <a:pPr lvl="0"/>
            <a:r>
              <a:rPr lang="en-US" sz="4000" dirty="0" smtClean="0"/>
              <a:t>Research</a:t>
            </a:r>
            <a:endParaRPr lang="en-GB" sz="4000" dirty="0"/>
          </a:p>
          <a:p>
            <a:pPr lvl="0"/>
            <a:r>
              <a:rPr lang="en-US" sz="4000" dirty="0"/>
              <a:t>The answer has sufficient coherence and detail to allow for replication.</a:t>
            </a:r>
            <a:endParaRPr lang="en-GB" sz="4000" dirty="0"/>
          </a:p>
        </p:txBody>
      </p:sp>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Starter Task: Designing your own study</a:t>
            </a:r>
            <a:endParaRPr lang="en-GB" dirty="0">
              <a:solidFill>
                <a:prstClr val="black"/>
              </a:solidFill>
            </a:endParaRPr>
          </a:p>
        </p:txBody>
      </p:sp>
      <p:sp>
        <p:nvSpPr>
          <p:cNvPr id="2" name="TextBox 1"/>
          <p:cNvSpPr txBox="1"/>
          <p:nvPr/>
        </p:nvSpPr>
        <p:spPr>
          <a:xfrm>
            <a:off x="5076056" y="1340768"/>
            <a:ext cx="4067944" cy="2554545"/>
          </a:xfrm>
          <a:prstGeom prst="rect">
            <a:avLst/>
          </a:prstGeom>
          <a:solidFill>
            <a:srgbClr val="00B050"/>
          </a:solidFill>
        </p:spPr>
        <p:txBody>
          <a:bodyPr wrap="square" rtlCol="0">
            <a:spAutoFit/>
          </a:bodyPr>
          <a:lstStyle/>
          <a:p>
            <a:r>
              <a:rPr lang="en-GB" sz="4000" dirty="0" smtClean="0">
                <a:latin typeface="Arial" panose="020B0604020202020204" pitchFamily="34" charset="0"/>
                <a:cs typeface="Arial" panose="020B0604020202020204" pitchFamily="34" charset="0"/>
              </a:rPr>
              <a:t>Quick bullet point draft of your chosen study</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293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143000"/>
            <a:ext cx="5940152" cy="5715000"/>
          </a:xfrm>
        </p:spPr>
        <p:txBody>
          <a:bodyPr>
            <a:normAutofit lnSpcReduction="10000"/>
          </a:bodyPr>
          <a:lstStyle/>
          <a:p>
            <a:pPr lvl="0"/>
            <a:r>
              <a:rPr lang="en-GB" sz="4000" dirty="0" smtClean="0"/>
              <a:t>There are 3 levels and 6 stages in Kohlberg’s theory of moral development</a:t>
            </a:r>
          </a:p>
          <a:p>
            <a:pPr lvl="0"/>
            <a:r>
              <a:rPr lang="en-GB" sz="4000" dirty="0" smtClean="0"/>
              <a:t>Identify the 3 levels</a:t>
            </a:r>
          </a:p>
          <a:p>
            <a:pPr lvl="0"/>
            <a:r>
              <a:rPr lang="en-GB" sz="4000" dirty="0" smtClean="0"/>
              <a:t>Identify the 6 stages</a:t>
            </a:r>
          </a:p>
          <a:p>
            <a:pPr lvl="0"/>
            <a:r>
              <a:rPr lang="en-GB" sz="4000" dirty="0" smtClean="0"/>
              <a:t>Explain each of these</a:t>
            </a:r>
          </a:p>
          <a:p>
            <a:pPr lvl="0"/>
            <a:r>
              <a:rPr lang="en-GB" sz="4000" dirty="0" smtClean="0"/>
              <a:t>Give an example of each</a:t>
            </a:r>
            <a:endParaRPr lang="en-GB" sz="4000" dirty="0"/>
          </a:p>
        </p:txBody>
      </p:sp>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Starter Task: Kohlberg’s stages</a:t>
            </a:r>
            <a:endParaRPr lang="en-GB" dirty="0">
              <a:solidFill>
                <a:prstClr val="black"/>
              </a:solidFill>
            </a:endParaRPr>
          </a:p>
        </p:txBody>
      </p:sp>
      <p:pic>
        <p:nvPicPr>
          <p:cNvPr id="6" name="Picture 5" descr="Image result for sort it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4624">
            <a:off x="5819879" y="1293093"/>
            <a:ext cx="2988703" cy="298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vevagora\AppData\Local\Microsoft\Windows\Temporary Internet Files\Content.IE5\RJXJF1R3\Small_pair_of_blue_scisso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66" y="5229200"/>
            <a:ext cx="2171733"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985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Starter Task: Kohlberg’s stages</a:t>
            </a:r>
            <a:endParaRPr lang="en-GB"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02906994"/>
              </p:ext>
            </p:extLst>
          </p:nvPr>
        </p:nvGraphicFramePr>
        <p:xfrm>
          <a:off x="0" y="1143000"/>
          <a:ext cx="9144000" cy="5678424"/>
        </p:xfrm>
        <a:graphic>
          <a:graphicData uri="http://schemas.openxmlformats.org/drawingml/2006/table">
            <a:tbl>
              <a:tblPr firstRow="1" firstCol="1" lastRow="1" lastCol="1" bandRow="1" bandCol="1">
                <a:tableStyleId>{5940675A-B579-460E-94D1-54222C63F5DA}</a:tableStyleId>
              </a:tblPr>
              <a:tblGrid>
                <a:gridCol w="4211960">
                  <a:extLst>
                    <a:ext uri="{9D8B030D-6E8A-4147-A177-3AD203B41FA5}">
                      <a16:colId xmlns:a16="http://schemas.microsoft.com/office/drawing/2014/main" val="20000"/>
                    </a:ext>
                  </a:extLst>
                </a:gridCol>
                <a:gridCol w="4932040">
                  <a:extLst>
                    <a:ext uri="{9D8B030D-6E8A-4147-A177-3AD203B41FA5}">
                      <a16:colId xmlns:a16="http://schemas.microsoft.com/office/drawing/2014/main" val="20001"/>
                    </a:ext>
                  </a:extLst>
                </a:gridCol>
              </a:tblGrid>
              <a:tr h="485800">
                <a:tc>
                  <a:txBody>
                    <a:bodyPr/>
                    <a:lstStyle/>
                    <a:p>
                      <a:pPr algn="ctr">
                        <a:lnSpc>
                          <a:spcPct val="115000"/>
                        </a:lnSpc>
                        <a:spcAft>
                          <a:spcPts val="0"/>
                        </a:spcAft>
                      </a:pPr>
                      <a:r>
                        <a:rPr lang="en-US" sz="3600" dirty="0">
                          <a:effectLst/>
                          <a:latin typeface="Arial" panose="020B0604020202020204" pitchFamily="34" charset="0"/>
                          <a:cs typeface="Arial" panose="020B0604020202020204" pitchFamily="34" charset="0"/>
                        </a:rPr>
                        <a:t>Level</a:t>
                      </a:r>
                      <a:endParaRPr lang="en-GB" sz="2000" dirty="0">
                        <a:effectLst/>
                        <a:latin typeface="Arial" panose="020B0604020202020204" pitchFamily="34" charset="0"/>
                        <a:ea typeface="Calibri"/>
                        <a:cs typeface="Arial" panose="020B0604020202020204" pitchFamily="34" charset="0"/>
                      </a:endParaRPr>
                    </a:p>
                  </a:txBody>
                  <a:tcPr marL="56764" marR="56764" marT="0" marB="0"/>
                </a:tc>
                <a:tc>
                  <a:txBody>
                    <a:bodyPr/>
                    <a:lstStyle/>
                    <a:p>
                      <a:pPr algn="ctr">
                        <a:lnSpc>
                          <a:spcPct val="115000"/>
                        </a:lnSpc>
                        <a:spcAft>
                          <a:spcPts val="0"/>
                        </a:spcAft>
                      </a:pPr>
                      <a:r>
                        <a:rPr lang="en-US" sz="3600">
                          <a:effectLst/>
                          <a:latin typeface="Arial" panose="020B0604020202020204" pitchFamily="34" charset="0"/>
                          <a:cs typeface="Arial" panose="020B0604020202020204" pitchFamily="34" charset="0"/>
                        </a:rPr>
                        <a:t>Stage</a:t>
                      </a:r>
                      <a:endParaRPr lang="en-GB" sz="2000">
                        <a:effectLst/>
                        <a:latin typeface="Arial" panose="020B0604020202020204" pitchFamily="34" charset="0"/>
                        <a:ea typeface="Calibri"/>
                        <a:cs typeface="Arial" panose="020B0604020202020204" pitchFamily="34" charset="0"/>
                      </a:endParaRPr>
                    </a:p>
                  </a:txBody>
                  <a:tcPr marL="56764" marR="56764" marT="0" marB="0"/>
                </a:tc>
                <a:extLst>
                  <a:ext uri="{0D108BD9-81ED-4DB2-BD59-A6C34878D82A}">
                    <a16:rowId xmlns:a16="http://schemas.microsoft.com/office/drawing/2014/main" val="10000"/>
                  </a:ext>
                </a:extLst>
              </a:tr>
              <a:tr h="760811">
                <a:tc rowSpan="2">
                  <a:txBody>
                    <a:bodyPr/>
                    <a:lstStyle/>
                    <a:p>
                      <a:pPr>
                        <a:lnSpc>
                          <a:spcPct val="115000"/>
                        </a:lnSpc>
                        <a:spcAft>
                          <a:spcPts val="0"/>
                        </a:spcAft>
                      </a:pPr>
                      <a:r>
                        <a:rPr lang="en-US" sz="3600" dirty="0">
                          <a:effectLst/>
                          <a:latin typeface="Arial" panose="020B0604020202020204" pitchFamily="34" charset="0"/>
                          <a:cs typeface="Arial" panose="020B0604020202020204" pitchFamily="34" charset="0"/>
                        </a:rPr>
                        <a:t>1. Pre-conventional </a:t>
                      </a:r>
                      <a:endParaRPr lang="en-GB" sz="2000" dirty="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marL="342900" indent="-342900">
                        <a:lnSpc>
                          <a:spcPct val="115000"/>
                        </a:lnSpc>
                        <a:spcAft>
                          <a:spcPts val="0"/>
                        </a:spcAft>
                        <a:buAutoNum type="arabicPeriod"/>
                      </a:pPr>
                      <a:r>
                        <a:rPr lang="en-US" sz="4800" dirty="0" smtClean="0">
                          <a:effectLst/>
                          <a:latin typeface="Arial" panose="020B0604020202020204" pitchFamily="34" charset="0"/>
                          <a:cs typeface="Arial" panose="020B0604020202020204" pitchFamily="34" charset="0"/>
                        </a:rPr>
                        <a:t>P&amp;O</a:t>
                      </a:r>
                      <a:endParaRPr lang="en-GB" sz="32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1"/>
                  </a:ext>
                </a:extLst>
              </a:tr>
              <a:tr h="813287">
                <a:tc vMerge="1">
                  <a:txBody>
                    <a:bodyPr/>
                    <a:lstStyle/>
                    <a:p>
                      <a:endParaRPr lang="en-GB"/>
                    </a:p>
                  </a:txBody>
                  <a:tcPr/>
                </a:tc>
                <a:tc>
                  <a:txBody>
                    <a:bodyPr/>
                    <a:lstStyle/>
                    <a:p>
                      <a:pPr>
                        <a:lnSpc>
                          <a:spcPct val="115000"/>
                        </a:lnSpc>
                        <a:spcAft>
                          <a:spcPts val="0"/>
                        </a:spcAft>
                      </a:pPr>
                      <a:r>
                        <a:rPr lang="en-US" sz="4800" dirty="0" smtClean="0">
                          <a:effectLst/>
                          <a:latin typeface="Arial" panose="020B0604020202020204" pitchFamily="34" charset="0"/>
                          <a:cs typeface="Arial" panose="020B0604020202020204" pitchFamily="34" charset="0"/>
                        </a:rPr>
                        <a:t>2. IR</a:t>
                      </a:r>
                      <a:endParaRPr lang="en-GB" sz="32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2"/>
                  </a:ext>
                </a:extLst>
              </a:tr>
              <a:tr h="554865">
                <a:tc rowSpan="2">
                  <a:txBody>
                    <a:bodyPr/>
                    <a:lstStyle/>
                    <a:p>
                      <a:pPr>
                        <a:lnSpc>
                          <a:spcPct val="115000"/>
                        </a:lnSpc>
                        <a:spcAft>
                          <a:spcPts val="0"/>
                        </a:spcAft>
                      </a:pPr>
                      <a:r>
                        <a:rPr lang="en-US" sz="3600" dirty="0">
                          <a:effectLst/>
                          <a:latin typeface="Arial" panose="020B0604020202020204" pitchFamily="34" charset="0"/>
                          <a:cs typeface="Arial" panose="020B0604020202020204" pitchFamily="34" charset="0"/>
                        </a:rPr>
                        <a:t>2. Conventional</a:t>
                      </a:r>
                      <a:endParaRPr lang="en-GB" sz="2000" dirty="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4800" dirty="0">
                          <a:effectLst/>
                          <a:latin typeface="Arial" panose="020B0604020202020204" pitchFamily="34" charset="0"/>
                          <a:cs typeface="Arial" panose="020B0604020202020204" pitchFamily="34" charset="0"/>
                        </a:rPr>
                        <a:t>3. </a:t>
                      </a:r>
                      <a:r>
                        <a:rPr lang="en-US" sz="4800" dirty="0" smtClean="0">
                          <a:effectLst/>
                          <a:latin typeface="Arial" panose="020B0604020202020204" pitchFamily="34" charset="0"/>
                          <a:cs typeface="Arial" panose="020B0604020202020204" pitchFamily="34" charset="0"/>
                        </a:rPr>
                        <a:t>GBGG</a:t>
                      </a:r>
                      <a:endParaRPr lang="en-GB" sz="32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3"/>
                  </a:ext>
                </a:extLst>
              </a:tr>
              <a:tr h="742814">
                <a:tc vMerge="1">
                  <a:txBody>
                    <a:bodyPr/>
                    <a:lstStyle/>
                    <a:p>
                      <a:endParaRPr lang="en-GB"/>
                    </a:p>
                  </a:txBody>
                  <a:tcPr/>
                </a:tc>
                <a:tc>
                  <a:txBody>
                    <a:bodyPr/>
                    <a:lstStyle/>
                    <a:p>
                      <a:pPr>
                        <a:lnSpc>
                          <a:spcPct val="115000"/>
                        </a:lnSpc>
                        <a:spcAft>
                          <a:spcPts val="0"/>
                        </a:spcAft>
                      </a:pPr>
                      <a:r>
                        <a:rPr lang="en-US" sz="4800" dirty="0">
                          <a:effectLst/>
                          <a:latin typeface="Arial" panose="020B0604020202020204" pitchFamily="34" charset="0"/>
                          <a:cs typeface="Arial" panose="020B0604020202020204" pitchFamily="34" charset="0"/>
                        </a:rPr>
                        <a:t>4. </a:t>
                      </a:r>
                      <a:r>
                        <a:rPr lang="en-US" sz="4800" dirty="0" smtClean="0">
                          <a:effectLst/>
                          <a:latin typeface="Arial" panose="020B0604020202020204" pitchFamily="34" charset="0"/>
                          <a:cs typeface="Arial" panose="020B0604020202020204" pitchFamily="34" charset="0"/>
                        </a:rPr>
                        <a:t>L&amp;O</a:t>
                      </a:r>
                      <a:endParaRPr lang="en-GB" sz="32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4"/>
                  </a:ext>
                </a:extLst>
              </a:tr>
              <a:tr h="504056">
                <a:tc rowSpan="2">
                  <a:txBody>
                    <a:bodyPr/>
                    <a:lstStyle/>
                    <a:p>
                      <a:pPr>
                        <a:lnSpc>
                          <a:spcPct val="115000"/>
                        </a:lnSpc>
                        <a:spcAft>
                          <a:spcPts val="0"/>
                        </a:spcAft>
                      </a:pPr>
                      <a:r>
                        <a:rPr lang="en-US" sz="3600" dirty="0">
                          <a:effectLst/>
                          <a:latin typeface="Arial" panose="020B0604020202020204" pitchFamily="34" charset="0"/>
                          <a:cs typeface="Arial" panose="020B0604020202020204" pitchFamily="34" charset="0"/>
                        </a:rPr>
                        <a:t>3. Post-conventional</a:t>
                      </a:r>
                      <a:endParaRPr lang="en-GB" sz="2000" dirty="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4800" dirty="0">
                          <a:effectLst/>
                          <a:latin typeface="Arial" panose="020B0604020202020204" pitchFamily="34" charset="0"/>
                          <a:cs typeface="Arial" panose="020B0604020202020204" pitchFamily="34" charset="0"/>
                        </a:rPr>
                        <a:t>5. </a:t>
                      </a:r>
                      <a:r>
                        <a:rPr lang="en-US" sz="4800" dirty="0" smtClean="0">
                          <a:effectLst/>
                          <a:latin typeface="Arial" panose="020B0604020202020204" pitchFamily="34" charset="0"/>
                          <a:cs typeface="Arial" panose="020B0604020202020204" pitchFamily="34" charset="0"/>
                        </a:rPr>
                        <a:t>SC</a:t>
                      </a:r>
                      <a:endParaRPr lang="en-GB" sz="32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5"/>
                  </a:ext>
                </a:extLst>
              </a:tr>
              <a:tr h="692005">
                <a:tc vMerge="1">
                  <a:txBody>
                    <a:bodyPr/>
                    <a:lstStyle/>
                    <a:p>
                      <a:endParaRPr lang="en-GB"/>
                    </a:p>
                  </a:txBody>
                  <a:tcPr/>
                </a:tc>
                <a:tc>
                  <a:txBody>
                    <a:bodyPr/>
                    <a:lstStyle/>
                    <a:p>
                      <a:pPr>
                        <a:lnSpc>
                          <a:spcPct val="115000"/>
                        </a:lnSpc>
                        <a:spcAft>
                          <a:spcPts val="0"/>
                        </a:spcAft>
                      </a:pPr>
                      <a:r>
                        <a:rPr lang="en-US" sz="4800" dirty="0">
                          <a:effectLst/>
                          <a:latin typeface="Arial" panose="020B0604020202020204" pitchFamily="34" charset="0"/>
                          <a:cs typeface="Arial" panose="020B0604020202020204" pitchFamily="34" charset="0"/>
                        </a:rPr>
                        <a:t>6. </a:t>
                      </a:r>
                      <a:r>
                        <a:rPr lang="en-US" sz="4800" dirty="0" smtClean="0">
                          <a:effectLst/>
                          <a:latin typeface="Arial" panose="020B0604020202020204" pitchFamily="34" charset="0"/>
                          <a:cs typeface="Arial" panose="020B0604020202020204" pitchFamily="34" charset="0"/>
                        </a:rPr>
                        <a:t>UP</a:t>
                      </a:r>
                      <a:endParaRPr lang="en-GB" sz="32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8880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Starter Task: Kohlberg’s stages</a:t>
            </a:r>
            <a:endParaRPr lang="en-GB"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78399078"/>
              </p:ext>
            </p:extLst>
          </p:nvPr>
        </p:nvGraphicFramePr>
        <p:xfrm>
          <a:off x="0" y="1143000"/>
          <a:ext cx="9036495" cy="5003890"/>
        </p:xfrm>
        <a:graphic>
          <a:graphicData uri="http://schemas.openxmlformats.org/drawingml/2006/table">
            <a:tbl>
              <a:tblPr firstRow="1" firstCol="1" lastRow="1" lastCol="1" bandRow="1" bandCol="1">
                <a:tableStyleId>{5940675A-B579-460E-94D1-54222C63F5DA}</a:tableStyleId>
              </a:tblPr>
              <a:tblGrid>
                <a:gridCol w="161967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733101">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Level</a:t>
                      </a:r>
                      <a:endParaRPr lang="en-GB" sz="1100" dirty="0">
                        <a:effectLst/>
                        <a:latin typeface="Arial" panose="020B0604020202020204" pitchFamily="34" charset="0"/>
                        <a:ea typeface="Calibri"/>
                        <a:cs typeface="Arial" panose="020B0604020202020204" pitchFamily="34" charset="0"/>
                      </a:endParaRPr>
                    </a:p>
                  </a:txBody>
                  <a:tcPr marL="56764" marR="56764" marT="0" marB="0"/>
                </a:tc>
                <a:tc>
                  <a:txBody>
                    <a:bodyPr/>
                    <a:lstStyle/>
                    <a:p>
                      <a:pPr algn="ctr">
                        <a:lnSpc>
                          <a:spcPct val="115000"/>
                        </a:lnSpc>
                        <a:spcAft>
                          <a:spcPts val="0"/>
                        </a:spcAft>
                      </a:pPr>
                      <a:r>
                        <a:rPr lang="en-US" sz="1800">
                          <a:effectLst/>
                          <a:latin typeface="Arial" panose="020B0604020202020204" pitchFamily="34" charset="0"/>
                          <a:cs typeface="Arial" panose="020B0604020202020204" pitchFamily="34" charset="0"/>
                        </a:rPr>
                        <a:t>Stage</a:t>
                      </a:r>
                      <a:endParaRPr lang="en-GB" sz="1100">
                        <a:effectLst/>
                        <a:latin typeface="Arial" panose="020B0604020202020204" pitchFamily="34" charset="0"/>
                        <a:ea typeface="Calibri"/>
                        <a:cs typeface="Arial" panose="020B0604020202020204" pitchFamily="34" charset="0"/>
                      </a:endParaRPr>
                    </a:p>
                  </a:txBody>
                  <a:tcPr marL="56764" marR="56764" marT="0" marB="0"/>
                </a:tc>
                <a:tc>
                  <a:txBody>
                    <a:bodyPr/>
                    <a:lstStyle/>
                    <a:p>
                      <a:pPr algn="ctr">
                        <a:lnSpc>
                          <a:spcPct val="115000"/>
                        </a:lnSpc>
                        <a:spcAft>
                          <a:spcPts val="0"/>
                        </a:spcAft>
                      </a:pPr>
                      <a:r>
                        <a:rPr lang="en-US" sz="1800">
                          <a:effectLst/>
                          <a:latin typeface="Arial" panose="020B0604020202020204" pitchFamily="34" charset="0"/>
                          <a:cs typeface="Arial" panose="020B0604020202020204" pitchFamily="34" charset="0"/>
                        </a:rPr>
                        <a:t>Moral reasoning shown</a:t>
                      </a:r>
                      <a:endParaRPr lang="en-GB" sz="1100">
                        <a:effectLst/>
                        <a:latin typeface="Arial" panose="020B0604020202020204" pitchFamily="34" charset="0"/>
                        <a:ea typeface="Calibri"/>
                        <a:cs typeface="Arial" panose="020B0604020202020204" pitchFamily="34" charset="0"/>
                      </a:endParaRPr>
                    </a:p>
                  </a:txBody>
                  <a:tcPr marL="56764" marR="56764" marT="0" marB="0"/>
                </a:tc>
                <a:extLst>
                  <a:ext uri="{0D108BD9-81ED-4DB2-BD59-A6C34878D82A}">
                    <a16:rowId xmlns:a16="http://schemas.microsoft.com/office/drawing/2014/main" val="10000"/>
                  </a:ext>
                </a:extLst>
              </a:tr>
              <a:tr h="760811">
                <a:tc rowSpan="2">
                  <a:txBody>
                    <a:bodyPr/>
                    <a:lstStyle/>
                    <a:p>
                      <a:pPr>
                        <a:lnSpc>
                          <a:spcPct val="115000"/>
                        </a:lnSpc>
                        <a:spcAft>
                          <a:spcPts val="0"/>
                        </a:spcAft>
                      </a:pPr>
                      <a:r>
                        <a:rPr lang="en-US" sz="1800" dirty="0">
                          <a:effectLst/>
                          <a:latin typeface="Arial" panose="020B0604020202020204" pitchFamily="34" charset="0"/>
                          <a:cs typeface="Arial" panose="020B0604020202020204" pitchFamily="34" charset="0"/>
                        </a:rPr>
                        <a:t>1. Pre-conventional </a:t>
                      </a:r>
                      <a:endParaRPr lang="en-GB" sz="1100" dirty="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1. Punishment and obedience orientation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Rules are kept to avoid punishment</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1"/>
                  </a:ext>
                </a:extLst>
              </a:tr>
              <a:tr h="813287">
                <a:tc vMerge="1">
                  <a:txBody>
                    <a:bodyPr/>
                    <a:lstStyle/>
                    <a:p>
                      <a:endParaRPr lang="en-GB"/>
                    </a:p>
                  </a:txBody>
                  <a:tcP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2. Instrumental-relativist orientation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‘Right’ behaviour is that which ultimately brings rewards to oneself</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2"/>
                  </a:ext>
                </a:extLst>
              </a:tr>
              <a:tr h="554865">
                <a:tc rowSpan="2">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2. Conventional</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3. Good boy-good girl orientation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‘Good’ behaviour is what pleases others – conformity to goodness</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3"/>
                  </a:ext>
                </a:extLst>
              </a:tr>
              <a:tr h="742814">
                <a:tc vMerge="1">
                  <a:txBody>
                    <a:bodyPr/>
                    <a:lstStyle/>
                    <a:p>
                      <a:endParaRPr lang="en-GB"/>
                    </a:p>
                  </a:txBody>
                  <a:tcP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4. Law and order orientation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Doing one’s duty, obeying laws is important</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4"/>
                  </a:ext>
                </a:extLst>
              </a:tr>
              <a:tr h="504056">
                <a:tc rowSpan="2">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3. Post-conventional</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5. Social contract orientation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‘Right’ is what is democratically agreed upon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5"/>
                  </a:ext>
                </a:extLst>
              </a:tr>
              <a:tr h="692005">
                <a:tc vMerge="1">
                  <a:txBody>
                    <a:bodyPr/>
                    <a:lstStyle/>
                    <a:p>
                      <a:endParaRPr lang="en-GB"/>
                    </a:p>
                  </a:txBody>
                  <a:tcPr/>
                </a:tc>
                <a:tc>
                  <a:txBody>
                    <a:bodyPr/>
                    <a:lstStyle/>
                    <a:p>
                      <a:pPr>
                        <a:lnSpc>
                          <a:spcPct val="115000"/>
                        </a:lnSpc>
                        <a:spcAft>
                          <a:spcPts val="0"/>
                        </a:spcAft>
                      </a:pPr>
                      <a:r>
                        <a:rPr lang="en-US" sz="1800">
                          <a:effectLst/>
                          <a:latin typeface="Arial" panose="020B0604020202020204" pitchFamily="34" charset="0"/>
                          <a:cs typeface="Arial" panose="020B0604020202020204" pitchFamily="34" charset="0"/>
                        </a:rPr>
                        <a:t>6. Universal principles orientation</a:t>
                      </a:r>
                      <a:endParaRPr lang="en-GB" sz="1100">
                        <a:effectLst/>
                        <a:latin typeface="Arial" panose="020B0604020202020204" pitchFamily="34" charset="0"/>
                        <a:ea typeface="Calibri"/>
                        <a:cs typeface="Arial" panose="020B0604020202020204" pitchFamily="34" charset="0"/>
                      </a:endParaRPr>
                    </a:p>
                  </a:txBody>
                  <a:tcPr marL="56764" marR="56764" marT="0" marB="0" anchor="ctr"/>
                </a:tc>
                <a:tc>
                  <a:txBody>
                    <a:bodyPr/>
                    <a:lstStyle/>
                    <a:p>
                      <a:pPr>
                        <a:lnSpc>
                          <a:spcPct val="115000"/>
                        </a:lnSpc>
                        <a:spcAft>
                          <a:spcPts val="0"/>
                        </a:spcAft>
                      </a:pPr>
                      <a:r>
                        <a:rPr lang="en-US" sz="1800" dirty="0">
                          <a:effectLst/>
                          <a:latin typeface="Arial" panose="020B0604020202020204" pitchFamily="34" charset="0"/>
                          <a:cs typeface="Arial" panose="020B0604020202020204" pitchFamily="34" charset="0"/>
                        </a:rPr>
                        <a:t>Moral action is taken based upon self-chosen principles</a:t>
                      </a:r>
                      <a:endParaRPr lang="en-GB" sz="1100" dirty="0">
                        <a:effectLst/>
                        <a:latin typeface="Arial" panose="020B0604020202020204" pitchFamily="34" charset="0"/>
                        <a:ea typeface="Calibri"/>
                        <a:cs typeface="Arial" panose="020B0604020202020204" pitchFamily="34" charset="0"/>
                      </a:endParaRPr>
                    </a:p>
                  </a:txBody>
                  <a:tcPr marL="56764" marR="56764"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74885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143000"/>
            <a:ext cx="9144000" cy="5715000"/>
          </a:xfrm>
        </p:spPr>
        <p:txBody>
          <a:bodyPr>
            <a:normAutofit fontScale="70000" lnSpcReduction="20000"/>
          </a:bodyPr>
          <a:lstStyle/>
          <a:p>
            <a:pPr lvl="0"/>
            <a:r>
              <a:rPr lang="en-GB" sz="4000" dirty="0"/>
              <a:t>The Medical Model also takes an </a:t>
            </a:r>
            <a:r>
              <a:rPr lang="en-GB" sz="4000" b="1" u="sng" dirty="0"/>
              <a:t>interactionist</a:t>
            </a:r>
            <a:r>
              <a:rPr lang="en-GB" sz="4000" dirty="0"/>
              <a:t> approach to mental illness. </a:t>
            </a:r>
          </a:p>
          <a:p>
            <a:pPr lvl="0"/>
            <a:r>
              <a:rPr lang="en-GB" sz="4000" dirty="0"/>
              <a:t>This means following the diathesis stress model, </a:t>
            </a:r>
            <a:r>
              <a:rPr lang="en-GB" sz="4000" b="1" u="sng" dirty="0"/>
              <a:t>genes may predispose</a:t>
            </a:r>
            <a:r>
              <a:rPr lang="en-GB" sz="4000" dirty="0"/>
              <a:t> the abnormal behaviour but something from their </a:t>
            </a:r>
            <a:r>
              <a:rPr lang="en-GB" sz="4000" b="1" u="sng" dirty="0"/>
              <a:t>environment / upbringin</a:t>
            </a:r>
            <a:r>
              <a:rPr lang="en-GB" sz="4000" dirty="0"/>
              <a:t>g is needed to </a:t>
            </a:r>
            <a:r>
              <a:rPr lang="en-GB" sz="4000" b="1" u="sng" dirty="0"/>
              <a:t>trigger</a:t>
            </a:r>
            <a:r>
              <a:rPr lang="en-GB" sz="4000" dirty="0"/>
              <a:t> or precipitate it.</a:t>
            </a:r>
          </a:p>
          <a:p>
            <a:pPr lvl="0"/>
            <a:r>
              <a:rPr lang="en-GB" sz="4000" dirty="0"/>
              <a:t>For example, the </a:t>
            </a:r>
            <a:r>
              <a:rPr lang="en-GB" sz="4000" b="1" u="sng" dirty="0"/>
              <a:t>variant MAOA </a:t>
            </a:r>
            <a:r>
              <a:rPr lang="en-GB" sz="4000" dirty="0"/>
              <a:t>gene makes crime and aggression more likely, but </a:t>
            </a:r>
            <a:r>
              <a:rPr lang="en-GB" sz="4000" dirty="0" err="1"/>
              <a:t>Caspi</a:t>
            </a:r>
            <a:r>
              <a:rPr lang="en-GB" sz="4000" dirty="0"/>
              <a:t> showed that you would also need to have </a:t>
            </a:r>
            <a:r>
              <a:rPr lang="en-GB" sz="4000" b="1" u="sng" dirty="0"/>
              <a:t>abuse</a:t>
            </a:r>
            <a:r>
              <a:rPr lang="en-GB" sz="4000" dirty="0"/>
              <a:t> during childhood for this behaviour to be shown.</a:t>
            </a:r>
          </a:p>
          <a:p>
            <a:pPr lvl="0"/>
            <a:r>
              <a:rPr lang="en-GB" sz="4000" dirty="0"/>
              <a:t>Taking this interactionist approach is </a:t>
            </a:r>
            <a:r>
              <a:rPr lang="en-GB" sz="4000" b="1" u="sng" dirty="0"/>
              <a:t>helpful</a:t>
            </a:r>
            <a:r>
              <a:rPr lang="en-GB" sz="4000" dirty="0"/>
              <a:t> so holistic treatments can be found for individuals.</a:t>
            </a:r>
          </a:p>
          <a:p>
            <a:pPr lvl="0"/>
            <a:r>
              <a:rPr lang="en-GB" sz="4000" dirty="0"/>
              <a:t>However, holistic treatments will be </a:t>
            </a:r>
            <a:r>
              <a:rPr lang="en-GB" sz="4000" b="1" u="sng" dirty="0"/>
              <a:t>person specific</a:t>
            </a:r>
            <a:r>
              <a:rPr lang="en-GB" sz="4000" dirty="0"/>
              <a:t>, rather than working generally for most people, like using SSRIs for depression.</a:t>
            </a:r>
          </a:p>
        </p:txBody>
      </p:sp>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AO2: Recap – Applying our knowledge</a:t>
            </a:r>
            <a:endParaRPr lang="en-GB" dirty="0">
              <a:solidFill>
                <a:prstClr val="black"/>
              </a:solidFill>
            </a:endParaRPr>
          </a:p>
        </p:txBody>
      </p:sp>
    </p:spTree>
    <p:extLst>
      <p:ext uri="{BB962C8B-B14F-4D97-AF65-F5344CB8AC3E}">
        <p14:creationId xmlns:p14="http://schemas.microsoft.com/office/powerpoint/2010/main" val="41336912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4" y="44624"/>
            <a:ext cx="9144000" cy="5715000"/>
          </a:xfrm>
        </p:spPr>
        <p:txBody>
          <a:bodyPr>
            <a:noAutofit/>
          </a:bodyPr>
          <a:lstStyle/>
          <a:p>
            <a:pPr lvl="0"/>
            <a:r>
              <a:rPr lang="en-GB" sz="2800" dirty="0" smtClean="0"/>
              <a:t>Cognitive </a:t>
            </a:r>
            <a:r>
              <a:rPr lang="en-GB" sz="2800" dirty="0"/>
              <a:t>explanation of mental illness is </a:t>
            </a:r>
            <a:r>
              <a:rPr lang="en-GB" sz="2800" b="1" u="sng" dirty="0"/>
              <a:t>neither</a:t>
            </a:r>
            <a:r>
              <a:rPr lang="en-GB" sz="2800" dirty="0"/>
              <a:t> nature or nurture</a:t>
            </a:r>
          </a:p>
          <a:p>
            <a:pPr lvl="0"/>
            <a:r>
              <a:rPr lang="en-GB" sz="2800" dirty="0"/>
              <a:t>Because your way of thinking which causes your abnormality is </a:t>
            </a:r>
            <a:r>
              <a:rPr lang="en-GB" sz="2800" b="1" u="sng" dirty="0"/>
              <a:t>your choice</a:t>
            </a:r>
          </a:p>
          <a:p>
            <a:pPr lvl="0"/>
            <a:r>
              <a:rPr lang="en-GB" sz="2800" dirty="0" smtClean="0"/>
              <a:t>E.g. </a:t>
            </a:r>
            <a:r>
              <a:rPr lang="en-GB" sz="2800" dirty="0"/>
              <a:t>being </a:t>
            </a:r>
            <a:r>
              <a:rPr lang="en-GB" sz="2800" b="1" u="sng" dirty="0"/>
              <a:t>depressed is due to the cognitive triad</a:t>
            </a:r>
            <a:r>
              <a:rPr lang="en-GB" sz="2800" dirty="0"/>
              <a:t>, </a:t>
            </a:r>
            <a:r>
              <a:rPr lang="en-GB" sz="2800" dirty="0" smtClean="0"/>
              <a:t>(negative </a:t>
            </a:r>
            <a:r>
              <a:rPr lang="en-GB" sz="2800" dirty="0"/>
              <a:t>view of self, world </a:t>
            </a:r>
            <a:r>
              <a:rPr lang="en-GB" sz="2800" dirty="0" smtClean="0"/>
              <a:t>&amp; future), </a:t>
            </a:r>
            <a:r>
              <a:rPr lang="en-GB" sz="2800" dirty="0"/>
              <a:t>rather than something you are born with </a:t>
            </a:r>
            <a:r>
              <a:rPr lang="en-GB" sz="2800" dirty="0" smtClean="0"/>
              <a:t>/ trained </a:t>
            </a:r>
            <a:r>
              <a:rPr lang="en-GB" sz="2800" dirty="0"/>
              <a:t>to be.</a:t>
            </a:r>
          </a:p>
          <a:p>
            <a:pPr lvl="0"/>
            <a:r>
              <a:rPr lang="en-GB" sz="2800" dirty="0"/>
              <a:t>It is </a:t>
            </a:r>
            <a:r>
              <a:rPr lang="en-GB" sz="2800" b="1" u="sng" dirty="0"/>
              <a:t>helpful to take neither side </a:t>
            </a:r>
            <a:r>
              <a:rPr lang="en-GB" sz="2800" dirty="0"/>
              <a:t>on the debate, so you can generate </a:t>
            </a:r>
            <a:r>
              <a:rPr lang="en-GB" sz="2800" b="1" u="sng" dirty="0"/>
              <a:t>holistic therapies</a:t>
            </a:r>
            <a:r>
              <a:rPr lang="en-GB" sz="2800" dirty="0"/>
              <a:t>, </a:t>
            </a:r>
            <a:r>
              <a:rPr lang="en-GB" sz="2800" dirty="0" smtClean="0"/>
              <a:t>like CBT </a:t>
            </a:r>
            <a:r>
              <a:rPr lang="en-GB" sz="2800" dirty="0"/>
              <a:t>which changes both </a:t>
            </a:r>
            <a:r>
              <a:rPr lang="en-GB" sz="2800" dirty="0" smtClean="0"/>
              <a:t>thinking &amp; behaviours </a:t>
            </a:r>
            <a:r>
              <a:rPr lang="en-GB" sz="2800" dirty="0"/>
              <a:t>which follow.</a:t>
            </a:r>
          </a:p>
          <a:p>
            <a:pPr lvl="0"/>
            <a:r>
              <a:rPr lang="en-GB" sz="2800" dirty="0"/>
              <a:t>However, </a:t>
            </a:r>
            <a:r>
              <a:rPr lang="en-GB" sz="2800" dirty="0" smtClean="0"/>
              <a:t>this does </a:t>
            </a:r>
            <a:r>
              <a:rPr lang="en-GB" sz="2800" b="1" u="sng" dirty="0"/>
              <a:t>blame the person </a:t>
            </a:r>
            <a:r>
              <a:rPr lang="en-GB" sz="2800" dirty="0"/>
              <a:t>themselves (rather than their bodies / nature or their environment and upbringing / nurture), which can lead to the ‘</a:t>
            </a:r>
            <a:r>
              <a:rPr lang="en-GB" sz="2800" b="1" u="sng" dirty="0"/>
              <a:t>What the hell effect</a:t>
            </a:r>
            <a:r>
              <a:rPr lang="en-GB" sz="2800" dirty="0"/>
              <a:t>’ causing people not to bother with their treatment. </a:t>
            </a:r>
          </a:p>
        </p:txBody>
      </p:sp>
    </p:spTree>
    <p:extLst>
      <p:ext uri="{BB962C8B-B14F-4D97-AF65-F5344CB8AC3E}">
        <p14:creationId xmlns:p14="http://schemas.microsoft.com/office/powerpoint/2010/main" val="1195723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143000"/>
            <a:ext cx="9144000" cy="5715000"/>
          </a:xfrm>
        </p:spPr>
        <p:txBody>
          <a:bodyPr>
            <a:normAutofit/>
          </a:bodyPr>
          <a:lstStyle/>
          <a:p>
            <a:pPr marR="0" lvl="0" rtl="0"/>
            <a:r>
              <a:rPr lang="en-GB" sz="4000" i="0" u="none" strike="noStrike" baseline="0" dirty="0" smtClean="0"/>
              <a:t>AO3 - the extent to which the answer demonstrates a thorough understanding of research methods </a:t>
            </a:r>
          </a:p>
          <a:p>
            <a:pPr marR="0" lvl="0" rtl="0"/>
            <a:r>
              <a:rPr lang="en-GB" sz="4000" i="0" u="none" strike="noStrike" baseline="0" dirty="0" smtClean="0"/>
              <a:t>and uses analysis, interpretation, explanation </a:t>
            </a:r>
          </a:p>
          <a:p>
            <a:pPr marR="0" lvl="0" rtl="0"/>
            <a:r>
              <a:rPr lang="en-GB" sz="4000" i="0" u="none" strike="noStrike" baseline="0" dirty="0" smtClean="0"/>
              <a:t>and evaluation of research methodologies and investigative activities.</a:t>
            </a:r>
          </a:p>
        </p:txBody>
      </p:sp>
      <p:sp>
        <p:nvSpPr>
          <p:cNvPr id="5" name="Title 1"/>
          <p:cNvSpPr txBox="1">
            <a:spLocks/>
          </p:cNvSpPr>
          <p:nvPr/>
        </p:nvSpPr>
        <p:spPr>
          <a:xfrm>
            <a:off x="0" y="0"/>
            <a:ext cx="9144000" cy="1143000"/>
          </a:xfrm>
          <a:prstGeom prst="rect">
            <a:avLst/>
          </a:prstGeom>
          <a:solidFill>
            <a:srgbClr val="FFFF0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GB" dirty="0" smtClean="0">
                <a:solidFill>
                  <a:prstClr val="black"/>
                </a:solidFill>
              </a:rPr>
              <a:t>Assessment Objective AO3: Analyse, Interpret, Evaluate</a:t>
            </a:r>
            <a:endParaRPr lang="en-GB" dirty="0">
              <a:solidFill>
                <a:prstClr val="black"/>
              </a:solidFill>
            </a:endParaRPr>
          </a:p>
        </p:txBody>
      </p:sp>
    </p:spTree>
    <p:extLst>
      <p:ext uri="{BB962C8B-B14F-4D97-AF65-F5344CB8AC3E}">
        <p14:creationId xmlns:p14="http://schemas.microsoft.com/office/powerpoint/2010/main" val="27003823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AO3: Analyse, Interpret,</a:t>
            </a:r>
            <a:r>
              <a:rPr lang="en-GB" i="0" u="none" strike="noStrike" dirty="0" smtClean="0"/>
              <a:t> Evaluate</a:t>
            </a:r>
            <a:endParaRPr lang="en-GB" i="0" u="none" strike="noStrike" baseline="0" dirty="0" smtClean="0"/>
          </a:p>
        </p:txBody>
      </p:sp>
      <p:sp>
        <p:nvSpPr>
          <p:cNvPr id="3" name="Text Placeholder 2"/>
          <p:cNvSpPr>
            <a:spLocks noGrp="1"/>
          </p:cNvSpPr>
          <p:nvPr>
            <p:ph type="body" idx="1"/>
          </p:nvPr>
        </p:nvSpPr>
        <p:spPr>
          <a:xfrm>
            <a:off x="0" y="908720"/>
            <a:ext cx="8229600" cy="5257800"/>
          </a:xfrm>
        </p:spPr>
        <p:txBody>
          <a:bodyPr>
            <a:normAutofit/>
          </a:bodyPr>
          <a:lstStyle/>
          <a:p>
            <a:pPr marR="0" lvl="0" rtl="0"/>
            <a:r>
              <a:rPr lang="en-GB" i="0" u="none" strike="noStrike" baseline="0" dirty="0" smtClean="0"/>
              <a:t>To what extent</a:t>
            </a:r>
          </a:p>
          <a:p>
            <a:pPr marR="0" lvl="0" rtl="0"/>
            <a:r>
              <a:rPr lang="en-GB" dirty="0" smtClean="0"/>
              <a:t>Compare</a:t>
            </a:r>
            <a:endParaRPr lang="en-GB" i="0" u="none" strike="noStrike" baseline="0" dirty="0" smtClean="0"/>
          </a:p>
          <a:p>
            <a:pPr marR="0" lvl="0" rtl="0"/>
            <a:r>
              <a:rPr lang="en-GB" i="0" u="none" strike="noStrike" baseline="0" dirty="0" smtClean="0"/>
              <a:t>Strength</a:t>
            </a:r>
          </a:p>
          <a:p>
            <a:pPr marR="0" lvl="0" rtl="0"/>
            <a:r>
              <a:rPr lang="en-GB" dirty="0" smtClean="0"/>
              <a:t>Weakness</a:t>
            </a:r>
          </a:p>
          <a:p>
            <a:pPr marR="0" lvl="0" rtl="0"/>
            <a:r>
              <a:rPr lang="en-GB" i="0" u="none" strike="noStrike" baseline="0" dirty="0" smtClean="0">
                <a:latin typeface="Arial"/>
              </a:rPr>
              <a:t>Discuss</a:t>
            </a:r>
            <a:endParaRPr lang="en-GB" i="0" u="none" strike="noStrike" dirty="0" smtClean="0">
              <a:latin typeface="Arial"/>
            </a:endParaRPr>
          </a:p>
          <a:p>
            <a:pPr marR="0" lvl="0" rtl="0"/>
            <a:r>
              <a:rPr lang="en-GB" baseline="0" dirty="0" smtClean="0">
                <a:latin typeface="Arial"/>
              </a:rPr>
              <a:t>Analyse</a:t>
            </a:r>
          </a:p>
          <a:p>
            <a:pPr marR="0" lvl="0" rtl="0"/>
            <a:r>
              <a:rPr lang="en-GB" i="0" u="none" strike="noStrike" dirty="0" smtClean="0">
                <a:latin typeface="Arial"/>
              </a:rPr>
              <a:t>Evaluate</a:t>
            </a:r>
          </a:p>
          <a:p>
            <a:pPr marR="0" lvl="0" rtl="0"/>
            <a:r>
              <a:rPr lang="en-GB" dirty="0" smtClean="0">
                <a:latin typeface="Arial"/>
              </a:rPr>
              <a:t>Assess</a:t>
            </a:r>
            <a:endParaRPr lang="en-GB" i="0" u="none" strike="noStrike" dirty="0" smtClean="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80728"/>
            <a:ext cx="3419872" cy="2957808"/>
          </a:xfrm>
          <a:prstGeom prst="rect">
            <a:avLst/>
          </a:prstGeom>
          <a:noFill/>
          <a:extLst>
            <a:ext uri="{909E8E84-426E-40DD-AFC4-6F175D3DCCD1}">
              <a14:hiddenFill xmlns:a14="http://schemas.microsoft.com/office/drawing/2010/main">
                <a:solidFill>
                  <a:srgbClr val="FFFFFF"/>
                </a:solidFill>
              </a14:hiddenFill>
            </a:ext>
          </a:extLst>
        </p:spPr>
      </p:pic>
      <p:sp>
        <p:nvSpPr>
          <p:cNvPr id="6" name="10-Point Star 5"/>
          <p:cNvSpPr/>
          <p:nvPr/>
        </p:nvSpPr>
        <p:spPr>
          <a:xfrm>
            <a:off x="2987824" y="3068960"/>
            <a:ext cx="3600400" cy="352839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Command words</a:t>
            </a:r>
          </a:p>
          <a:p>
            <a:pPr algn="ctr"/>
            <a:r>
              <a:rPr lang="en-GB" sz="4000" dirty="0">
                <a:solidFill>
                  <a:prstClr val="black"/>
                </a:solidFill>
                <a:latin typeface="Arial" pitchFamily="34" charset="0"/>
                <a:cs typeface="Arial" pitchFamily="34" charset="0"/>
              </a:rPr>
              <a:t>Question words</a:t>
            </a:r>
          </a:p>
        </p:txBody>
      </p:sp>
    </p:spTree>
    <p:extLst>
      <p:ext uri="{BB962C8B-B14F-4D97-AF65-F5344CB8AC3E}">
        <p14:creationId xmlns:p14="http://schemas.microsoft.com/office/powerpoint/2010/main" val="13034103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AO3: Analyse, Interpret,</a:t>
            </a:r>
            <a:r>
              <a:rPr lang="en-GB" i="0" u="none" strike="noStrike" dirty="0" smtClean="0"/>
              <a:t> Evaluate</a:t>
            </a:r>
            <a:endParaRPr lang="en-GB" i="0" u="none" strike="noStrike" baseline="0" dirty="0" smtClean="0"/>
          </a:p>
        </p:txBody>
      </p:sp>
      <p:sp>
        <p:nvSpPr>
          <p:cNvPr id="3" name="Text Placeholder 2"/>
          <p:cNvSpPr>
            <a:spLocks noGrp="1"/>
          </p:cNvSpPr>
          <p:nvPr>
            <p:ph type="body" idx="1"/>
          </p:nvPr>
        </p:nvSpPr>
        <p:spPr>
          <a:xfrm>
            <a:off x="0" y="908720"/>
            <a:ext cx="5364088" cy="5949280"/>
          </a:xfrm>
        </p:spPr>
        <p:txBody>
          <a:bodyPr>
            <a:normAutofit fontScale="85000" lnSpcReduction="20000"/>
          </a:bodyPr>
          <a:lstStyle/>
          <a:p>
            <a:pPr marR="0" lvl="0" rtl="0"/>
            <a:r>
              <a:rPr lang="en-GB" i="0" u="none" strike="noStrike" baseline="0" dirty="0" smtClean="0"/>
              <a:t>To what extent – make a decision and justify it</a:t>
            </a:r>
          </a:p>
          <a:p>
            <a:pPr marR="0" lvl="0" rtl="0"/>
            <a:r>
              <a:rPr lang="en-GB" dirty="0" smtClean="0"/>
              <a:t>Compare – similarities and differences</a:t>
            </a:r>
            <a:endParaRPr lang="en-GB" i="0" u="none" strike="noStrike" baseline="0" dirty="0" smtClean="0"/>
          </a:p>
          <a:p>
            <a:pPr marR="0" lvl="0" rtl="0"/>
            <a:r>
              <a:rPr lang="en-GB" i="0" u="none" strike="noStrike" baseline="0" dirty="0" smtClean="0"/>
              <a:t>Strength – explain why this helps</a:t>
            </a:r>
          </a:p>
          <a:p>
            <a:pPr marR="0" lvl="0" rtl="0"/>
            <a:r>
              <a:rPr lang="en-GB" dirty="0" smtClean="0"/>
              <a:t>Weakness – explain why this matters</a:t>
            </a:r>
          </a:p>
          <a:p>
            <a:pPr marR="0" lvl="0" rtl="0"/>
            <a:r>
              <a:rPr lang="en-GB" i="0" u="none" strike="noStrike" baseline="0" dirty="0" smtClean="0">
                <a:latin typeface="Arial"/>
              </a:rPr>
              <a:t>Discuss – give strengths</a:t>
            </a:r>
            <a:r>
              <a:rPr lang="en-GB" i="0" u="none" strike="noStrike" dirty="0" smtClean="0">
                <a:latin typeface="Arial"/>
              </a:rPr>
              <a:t> </a:t>
            </a:r>
            <a:r>
              <a:rPr lang="en-GB" b="1" i="0" u="sng" strike="noStrike" dirty="0" smtClean="0">
                <a:latin typeface="Arial"/>
              </a:rPr>
              <a:t>and</a:t>
            </a:r>
            <a:r>
              <a:rPr lang="en-GB" i="0" u="none" strike="noStrike" dirty="0" smtClean="0">
                <a:latin typeface="Arial"/>
              </a:rPr>
              <a:t> weaknesses</a:t>
            </a:r>
          </a:p>
          <a:p>
            <a:pPr marR="0" lvl="0" rtl="0"/>
            <a:r>
              <a:rPr lang="en-GB" baseline="0" dirty="0" smtClean="0">
                <a:latin typeface="Arial"/>
              </a:rPr>
              <a:t>Analyse – use key terms</a:t>
            </a:r>
          </a:p>
          <a:p>
            <a:r>
              <a:rPr lang="en-GB" i="0" u="none" strike="noStrike" dirty="0" smtClean="0">
                <a:latin typeface="Arial"/>
              </a:rPr>
              <a:t>Evaluate </a:t>
            </a:r>
            <a:r>
              <a:rPr lang="en-GB" dirty="0">
                <a:latin typeface="Arial"/>
              </a:rPr>
              <a:t>– give strengths and </a:t>
            </a:r>
            <a:r>
              <a:rPr lang="en-GB" dirty="0" smtClean="0">
                <a:latin typeface="Arial"/>
              </a:rPr>
              <a:t>weaknesses</a:t>
            </a:r>
          </a:p>
          <a:p>
            <a:r>
              <a:rPr lang="en-GB" dirty="0" smtClean="0">
                <a:latin typeface="Arial"/>
              </a:rPr>
              <a:t>Assess – </a:t>
            </a:r>
            <a:r>
              <a:rPr lang="en-GB" b="1" u="sng" dirty="0" smtClean="0">
                <a:latin typeface="Arial"/>
              </a:rPr>
              <a:t>must</a:t>
            </a:r>
            <a:r>
              <a:rPr lang="en-GB" dirty="0" smtClean="0">
                <a:latin typeface="Arial"/>
              </a:rPr>
              <a:t> come to a conclusion</a:t>
            </a:r>
            <a:endParaRPr lang="en-GB" dirty="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80728"/>
            <a:ext cx="3419872" cy="2957808"/>
          </a:xfrm>
          <a:prstGeom prst="rect">
            <a:avLst/>
          </a:prstGeom>
          <a:noFill/>
          <a:extLst>
            <a:ext uri="{909E8E84-426E-40DD-AFC4-6F175D3DCCD1}">
              <a14:hiddenFill xmlns:a14="http://schemas.microsoft.com/office/drawing/2010/main">
                <a:solidFill>
                  <a:srgbClr val="FFFFFF"/>
                </a:solidFill>
              </a14:hiddenFill>
            </a:ext>
          </a:extLst>
        </p:spPr>
      </p:pic>
      <p:sp>
        <p:nvSpPr>
          <p:cNvPr id="6" name="10-Point Star 5"/>
          <p:cNvSpPr/>
          <p:nvPr/>
        </p:nvSpPr>
        <p:spPr>
          <a:xfrm>
            <a:off x="5220072" y="3329608"/>
            <a:ext cx="3600400" cy="352839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Command words</a:t>
            </a:r>
          </a:p>
          <a:p>
            <a:pPr algn="ctr"/>
            <a:r>
              <a:rPr lang="en-GB" sz="4000" dirty="0">
                <a:solidFill>
                  <a:prstClr val="black"/>
                </a:solidFill>
                <a:latin typeface="Arial" pitchFamily="34" charset="0"/>
                <a:cs typeface="Arial" pitchFamily="34" charset="0"/>
              </a:rPr>
              <a:t>Question words</a:t>
            </a:r>
          </a:p>
        </p:txBody>
      </p:sp>
    </p:spTree>
    <p:extLst>
      <p:ext uri="{BB962C8B-B14F-4D97-AF65-F5344CB8AC3E}">
        <p14:creationId xmlns:p14="http://schemas.microsoft.com/office/powerpoint/2010/main" val="3366707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w N Tell Rigid Laptop Drywipe Whiteboards - Multipacks Â£40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3" y="1052736"/>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4703" y="260648"/>
            <a:ext cx="6449297" cy="3785652"/>
          </a:xfrm>
          <a:prstGeom prst="rect">
            <a:avLst/>
          </a:prstGeom>
          <a:noFill/>
        </p:spPr>
        <p:txBody>
          <a:bodyPr wrap="square" rtlCol="0">
            <a:spAutoFit/>
          </a:bodyPr>
          <a:lstStyle/>
          <a:p>
            <a:r>
              <a:rPr lang="en-GB" sz="6000" dirty="0" smtClean="0">
                <a:latin typeface="Arial" panose="020B0604020202020204" pitchFamily="34" charset="0"/>
                <a:cs typeface="Arial" panose="020B0604020202020204" pitchFamily="34" charset="0"/>
              </a:rPr>
              <a:t>Emic = universal</a:t>
            </a:r>
          </a:p>
          <a:p>
            <a:endParaRPr lang="en-GB" sz="6000" dirty="0" smtClean="0">
              <a:latin typeface="Arial" panose="020B0604020202020204" pitchFamily="34" charset="0"/>
              <a:cs typeface="Arial" panose="020B0604020202020204" pitchFamily="34" charset="0"/>
            </a:endParaRPr>
          </a:p>
          <a:p>
            <a:r>
              <a:rPr lang="en-GB" sz="6000" dirty="0" smtClean="0">
                <a:latin typeface="Arial" panose="020B0604020202020204" pitchFamily="34" charset="0"/>
                <a:cs typeface="Arial" panose="020B0604020202020204" pitchFamily="34" charset="0"/>
              </a:rPr>
              <a:t>Etic = specific to individual cultures</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47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AO3: Analyse, Interpret,</a:t>
            </a:r>
            <a:r>
              <a:rPr lang="en-GB" i="0" u="none" strike="noStrike" dirty="0" smtClean="0"/>
              <a:t> Evaluate</a:t>
            </a:r>
            <a:endParaRPr lang="en-GB" i="0" u="none" strike="noStrike" baseline="0" dirty="0" smtClean="0"/>
          </a:p>
        </p:txBody>
      </p:sp>
      <p:sp>
        <p:nvSpPr>
          <p:cNvPr id="3" name="Text Placeholder 2"/>
          <p:cNvSpPr>
            <a:spLocks noGrp="1"/>
          </p:cNvSpPr>
          <p:nvPr>
            <p:ph type="body" idx="1"/>
          </p:nvPr>
        </p:nvSpPr>
        <p:spPr>
          <a:xfrm>
            <a:off x="0" y="908720"/>
            <a:ext cx="5436096" cy="5949280"/>
          </a:xfrm>
        </p:spPr>
        <p:txBody>
          <a:bodyPr>
            <a:normAutofit/>
          </a:bodyPr>
          <a:lstStyle/>
          <a:p>
            <a:pPr marL="0" marR="0" lvl="0" indent="0" rtl="0">
              <a:buNone/>
            </a:pPr>
            <a:r>
              <a:rPr lang="en-GB" sz="4000" i="0" u="none" strike="noStrike" baseline="0" dirty="0" smtClean="0"/>
              <a:t>‘To what extent’ questions:</a:t>
            </a:r>
          </a:p>
          <a:p>
            <a:pPr marR="0" lvl="0" rtl="0">
              <a:buFont typeface="Arial" charset="0"/>
              <a:buChar char="•"/>
            </a:pPr>
            <a:r>
              <a:rPr lang="en-GB" sz="4000" dirty="0" smtClean="0"/>
              <a:t>Come to a judgement</a:t>
            </a:r>
          </a:p>
          <a:p>
            <a:pPr marR="0" lvl="0" rtl="0">
              <a:buFont typeface="Arial" charset="0"/>
              <a:buChar char="•"/>
            </a:pPr>
            <a:r>
              <a:rPr lang="en-GB" sz="4000" i="0" u="none" strike="noStrike" baseline="0" dirty="0" smtClean="0"/>
              <a:t>A balanced</a:t>
            </a:r>
            <a:r>
              <a:rPr lang="en-GB" sz="4000" i="0" u="none" strike="noStrike" dirty="0" smtClean="0"/>
              <a:t> judgement is really good – e.g. lesser / greater extent</a:t>
            </a:r>
          </a:p>
          <a:p>
            <a:pPr marR="0" lvl="0" rtl="0">
              <a:buFont typeface="Arial" charset="0"/>
              <a:buChar char="•"/>
            </a:pPr>
            <a:r>
              <a:rPr lang="en-GB" sz="4000" baseline="0" dirty="0" smtClean="0"/>
              <a:t>Give at</a:t>
            </a:r>
            <a:r>
              <a:rPr lang="en-GB" sz="4000" dirty="0" smtClean="0"/>
              <a:t> least one reason for your view.</a:t>
            </a:r>
            <a:endParaRPr lang="en-GB" sz="4000" i="0" u="none" strike="noStrike" baseline="0" dirty="0" smtClean="0"/>
          </a:p>
          <a:p>
            <a:pPr marL="0" marR="0" lvl="0" indent="0" rtl="0">
              <a:buNone/>
            </a:pPr>
            <a:endParaRPr lang="en-GB" dirty="0">
              <a:latin typeface="Arial"/>
            </a:endParaRPr>
          </a:p>
        </p:txBody>
      </p:sp>
      <p:pic>
        <p:nvPicPr>
          <p:cNvPr id="3074" name="Picture 2" descr="https://userscontent2.emaze.com/images/cca3c720-f052-42e5-a076-204601a5bc98/f48ea4c7-e41c-4dd8-a143-2824a3f75b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80728"/>
            <a:ext cx="3419872" cy="2957808"/>
          </a:xfrm>
          <a:prstGeom prst="rect">
            <a:avLst/>
          </a:prstGeom>
          <a:noFill/>
          <a:extLst>
            <a:ext uri="{909E8E84-426E-40DD-AFC4-6F175D3DCCD1}">
              <a14:hiddenFill xmlns:a14="http://schemas.microsoft.com/office/drawing/2010/main">
                <a:solidFill>
                  <a:srgbClr val="FFFFFF"/>
                </a:solidFill>
              </a14:hiddenFill>
            </a:ext>
          </a:extLst>
        </p:spPr>
      </p:pic>
      <p:sp>
        <p:nvSpPr>
          <p:cNvPr id="6" name="10-Point Star 5"/>
          <p:cNvSpPr/>
          <p:nvPr/>
        </p:nvSpPr>
        <p:spPr>
          <a:xfrm>
            <a:off x="5220072" y="3329608"/>
            <a:ext cx="3600400" cy="352839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prstClr val="black"/>
                </a:solidFill>
                <a:latin typeface="Arial" pitchFamily="34" charset="0"/>
                <a:cs typeface="Arial" pitchFamily="34" charset="0"/>
              </a:rPr>
              <a:t>Command words</a:t>
            </a:r>
          </a:p>
          <a:p>
            <a:pPr algn="ctr"/>
            <a:r>
              <a:rPr lang="en-GB" sz="4000" dirty="0">
                <a:solidFill>
                  <a:prstClr val="black"/>
                </a:solidFill>
                <a:latin typeface="Arial" pitchFamily="34" charset="0"/>
                <a:cs typeface="Arial" pitchFamily="34" charset="0"/>
              </a:rPr>
              <a:t>Question words</a:t>
            </a:r>
          </a:p>
        </p:txBody>
      </p:sp>
    </p:spTree>
    <p:extLst>
      <p:ext uri="{BB962C8B-B14F-4D97-AF65-F5344CB8AC3E}">
        <p14:creationId xmlns:p14="http://schemas.microsoft.com/office/powerpoint/2010/main" val="2683983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AO3: Analyse, Interpret,</a:t>
            </a:r>
            <a:r>
              <a:rPr lang="en-GB" i="0" u="none" strike="noStrike" dirty="0" smtClean="0"/>
              <a:t> Evaluate</a:t>
            </a:r>
            <a:endParaRPr lang="en-GB" i="0" u="none" strike="noStrike" baseline="0" dirty="0" smtClean="0"/>
          </a:p>
        </p:txBody>
      </p:sp>
      <p:sp>
        <p:nvSpPr>
          <p:cNvPr id="3" name="Text Placeholder 2"/>
          <p:cNvSpPr>
            <a:spLocks noGrp="1"/>
          </p:cNvSpPr>
          <p:nvPr>
            <p:ph type="body" idx="1"/>
          </p:nvPr>
        </p:nvSpPr>
        <p:spPr>
          <a:xfrm>
            <a:off x="0" y="908720"/>
            <a:ext cx="9144000" cy="5949280"/>
          </a:xfrm>
        </p:spPr>
        <p:txBody>
          <a:bodyPr>
            <a:normAutofit/>
          </a:bodyPr>
          <a:lstStyle/>
          <a:p>
            <a:pPr marL="0" marR="0" lvl="0" indent="0" rtl="0">
              <a:buNone/>
            </a:pPr>
            <a:r>
              <a:rPr lang="en-GB" sz="4800" dirty="0" smtClean="0"/>
              <a:t>Child and Crime B style questions (15 mark). This is focusing on the </a:t>
            </a:r>
            <a:r>
              <a:rPr lang="en-GB" sz="4800" b="1" u="sng" dirty="0" smtClean="0"/>
              <a:t>analysis</a:t>
            </a:r>
            <a:r>
              <a:rPr lang="en-GB" sz="4800" dirty="0" smtClean="0"/>
              <a:t> of:</a:t>
            </a:r>
          </a:p>
          <a:p>
            <a:r>
              <a:rPr lang="en-GB" sz="4800" dirty="0" smtClean="0"/>
              <a:t>The </a:t>
            </a:r>
            <a:r>
              <a:rPr lang="en-GB" sz="4800" b="1" u="sng" dirty="0" smtClean="0"/>
              <a:t>topic</a:t>
            </a:r>
            <a:r>
              <a:rPr lang="en-GB" sz="4800" dirty="0" smtClean="0"/>
              <a:t> in relation to a </a:t>
            </a:r>
            <a:r>
              <a:rPr lang="en-GB" sz="4800" b="1" u="sng" dirty="0" smtClean="0"/>
              <a:t>debate</a:t>
            </a:r>
          </a:p>
          <a:p>
            <a:r>
              <a:rPr lang="en-GB" sz="4800" dirty="0" smtClean="0"/>
              <a:t>OR The research in terms of </a:t>
            </a:r>
            <a:r>
              <a:rPr lang="en-GB" sz="4800" b="1" u="sng" dirty="0" smtClean="0"/>
              <a:t>methodological</a:t>
            </a:r>
            <a:r>
              <a:rPr lang="en-GB" sz="4800" dirty="0" smtClean="0"/>
              <a:t> issues</a:t>
            </a:r>
            <a:endParaRPr lang="en-GB" sz="4800" b="1" u="sng" dirty="0" smtClean="0"/>
          </a:p>
        </p:txBody>
      </p:sp>
    </p:spTree>
    <p:extLst>
      <p:ext uri="{BB962C8B-B14F-4D97-AF65-F5344CB8AC3E}">
        <p14:creationId xmlns:p14="http://schemas.microsoft.com/office/powerpoint/2010/main" val="258273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AO3: Analyse, Interpret,</a:t>
            </a:r>
            <a:r>
              <a:rPr lang="en-GB" i="0" u="none" strike="noStrike" dirty="0" smtClean="0"/>
              <a:t> Evaluate</a:t>
            </a:r>
            <a:endParaRPr lang="en-GB" i="0" u="none" strike="noStrike" baseline="0" dirty="0" smtClean="0"/>
          </a:p>
        </p:txBody>
      </p:sp>
      <p:sp>
        <p:nvSpPr>
          <p:cNvPr id="3" name="Text Placeholder 2"/>
          <p:cNvSpPr>
            <a:spLocks noGrp="1"/>
          </p:cNvSpPr>
          <p:nvPr>
            <p:ph type="body" idx="1"/>
          </p:nvPr>
        </p:nvSpPr>
        <p:spPr>
          <a:xfrm>
            <a:off x="0" y="908720"/>
            <a:ext cx="9144000" cy="5949280"/>
          </a:xfrm>
        </p:spPr>
        <p:txBody>
          <a:bodyPr>
            <a:normAutofit fontScale="92500" lnSpcReduction="10000"/>
          </a:bodyPr>
          <a:lstStyle/>
          <a:p>
            <a:pPr marL="0" marR="0" lvl="0" indent="0" rtl="0">
              <a:buNone/>
            </a:pPr>
            <a:r>
              <a:rPr lang="en-GB" sz="4800" dirty="0" smtClean="0"/>
              <a:t>Methodological issues include:</a:t>
            </a:r>
          </a:p>
          <a:p>
            <a:pPr marR="0" lvl="0" rtl="0">
              <a:buFont typeface="Arial" charset="0"/>
              <a:buChar char="•"/>
            </a:pPr>
            <a:r>
              <a:rPr lang="en-GB" sz="4800" dirty="0" smtClean="0"/>
              <a:t>The research method (C.O.S.E)</a:t>
            </a:r>
          </a:p>
          <a:p>
            <a:pPr marR="0" lvl="0" rtl="0">
              <a:buFont typeface="Arial" charset="0"/>
              <a:buChar char="•"/>
            </a:pPr>
            <a:r>
              <a:rPr lang="en-GB" sz="4800" dirty="0" smtClean="0"/>
              <a:t>The timing of the method (snapshot v longitudinal)</a:t>
            </a:r>
          </a:p>
          <a:p>
            <a:pPr marR="0" lvl="0" rtl="0">
              <a:buFont typeface="Arial" charset="0"/>
              <a:buChar char="•"/>
            </a:pPr>
            <a:r>
              <a:rPr lang="en-GB" sz="4800" dirty="0" smtClean="0"/>
              <a:t>The experimental design (R.I.M.)</a:t>
            </a:r>
          </a:p>
          <a:p>
            <a:pPr marR="0" lvl="0" rtl="0">
              <a:buFont typeface="Arial" charset="0"/>
              <a:buChar char="•"/>
            </a:pPr>
            <a:r>
              <a:rPr lang="en-GB" sz="4800" dirty="0" smtClean="0"/>
              <a:t>The sampling method (R.O.S.S.)</a:t>
            </a:r>
          </a:p>
          <a:p>
            <a:pPr marR="0" lvl="0" rtl="0">
              <a:buFont typeface="Arial" charset="0"/>
              <a:buChar char="•"/>
            </a:pPr>
            <a:r>
              <a:rPr lang="en-GB" sz="4800" dirty="0" smtClean="0"/>
              <a:t>Reliability </a:t>
            </a:r>
          </a:p>
          <a:p>
            <a:pPr marR="0" lvl="0" rtl="0">
              <a:buFont typeface="Arial" charset="0"/>
              <a:buChar char="•"/>
            </a:pPr>
            <a:r>
              <a:rPr lang="en-GB" sz="4800" dirty="0" smtClean="0"/>
              <a:t>Validity</a:t>
            </a:r>
          </a:p>
        </p:txBody>
      </p:sp>
      <p:pic>
        <p:nvPicPr>
          <p:cNvPr id="5122" name="Picture 2" descr="http://4.bp.blogspot.com/-cCnI44b2aLk/UpvqBksx5KI/AAAAAAAAA5c/xopNBp_sGck/s1600/Screen+Shot+2013-12-01+at+8.58.46+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176404"/>
            <a:ext cx="2987824" cy="16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974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5 mark study summaries</a:t>
            </a:r>
          </a:p>
        </p:txBody>
      </p:sp>
      <p:sp>
        <p:nvSpPr>
          <p:cNvPr id="3" name="Text Placeholder 2"/>
          <p:cNvSpPr>
            <a:spLocks noGrp="1"/>
          </p:cNvSpPr>
          <p:nvPr>
            <p:ph type="body" idx="1"/>
          </p:nvPr>
        </p:nvSpPr>
        <p:spPr>
          <a:xfrm>
            <a:off x="0" y="908720"/>
            <a:ext cx="9144000" cy="5949280"/>
          </a:xfrm>
        </p:spPr>
        <p:txBody>
          <a:bodyPr>
            <a:normAutofit/>
          </a:bodyPr>
          <a:lstStyle/>
          <a:p>
            <a:pPr marL="0" marR="0" lvl="0" indent="0" rtl="0">
              <a:buNone/>
            </a:pPr>
            <a:r>
              <a:rPr lang="en-GB" sz="4800" dirty="0" err="1" smtClean="0"/>
              <a:t>Rosenhan</a:t>
            </a:r>
            <a:r>
              <a:rPr lang="en-GB" sz="4800" dirty="0" smtClean="0"/>
              <a:t> = page 4</a:t>
            </a:r>
          </a:p>
          <a:p>
            <a:pPr marL="0" marR="0" lvl="0" indent="0" rtl="0">
              <a:buNone/>
            </a:pPr>
            <a:r>
              <a:rPr lang="en-GB" sz="4800" dirty="0" err="1" smtClean="0"/>
              <a:t>Gottesman</a:t>
            </a:r>
            <a:r>
              <a:rPr lang="en-GB" sz="4800" dirty="0" smtClean="0"/>
              <a:t> = page 8</a:t>
            </a:r>
            <a:endParaRPr lang="en-GB" sz="4800" dirty="0"/>
          </a:p>
          <a:p>
            <a:pPr marL="0" marR="0" lvl="0" indent="0" rtl="0">
              <a:buNone/>
            </a:pPr>
            <a:r>
              <a:rPr lang="en-GB" sz="4800" dirty="0" smtClean="0"/>
              <a:t>Szasz = page 12</a:t>
            </a:r>
          </a:p>
          <a:p>
            <a:pPr marL="0" marR="0" lvl="0" indent="0" rtl="0">
              <a:buNone/>
            </a:pPr>
            <a:endParaRPr lang="en-GB" sz="4800" dirty="0" smtClean="0"/>
          </a:p>
        </p:txBody>
      </p:sp>
      <p:pic>
        <p:nvPicPr>
          <p:cNvPr id="5122" name="Picture 2" descr="http://4.bp.blogspot.com/-cCnI44b2aLk/UpvqBksx5KI/AAAAAAAAA5c/xopNBp_sGck/s1600/Screen+Shot+2013-12-01+at+8.58.46+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532" y="3861048"/>
            <a:ext cx="5415139" cy="3053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012" y="5695735"/>
            <a:ext cx="4572000" cy="646331"/>
          </a:xfrm>
          <a:prstGeom prst="rect">
            <a:avLst/>
          </a:prstGeom>
        </p:spPr>
        <p:txBody>
          <a:bodyPr>
            <a:spAutoFit/>
          </a:bodyPr>
          <a:lstStyle/>
          <a:p>
            <a:r>
              <a:rPr lang="en-GB" dirty="0">
                <a:latin typeface="Arial" panose="020B0604020202020204" pitchFamily="34" charset="0"/>
                <a:cs typeface="Arial" panose="020B0604020202020204" pitchFamily="34" charset="0"/>
                <a:hlinkClick r:id="rId4"/>
              </a:rPr>
              <a:t>http://www.classtools.net/education-games-php/fruit_machine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7074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77500" lnSpcReduction="20000"/>
          </a:bodyPr>
          <a:lstStyle/>
          <a:p>
            <a:pPr marL="0" lvl="0" indent="0">
              <a:buNone/>
            </a:pPr>
            <a:r>
              <a:rPr lang="en-GB" sz="4800" dirty="0"/>
              <a:t>Milgram (1963) - Obedience</a:t>
            </a:r>
          </a:p>
          <a:p>
            <a:r>
              <a:rPr lang="en-GB" sz="4800" dirty="0" smtClean="0"/>
              <a:t>40 </a:t>
            </a:r>
            <a:r>
              <a:rPr lang="en-GB" sz="4800" dirty="0"/>
              <a:t>number of male participants</a:t>
            </a:r>
          </a:p>
          <a:p>
            <a:r>
              <a:rPr lang="en-GB" sz="4800" dirty="0" smtClean="0"/>
              <a:t>20-50 </a:t>
            </a:r>
            <a:r>
              <a:rPr lang="en-GB" sz="4800" dirty="0"/>
              <a:t>participants age in years</a:t>
            </a:r>
          </a:p>
          <a:p>
            <a:r>
              <a:rPr lang="en-GB" sz="4800" dirty="0" smtClean="0"/>
              <a:t>4.50 </a:t>
            </a:r>
            <a:r>
              <a:rPr lang="en-GB" sz="4800" dirty="0"/>
              <a:t>amount of $ participants paid to take part</a:t>
            </a:r>
          </a:p>
          <a:p>
            <a:r>
              <a:rPr lang="en-GB" sz="4800" dirty="0" smtClean="0"/>
              <a:t>300 </a:t>
            </a:r>
            <a:r>
              <a:rPr lang="en-GB" sz="4800" dirty="0"/>
              <a:t>the number of volts all participants shocked the learner up to </a:t>
            </a:r>
          </a:p>
          <a:p>
            <a:r>
              <a:rPr lang="en-GB" sz="4800" dirty="0" smtClean="0"/>
              <a:t>15 </a:t>
            </a:r>
            <a:r>
              <a:rPr lang="en-GB" sz="4800" dirty="0"/>
              <a:t>the number of volts the switches went up by with each increment</a:t>
            </a:r>
          </a:p>
          <a:p>
            <a:r>
              <a:rPr lang="en-GB" sz="4800" dirty="0" smtClean="0"/>
              <a:t>26 </a:t>
            </a:r>
            <a:r>
              <a:rPr lang="en-GB" sz="4800" dirty="0"/>
              <a:t>the number of participants who shocked up to </a:t>
            </a:r>
            <a:r>
              <a:rPr lang="en-GB" sz="4800" dirty="0" smtClean="0"/>
              <a:t>450v</a:t>
            </a:r>
            <a:endParaRPr lang="en-GB" sz="4800" dirty="0"/>
          </a:p>
        </p:txBody>
      </p:sp>
    </p:spTree>
    <p:extLst>
      <p:ext uri="{BB962C8B-B14F-4D97-AF65-F5344CB8AC3E}">
        <p14:creationId xmlns:p14="http://schemas.microsoft.com/office/powerpoint/2010/main" val="17374118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55000" lnSpcReduction="20000"/>
          </a:bodyPr>
          <a:lstStyle/>
          <a:p>
            <a:pPr marL="0" indent="0">
              <a:buNone/>
            </a:pPr>
            <a:r>
              <a:rPr lang="en-GB" sz="4800" dirty="0" err="1" smtClean="0"/>
              <a:t>Bocchiaro</a:t>
            </a:r>
            <a:r>
              <a:rPr lang="en-GB" sz="4800" dirty="0" smtClean="0"/>
              <a:t> </a:t>
            </a:r>
            <a:r>
              <a:rPr lang="en-GB" sz="4800" dirty="0"/>
              <a:t>et al. (2012) – Disobedience and whistle-blowing</a:t>
            </a:r>
          </a:p>
          <a:p>
            <a:r>
              <a:rPr lang="en-GB" sz="4800" dirty="0" smtClean="0"/>
              <a:t>149 </a:t>
            </a:r>
            <a:r>
              <a:rPr lang="en-GB" sz="4800" dirty="0"/>
              <a:t>undergraduate students took part</a:t>
            </a:r>
          </a:p>
          <a:p>
            <a:r>
              <a:rPr lang="en-GB" sz="4800" dirty="0" smtClean="0"/>
              <a:t>7 </a:t>
            </a:r>
            <a:r>
              <a:rPr lang="en-GB" sz="4800" dirty="0"/>
              <a:t>number of euros participants paid to take part or they could have course credits</a:t>
            </a:r>
          </a:p>
          <a:p>
            <a:r>
              <a:rPr lang="en-GB" sz="4800" dirty="0" smtClean="0"/>
              <a:t>11 </a:t>
            </a:r>
            <a:r>
              <a:rPr lang="en-GB" sz="4800" dirty="0"/>
              <a:t>number of participants removed from the initial sample due to suspiciousness </a:t>
            </a:r>
          </a:p>
          <a:p>
            <a:r>
              <a:rPr lang="en-GB" sz="4800" dirty="0" smtClean="0"/>
              <a:t>8 </a:t>
            </a:r>
            <a:r>
              <a:rPr lang="en-GB" sz="4800" dirty="0"/>
              <a:t>number of pilot tests carried out to ensure the procedure was credible</a:t>
            </a:r>
          </a:p>
          <a:p>
            <a:r>
              <a:rPr lang="en-GB" sz="4800" dirty="0" smtClean="0"/>
              <a:t>3 </a:t>
            </a:r>
            <a:r>
              <a:rPr lang="en-GB" sz="4800" dirty="0"/>
              <a:t>the number of minutes the participants had to reflect on the action-based decisions they were about to make</a:t>
            </a:r>
          </a:p>
          <a:p>
            <a:r>
              <a:rPr lang="en-GB" sz="4800" dirty="0" smtClean="0"/>
              <a:t>7 </a:t>
            </a:r>
            <a:r>
              <a:rPr lang="en-GB" sz="4800" dirty="0"/>
              <a:t>the minutes before the experimenter returned to collect the participant after they had decided and acted in response to the request to write the supporting ethics letter</a:t>
            </a:r>
          </a:p>
          <a:p>
            <a:r>
              <a:rPr lang="en-GB" sz="4800" dirty="0" smtClean="0"/>
              <a:t>76.5 </a:t>
            </a:r>
            <a:r>
              <a:rPr lang="en-GB" sz="4800" dirty="0"/>
              <a:t>the percentage who actually obeyed the experimenter</a:t>
            </a:r>
          </a:p>
          <a:p>
            <a:r>
              <a:rPr lang="en-GB" sz="4800" dirty="0" smtClean="0"/>
              <a:t>3.6 </a:t>
            </a:r>
            <a:r>
              <a:rPr lang="en-GB" sz="4800" dirty="0"/>
              <a:t>the percentage in the comparison group who predicted they would </a:t>
            </a:r>
            <a:r>
              <a:rPr lang="en-GB" sz="4800" dirty="0" smtClean="0"/>
              <a:t>obey</a:t>
            </a:r>
            <a:endParaRPr lang="en-GB" sz="4800" dirty="0"/>
          </a:p>
        </p:txBody>
      </p:sp>
    </p:spTree>
    <p:extLst>
      <p:ext uri="{BB962C8B-B14F-4D97-AF65-F5344CB8AC3E}">
        <p14:creationId xmlns:p14="http://schemas.microsoft.com/office/powerpoint/2010/main" val="32297721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55000" lnSpcReduction="20000"/>
          </a:bodyPr>
          <a:lstStyle/>
          <a:p>
            <a:pPr marL="0" lvl="0" indent="0">
              <a:buNone/>
            </a:pPr>
            <a:r>
              <a:rPr lang="en-GB" sz="4800" dirty="0" smtClean="0"/>
              <a:t>Loftus </a:t>
            </a:r>
            <a:r>
              <a:rPr lang="en-GB" sz="4800" dirty="0"/>
              <a:t>and Palmer (1974) – Eyewitness testimony</a:t>
            </a:r>
          </a:p>
          <a:p>
            <a:r>
              <a:rPr lang="en-GB" sz="4800" dirty="0" smtClean="0"/>
              <a:t>45 </a:t>
            </a:r>
            <a:r>
              <a:rPr lang="en-GB" sz="4800" dirty="0"/>
              <a:t>the number of participants in experiment 1</a:t>
            </a:r>
          </a:p>
          <a:p>
            <a:r>
              <a:rPr lang="en-GB" sz="4800" dirty="0" smtClean="0"/>
              <a:t>9 </a:t>
            </a:r>
            <a:r>
              <a:rPr lang="en-GB" sz="4800" dirty="0"/>
              <a:t>the number of participants in each group for experiment 1</a:t>
            </a:r>
          </a:p>
          <a:p>
            <a:r>
              <a:rPr lang="en-GB" sz="4800" dirty="0" smtClean="0"/>
              <a:t>50 </a:t>
            </a:r>
            <a:r>
              <a:rPr lang="en-GB" sz="4800" dirty="0"/>
              <a:t>the number of participants in each condition for experiment 2</a:t>
            </a:r>
          </a:p>
          <a:p>
            <a:r>
              <a:rPr lang="en-GB" sz="4800" dirty="0" smtClean="0"/>
              <a:t>4 </a:t>
            </a:r>
            <a:r>
              <a:rPr lang="en-GB" sz="4800" dirty="0"/>
              <a:t>the number of seconds the multiple car crash in the video was in experiment 2</a:t>
            </a:r>
          </a:p>
          <a:p>
            <a:r>
              <a:rPr lang="en-GB" sz="4800" dirty="0" smtClean="0"/>
              <a:t>40.5 </a:t>
            </a:r>
            <a:r>
              <a:rPr lang="en-GB" sz="4800" dirty="0"/>
              <a:t>the mean  speed estimate in mph in the smashed condition for experiment 1</a:t>
            </a:r>
          </a:p>
          <a:p>
            <a:r>
              <a:rPr lang="en-GB" sz="4800" dirty="0" smtClean="0"/>
              <a:t>31.8 </a:t>
            </a:r>
            <a:r>
              <a:rPr lang="en-GB" sz="4800" dirty="0"/>
              <a:t>the mean speed estimate in mph in the contacted condition for experiment 1</a:t>
            </a:r>
          </a:p>
          <a:p>
            <a:r>
              <a:rPr lang="en-GB" sz="4800" dirty="0" smtClean="0"/>
              <a:t>16 </a:t>
            </a:r>
            <a:r>
              <a:rPr lang="en-GB" sz="4800" dirty="0"/>
              <a:t>the number of participants that reported seeing broken glass in the smashed condition in experiment 2 </a:t>
            </a:r>
          </a:p>
          <a:p>
            <a:r>
              <a:rPr lang="en-GB" sz="4800" dirty="0" smtClean="0"/>
              <a:t>7 </a:t>
            </a:r>
            <a:r>
              <a:rPr lang="en-GB" sz="4800" dirty="0"/>
              <a:t>the number of participants who reported seeing broken glass in the hit condition in experiment </a:t>
            </a:r>
            <a:r>
              <a:rPr lang="en-GB" sz="4800" dirty="0" smtClean="0"/>
              <a:t>2</a:t>
            </a:r>
            <a:endParaRPr lang="en-GB" sz="4800" dirty="0"/>
          </a:p>
        </p:txBody>
      </p:sp>
    </p:spTree>
    <p:extLst>
      <p:ext uri="{BB962C8B-B14F-4D97-AF65-F5344CB8AC3E}">
        <p14:creationId xmlns:p14="http://schemas.microsoft.com/office/powerpoint/2010/main" val="39435162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55000" lnSpcReduction="20000"/>
          </a:bodyPr>
          <a:lstStyle/>
          <a:p>
            <a:pPr marL="0" lvl="0" indent="0">
              <a:buNone/>
            </a:pPr>
            <a:r>
              <a:rPr lang="en-GB" sz="4800" dirty="0" smtClean="0"/>
              <a:t>Grant </a:t>
            </a:r>
            <a:r>
              <a:rPr lang="en-GB" sz="4800" dirty="0"/>
              <a:t>et al. (1998) – Context-dependent memory</a:t>
            </a:r>
          </a:p>
          <a:p>
            <a:r>
              <a:rPr lang="en-GB" sz="4800" dirty="0" smtClean="0"/>
              <a:t>8 </a:t>
            </a:r>
            <a:r>
              <a:rPr lang="en-GB" sz="4800" dirty="0"/>
              <a:t>the number of students who were experimenters</a:t>
            </a:r>
          </a:p>
          <a:p>
            <a:r>
              <a:rPr lang="en-GB" sz="4800" dirty="0" smtClean="0"/>
              <a:t>17 </a:t>
            </a:r>
            <a:r>
              <a:rPr lang="en-GB" sz="4800" dirty="0"/>
              <a:t>the youngest age of a participant in the experiment (the oldest being 56 years)</a:t>
            </a:r>
          </a:p>
          <a:p>
            <a:r>
              <a:rPr lang="en-GB" sz="4800" dirty="0" smtClean="0"/>
              <a:t>16 </a:t>
            </a:r>
            <a:r>
              <a:rPr lang="en-GB" sz="4800" dirty="0"/>
              <a:t>the number of multiple choice questions to test memory of the two page article</a:t>
            </a:r>
          </a:p>
          <a:p>
            <a:r>
              <a:rPr lang="en-GB" sz="4800" dirty="0" smtClean="0"/>
              <a:t>2 </a:t>
            </a:r>
            <a:r>
              <a:rPr lang="en-GB" sz="4800" dirty="0"/>
              <a:t>the number of minutes between the end of the study phase and the beginning of the test phase</a:t>
            </a:r>
          </a:p>
          <a:p>
            <a:r>
              <a:rPr lang="en-GB" sz="4800" dirty="0" smtClean="0"/>
              <a:t>30 </a:t>
            </a:r>
            <a:r>
              <a:rPr lang="en-GB" sz="4800" dirty="0"/>
              <a:t>the approximate time in minutes that the procedure took</a:t>
            </a:r>
          </a:p>
          <a:p>
            <a:r>
              <a:rPr lang="en-GB" sz="4800" dirty="0" smtClean="0"/>
              <a:t>39 </a:t>
            </a:r>
            <a:r>
              <a:rPr lang="en-GB" sz="4800" dirty="0"/>
              <a:t>the number of participants results who were used</a:t>
            </a:r>
          </a:p>
          <a:p>
            <a:r>
              <a:rPr lang="en-GB" sz="4800" dirty="0" smtClean="0"/>
              <a:t>14.3 </a:t>
            </a:r>
            <a:r>
              <a:rPr lang="en-GB" sz="4800" dirty="0"/>
              <a:t>the mean score on the multiple choice test for the silent/silent condition (compared to only 12.7 in the silent/noisy condition</a:t>
            </a:r>
            <a:r>
              <a:rPr lang="en-GB" sz="4800" dirty="0" smtClean="0"/>
              <a:t>)</a:t>
            </a:r>
            <a:endParaRPr lang="en-GB" sz="4800" dirty="0"/>
          </a:p>
        </p:txBody>
      </p:sp>
    </p:spTree>
    <p:extLst>
      <p:ext uri="{BB962C8B-B14F-4D97-AF65-F5344CB8AC3E}">
        <p14:creationId xmlns:p14="http://schemas.microsoft.com/office/powerpoint/2010/main" val="961591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62500" lnSpcReduction="20000"/>
          </a:bodyPr>
          <a:lstStyle/>
          <a:p>
            <a:pPr marL="0" lvl="0" indent="0">
              <a:buNone/>
            </a:pPr>
            <a:r>
              <a:rPr lang="en-GB" sz="4800" dirty="0" smtClean="0"/>
              <a:t>Bandura </a:t>
            </a:r>
            <a:r>
              <a:rPr lang="en-GB" sz="4800" dirty="0"/>
              <a:t>et al. (1961) – Transmission of aggression</a:t>
            </a:r>
          </a:p>
          <a:p>
            <a:r>
              <a:rPr lang="en-GB" sz="4800" dirty="0" smtClean="0"/>
              <a:t>72 </a:t>
            </a:r>
            <a:r>
              <a:rPr lang="en-GB" sz="4800" dirty="0"/>
              <a:t>the number of children used in the sample</a:t>
            </a:r>
          </a:p>
          <a:p>
            <a:r>
              <a:rPr lang="en-GB" sz="4800" dirty="0" smtClean="0"/>
              <a:t>52 </a:t>
            </a:r>
            <a:r>
              <a:rPr lang="en-GB" sz="4800" dirty="0"/>
              <a:t>the mean age in months of the participants</a:t>
            </a:r>
          </a:p>
          <a:p>
            <a:r>
              <a:rPr lang="en-GB" sz="4800" dirty="0" smtClean="0"/>
              <a:t>3 </a:t>
            </a:r>
            <a:r>
              <a:rPr lang="en-GB" sz="4800" dirty="0"/>
              <a:t>the number of rooms children visited during the experiment</a:t>
            </a:r>
          </a:p>
          <a:p>
            <a:r>
              <a:rPr lang="en-GB" sz="4800" dirty="0" smtClean="0"/>
              <a:t>20 </a:t>
            </a:r>
            <a:r>
              <a:rPr lang="en-GB" sz="4800" dirty="0"/>
              <a:t>the number of minutes that children were in room 3 for, being observed</a:t>
            </a:r>
          </a:p>
          <a:p>
            <a:r>
              <a:rPr lang="en-GB" sz="4800" dirty="0" smtClean="0"/>
              <a:t>240 </a:t>
            </a:r>
            <a:r>
              <a:rPr lang="en-GB" sz="4800" dirty="0"/>
              <a:t>the number of observations recorded of children in the third room (every 5 seconds)</a:t>
            </a:r>
          </a:p>
          <a:p>
            <a:r>
              <a:rPr lang="en-GB" sz="4800" dirty="0" smtClean="0"/>
              <a:t>2 </a:t>
            </a:r>
            <a:r>
              <a:rPr lang="en-GB" sz="4800" dirty="0"/>
              <a:t>The number of minutes the model waited in the first room before behaving aggressively in the aggressive condition</a:t>
            </a:r>
          </a:p>
          <a:p>
            <a:r>
              <a:rPr lang="en-GB" sz="4800" dirty="0" smtClean="0"/>
              <a:t>10 </a:t>
            </a:r>
            <a:r>
              <a:rPr lang="en-GB" sz="4800" dirty="0"/>
              <a:t>The number of minutes the child was in the first room </a:t>
            </a:r>
          </a:p>
        </p:txBody>
      </p:sp>
    </p:spTree>
    <p:extLst>
      <p:ext uri="{BB962C8B-B14F-4D97-AF65-F5344CB8AC3E}">
        <p14:creationId xmlns:p14="http://schemas.microsoft.com/office/powerpoint/2010/main" val="26426537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70000" lnSpcReduction="20000"/>
          </a:bodyPr>
          <a:lstStyle/>
          <a:p>
            <a:pPr marL="0" indent="0">
              <a:buNone/>
            </a:pPr>
            <a:r>
              <a:rPr lang="en-GB" sz="4800" dirty="0" smtClean="0"/>
              <a:t>Chaney </a:t>
            </a:r>
            <a:r>
              <a:rPr lang="en-GB" sz="4800" dirty="0"/>
              <a:t>et al. (2004) – </a:t>
            </a:r>
            <a:r>
              <a:rPr lang="en-GB" sz="4800" dirty="0" err="1"/>
              <a:t>Funhaler</a:t>
            </a:r>
            <a:r>
              <a:rPr lang="en-GB" sz="4800" dirty="0"/>
              <a:t> study</a:t>
            </a:r>
          </a:p>
          <a:p>
            <a:r>
              <a:rPr lang="en-GB" sz="4800" dirty="0" smtClean="0"/>
              <a:t>32 </a:t>
            </a:r>
            <a:r>
              <a:rPr lang="en-GB" sz="4800" dirty="0"/>
              <a:t>the number of children in the sample </a:t>
            </a:r>
          </a:p>
          <a:p>
            <a:r>
              <a:rPr lang="en-GB" sz="4800" dirty="0" smtClean="0"/>
              <a:t>2.2 </a:t>
            </a:r>
            <a:r>
              <a:rPr lang="en-GB" sz="4800" dirty="0"/>
              <a:t>the average duration of asthma</a:t>
            </a:r>
          </a:p>
          <a:p>
            <a:r>
              <a:rPr lang="en-GB" sz="4800" dirty="0" smtClean="0"/>
              <a:t>3 </a:t>
            </a:r>
            <a:r>
              <a:rPr lang="en-GB" sz="4800" dirty="0"/>
              <a:t>the number of parents out of 30 that reported ‘always’ being successful when using their existing device</a:t>
            </a:r>
          </a:p>
          <a:p>
            <a:r>
              <a:rPr lang="en-GB" sz="4800" dirty="0" smtClean="0"/>
              <a:t>38 </a:t>
            </a:r>
            <a:r>
              <a:rPr lang="en-GB" sz="4800" dirty="0"/>
              <a:t>the increase in % of parents that reported medicating their children the previous day when using the </a:t>
            </a:r>
            <a:r>
              <a:rPr lang="en-GB" sz="4800" dirty="0" err="1"/>
              <a:t>Funhaler</a:t>
            </a:r>
            <a:r>
              <a:rPr lang="en-GB" sz="4800" dirty="0"/>
              <a:t> </a:t>
            </a:r>
          </a:p>
          <a:p>
            <a:r>
              <a:rPr lang="en-GB" sz="4800" dirty="0" smtClean="0"/>
              <a:t>60 </a:t>
            </a:r>
            <a:r>
              <a:rPr lang="en-GB" sz="4800" dirty="0"/>
              <a:t>the increase in % of children that took the recommended four or more cycles per aerosol </a:t>
            </a:r>
            <a:r>
              <a:rPr lang="en-GB" sz="4800" dirty="0" smtClean="0"/>
              <a:t>delivery</a:t>
            </a:r>
            <a:endParaRPr lang="en-GB" sz="4800" dirty="0"/>
          </a:p>
        </p:txBody>
      </p:sp>
    </p:spTree>
    <p:extLst>
      <p:ext uri="{BB962C8B-B14F-4D97-AF65-F5344CB8AC3E}">
        <p14:creationId xmlns:p14="http://schemas.microsoft.com/office/powerpoint/2010/main" val="252319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067" t="20470" r="33019" b="12594"/>
          <a:stretch/>
        </p:blipFill>
        <p:spPr>
          <a:xfrm>
            <a:off x="4283968" y="344177"/>
            <a:ext cx="4536504" cy="6169645"/>
          </a:xfrm>
          <a:prstGeom prst="rect">
            <a:avLst/>
          </a:prstGeom>
        </p:spPr>
      </p:pic>
      <p:sp>
        <p:nvSpPr>
          <p:cNvPr id="7" name="Folded Corner 6"/>
          <p:cNvSpPr/>
          <p:nvPr/>
        </p:nvSpPr>
        <p:spPr>
          <a:xfrm>
            <a:off x="0" y="0"/>
            <a:ext cx="3923928" cy="3429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latin typeface="Arial" panose="020B0604020202020204" pitchFamily="34" charset="0"/>
                <a:cs typeface="Arial" panose="020B0604020202020204" pitchFamily="34" charset="0"/>
              </a:rPr>
              <a:t>Page 5</a:t>
            </a:r>
            <a:endParaRPr lang="en-GB"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1178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85000" lnSpcReduction="20000"/>
          </a:bodyPr>
          <a:lstStyle/>
          <a:p>
            <a:pPr marL="0" indent="0">
              <a:buNone/>
            </a:pPr>
            <a:r>
              <a:rPr lang="en-GB" sz="4800" dirty="0" smtClean="0"/>
              <a:t>Sperry </a:t>
            </a:r>
            <a:r>
              <a:rPr lang="en-GB" sz="4800" dirty="0"/>
              <a:t>et al. (1968) – Split brain study</a:t>
            </a:r>
          </a:p>
          <a:p>
            <a:r>
              <a:rPr lang="en-GB" sz="4800" dirty="0" smtClean="0"/>
              <a:t>11 </a:t>
            </a:r>
            <a:r>
              <a:rPr lang="en-GB" sz="4800" dirty="0"/>
              <a:t>the number of patients who had undergone the </a:t>
            </a:r>
            <a:r>
              <a:rPr lang="en-GB" sz="4800" dirty="0" err="1"/>
              <a:t>commisurotomy</a:t>
            </a:r>
            <a:r>
              <a:rPr lang="en-GB" sz="4800" dirty="0"/>
              <a:t> </a:t>
            </a:r>
          </a:p>
          <a:p>
            <a:r>
              <a:rPr lang="en-GB" sz="4800" dirty="0" smtClean="0"/>
              <a:t>35 </a:t>
            </a:r>
            <a:r>
              <a:rPr lang="en-GB" sz="4800" dirty="0"/>
              <a:t>the millimetre transparencies that were used in the projector</a:t>
            </a:r>
          </a:p>
          <a:p>
            <a:r>
              <a:rPr lang="en-GB" sz="4800" dirty="0" smtClean="0"/>
              <a:t>1/10 </a:t>
            </a:r>
            <a:r>
              <a:rPr lang="en-GB" sz="4800" dirty="0"/>
              <a:t>of a second was the time images were shown to the participants</a:t>
            </a:r>
          </a:p>
          <a:p>
            <a:r>
              <a:rPr lang="en-GB" sz="4800" dirty="0" smtClean="0"/>
              <a:t>2 </a:t>
            </a:r>
            <a:r>
              <a:rPr lang="en-GB" sz="4800" dirty="0"/>
              <a:t>the number of hemispheres that were being </a:t>
            </a:r>
            <a:r>
              <a:rPr lang="en-GB" sz="4800" dirty="0" smtClean="0"/>
              <a:t>tested</a:t>
            </a:r>
            <a:endParaRPr lang="en-GB" sz="4800" dirty="0"/>
          </a:p>
        </p:txBody>
      </p:sp>
    </p:spTree>
    <p:extLst>
      <p:ext uri="{BB962C8B-B14F-4D97-AF65-F5344CB8AC3E}">
        <p14:creationId xmlns:p14="http://schemas.microsoft.com/office/powerpoint/2010/main" val="11687729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62500" lnSpcReduction="20000"/>
          </a:bodyPr>
          <a:lstStyle/>
          <a:p>
            <a:pPr marL="0" indent="0">
              <a:buNone/>
            </a:pPr>
            <a:r>
              <a:rPr lang="en-GB" sz="4800" dirty="0" smtClean="0"/>
              <a:t>Casey </a:t>
            </a:r>
            <a:r>
              <a:rPr lang="en-GB" sz="4800" dirty="0"/>
              <a:t>et al. (2011) – Neural correlates of delay of gratification</a:t>
            </a:r>
          </a:p>
          <a:p>
            <a:r>
              <a:rPr lang="en-GB" sz="4800" dirty="0" smtClean="0"/>
              <a:t>4 </a:t>
            </a:r>
            <a:r>
              <a:rPr lang="en-GB" sz="4800" dirty="0"/>
              <a:t>the age of the participants  in the original marshmallow study </a:t>
            </a:r>
          </a:p>
          <a:p>
            <a:r>
              <a:rPr lang="en-GB" sz="4800" dirty="0" smtClean="0"/>
              <a:t>562 </a:t>
            </a:r>
            <a:r>
              <a:rPr lang="en-GB" sz="4800" dirty="0"/>
              <a:t>the number of initial participants </a:t>
            </a:r>
          </a:p>
          <a:p>
            <a:r>
              <a:rPr lang="en-GB" sz="4800" dirty="0" smtClean="0"/>
              <a:t>27 </a:t>
            </a:r>
            <a:r>
              <a:rPr lang="en-GB" sz="4800" dirty="0"/>
              <a:t>the number of participants in experiment 1 who agreed to be part of experiment 2</a:t>
            </a:r>
          </a:p>
          <a:p>
            <a:r>
              <a:rPr lang="en-GB" sz="4800" dirty="0" smtClean="0"/>
              <a:t>59 </a:t>
            </a:r>
            <a:r>
              <a:rPr lang="en-GB" sz="4800" dirty="0"/>
              <a:t>the number of participants who agreed to participate in Casey’s experiment 1</a:t>
            </a:r>
          </a:p>
          <a:p>
            <a:r>
              <a:rPr lang="en-GB" sz="4800" dirty="0" smtClean="0"/>
              <a:t>500 </a:t>
            </a:r>
            <a:r>
              <a:rPr lang="en-GB" sz="4800" dirty="0"/>
              <a:t>the milliseconds the faces were presented for</a:t>
            </a:r>
          </a:p>
          <a:p>
            <a:r>
              <a:rPr lang="en-GB" sz="4800" dirty="0" smtClean="0"/>
              <a:t>98.2 </a:t>
            </a:r>
            <a:r>
              <a:rPr lang="en-GB" sz="4800" dirty="0"/>
              <a:t>the mean % of correct hits for the ‘go’ trials in terms of </a:t>
            </a:r>
            <a:r>
              <a:rPr lang="en-GB" sz="4800" dirty="0" smtClean="0"/>
              <a:t>accuracy</a:t>
            </a:r>
            <a:endParaRPr lang="en-GB" sz="4800" dirty="0"/>
          </a:p>
        </p:txBody>
      </p:sp>
    </p:spTree>
    <p:extLst>
      <p:ext uri="{BB962C8B-B14F-4D97-AF65-F5344CB8AC3E}">
        <p14:creationId xmlns:p14="http://schemas.microsoft.com/office/powerpoint/2010/main" val="3545864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70000" lnSpcReduction="20000"/>
          </a:bodyPr>
          <a:lstStyle/>
          <a:p>
            <a:pPr marL="0" indent="0">
              <a:buNone/>
            </a:pPr>
            <a:r>
              <a:rPr lang="en-GB" sz="4800" dirty="0" smtClean="0"/>
              <a:t>Baron-Cohen </a:t>
            </a:r>
            <a:r>
              <a:rPr lang="en-GB" sz="4800" dirty="0"/>
              <a:t>et al. (1997) – Autism in adults</a:t>
            </a:r>
          </a:p>
          <a:p>
            <a:r>
              <a:rPr lang="en-GB" sz="4800" dirty="0" smtClean="0"/>
              <a:t>16 </a:t>
            </a:r>
            <a:r>
              <a:rPr lang="en-GB" sz="4800" dirty="0"/>
              <a:t>the number of participants that were used in the experimental condition ‘autism group’</a:t>
            </a:r>
          </a:p>
          <a:p>
            <a:r>
              <a:rPr lang="en-GB" sz="4800" dirty="0" smtClean="0"/>
              <a:t>6 </a:t>
            </a:r>
            <a:r>
              <a:rPr lang="en-GB" sz="4800" dirty="0"/>
              <a:t>the number of basic emotions in the control task the basic emotion recognition test</a:t>
            </a:r>
          </a:p>
          <a:p>
            <a:r>
              <a:rPr lang="en-GB" sz="4800" dirty="0" smtClean="0"/>
              <a:t>16.3 </a:t>
            </a:r>
            <a:r>
              <a:rPr lang="en-GB" sz="4800" dirty="0"/>
              <a:t>the mean score the Autistic group scored on the eyes test</a:t>
            </a:r>
          </a:p>
          <a:p>
            <a:r>
              <a:rPr lang="en-GB" sz="4800" dirty="0" smtClean="0"/>
              <a:t>20.4 </a:t>
            </a:r>
            <a:r>
              <a:rPr lang="en-GB" sz="4800" dirty="0"/>
              <a:t>the mean score the </a:t>
            </a:r>
            <a:r>
              <a:rPr lang="en-GB" sz="4800" dirty="0" err="1"/>
              <a:t>Tourettes</a:t>
            </a:r>
            <a:r>
              <a:rPr lang="en-GB" sz="4800" dirty="0"/>
              <a:t> group scored on the eyes test</a:t>
            </a:r>
          </a:p>
          <a:p>
            <a:r>
              <a:rPr lang="en-GB" sz="4800" dirty="0" smtClean="0"/>
              <a:t>18.8 </a:t>
            </a:r>
            <a:r>
              <a:rPr lang="en-GB" sz="4800" dirty="0"/>
              <a:t>the mean score males in the ‘normal’ group scored compared to a mean score of 21.8 for the females. </a:t>
            </a:r>
          </a:p>
        </p:txBody>
      </p:sp>
    </p:spTree>
    <p:extLst>
      <p:ext uri="{BB962C8B-B14F-4D97-AF65-F5344CB8AC3E}">
        <p14:creationId xmlns:p14="http://schemas.microsoft.com/office/powerpoint/2010/main" val="607953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Do you know the key details?</a:t>
            </a:r>
          </a:p>
        </p:txBody>
      </p:sp>
      <p:sp>
        <p:nvSpPr>
          <p:cNvPr id="3" name="Text Placeholder 2"/>
          <p:cNvSpPr>
            <a:spLocks noGrp="1"/>
          </p:cNvSpPr>
          <p:nvPr>
            <p:ph type="body" idx="1"/>
          </p:nvPr>
        </p:nvSpPr>
        <p:spPr>
          <a:xfrm>
            <a:off x="0" y="908720"/>
            <a:ext cx="9144000" cy="5949280"/>
          </a:xfrm>
        </p:spPr>
        <p:txBody>
          <a:bodyPr>
            <a:normAutofit fontScale="70000" lnSpcReduction="20000"/>
          </a:bodyPr>
          <a:lstStyle/>
          <a:p>
            <a:pPr marL="0" indent="0">
              <a:buNone/>
            </a:pPr>
            <a:r>
              <a:rPr lang="en-GB" sz="4800" dirty="0" smtClean="0"/>
              <a:t>Baron-Cohen </a:t>
            </a:r>
            <a:r>
              <a:rPr lang="en-GB" sz="4800" dirty="0"/>
              <a:t>et al. (1997) – Autism in adults</a:t>
            </a:r>
          </a:p>
          <a:p>
            <a:r>
              <a:rPr lang="en-GB" sz="4800" dirty="0" smtClean="0"/>
              <a:t>16 </a:t>
            </a:r>
            <a:r>
              <a:rPr lang="en-GB" sz="4800" dirty="0"/>
              <a:t>the number of participants that were used in the experimental condition ‘autism group’</a:t>
            </a:r>
          </a:p>
          <a:p>
            <a:r>
              <a:rPr lang="en-GB" sz="4800" dirty="0" smtClean="0"/>
              <a:t>6 </a:t>
            </a:r>
            <a:r>
              <a:rPr lang="en-GB" sz="4800" dirty="0"/>
              <a:t>the number of basic emotions in the control task the basic emotion recognition test</a:t>
            </a:r>
          </a:p>
          <a:p>
            <a:r>
              <a:rPr lang="en-GB" sz="4800" dirty="0" smtClean="0"/>
              <a:t>16.3 </a:t>
            </a:r>
            <a:r>
              <a:rPr lang="en-GB" sz="4800" dirty="0"/>
              <a:t>the mean score the Autistic group scored on the eyes test</a:t>
            </a:r>
          </a:p>
          <a:p>
            <a:r>
              <a:rPr lang="en-GB" sz="4800" dirty="0" smtClean="0"/>
              <a:t>20.4 </a:t>
            </a:r>
            <a:r>
              <a:rPr lang="en-GB" sz="4800" dirty="0"/>
              <a:t>the mean score the </a:t>
            </a:r>
            <a:r>
              <a:rPr lang="en-GB" sz="4800" dirty="0" err="1"/>
              <a:t>Tourettes</a:t>
            </a:r>
            <a:r>
              <a:rPr lang="en-GB" sz="4800" dirty="0"/>
              <a:t> group scored on the eyes test</a:t>
            </a:r>
          </a:p>
          <a:p>
            <a:r>
              <a:rPr lang="en-GB" sz="4800" dirty="0" smtClean="0"/>
              <a:t>18.8 </a:t>
            </a:r>
            <a:r>
              <a:rPr lang="en-GB" sz="4800" dirty="0"/>
              <a:t>the mean score males in the ‘normal’ group scored compared to a mean score of 21.8 for the females. </a:t>
            </a:r>
          </a:p>
        </p:txBody>
      </p:sp>
    </p:spTree>
    <p:extLst>
      <p:ext uri="{BB962C8B-B14F-4D97-AF65-F5344CB8AC3E}">
        <p14:creationId xmlns:p14="http://schemas.microsoft.com/office/powerpoint/2010/main" val="21033348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Key Studies and Applying these</a:t>
            </a:r>
          </a:p>
        </p:txBody>
      </p:sp>
      <p:sp>
        <p:nvSpPr>
          <p:cNvPr id="3" name="Text Placeholder 2"/>
          <p:cNvSpPr>
            <a:spLocks noGrp="1"/>
          </p:cNvSpPr>
          <p:nvPr>
            <p:ph type="body" idx="1"/>
          </p:nvPr>
        </p:nvSpPr>
        <p:spPr>
          <a:xfrm>
            <a:off x="0" y="908720"/>
            <a:ext cx="9144000" cy="5949280"/>
          </a:xfrm>
        </p:spPr>
        <p:txBody>
          <a:bodyPr>
            <a:normAutofit/>
          </a:bodyPr>
          <a:lstStyle/>
          <a:p>
            <a:pPr marL="0" indent="0">
              <a:buNone/>
            </a:pPr>
            <a:r>
              <a:rPr lang="en-GB" sz="4000" dirty="0" smtClean="0"/>
              <a:t>On paper 3, the Key Studies are going to have a question each for 10 marks. </a:t>
            </a:r>
          </a:p>
          <a:p>
            <a:r>
              <a:rPr lang="en-GB" sz="4000" dirty="0" smtClean="0"/>
              <a:t>5 marks for the study</a:t>
            </a:r>
          </a:p>
          <a:p>
            <a:r>
              <a:rPr lang="en-GB" sz="4000" dirty="0" smtClean="0"/>
              <a:t>5 marks for the applying this to the question</a:t>
            </a:r>
            <a:endParaRPr lang="en-GB" sz="4000" dirty="0"/>
          </a:p>
        </p:txBody>
      </p:sp>
      <p:pic>
        <p:nvPicPr>
          <p:cNvPr id="1026" name="Picture 2" descr="C:\Users\vevagora\AppData\Local\Microsoft\Windows\Temporary Internet Files\Content.IE5\RJXJF1R3\number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19" y="3789040"/>
            <a:ext cx="3917987" cy="279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60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Key Studies and Applying these</a:t>
            </a:r>
          </a:p>
        </p:txBody>
      </p:sp>
      <p:sp>
        <p:nvSpPr>
          <p:cNvPr id="3" name="Text Placeholder 2"/>
          <p:cNvSpPr>
            <a:spLocks noGrp="1"/>
          </p:cNvSpPr>
          <p:nvPr>
            <p:ph type="body" idx="1"/>
          </p:nvPr>
        </p:nvSpPr>
        <p:spPr>
          <a:xfrm>
            <a:off x="0" y="908720"/>
            <a:ext cx="9144000" cy="5949280"/>
          </a:xfrm>
        </p:spPr>
        <p:txBody>
          <a:bodyPr>
            <a:normAutofit/>
          </a:bodyPr>
          <a:lstStyle/>
          <a:p>
            <a:r>
              <a:rPr lang="en-GB" sz="4000" b="1" dirty="0">
                <a:solidFill>
                  <a:prstClr val="black"/>
                </a:solidFill>
                <a:cs typeface="Arial" panose="020B0604020202020204" pitchFamily="34" charset="0"/>
              </a:rPr>
              <a:t>Explain how the research by … can be applied to … [10</a:t>
            </a:r>
            <a:r>
              <a:rPr lang="en-GB" sz="4000" b="1" dirty="0" smtClean="0">
                <a:solidFill>
                  <a:prstClr val="black"/>
                </a:solidFill>
                <a:cs typeface="Arial" panose="020B0604020202020204" pitchFamily="34" charset="0"/>
              </a:rPr>
              <a:t>]</a:t>
            </a:r>
          </a:p>
          <a:p>
            <a:r>
              <a:rPr lang="en-GB" sz="4000" b="1" dirty="0" smtClean="0">
                <a:solidFill>
                  <a:prstClr val="black"/>
                </a:solidFill>
                <a:cs typeface="Arial" panose="020B0604020202020204" pitchFamily="34" charset="0"/>
              </a:rPr>
              <a:t>Using the research by … explain …</a:t>
            </a:r>
          </a:p>
          <a:p>
            <a:pPr marL="0" indent="0">
              <a:buNone/>
            </a:pPr>
            <a:endParaRPr lang="en-GB" sz="4000" b="1" dirty="0">
              <a:solidFill>
                <a:prstClr val="black"/>
              </a:solidFill>
              <a:cs typeface="Arial" panose="020B0604020202020204" pitchFamily="34" charset="0"/>
            </a:endParaRPr>
          </a:p>
          <a:p>
            <a:pPr marL="0" indent="0">
              <a:buNone/>
            </a:pPr>
            <a:r>
              <a:rPr lang="en-GB" sz="4000" dirty="0" smtClean="0">
                <a:solidFill>
                  <a:prstClr val="black"/>
                </a:solidFill>
                <a:cs typeface="Arial" panose="020B0604020202020204" pitchFamily="34" charset="0"/>
              </a:rPr>
              <a:t>The </a:t>
            </a:r>
            <a:r>
              <a:rPr lang="en-GB" sz="4000" dirty="0">
                <a:solidFill>
                  <a:prstClr val="black"/>
                </a:solidFill>
                <a:cs typeface="Arial" panose="020B0604020202020204" pitchFamily="34" charset="0"/>
              </a:rPr>
              <a:t>application area can be specific to the topic </a:t>
            </a:r>
            <a:r>
              <a:rPr lang="en-GB" sz="4000" dirty="0" smtClean="0">
                <a:solidFill>
                  <a:prstClr val="black"/>
                </a:solidFill>
                <a:cs typeface="Arial" panose="020B0604020202020204" pitchFamily="34" charset="0"/>
              </a:rPr>
              <a:t>(diagnosis, attachment, intelligence, effects of imprisonment), </a:t>
            </a:r>
            <a:r>
              <a:rPr lang="en-GB" sz="4000" dirty="0">
                <a:solidFill>
                  <a:prstClr val="black"/>
                </a:solidFill>
                <a:cs typeface="Arial" panose="020B0604020202020204" pitchFamily="34" charset="0"/>
              </a:rPr>
              <a:t>or real life in general. This means you can pre-prepare answers for these.</a:t>
            </a:r>
          </a:p>
        </p:txBody>
      </p:sp>
    </p:spTree>
    <p:extLst>
      <p:ext uri="{BB962C8B-B14F-4D97-AF65-F5344CB8AC3E}">
        <p14:creationId xmlns:p14="http://schemas.microsoft.com/office/powerpoint/2010/main" val="23375917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Key Studies and Applying these</a:t>
            </a:r>
          </a:p>
        </p:txBody>
      </p:sp>
      <p:sp>
        <p:nvSpPr>
          <p:cNvPr id="5" name="TextBox 4"/>
          <p:cNvSpPr txBox="1"/>
          <p:nvPr/>
        </p:nvSpPr>
        <p:spPr>
          <a:xfrm>
            <a:off x="0" y="836712"/>
            <a:ext cx="9144000" cy="6186309"/>
          </a:xfrm>
          <a:prstGeom prst="rect">
            <a:avLst/>
          </a:prstGeom>
          <a:noFill/>
        </p:spPr>
        <p:txBody>
          <a:bodyPr wrap="square" rtlCol="0">
            <a:spAutoFit/>
          </a:bodyPr>
          <a:lstStyle/>
          <a:p>
            <a:pPr marL="457200" indent="-457200">
              <a:buFont typeface="Arial" charset="0"/>
              <a:buChar char="•"/>
            </a:pPr>
            <a:r>
              <a:rPr lang="en-GB" sz="6600" dirty="0">
                <a:solidFill>
                  <a:prstClr val="black"/>
                </a:solidFill>
                <a:latin typeface="Arial" panose="020B0604020202020204" pitchFamily="34" charset="0"/>
                <a:cs typeface="Arial" panose="020B0604020202020204" pitchFamily="34" charset="0"/>
              </a:rPr>
              <a:t>Related to the topic</a:t>
            </a:r>
          </a:p>
          <a:p>
            <a:pPr marL="457200" indent="-457200">
              <a:buFont typeface="Arial" charset="0"/>
              <a:buChar char="•"/>
            </a:pPr>
            <a:r>
              <a:rPr lang="en-GB" sz="6600" dirty="0">
                <a:solidFill>
                  <a:prstClr val="black"/>
                </a:solidFill>
                <a:latin typeface="Arial" panose="020B0604020202020204" pitchFamily="34" charset="0"/>
                <a:cs typeface="Arial" panose="020B0604020202020204" pitchFamily="34" charset="0"/>
              </a:rPr>
              <a:t>Or applied to real life</a:t>
            </a:r>
          </a:p>
          <a:p>
            <a:pPr marL="457200" indent="-457200">
              <a:buFont typeface="Arial" charset="0"/>
              <a:buChar char="•"/>
            </a:pPr>
            <a:r>
              <a:rPr lang="en-GB" sz="6600" dirty="0">
                <a:solidFill>
                  <a:prstClr val="black"/>
                </a:solidFill>
                <a:latin typeface="Arial" panose="020B0604020202020204" pitchFamily="34" charset="0"/>
                <a:cs typeface="Arial" panose="020B0604020202020204" pitchFamily="34" charset="0"/>
              </a:rPr>
              <a:t>How it </a:t>
            </a:r>
            <a:r>
              <a:rPr lang="en-GB" sz="6600" u="sng" dirty="0">
                <a:solidFill>
                  <a:prstClr val="black"/>
                </a:solidFill>
                <a:latin typeface="Arial" panose="020B0604020202020204" pitchFamily="34" charset="0"/>
                <a:cs typeface="Arial" panose="020B0604020202020204" pitchFamily="34" charset="0"/>
              </a:rPr>
              <a:t>explains the topic</a:t>
            </a:r>
          </a:p>
          <a:p>
            <a:pPr marL="457200" indent="-457200">
              <a:buFont typeface="Arial" charset="0"/>
              <a:buChar char="•"/>
            </a:pPr>
            <a:r>
              <a:rPr lang="en-GB" sz="6600" dirty="0">
                <a:solidFill>
                  <a:prstClr val="black"/>
                </a:solidFill>
                <a:latin typeface="Arial" panose="020B0604020202020204" pitchFamily="34" charset="0"/>
                <a:cs typeface="Arial" panose="020B0604020202020204" pitchFamily="34" charset="0"/>
              </a:rPr>
              <a:t>Relationships between X and Y</a:t>
            </a:r>
          </a:p>
        </p:txBody>
      </p:sp>
    </p:spTree>
    <p:extLst>
      <p:ext uri="{BB962C8B-B14F-4D97-AF65-F5344CB8AC3E}">
        <p14:creationId xmlns:p14="http://schemas.microsoft.com/office/powerpoint/2010/main" val="22456757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rgbClr val="FFFF00"/>
          </a:solidFill>
        </p:spPr>
        <p:txBody>
          <a:bodyPr>
            <a:normAutofit/>
          </a:bodyPr>
          <a:lstStyle/>
          <a:p>
            <a:pPr marR="0" rtl="0"/>
            <a:r>
              <a:rPr lang="en-GB" i="0" u="none" strike="noStrike" baseline="0" dirty="0" smtClean="0"/>
              <a:t>Key Studies and Applying these</a:t>
            </a:r>
          </a:p>
        </p:txBody>
      </p:sp>
      <p:sp>
        <p:nvSpPr>
          <p:cNvPr id="5" name="TextBox 4"/>
          <p:cNvSpPr txBox="1"/>
          <p:nvPr/>
        </p:nvSpPr>
        <p:spPr>
          <a:xfrm>
            <a:off x="0" y="836712"/>
            <a:ext cx="9144000" cy="1569660"/>
          </a:xfrm>
          <a:prstGeom prst="rect">
            <a:avLst/>
          </a:prstGeom>
          <a:solidFill>
            <a:srgbClr val="00B050"/>
          </a:solidFill>
        </p:spPr>
        <p:txBody>
          <a:bodyPr wrap="square" rtlCol="0">
            <a:spAutoFit/>
          </a:bodyPr>
          <a:lstStyle/>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Related to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Or applied to real life</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How it explains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Relationships between X and Y</a:t>
            </a:r>
          </a:p>
        </p:txBody>
      </p:sp>
      <p:sp>
        <p:nvSpPr>
          <p:cNvPr id="7" name="Rectangle 6"/>
          <p:cNvSpPr/>
          <p:nvPr/>
        </p:nvSpPr>
        <p:spPr>
          <a:xfrm>
            <a:off x="0" y="2404378"/>
            <a:ext cx="4392488" cy="4524315"/>
          </a:xfrm>
          <a:prstGeom prst="rect">
            <a:avLst/>
          </a:prstGeom>
        </p:spPr>
        <p:txBody>
          <a:bodyPr wrap="square">
            <a:spAutoFit/>
          </a:bodyPr>
          <a:lstStyle/>
          <a:p>
            <a:pPr marL="742950" indent="-742950">
              <a:buFont typeface="+mj-lt"/>
              <a:buAutoNum type="arabicPeriod"/>
            </a:pPr>
            <a:r>
              <a:rPr lang="en-GB" sz="3600" dirty="0">
                <a:latin typeface="Arial" panose="020B0604020202020204" pitchFamily="34" charset="0"/>
                <a:cs typeface="Arial" panose="020B0604020202020204" pitchFamily="34" charset="0"/>
              </a:rPr>
              <a:t>Historical context of mental health </a:t>
            </a:r>
          </a:p>
          <a:p>
            <a:pPr marL="742950" indent="-742950">
              <a:buFont typeface="+mj-lt"/>
              <a:buAutoNum type="arabicPeriod"/>
            </a:pPr>
            <a:r>
              <a:rPr lang="en-GB" sz="3600" dirty="0">
                <a:latin typeface="Arial" panose="020B0604020202020204" pitchFamily="34" charset="0"/>
                <a:cs typeface="Arial" panose="020B0604020202020204" pitchFamily="34" charset="0"/>
              </a:rPr>
              <a:t>The medical model </a:t>
            </a:r>
          </a:p>
          <a:p>
            <a:pPr marL="742950" indent="-742950">
              <a:buFont typeface="+mj-lt"/>
              <a:buAutoNum type="arabicPeriod"/>
            </a:pPr>
            <a:r>
              <a:rPr lang="en-GB" sz="3600" dirty="0">
                <a:latin typeface="Arial" panose="020B0604020202020204" pitchFamily="34" charset="0"/>
                <a:cs typeface="Arial" panose="020B0604020202020204" pitchFamily="34" charset="0"/>
              </a:rPr>
              <a:t>Alternatives to the medical model</a:t>
            </a:r>
          </a:p>
        </p:txBody>
      </p:sp>
      <p:sp>
        <p:nvSpPr>
          <p:cNvPr id="8" name="Rectangle 7"/>
          <p:cNvSpPr/>
          <p:nvPr/>
        </p:nvSpPr>
        <p:spPr>
          <a:xfrm>
            <a:off x="5940152" y="2699042"/>
            <a:ext cx="3203848" cy="2862322"/>
          </a:xfrm>
          <a:prstGeom prst="rect">
            <a:avLst/>
          </a:prstGeom>
        </p:spPr>
        <p:txBody>
          <a:bodyPr wrap="square">
            <a:spAutoFit/>
          </a:bodyPr>
          <a:lstStyle/>
          <a:p>
            <a:pPr marL="742950" indent="-742950">
              <a:buFont typeface="+mj-lt"/>
              <a:buAutoNum type="arabicPeriod"/>
            </a:pPr>
            <a:r>
              <a:rPr lang="en-GB" sz="3600" dirty="0" err="1" smtClean="0">
                <a:latin typeface="Arial" panose="020B0604020202020204" pitchFamily="34" charset="0"/>
                <a:cs typeface="Arial" panose="020B0604020202020204" pitchFamily="34" charset="0"/>
              </a:rPr>
              <a:t>Rosenhan</a:t>
            </a:r>
            <a:endParaRPr lang="en-GB" sz="3600" dirty="0" smtClean="0">
              <a:latin typeface="Arial" panose="020B0604020202020204" pitchFamily="34" charset="0"/>
              <a:cs typeface="Arial" panose="020B0604020202020204" pitchFamily="34" charset="0"/>
            </a:endParaRPr>
          </a:p>
          <a:p>
            <a:pPr marL="742950" indent="-742950">
              <a:buFont typeface="+mj-lt"/>
              <a:buAutoNum type="arabicPeriod"/>
            </a:pPr>
            <a:endParaRPr lang="en-GB" sz="3600" dirty="0" smtClean="0">
              <a:latin typeface="Arial" panose="020B0604020202020204" pitchFamily="34" charset="0"/>
              <a:cs typeface="Arial" panose="020B0604020202020204" pitchFamily="34" charset="0"/>
            </a:endParaRPr>
          </a:p>
          <a:p>
            <a:pPr marL="742950" indent="-742950">
              <a:buFont typeface="+mj-lt"/>
              <a:buAutoNum type="arabicPeriod"/>
            </a:pPr>
            <a:r>
              <a:rPr lang="en-GB" sz="3600" dirty="0" err="1" smtClean="0">
                <a:latin typeface="Arial" panose="020B0604020202020204" pitchFamily="34" charset="0"/>
                <a:cs typeface="Arial" panose="020B0604020202020204" pitchFamily="34" charset="0"/>
              </a:rPr>
              <a:t>Gottesman</a:t>
            </a:r>
            <a:endParaRPr lang="en-GB" sz="3600" dirty="0" smtClean="0">
              <a:latin typeface="Arial" panose="020B0604020202020204" pitchFamily="34" charset="0"/>
              <a:cs typeface="Arial" panose="020B0604020202020204" pitchFamily="34" charset="0"/>
            </a:endParaRPr>
          </a:p>
          <a:p>
            <a:pPr marL="742950" indent="-742950">
              <a:buFont typeface="+mj-lt"/>
              <a:buAutoNum type="arabicPeriod"/>
            </a:pPr>
            <a:endParaRPr lang="en-GB" sz="3600" dirty="0" smtClean="0">
              <a:latin typeface="Arial" panose="020B0604020202020204" pitchFamily="34" charset="0"/>
              <a:cs typeface="Arial" panose="020B0604020202020204" pitchFamily="34" charset="0"/>
            </a:endParaRPr>
          </a:p>
          <a:p>
            <a:pPr marL="742950" indent="-742950">
              <a:buFont typeface="+mj-lt"/>
              <a:buAutoNum type="arabicPeriod"/>
            </a:pPr>
            <a:r>
              <a:rPr lang="en-GB" sz="3600" dirty="0" smtClean="0">
                <a:latin typeface="Arial" panose="020B0604020202020204" pitchFamily="34" charset="0"/>
                <a:cs typeface="Arial" panose="020B0604020202020204" pitchFamily="34" charset="0"/>
              </a:rPr>
              <a:t>Szasz</a:t>
            </a:r>
            <a:endParaRPr lang="en-GB" sz="3600" dirty="0">
              <a:latin typeface="Arial" panose="020B0604020202020204" pitchFamily="34" charset="0"/>
              <a:cs typeface="Arial" panose="020B0604020202020204" pitchFamily="34" charset="0"/>
            </a:endParaRPr>
          </a:p>
        </p:txBody>
      </p:sp>
      <p:pic>
        <p:nvPicPr>
          <p:cNvPr id="2050" name="Picture 2" descr="C:\Users\vevagora\AppData\Local\Microsoft\Windows\Temporary Internet Files\Content.IE5\RJXJF1R3\Plus_sign_font_awesom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636" y="2373526"/>
            <a:ext cx="1296636" cy="1296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evagora\AppData\Local\Microsoft\Windows\Temporary Internet Files\Content.IE5\RJXJF1R3\Plus_sign_font_awesom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484" y="3674726"/>
            <a:ext cx="1296636" cy="1296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evagora\AppData\Local\Microsoft\Windows\Temporary Internet Files\Content.IE5\RJXJF1R3\Plus_sign_font_awesom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022" y="5229200"/>
            <a:ext cx="1296636" cy="129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with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0"/>
            <a:ext cx="5184576" cy="1569660"/>
          </a:xfrm>
          <a:prstGeom prst="rect">
            <a:avLst/>
          </a:prstGeom>
          <a:solidFill>
            <a:srgbClr val="00B050"/>
          </a:solidFill>
        </p:spPr>
        <p:txBody>
          <a:bodyPr wrap="square" rtlCol="0">
            <a:spAutoFit/>
          </a:bodyPr>
          <a:lstStyle/>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Related to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Or applied to real life</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How it explains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Relationships between X and Y</a:t>
            </a:r>
          </a:p>
        </p:txBody>
      </p:sp>
      <p:sp>
        <p:nvSpPr>
          <p:cNvPr id="7" name="Rectangle 6"/>
          <p:cNvSpPr/>
          <p:nvPr/>
        </p:nvSpPr>
        <p:spPr>
          <a:xfrm>
            <a:off x="35516" y="1642318"/>
            <a:ext cx="9127976" cy="5078313"/>
          </a:xfrm>
          <a:prstGeom prst="rect">
            <a:avLst/>
          </a:prstGeom>
        </p:spPr>
        <p:txBody>
          <a:bodyPr wrap="square">
            <a:spAutoFit/>
          </a:bodyPr>
          <a:lstStyle/>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a:t>
            </a:r>
            <a:r>
              <a:rPr lang="en-GB" sz="3600" dirty="0" err="1" smtClean="0">
                <a:latin typeface="Arial" panose="020B0604020202020204" pitchFamily="34" charset="0"/>
                <a:cs typeface="Arial" panose="020B0604020202020204" pitchFamily="34" charset="0"/>
              </a:rPr>
              <a:t>Rosenhan</a:t>
            </a:r>
            <a:r>
              <a:rPr lang="en-GB" sz="3600" dirty="0" smtClean="0">
                <a:latin typeface="Arial" panose="020B0604020202020204" pitchFamily="34" charset="0"/>
                <a:cs typeface="Arial" panose="020B0604020202020204" pitchFamily="34" charset="0"/>
              </a:rPr>
              <a:t>, explain how the </a:t>
            </a:r>
            <a:r>
              <a:rPr lang="en-GB" sz="3600" dirty="0">
                <a:latin typeface="Arial" panose="020B0604020202020204" pitchFamily="34" charset="0"/>
                <a:cs typeface="Arial" panose="020B0604020202020204" pitchFamily="34" charset="0"/>
              </a:rPr>
              <a:t>h</a:t>
            </a:r>
            <a:r>
              <a:rPr lang="en-GB" sz="3600" dirty="0" smtClean="0">
                <a:latin typeface="Arial" panose="020B0604020202020204" pitchFamily="34" charset="0"/>
                <a:cs typeface="Arial" panose="020B0604020202020204" pitchFamily="34" charset="0"/>
              </a:rPr>
              <a:t>istorical views of </a:t>
            </a:r>
            <a:r>
              <a:rPr lang="en-GB" sz="3600" dirty="0">
                <a:latin typeface="Arial" panose="020B0604020202020204" pitchFamily="34" charset="0"/>
                <a:cs typeface="Arial" panose="020B0604020202020204" pitchFamily="34" charset="0"/>
              </a:rPr>
              <a:t>mental </a:t>
            </a:r>
            <a:r>
              <a:rPr lang="en-GB" sz="3600" dirty="0" smtClean="0">
                <a:latin typeface="Arial" panose="020B0604020202020204" pitchFamily="34" charset="0"/>
                <a:cs typeface="Arial" panose="020B0604020202020204" pitchFamily="34" charset="0"/>
              </a:rPr>
              <a:t>health differ from today</a:t>
            </a:r>
            <a:endParaRPr lang="en-GB" sz="3600" dirty="0">
              <a:latin typeface="Arial" panose="020B0604020202020204" pitchFamily="34" charset="0"/>
              <a:cs typeface="Arial" panose="020B0604020202020204" pitchFamily="34" charset="0"/>
            </a:endParaRPr>
          </a:p>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a:t>
            </a:r>
            <a:r>
              <a:rPr lang="en-GB" sz="3600" dirty="0" err="1" smtClean="0">
                <a:latin typeface="Arial" panose="020B0604020202020204" pitchFamily="34" charset="0"/>
                <a:cs typeface="Arial" panose="020B0604020202020204" pitchFamily="34" charset="0"/>
              </a:rPr>
              <a:t>Gottesman</a:t>
            </a:r>
            <a:r>
              <a:rPr lang="en-GB" sz="3600" dirty="0" smtClean="0">
                <a:latin typeface="Arial" panose="020B0604020202020204" pitchFamily="34" charset="0"/>
                <a:cs typeface="Arial" panose="020B0604020202020204" pitchFamily="34" charset="0"/>
              </a:rPr>
              <a:t>, discuss whether the medical model is useful </a:t>
            </a:r>
            <a:endParaRPr lang="en-GB" sz="3600" dirty="0">
              <a:latin typeface="Arial" panose="020B0604020202020204" pitchFamily="34" charset="0"/>
              <a:cs typeface="Arial" panose="020B0604020202020204" pitchFamily="34" charset="0"/>
            </a:endParaRPr>
          </a:p>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Szasz’s research discuss the usefulness of alternatives </a:t>
            </a:r>
            <a:r>
              <a:rPr lang="en-GB" sz="3600" dirty="0">
                <a:latin typeface="Arial" panose="020B0604020202020204" pitchFamily="34" charset="0"/>
                <a:cs typeface="Arial" panose="020B0604020202020204" pitchFamily="34" charset="0"/>
              </a:rPr>
              <a:t>to the medical model</a:t>
            </a:r>
          </a:p>
        </p:txBody>
      </p:sp>
    </p:spTree>
    <p:extLst>
      <p:ext uri="{BB962C8B-B14F-4D97-AF65-F5344CB8AC3E}">
        <p14:creationId xmlns:p14="http://schemas.microsoft.com/office/powerpoint/2010/main" val="291874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with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0"/>
            <a:ext cx="5184576" cy="1569660"/>
          </a:xfrm>
          <a:prstGeom prst="rect">
            <a:avLst/>
          </a:prstGeom>
          <a:solidFill>
            <a:srgbClr val="00B050"/>
          </a:solidFill>
        </p:spPr>
        <p:txBody>
          <a:bodyPr wrap="square" rtlCol="0">
            <a:spAutoFit/>
          </a:bodyPr>
          <a:lstStyle/>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Related to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Or applied to real life</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How it explains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Relationships between X and Y</a:t>
            </a:r>
          </a:p>
        </p:txBody>
      </p:sp>
      <p:sp>
        <p:nvSpPr>
          <p:cNvPr id="7" name="Rectangle 6"/>
          <p:cNvSpPr/>
          <p:nvPr/>
        </p:nvSpPr>
        <p:spPr>
          <a:xfrm>
            <a:off x="35516" y="1642318"/>
            <a:ext cx="9127976" cy="5078313"/>
          </a:xfrm>
          <a:prstGeom prst="rect">
            <a:avLst/>
          </a:prstGeom>
        </p:spPr>
        <p:txBody>
          <a:bodyPr wrap="square">
            <a:spAutoFit/>
          </a:bodyPr>
          <a:lstStyle/>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a:t>
            </a:r>
            <a:r>
              <a:rPr lang="en-GB" sz="3600" dirty="0" err="1" smtClean="0">
                <a:latin typeface="Arial" panose="020B0604020202020204" pitchFamily="34" charset="0"/>
                <a:cs typeface="Arial" panose="020B0604020202020204" pitchFamily="34" charset="0"/>
              </a:rPr>
              <a:t>Rosenhan</a:t>
            </a:r>
            <a:r>
              <a:rPr lang="en-GB" sz="3600" dirty="0" smtClean="0">
                <a:latin typeface="Arial" panose="020B0604020202020204" pitchFamily="34" charset="0"/>
                <a:cs typeface="Arial" panose="020B0604020202020204" pitchFamily="34" charset="0"/>
              </a:rPr>
              <a:t>, explain how the diagnosis of a psychotic disorder is undertaken nowadays.</a:t>
            </a:r>
            <a:endParaRPr lang="en-GB" sz="3600" dirty="0">
              <a:latin typeface="Arial" panose="020B0604020202020204" pitchFamily="34" charset="0"/>
              <a:cs typeface="Arial" panose="020B0604020202020204" pitchFamily="34" charset="0"/>
            </a:endParaRPr>
          </a:p>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a:t>
            </a:r>
            <a:r>
              <a:rPr lang="en-GB" sz="3600" dirty="0" err="1" smtClean="0">
                <a:latin typeface="Arial" panose="020B0604020202020204" pitchFamily="34" charset="0"/>
                <a:cs typeface="Arial" panose="020B0604020202020204" pitchFamily="34" charset="0"/>
              </a:rPr>
              <a:t>Gottesman</a:t>
            </a:r>
            <a:r>
              <a:rPr lang="en-GB" sz="3600" dirty="0" smtClean="0">
                <a:latin typeface="Arial" panose="020B0604020202020204" pitchFamily="34" charset="0"/>
                <a:cs typeface="Arial" panose="020B0604020202020204" pitchFamily="34" charset="0"/>
              </a:rPr>
              <a:t>, explain how the Medical Model can be applied to mental illness</a:t>
            </a:r>
            <a:endParaRPr lang="en-GB" sz="3600" dirty="0">
              <a:latin typeface="Arial" panose="020B0604020202020204" pitchFamily="34" charset="0"/>
              <a:cs typeface="Arial" panose="020B0604020202020204" pitchFamily="34" charset="0"/>
            </a:endParaRPr>
          </a:p>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Szasz’s research, explain one way mental illness is treated by the alternatives </a:t>
            </a:r>
            <a:r>
              <a:rPr lang="en-GB" sz="3600" dirty="0">
                <a:latin typeface="Arial" panose="020B0604020202020204" pitchFamily="34" charset="0"/>
                <a:cs typeface="Arial" panose="020B0604020202020204" pitchFamily="34" charset="0"/>
              </a:rPr>
              <a:t>to the medical </a:t>
            </a:r>
            <a:r>
              <a:rPr lang="en-GB" sz="3600" dirty="0" smtClean="0">
                <a:latin typeface="Arial" panose="020B0604020202020204" pitchFamily="34" charset="0"/>
                <a:cs typeface="Arial" panose="020B0604020202020204" pitchFamily="34" charset="0"/>
              </a:rPr>
              <a:t>model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with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805" t="20469" r="33019" b="16532"/>
          <a:stretch/>
        </p:blipFill>
        <p:spPr>
          <a:xfrm>
            <a:off x="467544" y="46094"/>
            <a:ext cx="5256584" cy="6865742"/>
          </a:xfrm>
          <a:prstGeom prst="rect">
            <a:avLst/>
          </a:prstGeom>
        </p:spPr>
      </p:pic>
      <p:pic>
        <p:nvPicPr>
          <p:cNvPr id="3" name="Picture 2"/>
          <p:cNvPicPr>
            <a:picLocks noChangeAspect="1"/>
          </p:cNvPicPr>
          <p:nvPr/>
        </p:nvPicPr>
        <p:blipFill>
          <a:blip r:embed="rId3"/>
          <a:stretch>
            <a:fillRect/>
          </a:stretch>
        </p:blipFill>
        <p:spPr>
          <a:xfrm>
            <a:off x="5724128" y="1335840"/>
            <a:ext cx="4286250" cy="4286250"/>
          </a:xfrm>
          <a:prstGeom prst="rect">
            <a:avLst/>
          </a:prstGeom>
        </p:spPr>
      </p:pic>
    </p:spTree>
    <p:extLst>
      <p:ext uri="{BB962C8B-B14F-4D97-AF65-F5344CB8AC3E}">
        <p14:creationId xmlns:p14="http://schemas.microsoft.com/office/powerpoint/2010/main" val="17148098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0"/>
            <a:ext cx="5184576" cy="1569660"/>
          </a:xfrm>
          <a:prstGeom prst="rect">
            <a:avLst/>
          </a:prstGeom>
          <a:solidFill>
            <a:srgbClr val="00B050"/>
          </a:solidFill>
        </p:spPr>
        <p:txBody>
          <a:bodyPr wrap="square" rtlCol="0">
            <a:spAutoFit/>
          </a:bodyPr>
          <a:lstStyle/>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Related to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Or applied to real life</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How it explains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Relationships between X and Y</a:t>
            </a:r>
          </a:p>
        </p:txBody>
      </p:sp>
      <p:sp>
        <p:nvSpPr>
          <p:cNvPr id="7" name="Rectangle 6"/>
          <p:cNvSpPr/>
          <p:nvPr/>
        </p:nvSpPr>
        <p:spPr>
          <a:xfrm>
            <a:off x="35516" y="1642318"/>
            <a:ext cx="9127976" cy="5078313"/>
          </a:xfrm>
          <a:prstGeom prst="rect">
            <a:avLst/>
          </a:prstGeom>
        </p:spPr>
        <p:txBody>
          <a:bodyPr wrap="square">
            <a:spAutoFit/>
          </a:bodyPr>
          <a:lstStyle/>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a:t>
            </a:r>
            <a:r>
              <a:rPr lang="en-GB" sz="3600" dirty="0" err="1" smtClean="0">
                <a:latin typeface="Arial" panose="020B0604020202020204" pitchFamily="34" charset="0"/>
                <a:cs typeface="Arial" panose="020B0604020202020204" pitchFamily="34" charset="0"/>
              </a:rPr>
              <a:t>Rosenhan</a:t>
            </a:r>
            <a:r>
              <a:rPr lang="en-GB" sz="3600" dirty="0" smtClean="0">
                <a:latin typeface="Arial" panose="020B0604020202020204" pitchFamily="34" charset="0"/>
                <a:cs typeface="Arial" panose="020B0604020202020204" pitchFamily="34" charset="0"/>
              </a:rPr>
              <a:t>, explain historical views of mental illness.</a:t>
            </a:r>
            <a:endParaRPr lang="en-GB" sz="3600" dirty="0">
              <a:latin typeface="Arial" panose="020B0604020202020204" pitchFamily="34" charset="0"/>
              <a:cs typeface="Arial" panose="020B0604020202020204" pitchFamily="34" charset="0"/>
            </a:endParaRPr>
          </a:p>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a:t>
            </a:r>
            <a:r>
              <a:rPr lang="en-GB" sz="3600" dirty="0" err="1" smtClean="0">
                <a:latin typeface="Arial" panose="020B0604020202020204" pitchFamily="34" charset="0"/>
                <a:cs typeface="Arial" panose="020B0604020202020204" pitchFamily="34" charset="0"/>
              </a:rPr>
              <a:t>Gottesman</a:t>
            </a:r>
            <a:r>
              <a:rPr lang="en-GB" sz="3600" dirty="0" smtClean="0">
                <a:latin typeface="Arial" panose="020B0604020202020204" pitchFamily="34" charset="0"/>
                <a:cs typeface="Arial" panose="020B0604020202020204" pitchFamily="34" charset="0"/>
              </a:rPr>
              <a:t>, explain one explanation / treatment of mental illness from the Medical Model</a:t>
            </a:r>
          </a:p>
          <a:p>
            <a:pPr marL="742950" indent="-742950">
              <a:buFont typeface="+mj-lt"/>
              <a:buAutoNum type="arabicPeriod"/>
            </a:pPr>
            <a:r>
              <a:rPr lang="en-GB" sz="3600" dirty="0" smtClean="0">
                <a:latin typeface="Arial" panose="020B0604020202020204" pitchFamily="34" charset="0"/>
                <a:cs typeface="Arial" panose="020B0604020202020204" pitchFamily="34" charset="0"/>
              </a:rPr>
              <a:t>Using the research by Szasz, </a:t>
            </a:r>
            <a:r>
              <a:rPr lang="en-GB" sz="3600" dirty="0">
                <a:latin typeface="Arial" panose="020B0604020202020204" pitchFamily="34" charset="0"/>
                <a:cs typeface="Arial" panose="020B0604020202020204" pitchFamily="34" charset="0"/>
              </a:rPr>
              <a:t>explain one </a:t>
            </a:r>
            <a:r>
              <a:rPr lang="en-GB" sz="3600" dirty="0" smtClean="0">
                <a:latin typeface="Arial" panose="020B0604020202020204" pitchFamily="34" charset="0"/>
                <a:cs typeface="Arial" panose="020B0604020202020204" pitchFamily="34" charset="0"/>
              </a:rPr>
              <a:t>explanation / treatment </a:t>
            </a:r>
            <a:r>
              <a:rPr lang="en-GB" sz="3600" dirty="0">
                <a:latin typeface="Arial" panose="020B0604020202020204" pitchFamily="34" charset="0"/>
                <a:cs typeface="Arial" panose="020B0604020202020204" pitchFamily="34" charset="0"/>
              </a:rPr>
              <a:t>of mental illness from the </a:t>
            </a:r>
            <a:r>
              <a:rPr lang="en-GB" sz="3600" dirty="0" smtClean="0">
                <a:latin typeface="Arial" panose="020B0604020202020204" pitchFamily="34" charset="0"/>
                <a:cs typeface="Arial" panose="020B0604020202020204" pitchFamily="34" charset="0"/>
              </a:rPr>
              <a:t>alternatives </a:t>
            </a:r>
            <a:r>
              <a:rPr lang="en-GB" sz="3600" dirty="0">
                <a:latin typeface="Arial" panose="020B0604020202020204" pitchFamily="34" charset="0"/>
                <a:cs typeface="Arial" panose="020B0604020202020204" pitchFamily="34" charset="0"/>
              </a:rPr>
              <a:t>to the medical </a:t>
            </a:r>
            <a:r>
              <a:rPr lang="en-GB" sz="3600" dirty="0" smtClean="0">
                <a:latin typeface="Arial" panose="020B0604020202020204" pitchFamily="34" charset="0"/>
                <a:cs typeface="Arial" panose="020B0604020202020204" pitchFamily="34" charset="0"/>
              </a:rPr>
              <a:t>model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7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with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0"/>
            <a:ext cx="5184576" cy="1569660"/>
          </a:xfrm>
          <a:prstGeom prst="rect">
            <a:avLst/>
          </a:prstGeom>
          <a:solidFill>
            <a:srgbClr val="00B050"/>
          </a:solidFill>
        </p:spPr>
        <p:txBody>
          <a:bodyPr wrap="square" rtlCol="0">
            <a:spAutoFit/>
          </a:bodyPr>
          <a:lstStyle/>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Related to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Or applied to real life</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How it explains the topic</a:t>
            </a:r>
          </a:p>
          <a:p>
            <a:pPr marL="457200" indent="-457200">
              <a:buFont typeface="Arial" charset="0"/>
              <a:buChar char="•"/>
            </a:pPr>
            <a:r>
              <a:rPr lang="en-GB" sz="2400" dirty="0">
                <a:solidFill>
                  <a:prstClr val="black"/>
                </a:solidFill>
                <a:latin typeface="Arial" panose="020B0604020202020204" pitchFamily="34" charset="0"/>
                <a:cs typeface="Arial" panose="020B0604020202020204" pitchFamily="34" charset="0"/>
              </a:rPr>
              <a:t>Relationships between X and Y</a:t>
            </a:r>
          </a:p>
        </p:txBody>
      </p:sp>
      <p:sp>
        <p:nvSpPr>
          <p:cNvPr id="7" name="Rectangle 6"/>
          <p:cNvSpPr/>
          <p:nvPr/>
        </p:nvSpPr>
        <p:spPr>
          <a:xfrm>
            <a:off x="35516" y="1642318"/>
            <a:ext cx="9127976" cy="5170646"/>
          </a:xfrm>
          <a:prstGeom prst="rect">
            <a:avLst/>
          </a:prstGeom>
        </p:spPr>
        <p:txBody>
          <a:bodyPr wrap="square">
            <a:spAutoFit/>
          </a:bodyPr>
          <a:lstStyle/>
          <a:p>
            <a:pPr marL="742950" indent="-742950">
              <a:buFont typeface="+mj-lt"/>
              <a:buAutoNum type="arabicPeriod"/>
            </a:pPr>
            <a:r>
              <a:rPr lang="en-GB" sz="3000" dirty="0" smtClean="0">
                <a:latin typeface="Arial" panose="020B0604020202020204" pitchFamily="34" charset="0"/>
                <a:cs typeface="Arial" panose="020B0604020202020204" pitchFamily="34" charset="0"/>
              </a:rPr>
              <a:t>Using the research by </a:t>
            </a:r>
            <a:r>
              <a:rPr lang="en-GB" sz="3000" dirty="0" err="1" smtClean="0">
                <a:latin typeface="Arial" panose="020B0604020202020204" pitchFamily="34" charset="0"/>
                <a:cs typeface="Arial" panose="020B0604020202020204" pitchFamily="34" charset="0"/>
              </a:rPr>
              <a:t>Rosenhan</a:t>
            </a:r>
            <a:r>
              <a:rPr lang="en-GB" sz="3000" dirty="0" smtClean="0">
                <a:latin typeface="Arial" panose="020B0604020202020204" pitchFamily="34" charset="0"/>
                <a:cs typeface="Arial" panose="020B0604020202020204" pitchFamily="34" charset="0"/>
              </a:rPr>
              <a:t>, explain the relationship between </a:t>
            </a:r>
            <a:r>
              <a:rPr lang="en-GB" sz="3000" b="1" u="sng" dirty="0" smtClean="0">
                <a:latin typeface="Arial" panose="020B0604020202020204" pitchFamily="34" charset="0"/>
                <a:cs typeface="Arial" panose="020B0604020202020204" pitchFamily="34" charset="0"/>
              </a:rPr>
              <a:t>categorisation</a:t>
            </a:r>
            <a:r>
              <a:rPr lang="en-GB" sz="3000" dirty="0" smtClean="0">
                <a:latin typeface="Arial" panose="020B0604020202020204" pitchFamily="34" charset="0"/>
                <a:cs typeface="Arial" panose="020B0604020202020204" pitchFamily="34" charset="0"/>
              </a:rPr>
              <a:t> and </a:t>
            </a:r>
            <a:r>
              <a:rPr lang="en-GB" sz="3000" b="1" u="sng" dirty="0" smtClean="0">
                <a:latin typeface="Arial" panose="020B0604020202020204" pitchFamily="34" charset="0"/>
                <a:cs typeface="Arial" panose="020B0604020202020204" pitchFamily="34" charset="0"/>
              </a:rPr>
              <a:t>diagnosis</a:t>
            </a:r>
            <a:r>
              <a:rPr lang="en-GB" sz="3000" u="sng" dirty="0" smtClean="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of mental illness.</a:t>
            </a:r>
            <a:endParaRPr lang="en-GB" sz="3000" dirty="0">
              <a:latin typeface="Arial" panose="020B0604020202020204" pitchFamily="34" charset="0"/>
              <a:cs typeface="Arial" panose="020B0604020202020204" pitchFamily="34" charset="0"/>
            </a:endParaRPr>
          </a:p>
          <a:p>
            <a:pPr marL="742950" indent="-742950">
              <a:buFont typeface="+mj-lt"/>
              <a:buAutoNum type="arabicPeriod"/>
            </a:pPr>
            <a:r>
              <a:rPr lang="en-GB" sz="3000" dirty="0" smtClean="0">
                <a:latin typeface="Arial" panose="020B0604020202020204" pitchFamily="34" charset="0"/>
                <a:cs typeface="Arial" panose="020B0604020202020204" pitchFamily="34" charset="0"/>
              </a:rPr>
              <a:t>Using the research by </a:t>
            </a:r>
            <a:r>
              <a:rPr lang="en-GB" sz="3000" dirty="0" err="1" smtClean="0">
                <a:latin typeface="Arial" panose="020B0604020202020204" pitchFamily="34" charset="0"/>
                <a:cs typeface="Arial" panose="020B0604020202020204" pitchFamily="34" charset="0"/>
              </a:rPr>
              <a:t>Gottesman</a:t>
            </a:r>
            <a:r>
              <a:rPr lang="en-GB" sz="3000" dirty="0" smtClean="0">
                <a:latin typeface="Arial" panose="020B0604020202020204" pitchFamily="34" charset="0"/>
                <a:cs typeface="Arial" panose="020B0604020202020204" pitchFamily="34" charset="0"/>
              </a:rPr>
              <a:t>, explain the relationship between one </a:t>
            </a:r>
            <a:r>
              <a:rPr lang="en-GB" sz="3000" b="1" u="sng" dirty="0" smtClean="0">
                <a:latin typeface="Arial" panose="020B0604020202020204" pitchFamily="34" charset="0"/>
                <a:cs typeface="Arial" panose="020B0604020202020204" pitchFamily="34" charset="0"/>
              </a:rPr>
              <a:t>explanation</a:t>
            </a:r>
            <a:r>
              <a:rPr lang="en-GB" sz="3000" dirty="0" smtClean="0">
                <a:latin typeface="Arial" panose="020B0604020202020204" pitchFamily="34" charset="0"/>
                <a:cs typeface="Arial" panose="020B0604020202020204" pitchFamily="34" charset="0"/>
              </a:rPr>
              <a:t> of mental illness from the Medical Model and the one </a:t>
            </a:r>
            <a:r>
              <a:rPr lang="en-GB" sz="3000" b="1" u="sng" dirty="0" smtClean="0">
                <a:latin typeface="Arial" panose="020B0604020202020204" pitchFamily="34" charset="0"/>
                <a:cs typeface="Arial" panose="020B0604020202020204" pitchFamily="34" charset="0"/>
              </a:rPr>
              <a:t>treatment</a:t>
            </a:r>
            <a:r>
              <a:rPr lang="en-GB" sz="3000" u="sng" dirty="0" smtClean="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from the Medical Model</a:t>
            </a:r>
          </a:p>
          <a:p>
            <a:pPr marL="742950" indent="-742950">
              <a:buFont typeface="+mj-lt"/>
              <a:buAutoNum type="arabicPeriod"/>
            </a:pPr>
            <a:r>
              <a:rPr lang="en-GB" sz="3000" dirty="0" smtClean="0">
                <a:latin typeface="Arial" panose="020B0604020202020204" pitchFamily="34" charset="0"/>
                <a:cs typeface="Arial" panose="020B0604020202020204" pitchFamily="34" charset="0"/>
              </a:rPr>
              <a:t>Using the research by Szasz, </a:t>
            </a:r>
            <a:r>
              <a:rPr lang="en-GB" sz="3000" dirty="0">
                <a:latin typeface="Arial" panose="020B0604020202020204" pitchFamily="34" charset="0"/>
                <a:cs typeface="Arial" panose="020B0604020202020204" pitchFamily="34" charset="0"/>
              </a:rPr>
              <a:t>explain the relationship between one </a:t>
            </a:r>
            <a:r>
              <a:rPr lang="en-GB" sz="3000" b="1" u="sng" dirty="0">
                <a:latin typeface="Arial" panose="020B0604020202020204" pitchFamily="34" charset="0"/>
                <a:cs typeface="Arial" panose="020B0604020202020204" pitchFamily="34" charset="0"/>
              </a:rPr>
              <a:t>explanation</a:t>
            </a:r>
            <a:r>
              <a:rPr lang="en-GB" sz="3000" dirty="0">
                <a:latin typeface="Arial" panose="020B0604020202020204" pitchFamily="34" charset="0"/>
                <a:cs typeface="Arial" panose="020B0604020202020204" pitchFamily="34" charset="0"/>
              </a:rPr>
              <a:t> of mental illness from the Medical Model and the one </a:t>
            </a:r>
            <a:r>
              <a:rPr lang="en-GB" sz="3000" b="1" u="sng" dirty="0">
                <a:latin typeface="Arial" panose="020B0604020202020204" pitchFamily="34" charset="0"/>
                <a:cs typeface="Arial" panose="020B0604020202020204" pitchFamily="34" charset="0"/>
              </a:rPr>
              <a:t>treatment</a:t>
            </a:r>
            <a:r>
              <a:rPr lang="en-GB" sz="3000" dirty="0">
                <a:latin typeface="Arial" panose="020B0604020202020204" pitchFamily="34" charset="0"/>
                <a:cs typeface="Arial" panose="020B0604020202020204" pitchFamily="34" charset="0"/>
              </a:rPr>
              <a:t> from the Medical Model</a:t>
            </a:r>
          </a:p>
        </p:txBody>
      </p:sp>
    </p:spTree>
    <p:extLst>
      <p:ext uri="{BB962C8B-B14F-4D97-AF65-F5344CB8AC3E}">
        <p14:creationId xmlns:p14="http://schemas.microsoft.com/office/powerpoint/2010/main" val="37611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withEffect">
                                  <p:stCondLst>
                                    <p:cond delay="0"/>
                                  </p:stCondLst>
                                  <p:childTnLst>
                                    <p:animScale>
                                      <p:cBhvr>
                                        <p:cTn id="6" dur="2000" fill="hold"/>
                                        <p:tgtEl>
                                          <p:spTgt spid="5">
                                            <p:txEl>
                                              <p:pRg st="2" end="2"/>
                                            </p:txEl>
                                          </p:spTgt>
                                        </p:tgtEl>
                                      </p:cBhvr>
                                      <p:by x="150000" y="150000"/>
                                    </p:animScale>
                                  </p:childTnLst>
                                </p:cTn>
                              </p:par>
                              <p:par>
                                <p:cTn id="7" presetID="6" presetClass="emph" presetSubtype="0" repeatCount="indefinite" fill="remove" nodeType="withEffect">
                                  <p:stCondLst>
                                    <p:cond delay="0"/>
                                  </p:stCondLst>
                                  <p:childTnLst>
                                    <p:animScale>
                                      <p:cBhvr>
                                        <p:cTn id="8"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evagora\AppData\Local\Microsoft\Windows\Temporary Internet Files\Content.IE5\HS5AWRH2\amore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2692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2" y="2463225"/>
            <a:ext cx="9144000" cy="4154984"/>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In general, </a:t>
            </a:r>
            <a:r>
              <a:rPr lang="en-GB" sz="4400" dirty="0">
                <a:latin typeface="Arial" panose="020B0604020202020204" pitchFamily="34" charset="0"/>
                <a:cs typeface="Arial" panose="020B0604020202020204" pitchFamily="34" charset="0"/>
              </a:rPr>
              <a:t>r</a:t>
            </a:r>
            <a:r>
              <a:rPr lang="en-GB" sz="4400" dirty="0" smtClean="0">
                <a:latin typeface="Arial" panose="020B0604020202020204" pitchFamily="34" charset="0"/>
                <a:cs typeface="Arial" panose="020B0604020202020204" pitchFamily="34" charset="0"/>
              </a:rPr>
              <a:t>elationships can be:</a:t>
            </a:r>
          </a:p>
          <a:p>
            <a:pPr marL="285750" indent="-285750">
              <a:buFont typeface="Arial" pitchFamily="34" charset="0"/>
              <a:buChar char="•"/>
            </a:pPr>
            <a:r>
              <a:rPr lang="en-GB" sz="4400" dirty="0" smtClean="0">
                <a:latin typeface="Arial" panose="020B0604020202020204" pitchFamily="34" charset="0"/>
                <a:cs typeface="Arial" panose="020B0604020202020204" pitchFamily="34" charset="0"/>
              </a:rPr>
              <a:t>In a line (linear)</a:t>
            </a:r>
          </a:p>
          <a:p>
            <a:pPr marL="285750" indent="-285750">
              <a:buFont typeface="Arial" pitchFamily="34" charset="0"/>
              <a:buChar char="•"/>
            </a:pPr>
            <a:r>
              <a:rPr lang="en-GB" sz="4400" dirty="0" smtClean="0">
                <a:latin typeface="Arial" panose="020B0604020202020204" pitchFamily="34" charset="0"/>
                <a:cs typeface="Arial" panose="020B0604020202020204" pitchFamily="34" charset="0"/>
              </a:rPr>
              <a:t>Hierarchical (boss – junior)</a:t>
            </a:r>
          </a:p>
          <a:p>
            <a:pPr marL="285750" indent="-285750">
              <a:buFont typeface="Arial" pitchFamily="34" charset="0"/>
              <a:buChar char="•"/>
            </a:pPr>
            <a:r>
              <a:rPr lang="en-GB" sz="4400" dirty="0" smtClean="0">
                <a:latin typeface="Arial" panose="020B0604020202020204" pitchFamily="34" charset="0"/>
                <a:cs typeface="Arial" panose="020B0604020202020204" pitchFamily="34" charset="0"/>
              </a:rPr>
              <a:t>Correlational (positive / negative / no correlation)</a:t>
            </a:r>
          </a:p>
          <a:p>
            <a:pPr marL="285750" indent="-285750">
              <a:buFont typeface="Arial" pitchFamily="34" charset="0"/>
              <a:buChar char="•"/>
            </a:pPr>
            <a:r>
              <a:rPr lang="en-GB" sz="4400" dirty="0" smtClean="0">
                <a:latin typeface="Arial" panose="020B0604020202020204" pitchFamily="34" charset="0"/>
                <a:cs typeface="Arial" panose="020B0604020202020204" pitchFamily="34" charset="0"/>
              </a:rPr>
              <a:t>Sequential (one after another)</a:t>
            </a:r>
          </a:p>
        </p:txBody>
      </p:sp>
    </p:spTree>
    <p:extLst>
      <p:ext uri="{BB962C8B-B14F-4D97-AF65-F5344CB8AC3E}">
        <p14:creationId xmlns:p14="http://schemas.microsoft.com/office/powerpoint/2010/main" val="16427747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2" y="0"/>
            <a:ext cx="9146312" cy="4524315"/>
          </a:xfrm>
          <a:prstGeom prst="rect">
            <a:avLst/>
          </a:prstGeom>
          <a:noFill/>
        </p:spPr>
        <p:txBody>
          <a:bodyPr wrap="square" rtlCol="0">
            <a:spAutoFit/>
          </a:bodyPr>
          <a:lstStyle/>
          <a:p>
            <a:r>
              <a:rPr lang="en-GB" sz="4800" dirty="0" smtClean="0">
                <a:latin typeface="Arial" panose="020B0604020202020204" pitchFamily="34" charset="0"/>
                <a:cs typeface="Arial" panose="020B0604020202020204" pitchFamily="34" charset="0"/>
              </a:rPr>
              <a:t>There is a strong positive </a:t>
            </a:r>
            <a:r>
              <a:rPr lang="en-GB" sz="4800" b="1" dirty="0" smtClean="0">
                <a:latin typeface="Arial" panose="020B0604020202020204" pitchFamily="34" charset="0"/>
                <a:cs typeface="Arial" panose="020B0604020202020204" pitchFamily="34" charset="0"/>
              </a:rPr>
              <a:t>correlational relationship </a:t>
            </a:r>
            <a:r>
              <a:rPr lang="en-GB" sz="4800" dirty="0" smtClean="0">
                <a:latin typeface="Arial" panose="020B0604020202020204" pitchFamily="34" charset="0"/>
                <a:cs typeface="Arial" panose="020B0604020202020204" pitchFamily="34" charset="0"/>
              </a:rPr>
              <a:t>between number of parents with a mental illness and the likelihood of their genetic child having a mental illness.</a:t>
            </a:r>
          </a:p>
        </p:txBody>
      </p:sp>
      <p:pic>
        <p:nvPicPr>
          <p:cNvPr id="6158" name="Picture 14" descr="C:\Users\vevagora\AppData\Local\Microsoft\Windows\Temporary Internet Files\Content.IE5\WY0JDCTE\0003pp-108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475747"/>
            <a:ext cx="4572000" cy="238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358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2" y="0"/>
            <a:ext cx="9146312" cy="5078313"/>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There is a </a:t>
            </a:r>
            <a:r>
              <a:rPr lang="en-GB" sz="3600" b="1" dirty="0" smtClean="0">
                <a:latin typeface="Arial" panose="020B0604020202020204" pitchFamily="34" charset="0"/>
                <a:cs typeface="Arial" panose="020B0604020202020204" pitchFamily="34" charset="0"/>
              </a:rPr>
              <a:t>sequential</a:t>
            </a:r>
            <a:r>
              <a:rPr lang="en-GB" sz="3600" dirty="0" smtClean="0">
                <a:latin typeface="Arial" panose="020B0604020202020204" pitchFamily="34" charset="0"/>
                <a:cs typeface="Arial" panose="020B0604020202020204" pitchFamily="34" charset="0"/>
              </a:rPr>
              <a:t> (one after another) relationship between:</a:t>
            </a:r>
          </a:p>
          <a:p>
            <a:pPr marL="571500" indent="-571500">
              <a:buFont typeface="Arial" pitchFamily="34" charset="0"/>
              <a:buChar char="•"/>
            </a:pPr>
            <a:r>
              <a:rPr lang="en-GB" sz="3600" dirty="0" err="1" smtClean="0">
                <a:latin typeface="Arial" panose="020B0604020202020204" pitchFamily="34" charset="0"/>
                <a:cs typeface="Arial" panose="020B0604020202020204" pitchFamily="34" charset="0"/>
              </a:rPr>
              <a:t>Rosenhan</a:t>
            </a:r>
            <a:r>
              <a:rPr lang="en-GB" sz="3600" dirty="0" smtClean="0">
                <a:latin typeface="Arial" panose="020B0604020202020204" pitchFamily="34" charset="0"/>
                <a:cs typeface="Arial" panose="020B0604020202020204" pitchFamily="34" charset="0"/>
              </a:rPr>
              <a:t> and </a:t>
            </a:r>
            <a:r>
              <a:rPr lang="en-GB" sz="3600" b="1" dirty="0" smtClean="0">
                <a:latin typeface="Arial" panose="020B0604020202020204" pitchFamily="34" charset="0"/>
                <a:cs typeface="Arial" panose="020B0604020202020204" pitchFamily="34" charset="0"/>
              </a:rPr>
              <a:t>improvements</a:t>
            </a:r>
            <a:r>
              <a:rPr lang="en-GB" sz="3600" dirty="0" smtClean="0">
                <a:latin typeface="Arial" panose="020B0604020202020204" pitchFamily="34" charset="0"/>
                <a:cs typeface="Arial" panose="020B0604020202020204" pitchFamily="34" charset="0"/>
              </a:rPr>
              <a:t> in categorisation &amp; diagnosis of mental illness</a:t>
            </a:r>
          </a:p>
          <a:p>
            <a:pPr marL="571500" indent="-571500">
              <a:buFont typeface="Arial" pitchFamily="34" charset="0"/>
              <a:buChar char="•"/>
            </a:pPr>
            <a:r>
              <a:rPr lang="en-GB" sz="3600" b="1" dirty="0" smtClean="0">
                <a:latin typeface="Arial" panose="020B0604020202020204" pitchFamily="34" charset="0"/>
                <a:cs typeface="Arial" panose="020B0604020202020204" pitchFamily="34" charset="0"/>
              </a:rPr>
              <a:t>Treatments</a:t>
            </a:r>
            <a:r>
              <a:rPr lang="en-GB" sz="3600" dirty="0" smtClean="0">
                <a:latin typeface="Arial" panose="020B0604020202020204" pitchFamily="34" charset="0"/>
                <a:cs typeface="Arial" panose="020B0604020202020204" pitchFamily="34" charset="0"/>
              </a:rPr>
              <a:t> lead to explanations from the medical model</a:t>
            </a:r>
          </a:p>
          <a:p>
            <a:pPr marL="571500" indent="-571500">
              <a:buFont typeface="Arial" pitchFamily="34" charset="0"/>
              <a:buChar char="•"/>
            </a:pPr>
            <a:r>
              <a:rPr lang="en-GB" sz="3600" dirty="0" smtClean="0">
                <a:latin typeface="Arial" panose="020B0604020202020204" pitchFamily="34" charset="0"/>
                <a:cs typeface="Arial" panose="020B0604020202020204" pitchFamily="34" charset="0"/>
              </a:rPr>
              <a:t>Explanations lead to </a:t>
            </a:r>
            <a:r>
              <a:rPr lang="en-GB" sz="3600" b="1" dirty="0" smtClean="0">
                <a:latin typeface="Arial" panose="020B0604020202020204" pitchFamily="34" charset="0"/>
                <a:cs typeface="Arial" panose="020B0604020202020204" pitchFamily="34" charset="0"/>
              </a:rPr>
              <a:t>treatments</a:t>
            </a:r>
            <a:r>
              <a:rPr lang="en-GB" sz="3600" dirty="0" smtClean="0">
                <a:latin typeface="Arial" panose="020B0604020202020204" pitchFamily="34" charset="0"/>
                <a:cs typeface="Arial" panose="020B0604020202020204" pitchFamily="34" charset="0"/>
              </a:rPr>
              <a:t> from the alternatives to the medical model</a:t>
            </a:r>
          </a:p>
        </p:txBody>
      </p:sp>
      <p:pic>
        <p:nvPicPr>
          <p:cNvPr id="6152" name="Picture 8" descr="C:\Users\vevagora\AppData\Local\Microsoft\Windows\Temporary Internet Files\Content.IE5\WY0JDCTE\Logo_seque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9" y="4999923"/>
            <a:ext cx="77914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59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675119" y="1196752"/>
            <a:ext cx="3464833" cy="764704"/>
          </a:xfrm>
          <a:prstGeom prst="rightArrowCallout">
            <a:avLst>
              <a:gd name="adj1" fmla="val 25680"/>
              <a:gd name="adj2" fmla="val 14867"/>
              <a:gd name="adj3" fmla="val 27027"/>
              <a:gd name="adj4" fmla="val 8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Callout 2"/>
          <p:cNvSpPr/>
          <p:nvPr/>
        </p:nvSpPr>
        <p:spPr>
          <a:xfrm>
            <a:off x="660311" y="0"/>
            <a:ext cx="3047593" cy="764704"/>
          </a:xfrm>
          <a:prstGeom prst="rightArrowCallout">
            <a:avLst>
              <a:gd name="adj1" fmla="val 25680"/>
              <a:gd name="adj2" fmla="val 14867"/>
              <a:gd name="adj3" fmla="val 27027"/>
              <a:gd name="adj4" fmla="val 8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200" y="0"/>
            <a:ext cx="9146312" cy="2554545"/>
          </a:xfrm>
          <a:prstGeom prst="rect">
            <a:avLst/>
          </a:prstGeom>
          <a:noFill/>
        </p:spPr>
        <p:txBody>
          <a:bodyPr wrap="square" rtlCol="0">
            <a:spAutoFit/>
          </a:bodyPr>
          <a:lstStyle/>
          <a:p>
            <a:pPr marL="571500" indent="-571500">
              <a:buFont typeface="Arial" pitchFamily="34" charset="0"/>
              <a:buChar char="•"/>
            </a:pPr>
            <a:r>
              <a:rPr lang="en-GB" sz="4000" dirty="0" smtClean="0">
                <a:latin typeface="Arial" panose="020B0604020202020204" pitchFamily="34" charset="0"/>
                <a:cs typeface="Arial" panose="020B0604020202020204" pitchFamily="34" charset="0"/>
              </a:rPr>
              <a:t>Treatments    explanations from the medical model? </a:t>
            </a:r>
          </a:p>
          <a:p>
            <a:pPr marL="571500" indent="-571500">
              <a:buFont typeface="Arial" pitchFamily="34" charset="0"/>
              <a:buChar char="•"/>
            </a:pPr>
            <a:r>
              <a:rPr lang="en-GB" sz="4000" dirty="0" smtClean="0">
                <a:latin typeface="Arial" panose="020B0604020202020204" pitchFamily="34" charset="0"/>
                <a:cs typeface="Arial" panose="020B0604020202020204" pitchFamily="34" charset="0"/>
              </a:rPr>
              <a:t>Explanations     treatments from the alternative</a:t>
            </a:r>
          </a:p>
        </p:txBody>
      </p:sp>
      <p:pic>
        <p:nvPicPr>
          <p:cNvPr id="6152" name="Picture 8" descr="C:\Users\vevagora\AppData\Local\Microsoft\Windows\Temporary Internet Files\Content.IE5\WY0JDCTE\Logo_seque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9" y="4999923"/>
            <a:ext cx="77914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really?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54545"/>
            <a:ext cx="6569722" cy="289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877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vevagora\AppData\Local\Microsoft\Windows\Temporary Internet Files\Content.IE5\WY0JDCTE\Logo_seque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9" y="4999923"/>
            <a:ext cx="7791450" cy="2314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501963685"/>
              </p:ext>
            </p:extLst>
          </p:nvPr>
        </p:nvGraphicFramePr>
        <p:xfrm>
          <a:off x="-324544" y="-243408"/>
          <a:ext cx="9468544" cy="7101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86628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vevagora\AppData\Local\Microsoft\Windows\Temporary Internet Files\Content.IE5\WY0JDCTE\Logo_seque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9" y="4999923"/>
            <a:ext cx="7791450" cy="2314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570741060"/>
              </p:ext>
            </p:extLst>
          </p:nvPr>
        </p:nvGraphicFramePr>
        <p:xfrm>
          <a:off x="-324544" y="-243408"/>
          <a:ext cx="9468544" cy="7101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rame 1"/>
          <p:cNvSpPr/>
          <p:nvPr/>
        </p:nvSpPr>
        <p:spPr>
          <a:xfrm>
            <a:off x="0" y="0"/>
            <a:ext cx="9143999" cy="1628800"/>
          </a:xfrm>
          <a:prstGeom prst="frame">
            <a:avLst>
              <a:gd name="adj1" fmla="val 10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Treatment </a:t>
            </a:r>
            <a:r>
              <a:rPr lang="en-GB" sz="2400" b="1" dirty="0">
                <a:solidFill>
                  <a:schemeClr val="tx1"/>
                </a:solidFill>
                <a:latin typeface="Arial" panose="020B0604020202020204" pitchFamily="34" charset="0"/>
                <a:cs typeface="Arial" panose="020B0604020202020204" pitchFamily="34" charset="0"/>
              </a:rPr>
              <a:t>aetiology fallacy</a:t>
            </a:r>
            <a:r>
              <a:rPr lang="en-GB" sz="2400" dirty="0">
                <a:solidFill>
                  <a:schemeClr val="tx1"/>
                </a:solidFill>
                <a:latin typeface="Arial" panose="020B0604020202020204" pitchFamily="34" charset="0"/>
                <a:cs typeface="Arial" panose="020B0604020202020204" pitchFamily="34" charset="0"/>
              </a:rPr>
              <a:t>: the mistaken belief that the effectiveness of a form of treatment indicates the cause of a disorder. </a:t>
            </a:r>
          </a:p>
        </p:txBody>
      </p:sp>
    </p:spTree>
    <p:extLst>
      <p:ext uri="{BB962C8B-B14F-4D97-AF65-F5344CB8AC3E}">
        <p14:creationId xmlns:p14="http://schemas.microsoft.com/office/powerpoint/2010/main" val="36963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892480" cy="2800767"/>
          </a:xfrm>
          <a:prstGeom prst="rect">
            <a:avLst/>
          </a:prstGeom>
          <a:noFill/>
        </p:spPr>
        <p:txBody>
          <a:bodyPr wrap="square" rtlCol="0">
            <a:spAutoFit/>
          </a:bodyPr>
          <a:lstStyle/>
          <a:p>
            <a:pPr marL="571500" indent="-571500">
              <a:buFont typeface="Arial" panose="020B0604020202020204" pitchFamily="34" charset="0"/>
              <a:buChar char="•"/>
            </a:pPr>
            <a:r>
              <a:rPr lang="en-GB" sz="4400" dirty="0" smtClean="0">
                <a:latin typeface="Arial" panose="020B0604020202020204" pitchFamily="34" charset="0"/>
                <a:cs typeface="Arial" panose="020B0604020202020204" pitchFamily="34" charset="0"/>
              </a:rPr>
              <a:t>Page 14 = Questions 1, 4, 7, 10</a:t>
            </a:r>
          </a:p>
          <a:p>
            <a:pPr marL="571500" indent="-571500">
              <a:buFont typeface="Arial" panose="020B0604020202020204" pitchFamily="34" charset="0"/>
              <a:buChar char="•"/>
            </a:pPr>
            <a:r>
              <a:rPr lang="en-GB" sz="4400" dirty="0" smtClean="0">
                <a:latin typeface="Arial" panose="020B0604020202020204" pitchFamily="34" charset="0"/>
                <a:cs typeface="Arial" panose="020B0604020202020204" pitchFamily="34" charset="0"/>
              </a:rPr>
              <a:t>Page 15 = Questions 2, 5, 8, 11 </a:t>
            </a:r>
          </a:p>
          <a:p>
            <a:pPr marL="571500" indent="-571500">
              <a:buFont typeface="Arial" panose="020B0604020202020204" pitchFamily="34" charset="0"/>
              <a:buChar char="•"/>
            </a:pPr>
            <a:r>
              <a:rPr lang="en-GB" sz="4400" dirty="0">
                <a:latin typeface="Arial" panose="020B0604020202020204" pitchFamily="34" charset="0"/>
                <a:cs typeface="Arial" panose="020B0604020202020204" pitchFamily="34" charset="0"/>
              </a:rPr>
              <a:t>Page </a:t>
            </a:r>
            <a:r>
              <a:rPr lang="en-GB" sz="4400" dirty="0" smtClean="0">
                <a:latin typeface="Arial" panose="020B0604020202020204" pitchFamily="34" charset="0"/>
                <a:cs typeface="Arial" panose="020B0604020202020204" pitchFamily="34" charset="0"/>
              </a:rPr>
              <a:t>16= </a:t>
            </a:r>
            <a:r>
              <a:rPr lang="en-GB" sz="4400" dirty="0">
                <a:latin typeface="Arial" panose="020B0604020202020204" pitchFamily="34" charset="0"/>
                <a:cs typeface="Arial" panose="020B0604020202020204" pitchFamily="34" charset="0"/>
              </a:rPr>
              <a:t>Questions </a:t>
            </a:r>
            <a:r>
              <a:rPr lang="en-GB" sz="4400" dirty="0" smtClean="0">
                <a:latin typeface="Arial" panose="020B0604020202020204" pitchFamily="34" charset="0"/>
                <a:cs typeface="Arial" panose="020B0604020202020204" pitchFamily="34" charset="0"/>
              </a:rPr>
              <a:t> 3, 6, 8, 12</a:t>
            </a:r>
            <a:endParaRPr lang="en-GB" sz="44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sz="4400" dirty="0"/>
          </a:p>
        </p:txBody>
      </p:sp>
      <p:pic>
        <p:nvPicPr>
          <p:cNvPr id="12292" name="Picture 4" descr="C:\Users\vevagora\AppData\Local\Microsoft\Windows\Temporary Internet Files\Content.IE5\0KNE98FX\600px-2-Dice-Ic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449810"/>
            <a:ext cx="4418856" cy="441885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drafting preparing note taking"/>
          <p:cNvPicPr>
            <a:picLocks noChangeAspect="1" noChangeArrowheads="1"/>
          </p:cNvPicPr>
          <p:nvPr/>
        </p:nvPicPr>
        <p:blipFill rotWithShape="1">
          <a:blip r:embed="rId4">
            <a:extLst>
              <a:ext uri="{28A0092B-C50C-407E-A947-70E740481C1C}">
                <a14:useLocalDpi xmlns:a14="http://schemas.microsoft.com/office/drawing/2010/main" val="0"/>
              </a:ext>
            </a:extLst>
          </a:blip>
          <a:srcRect l="3547" t="23951" r="6919"/>
          <a:stretch/>
        </p:blipFill>
        <p:spPr bwMode="auto">
          <a:xfrm>
            <a:off x="323528" y="2452836"/>
            <a:ext cx="5295901" cy="299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053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154984"/>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Treatments for Mental Health</a:t>
            </a:r>
          </a:p>
          <a:p>
            <a:pPr algn="ctr"/>
            <a:endParaRPr lang="en-GB" sz="44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400" dirty="0" smtClean="0">
                <a:latin typeface="Arial" panose="020B0604020202020204" pitchFamily="34" charset="0"/>
                <a:cs typeface="Arial" panose="020B0604020202020204" pitchFamily="34" charset="0"/>
              </a:rPr>
              <a:t>1 treatment from the medical model</a:t>
            </a:r>
          </a:p>
          <a:p>
            <a:pPr marL="571500" indent="-571500">
              <a:buFont typeface="Arial" panose="020B0604020202020204" pitchFamily="34" charset="0"/>
              <a:buChar char="•"/>
            </a:pPr>
            <a:r>
              <a:rPr lang="en-GB" sz="4400" dirty="0" smtClean="0">
                <a:latin typeface="Arial" panose="020B0604020202020204" pitchFamily="34" charset="0"/>
                <a:cs typeface="Arial" panose="020B0604020202020204" pitchFamily="34" charset="0"/>
              </a:rPr>
              <a:t>1 from the alternatives to the medical model</a:t>
            </a:r>
            <a:endParaRPr lang="en-GB" sz="4400" dirty="0"/>
          </a:p>
        </p:txBody>
      </p:sp>
      <p:sp>
        <p:nvSpPr>
          <p:cNvPr id="2" name="TextBox 1"/>
          <p:cNvSpPr txBox="1"/>
          <p:nvPr/>
        </p:nvSpPr>
        <p:spPr>
          <a:xfrm>
            <a:off x="1835696" y="4154984"/>
            <a:ext cx="5184576" cy="2585323"/>
          </a:xfrm>
          <a:prstGeom prst="rect">
            <a:avLst/>
          </a:prstGeom>
          <a:solidFill>
            <a:srgbClr val="00B050"/>
          </a:solidFill>
        </p:spPr>
        <p:txBody>
          <a:bodyPr wrap="square" rtlCol="0">
            <a:spAutoFit/>
          </a:bodyPr>
          <a:lstStyle/>
          <a:p>
            <a:pPr algn="ctr"/>
            <a:r>
              <a:rPr lang="en-GB" sz="5400" dirty="0" smtClean="0">
                <a:latin typeface="Arial" panose="020B0604020202020204" pitchFamily="34" charset="0"/>
                <a:cs typeface="Arial" panose="020B0604020202020204" pitchFamily="34" charset="0"/>
              </a:rPr>
              <a:t>Explain them and evaluate them</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518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TotalTime>
  <Words>6854</Words>
  <Application>Microsoft Office PowerPoint</Application>
  <PresentationFormat>On-screen Show (4:3)</PresentationFormat>
  <Paragraphs>831</Paragraphs>
  <Slides>114</Slides>
  <Notes>97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Calibri</vt:lpstr>
      <vt:lpstr>Symbol</vt:lpstr>
      <vt:lpstr>Times New Roman</vt:lpstr>
      <vt:lpstr>Wingdings</vt:lpstr>
      <vt:lpstr>1_Office Theme</vt:lpstr>
      <vt:lpstr>Starter Task</vt:lpstr>
      <vt:lpstr>Starter Task: Bad Apples or Bad Baskets?</vt:lpstr>
      <vt:lpstr>Starter Task</vt:lpstr>
      <vt:lpstr>Starter Task</vt:lpstr>
      <vt:lpstr>Wish List Wednesday</vt:lpstr>
      <vt:lpstr>Key Dates</vt:lpstr>
      <vt:lpstr>PowerPoint Presentation</vt:lpstr>
      <vt:lpstr>PowerPoint Presentation</vt:lpstr>
      <vt:lpstr>PowerPoint Presentation</vt:lpstr>
      <vt:lpstr>Practice Makes Perfect</vt:lpstr>
      <vt:lpstr>Practice Makes Perfect</vt:lpstr>
      <vt:lpstr>Psychology A Level H567 Assessment Objectives</vt:lpstr>
      <vt:lpstr>AO1: Knowledge and Understanding</vt:lpstr>
      <vt:lpstr>AO1: Knowledge and Understanding</vt:lpstr>
      <vt:lpstr>Assessment Objectives: How the Marks are Awarded</vt:lpstr>
      <vt:lpstr>AO1: Knowledge and Understanding</vt:lpstr>
      <vt:lpstr>AO1: Knowledge and Understanding</vt:lpstr>
      <vt:lpstr>Explain how mental illness is categorised and diagnosed. [8] </vt:lpstr>
      <vt:lpstr>Explain how mental illness is categorised and diagnosed. [8] </vt:lpstr>
      <vt:lpstr>HOW Questions</vt:lpstr>
      <vt:lpstr>HOW Questions</vt:lpstr>
      <vt:lpstr>Outline the biochemical explanation of mental illness. [6]</vt:lpstr>
      <vt:lpstr>Outline the biochemical explanation of mental illness. [6]</vt:lpstr>
      <vt:lpstr>Outline the genetic explanation of mental illness. [6]</vt:lpstr>
      <vt:lpstr>Outline the genetic explanation of mental illness. [6]</vt:lpstr>
      <vt:lpstr>Outline the brain abnormality explanation of mental illness. [6]</vt:lpstr>
      <vt:lpstr>Outline the brain abnormality explanation of mental illness. [6]</vt:lpstr>
      <vt:lpstr>Explain one Medical Model treatment for one specific mental health disorder.</vt:lpstr>
      <vt:lpstr>Explain one Medical Model treatment for one specific mental health disorder.</vt:lpstr>
      <vt:lpstr>Starter: Take up the challenge </vt:lpstr>
      <vt:lpstr>Answers: Take up the challenge </vt:lpstr>
      <vt:lpstr>Psychodynamic</vt:lpstr>
      <vt:lpstr>PowerPoint Presentation</vt:lpstr>
      <vt:lpstr>Starter task: Pro-social / Anti – Social Stories </vt:lpstr>
      <vt:lpstr>Starter task: Pro-social / Anti – Social Stories </vt:lpstr>
      <vt:lpstr>Starter task: Pro-social / Anti – Social Stories </vt:lpstr>
      <vt:lpstr>Starter task: Pro-social / Anti – Social Stories </vt:lpstr>
      <vt:lpstr>Starter task: Pro-social / Anti – Social Stories </vt:lpstr>
      <vt:lpstr>Starter task: Pro-social / Anti – Social Stories </vt:lpstr>
      <vt:lpstr>Starter task: Pro-social / Anti – Social Stories </vt:lpstr>
      <vt:lpstr>PowerPoint Presentation</vt:lpstr>
      <vt:lpstr>PowerPoint Presentation</vt:lpstr>
      <vt:lpstr>Starter task: Identify the research methodology for all 20 Core Studies</vt:lpstr>
      <vt:lpstr>Outline the behaviourist explanation of mental illness. [6]</vt:lpstr>
      <vt:lpstr>Outline the cognitive explanation of mental illness. [6]</vt:lpstr>
      <vt:lpstr>Outline the psychodynamic explanation of mental illness. [6]</vt:lpstr>
      <vt:lpstr>AO2: Apply Knowledge &amp; Understanding</vt:lpstr>
      <vt:lpstr>AO2: Apply Knowledge &amp; Understanding</vt:lpstr>
      <vt:lpstr>AO2: Apply Knowledge &amp; Understanding</vt:lpstr>
      <vt:lpstr>AO2: Applying the Debates</vt:lpstr>
      <vt:lpstr>PowerPoint Presentation</vt:lpstr>
      <vt:lpstr>AO2: Applying the Debates</vt:lpstr>
      <vt:lpstr>AO2: Applying the Debates</vt:lpstr>
      <vt:lpstr>PowerPoint Presentation</vt:lpstr>
      <vt:lpstr>AO2: Applying the Debates</vt:lpstr>
      <vt:lpstr>AO2: Applying the Debates</vt:lpstr>
      <vt:lpstr>AO2: Applying the Debates</vt:lpstr>
      <vt:lpstr>AO2: Applying the Debates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AO3: Analyse, Interpret, Evaluate</vt:lpstr>
      <vt:lpstr>AO3: Analyse, Interpret, Evaluate</vt:lpstr>
      <vt:lpstr>AO3: Analyse, Interpret, Evaluate</vt:lpstr>
      <vt:lpstr>AO3: Analyse, Interpret, Evaluate</vt:lpstr>
      <vt:lpstr>AO3: Analyse, Interpret, Evaluate</vt:lpstr>
      <vt:lpstr>5 mark study summaries</vt:lpstr>
      <vt:lpstr>Do you know the key details?</vt:lpstr>
      <vt:lpstr>Do you know the key details?</vt:lpstr>
      <vt:lpstr>Do you know the key details?</vt:lpstr>
      <vt:lpstr>Do you know the key details?</vt:lpstr>
      <vt:lpstr>Do you know the key details?</vt:lpstr>
      <vt:lpstr>Do you know the key details?</vt:lpstr>
      <vt:lpstr>Do you know the key details?</vt:lpstr>
      <vt:lpstr>Do you know the key details?</vt:lpstr>
      <vt:lpstr>Do you know the key details?</vt:lpstr>
      <vt:lpstr>Do you know the key details?</vt:lpstr>
      <vt:lpstr>Key Studies and Applying these</vt:lpstr>
      <vt:lpstr>Key Studies and Applying these</vt:lpstr>
      <vt:lpstr>Key Studies and Applying these</vt:lpstr>
      <vt:lpstr>Key Studies and Applying these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AO3: Evaluating</vt:lpstr>
      <vt:lpstr>PowerPoint Presentation</vt:lpstr>
      <vt:lpstr>PowerPoint Presentation</vt:lpstr>
      <vt:lpstr>PowerPoint Presentation</vt:lpstr>
      <vt:lpstr>Comparison Questions: Similarities and Differences</vt:lpstr>
      <vt:lpstr>Compare 2 or more treatments for mental illness [8]</vt:lpstr>
      <vt:lpstr>Compare 2 or more treatments for mental illness [8]</vt:lpstr>
      <vt:lpstr>Compare 2 or more treatments for mental illness [8]</vt:lpstr>
      <vt:lpstr>Compare 2 or more treatments for mental illness [8]</vt:lpstr>
      <vt:lpstr>Applying the debates</vt:lpstr>
      <vt:lpstr>Applying the debates</vt:lpstr>
      <vt:lpstr>Applying the debates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Makes Perfect</dc:title>
  <dc:creator>Evagora V</dc:creator>
  <cp:lastModifiedBy>Evagora V (Staff)</cp:lastModifiedBy>
  <cp:revision>90</cp:revision>
  <cp:lastPrinted>2018-04-20T13:02:27Z</cp:lastPrinted>
  <dcterms:created xsi:type="dcterms:W3CDTF">2018-04-18T06:43:20Z</dcterms:created>
  <dcterms:modified xsi:type="dcterms:W3CDTF">2019-05-13T12:41:51Z</dcterms:modified>
</cp:coreProperties>
</file>