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7"/>
  </p:notesMasterIdLst>
  <p:sldIdLst>
    <p:sldId id="257" r:id="rId3"/>
    <p:sldId id="259" r:id="rId4"/>
    <p:sldId id="345" r:id="rId5"/>
    <p:sldId id="346" r:id="rId6"/>
    <p:sldId id="347" r:id="rId7"/>
    <p:sldId id="348" r:id="rId8"/>
    <p:sldId id="349" r:id="rId9"/>
    <p:sldId id="341" r:id="rId10"/>
    <p:sldId id="342" r:id="rId11"/>
    <p:sldId id="343" r:id="rId12"/>
    <p:sldId id="350" r:id="rId13"/>
    <p:sldId id="258" r:id="rId14"/>
    <p:sldId id="267" r:id="rId15"/>
    <p:sldId id="266" r:id="rId16"/>
    <p:sldId id="329" r:id="rId17"/>
    <p:sldId id="355" r:id="rId18"/>
    <p:sldId id="357" r:id="rId19"/>
    <p:sldId id="360" r:id="rId20"/>
    <p:sldId id="353" r:id="rId21"/>
    <p:sldId id="361" r:id="rId22"/>
    <p:sldId id="363" r:id="rId23"/>
    <p:sldId id="364" r:id="rId24"/>
    <p:sldId id="365" r:id="rId25"/>
    <p:sldId id="366" r:id="rId26"/>
    <p:sldId id="271" r:id="rId27"/>
    <p:sldId id="272" r:id="rId28"/>
    <p:sldId id="270" r:id="rId29"/>
    <p:sldId id="274" r:id="rId30"/>
    <p:sldId id="275" r:id="rId31"/>
    <p:sldId id="371" r:id="rId32"/>
    <p:sldId id="372" r:id="rId33"/>
    <p:sldId id="367" r:id="rId34"/>
    <p:sldId id="373" r:id="rId35"/>
    <p:sldId id="374" r:id="rId36"/>
    <p:sldId id="368" r:id="rId37"/>
    <p:sldId id="375" r:id="rId38"/>
    <p:sldId id="384" r:id="rId39"/>
    <p:sldId id="288" r:id="rId40"/>
    <p:sldId id="289" r:id="rId41"/>
    <p:sldId id="290" r:id="rId42"/>
    <p:sldId id="291" r:id="rId43"/>
    <p:sldId id="292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33" r:id="rId80"/>
    <p:sldId id="334" r:id="rId81"/>
    <p:sldId id="335" r:id="rId82"/>
    <p:sldId id="336" r:id="rId83"/>
    <p:sldId id="332" r:id="rId84"/>
    <p:sldId id="376" r:id="rId85"/>
    <p:sldId id="352" r:id="rId86"/>
    <p:sldId id="377" r:id="rId87"/>
    <p:sldId id="268" r:id="rId88"/>
    <p:sldId id="379" r:id="rId89"/>
    <p:sldId id="369" r:id="rId90"/>
    <p:sldId id="378" r:id="rId91"/>
    <p:sldId id="370" r:id="rId92"/>
    <p:sldId id="380" r:id="rId93"/>
    <p:sldId id="381" r:id="rId94"/>
    <p:sldId id="382" r:id="rId95"/>
    <p:sldId id="278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3C0715F-1224-4CF6-B7B3-3EEB272425EF}" type="datetimeFigureOut">
              <a:rPr lang="en-GB" smtClean="0"/>
              <a:pPr/>
              <a:t>04/09/2018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25E82D1-10A7-43F9-A8B0-FA87D65C53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06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C8C8A-2C59-4FBD-81DB-59E41C555F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5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44AD5A-95D2-47DA-99DF-0C3F96609588}" type="slidenum">
              <a:rPr lang="en-GB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BCE8B98-38DE-4364-9AAF-70EAC98FFA5E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44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B2CF9EA-BD77-4A92-81CF-DB406FCE7D40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45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0DB74E1-61DD-4433-A257-447D4CB4E41B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46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11A84AB-8FDC-4D53-AF44-B6A407DEBC26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47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9AA5322-47E3-4D75-A6F8-3CF886780F79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48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8C8CAEE-79EC-4F70-A9FF-09E76E7C3009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49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FADB12A-EC2E-41BF-BD62-4D321EEEECC4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50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BE4A837-DB70-4E41-A2AD-C9DE88EA697F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51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E1B1A31-3308-4006-B51F-C317DE216E2F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52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C8C8A-2C59-4FBD-81DB-59E41C555F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5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D382DD9-9235-46A6-A7C1-7E782F414F0B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53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5D0E39F-53B6-4464-9E56-0D8C743D090B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54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D181728-120D-4016-9E47-31C204FD3517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55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20CD858-3DE1-4B54-A5CA-306715212477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56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BC55917-8E7B-45D7-AB33-340BA86212C3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57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7912FDA-4ED8-44EF-97B4-175737BC269C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58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24B7BF8-F2AD-4A6D-A862-D388E5A70875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59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450EF95-8B21-4F0C-898D-8C45FD9DFA06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60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41369DB-65DA-4002-AA74-7ECEA8933DCF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61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E2DEC80-C1B7-4CDE-9DB5-D0F056DF7430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62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C8C8A-2C59-4FBD-81DB-59E41C555F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55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1CFD087-31EE-40C6-9079-6A336E86A881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63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7F804B8-6FC5-4F80-9D01-6ACA5E830340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64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68A86C7-F49A-4673-AAC4-61014969D365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65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F4E03DF-8B2D-4627-8C11-5199E0125069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66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7926C51-321A-4C05-8735-61F646442022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67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2124339-8C32-4637-84BE-095A996EB919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68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26C7DF2-E260-481C-A323-BE6FA27097E9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69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C3A2551-48BA-4D12-A71B-2EAF9847613F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70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6B1AE7F-9B19-45F9-B2D9-000771E94C7A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71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3A47FC6-1BF9-4F1A-973E-6684C6352351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72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C8C8A-2C59-4FBD-81DB-59E41C555F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553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3230A00-E695-44AB-A083-8C9C64D06EB1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73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AC18183-EDF9-4701-8D2A-51C66E09A4E2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74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AF841A4-0AC8-406B-B295-9D24D8FF6147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75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9993" indent="-27692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07681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50754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93826" indent="-221536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5763AAD-D2D7-4673-A4B0-B834982DE73E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76</a:t>
            </a:fld>
            <a:endParaRPr lang="en-GB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62607-DB6F-488F-8273-9F9B215987C3}" type="slidenum">
              <a:rPr lang="en-GB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62607-DB6F-488F-8273-9F9B215987C3}" type="slidenum">
              <a:rPr lang="en-GB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62607-DB6F-488F-8273-9F9B215987C3}" type="slidenum">
              <a:rPr lang="en-GB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62607-DB6F-488F-8273-9F9B215987C3}" type="slidenum">
              <a:rPr lang="en-GB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E37566C-08DD-4371-B1C2-D492A8EC00BE}" type="slidenum">
              <a:rPr lang="en-GB" sz="120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E37566C-08DD-4371-B1C2-D492A8EC00BE}" type="slidenum">
              <a:rPr lang="en-GB" sz="120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C8C8A-2C59-4FBD-81DB-59E41C555F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5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19993" indent="-27692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07681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50754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93826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E9286F-61B5-45B2-A646-D27FEF2A5F51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19993" indent="-27692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07681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50754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93826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0D44391-173F-4FEC-AD21-721770C78043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19993" indent="-276920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07681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50754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993826" indent="-221536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B0CDE04-4D82-49FA-963A-93D46B993D5A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C8C8A-2C59-4FBD-81DB-59E41C555F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5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A40E-023F-4638-AE43-1BD9159E5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1AA-D5BE-477C-A5EB-94A26733E4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0169-1AD0-4227-9AAB-AFB59FA150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7F23-4AE7-41FC-846F-5C9E63463D1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D34B-5C33-4DBF-8E7D-1CC783F3C9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6BF9-23BE-4403-83F7-EE09B9E5655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3A4375-A574-4D2A-A08D-D1BB51529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4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9287F9-C4E9-4B6C-8BF7-9E68D0005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9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BBF01C-82FC-4AEB-BD0F-4F1CF3017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4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2EEF60-AE17-4066-B0DA-0C593EB5F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8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97E2B2-9161-4031-931C-4472E0753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4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BB97EF6-D84D-4B0B-9B0B-80CED2C927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3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828766-4C67-4F2A-9691-B2297015D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4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993360-BE3A-4F8B-8C5B-735CF9E26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2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E9F0-AAC0-4D52-BB3E-E558AE9120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D29F-BF9C-4087-8AB8-4F758C2F18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3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6A9A91-DAB4-4B77-968E-EC64B07CD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69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2B2AC5-E3E3-4D8E-940A-7BF8C40210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4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54B46F4-9105-4BC8-9A9B-27D63B8B7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37F78D3-D7C6-4D55-A55D-BD80B4F42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1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4E8831-DC9B-4E83-9F8B-F600B61B6E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FDE0A4-90CA-4E88-B743-AD40CA349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EA82-A7FC-47BF-9306-F150CC4526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0B7C-E814-4801-99DC-4CC2ABD8EE2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0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E73D-BBE2-49DE-B02B-6B1592B10E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1A19-EC2A-4FAB-8893-D4565791B3F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3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9076-AAC6-4C8F-806B-B7216CDEC6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0589-D3D7-44EE-AB2E-9F181A546E8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0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1AB9-6662-4728-88C0-604CF86EAE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0672-EB4E-4D89-B7AE-4240181888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7841-0B22-437D-8A42-6AB574C04C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5DFF-7FE9-4A43-8DF2-9C10965B03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780B-BFB3-4C77-8D74-014CF94B85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3803-54E0-4ED7-BC0C-D6D3F4788AB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5AC8-9DF2-427D-BAFE-7FAA18420B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D2DB-8AE6-46B3-A3BA-4C9882B388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3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741C4EE-5BEF-4CC7-8487-E54FB7019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7836E7B-9BA0-4851-B420-CA76BDB91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1D0AA-991C-4F01-84E8-E3B72F397BA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30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esourcd.com/@psychexchange/video/show/1265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denhampsychology.com/independent-learning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denhampsychology.com/teachers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wmf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2" Type="http://schemas.openxmlformats.org/officeDocument/2006/relationships/image" Target="../media/image19.wm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image" Target="../media/image22.jpeg"/><Relationship Id="rId15" Type="http://schemas.openxmlformats.org/officeDocument/2006/relationships/image" Target="../media/image33.wmf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wmf"/><Relationship Id="rId1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85GV6pLYc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denhampsychology.com/past-paper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 txBox="1">
            <a:spLocks/>
          </p:cNvSpPr>
          <p:nvPr/>
        </p:nvSpPr>
        <p:spPr bwMode="auto">
          <a:xfrm>
            <a:off x="457200" y="223838"/>
            <a:ext cx="8229600" cy="6373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charset="0"/>
              </a:rPr>
              <a:t>The phenomenal power of the human mind</a:t>
            </a:r>
            <a:r>
              <a:rPr lang="ar-SA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/>
            </a:r>
            <a:br>
              <a:rPr lang="ar-SA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</a:br>
            <a:r>
              <a:rPr lang="ar-SA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/>
            </a:r>
            <a:br>
              <a:rPr lang="ar-SA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</a:b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cdnuolt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blveiee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taht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I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cluod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aulaclty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uesdnatnrd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waht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I was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rdanieg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/>
            </a:r>
            <a:b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phaonmneal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pweor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of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hmuan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mnid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!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Aoccdrnig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to a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rscheearch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at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Cmabrigde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Uinervtisy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, it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deosn't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mttaer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inwaht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oredr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ltteers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in a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wrod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are,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olny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iprmoatnt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tihng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is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taht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frist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and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lsat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ltteer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be in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rghit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pclae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.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rset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can be a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taotl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mses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and you can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sitll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raed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it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wouthit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a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porbelm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Tihs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is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bcuseae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huamn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mnid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deos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not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raed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ervey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lteter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by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istlef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, but the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wrod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as a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wlohe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Amzanig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huh?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Yaeh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, and I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awlyas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thought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slpeling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 was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ipmorantt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t>.</a:t>
            </a:r>
            <a:r>
              <a:rPr lang="ar-SA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/>
            </a:r>
            <a:br>
              <a:rPr lang="ar-SA" altLang="en-US" sz="28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</a:br>
            <a:endParaRPr lang="de-DE" altLang="en-US" sz="2800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0" y="2564904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The preference for the letters in one</a:t>
            </a:r>
            <a:r>
              <a:rPr lang="en-US" altLang="en-US" sz="4000" dirty="0" smtClean="0">
                <a:latin typeface="Arial" panose="020B0604020202020204" pitchFamily="34" charset="0"/>
              </a:rPr>
              <a:t>’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</a:p>
          <a:p>
            <a:pPr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own name is the </a:t>
            </a:r>
            <a:r>
              <a:rPr lang="en-US" sz="4000" b="1" u="sng" dirty="0" smtClean="0">
                <a:latin typeface="Arial" panose="020B0604020202020204" pitchFamily="34" charset="0"/>
              </a:rPr>
              <a:t>name letter effect</a:t>
            </a:r>
            <a:r>
              <a:rPr lang="en-US" sz="4000" dirty="0" smtClean="0">
                <a:latin typeface="Arial" panose="020B0604020202020204" pitchFamily="34" charset="0"/>
              </a:rPr>
              <a:t>.                  </a:t>
            </a:r>
          </a:p>
          <a:p>
            <a:pPr>
              <a:defRPr/>
            </a:pPr>
            <a:endParaRPr lang="en-US" sz="400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TO THINK ABOUT: Why would people be more likely to purchase a product if the product resembled his or her name? </a:t>
            </a:r>
            <a:endParaRPr lang="en-US" sz="4400" dirty="0" smtClean="0">
              <a:latin typeface="Arial" panose="020B0604020202020204" pitchFamily="34" charset="0"/>
            </a:endParaRPr>
          </a:p>
        </p:txBody>
      </p:sp>
      <p:pic>
        <p:nvPicPr>
          <p:cNvPr id="3" name="Picture 2" descr="C:\Users\vevagora\AppData\Local\Microsoft\Windows\Temporary Internet Files\Content.IE5\RJXJF1R3\painted-alphab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22" y="0"/>
            <a:ext cx="38473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129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 We tend to like people more and rate them more highly when we know them well than when we are not familiar with them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evagora\AppData\Local\Microsoft\Windows\Temporary Internet Files\Content.IE5\V7L521LQ\Yes_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78" y="3615270"/>
            <a:ext cx="412487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mere exposure effect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 being familiar with something helps people avoid anxiety and so they feel more positively about it. </a:t>
            </a:r>
            <a:endParaRPr lang="en-GB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474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PSYCHOLOGY</a:t>
            </a:r>
          </a:p>
        </p:txBody>
      </p:sp>
      <p:sp>
        <p:nvSpPr>
          <p:cNvPr id="18448" name="Rectangle 4"/>
          <p:cNvSpPr>
            <a:spLocks noChangeArrowheads="1"/>
          </p:cNvSpPr>
          <p:nvPr/>
        </p:nvSpPr>
        <p:spPr bwMode="auto">
          <a:xfrm>
            <a:off x="5940425" y="1124744"/>
            <a:ext cx="3203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dirty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http://resourcd.com/@psychexchange/video/show/1265</a:t>
            </a:r>
            <a:r>
              <a:rPr lang="en-GB" alt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84784"/>
            <a:ext cx="8121353" cy="42849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" y="1773238"/>
            <a:ext cx="6269544" cy="4824412"/>
          </a:xfrm>
        </p:spPr>
        <p:txBody>
          <a:bodyPr rtlCol="0">
            <a:normAutofit/>
          </a:bodyPr>
          <a:lstStyle/>
          <a:p>
            <a:pPr>
              <a:buFontTx/>
              <a:buNone/>
              <a:defRPr/>
            </a:pPr>
            <a:r>
              <a:rPr lang="en-GB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:  To look at the course in psychology</a:t>
            </a:r>
          </a:p>
          <a:p>
            <a:pPr>
              <a:buFontTx/>
              <a:buNone/>
              <a:defRPr/>
            </a:pPr>
            <a:r>
              <a:rPr lang="en-GB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: looking at different ways of explaining human behaviour</a:t>
            </a:r>
          </a:p>
          <a:p>
            <a:pPr>
              <a:buFontTx/>
              <a:buNone/>
              <a:defRPr/>
            </a:pPr>
            <a:r>
              <a:rPr lang="en-GB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:  To get a feel or what you would do in this course.</a:t>
            </a:r>
          </a:p>
          <a:p>
            <a:pPr marL="91440" indent="-91440" eaLnBrk="1" fontAlgn="auto" hangingPunct="1">
              <a:buFont typeface="Arial" charset="0"/>
              <a:buNone/>
              <a:defRPr/>
            </a:pPr>
            <a:endParaRPr lang="en-GB" sz="2400" b="1" dirty="0" smtClean="0"/>
          </a:p>
        </p:txBody>
      </p:sp>
      <p:pic>
        <p:nvPicPr>
          <p:cNvPr id="19460" name="Picture 2" descr="http://www.kylemorecollege.ie/adult_education/artwork/psycholog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576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07" y="1576388"/>
            <a:ext cx="2882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http://www.kylemorecollege.ie/adult_education/artwork/psycholog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-38100"/>
            <a:ext cx="1835150" cy="1576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7008" y="3736976"/>
            <a:ext cx="2882899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 for </a:t>
            </a: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14</a:t>
            </a:r>
            <a:r>
              <a:rPr lang="en-GB" sz="3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</a:t>
            </a:r>
          </a:p>
          <a:p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prep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9167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126163"/>
          </a:xfrm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5400" dirty="0"/>
              <a:t>Psychology is the </a:t>
            </a:r>
            <a:r>
              <a:rPr lang="en-GB" altLang="en-US" sz="5400" b="1" dirty="0"/>
              <a:t>scientific study </a:t>
            </a:r>
            <a:r>
              <a:rPr lang="en-GB" altLang="en-US" sz="5400" dirty="0"/>
              <a:t>of </a:t>
            </a:r>
            <a:r>
              <a:rPr lang="en-GB" altLang="en-US" sz="5400" dirty="0" smtClean="0"/>
              <a:t>the </a:t>
            </a:r>
            <a:r>
              <a:rPr lang="en-GB" altLang="en-US" sz="5400" b="1" dirty="0" smtClean="0"/>
              <a:t>brain</a:t>
            </a:r>
            <a:r>
              <a:rPr lang="en-GB" altLang="en-US" sz="5400" dirty="0" smtClean="0"/>
              <a:t> and </a:t>
            </a:r>
            <a:r>
              <a:rPr lang="en-GB" altLang="en-US" sz="5400" b="1" dirty="0" smtClean="0"/>
              <a:t>behaviour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140968"/>
            <a:ext cx="7044936" cy="37170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06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547664" y="-1"/>
            <a:ext cx="6037411" cy="2025779"/>
          </a:xfr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>What is the Scientific Process in  Psychology?</a:t>
            </a:r>
          </a:p>
        </p:txBody>
      </p:sp>
      <p:pic>
        <p:nvPicPr>
          <p:cNvPr id="82947" name="Picture 2" descr="C:\Users\Tom\Desktop\defbd99a52319af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71625" cy="2076450"/>
          </a:xfrm>
          <a:noFill/>
        </p:spPr>
      </p:pic>
      <p:pic>
        <p:nvPicPr>
          <p:cNvPr id="82948" name="Picture 2" descr="C:\Users\Tom\Desktop\defbd99a52319a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2025779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You know </a:t>
            </a:r>
            <a:r>
              <a:rPr lang="en-GB" alt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that scientists use scientific </a:t>
            </a: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methods  to investigate things. They do experiments </a:t>
            </a:r>
            <a:r>
              <a:rPr lang="en-GB" alt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and other studies, </a:t>
            </a: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to try to find out what causes things to happen.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Same happens </a:t>
            </a:r>
            <a:r>
              <a:rPr lang="en-GB" alt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in Psychology, experiments are carried out to find out the cause of human behaviour. </a:t>
            </a:r>
            <a:endParaRPr lang="en-GB" altLang="en-US" sz="2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GB" alt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a typical </a:t>
            </a: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Psychology </a:t>
            </a:r>
            <a:r>
              <a:rPr lang="en-GB" alt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class, you will be given a theory, examine the evidence </a:t>
            </a:r>
            <a:r>
              <a:rPr lang="en-GB" altLang="en-US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 or against it, </a:t>
            </a:r>
            <a:r>
              <a:rPr lang="en-GB" alt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and then evaluate both the theory and the evidence to come to a conclusion. </a:t>
            </a:r>
            <a:endParaRPr lang="en-GB" altLang="en-US" sz="5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874747"/>
            <a:ext cx="9144000" cy="4983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27337" y="0"/>
            <a:ext cx="9171337" cy="190847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577324" marR="4454" indent="-1566744" algn="ctr">
              <a:lnSpc>
                <a:spcPct val="116599"/>
              </a:lnSpc>
            </a:pPr>
            <a:r>
              <a:rPr lang="en-GB" sz="5300" spc="9" dirty="0">
                <a:latin typeface="Arial" panose="020B0604020202020204" pitchFamily="34" charset="0"/>
                <a:cs typeface="Arial" panose="020B0604020202020204" pitchFamily="34" charset="0"/>
              </a:rPr>
              <a:t>How Do Psychologists </a:t>
            </a:r>
            <a:r>
              <a:rPr lang="en-GB" sz="5300" spc="9" dirty="0" smtClean="0">
                <a:latin typeface="Arial" panose="020B0604020202020204" pitchFamily="34" charset="0"/>
                <a:cs typeface="Arial" panose="020B0604020202020204" pitchFamily="34" charset="0"/>
              </a:rPr>
              <a:t>Study Behaviour?		</a:t>
            </a:r>
            <a:endParaRPr lang="en-GB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09600" indent="-609600" algn="l" eaLnBrk="1" hangingPunct="1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4 ways in which psychologists do research: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asking people questions – but they could lie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watching people – but they might know they are being watched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meddling with them – but is it ethical?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looking at the links between things – do links always show that caused something?</a:t>
            </a:r>
          </a:p>
          <a:p>
            <a:pPr marL="609600" indent="-609600" algn="l" eaLnBrk="1" hangingPunct="1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 eaLnBrk="1" hangingPunct="1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call these:</a:t>
            </a:r>
          </a:p>
          <a:p>
            <a:pPr marL="609600" indent="-609600" algn="l" eaLnBrk="1" hangingPunct="1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Self - reports</a:t>
            </a:r>
          </a:p>
          <a:p>
            <a:pPr marL="609600" indent="-609600" algn="l" eaLnBrk="1" hangingPunct="1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Observations</a:t>
            </a:r>
          </a:p>
          <a:p>
            <a:pPr marL="609600" indent="-609600" algn="l" eaLnBrk="1" hangingPunct="1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Experiments</a:t>
            </a:r>
          </a:p>
          <a:p>
            <a:pPr marL="609600" indent="-609600" algn="l" eaLnBrk="1" hangingPunct="1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Correlations</a:t>
            </a:r>
          </a:p>
        </p:txBody>
      </p:sp>
      <p:pic>
        <p:nvPicPr>
          <p:cNvPr id="2051" name="Picture 3" descr="question-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54140"/>
            <a:ext cx="1224136" cy="17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TELLAROB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54140"/>
            <a:ext cx="2130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age_ii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354140"/>
            <a:ext cx="21955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n-GB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The 4 Main Research Methods are: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Experiments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Self-reports</a:t>
            </a:r>
          </a:p>
          <a:p>
            <a:pPr marL="609600" indent="-609600" algn="l" eaLnBrk="1" hangingPunct="1">
              <a:buFont typeface="+mj-lt"/>
              <a:buAutoNum type="arabicPeriod"/>
            </a:pPr>
            <a:r>
              <a:rPr lang="en-GB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Observations</a:t>
            </a:r>
          </a:p>
          <a:p>
            <a:pPr marL="609600" indent="-609600" algn="l">
              <a:buFont typeface="+mj-lt"/>
              <a:buAutoNum type="arabicPeriod"/>
            </a:pPr>
            <a:r>
              <a:rPr lang="en-GB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Correlations</a:t>
            </a:r>
          </a:p>
        </p:txBody>
      </p:sp>
      <p:pic>
        <p:nvPicPr>
          <p:cNvPr id="2051" name="Picture 3" descr="question-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168" y="4771471"/>
            <a:ext cx="1440160" cy="20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TELLAROB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575" y="1340768"/>
            <a:ext cx="2130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age_ii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303837"/>
            <a:ext cx="21955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6983288" cy="5001419"/>
          </a:xfrm>
        </p:spPr>
        <p:txBody>
          <a:bodyPr anchor="t"/>
          <a:lstStyle/>
          <a:p>
            <a:pPr marL="0" lvl="0" indent="0">
              <a:spcBef>
                <a:spcPct val="0"/>
              </a:spcBef>
              <a:buNone/>
            </a:pPr>
            <a:r>
              <a:rPr lang="en-GB" altLang="en-US" sz="4800" dirty="0" smtClean="0"/>
              <a:t>For each of the items,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GB" sz="4800" dirty="0" smtClean="0"/>
              <a:t>Say whether they are true / false</a:t>
            </a:r>
          </a:p>
          <a:p>
            <a:pPr marL="742950" indent="-742950">
              <a:spcBef>
                <a:spcPct val="0"/>
              </a:spcBef>
              <a:buFont typeface="Arial" charset="0"/>
              <a:buAutoNum type="arabicPeriod"/>
            </a:pPr>
            <a:r>
              <a:rPr lang="en-GB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Think of how a </a:t>
            </a:r>
            <a:r>
              <a:rPr lang="en-GB" sz="4800" dirty="0">
                <a:ea typeface="Calibri" panose="020F0502020204030204" pitchFamily="34" charset="0"/>
                <a:cs typeface="Arial" panose="020B0604020202020204" pitchFamily="34" charset="0"/>
              </a:rPr>
              <a:t>psychologist </a:t>
            </a:r>
            <a:r>
              <a:rPr lang="en-GB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would </a:t>
            </a:r>
            <a:r>
              <a:rPr lang="en-GB" sz="4800" b="1" dirty="0" smtClean="0">
                <a:ea typeface="Calibri" panose="020F0502020204030204" pitchFamily="34" charset="0"/>
                <a:cs typeface="Arial" panose="020B0604020202020204" pitchFamily="34" charset="0"/>
              </a:rPr>
              <a:t>scientifically</a:t>
            </a:r>
            <a:r>
              <a:rPr lang="en-GB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 investigate whether this topic</a:t>
            </a:r>
            <a:endParaRPr lang="en-GB" sz="4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0" indent="-742950">
              <a:spcBef>
                <a:spcPct val="0"/>
              </a:spcBef>
              <a:buAutoNum type="arabicPeriod"/>
            </a:pP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675" y="1700808"/>
            <a:ext cx="3008325" cy="20423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69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66" y="0"/>
            <a:ext cx="9149365" cy="764704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6173"/>
            <a:ext cx="9144000" cy="3588931"/>
          </a:xfrm>
        </p:spPr>
        <p:txBody>
          <a:bodyPr/>
          <a:lstStyle/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If it is true, put it on the left</a:t>
            </a: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If it is false, put it on the right</a:t>
            </a: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Be prepared to explain why</a:t>
            </a: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i="1" dirty="0" smtClean="0">
                <a:ea typeface="Calibri" panose="020F0502020204030204" pitchFamily="34" charset="0"/>
                <a:cs typeface="Arial" panose="020B0604020202020204" pitchFamily="34" charset="0"/>
              </a:rPr>
              <a:t>Challenge: how would a psychologist investigate this?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" y="2304256"/>
            <a:ext cx="9143999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5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1.	Psychology is an easy subject.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832630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0" y="3156069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789040"/>
            <a:ext cx="9144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– ask the Year 13s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 – look at which is easiest to pass based on the results</a:t>
            </a:r>
          </a:p>
        </p:txBody>
      </p:sp>
    </p:spTree>
    <p:extLst>
      <p:ext uri="{BB962C8B-B14F-4D97-AF65-F5344CB8AC3E}">
        <p14:creationId xmlns:p14="http://schemas.microsoft.com/office/powerpoint/2010/main" val="6217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.	Some people dream at night, other don’t.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1831176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 – use an EEG / sleep app</a:t>
            </a:r>
          </a:p>
        </p:txBody>
      </p:sp>
    </p:spTree>
    <p:extLst>
      <p:ext uri="{BB962C8B-B14F-4D97-AF65-F5344CB8AC3E}">
        <p14:creationId xmlns:p14="http://schemas.microsoft.com/office/powerpoint/2010/main" val="33306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.	Psychologists go around analysing people all the time.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1556792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– ask them Year 13s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 – watching them</a:t>
            </a:r>
          </a:p>
        </p:txBody>
      </p:sp>
    </p:spTree>
    <p:extLst>
      <p:ext uri="{BB962C8B-B14F-4D97-AF65-F5344CB8AC3E}">
        <p14:creationId xmlns:p14="http://schemas.microsoft.com/office/powerpoint/2010/main" val="34948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.	Psychologists are interested in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36737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.	Psychologists can read people’s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minds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700" y="1961545"/>
            <a:ext cx="54006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Let us see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1466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r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" y="4479379"/>
            <a:ext cx="7645848" cy="16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1314450"/>
            <a:ext cx="4724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You can see 6 cards</a:t>
            </a:r>
            <a:r>
              <a:rPr lang="pl-PL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Think of one of them</a:t>
            </a:r>
            <a:r>
              <a:rPr lang="pl-PL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Just think</a:t>
            </a:r>
            <a:r>
              <a:rPr lang="pl-PL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.</a:t>
            </a:r>
            <a:endParaRPr lang="fr-FR" sz="4400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3556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250"/>
            <a:ext cx="25415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7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16013" y="2708275"/>
            <a:ext cx="3217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en-US" i="1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Look into my eyes.  Just think about your card.</a:t>
            </a:r>
            <a:endParaRPr lang="fr-FR" altLang="en-US" i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4579" name="Picture 3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1480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22067"/>
      </p:ext>
    </p:extLst>
  </p:cSld>
  <p:clrMapOvr>
    <a:masterClrMapping/>
  </p:clrMapOvr>
  <p:transition advClick="0" advTm="644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60350"/>
            <a:ext cx="3025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23495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After a moment you </a:t>
            </a:r>
            <a:r>
              <a:rPr lang="en-GB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find out how </a:t>
            </a:r>
            <a:r>
              <a:rPr lang="en-GB" sz="5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well I can read your mind</a:t>
            </a:r>
            <a:endParaRPr lang="pl-PL" sz="5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77252"/>
      </p:ext>
    </p:extLst>
  </p:cSld>
  <p:clrMapOvr>
    <a:masterClrMapping/>
  </p:clrMapOvr>
  <p:transition advClick="0" advTm="644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r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4" y="4725989"/>
            <a:ext cx="6117396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0838" y="2438400"/>
            <a:ext cx="4297362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Look,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I took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your card !!!</a:t>
            </a:r>
            <a:endParaRPr lang="fr-FR" sz="48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6628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513"/>
            <a:ext cx="3025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06463"/>
      </p:ext>
    </p:extLst>
  </p:cSld>
  <p:clrMapOvr>
    <a:masterClrMapping/>
  </p:clrMapOvr>
  <p:transition advClick="0" advTm="931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7038" y="2787650"/>
            <a:ext cx="42973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I knew the choice you would be making</a:t>
            </a:r>
            <a:r>
              <a:rPr lang="pl-PL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charset="0"/>
              </a:rPr>
              <a:t>!</a:t>
            </a:r>
            <a:endParaRPr lang="fr-FR" sz="48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7651" name="Picture 3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3025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99293"/>
      </p:ext>
    </p:extLst>
  </p:cSld>
  <p:clrMapOvr>
    <a:masterClrMapping/>
  </p:clrMapOvr>
  <p:transition advClick="0" advTm="48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 There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is a part of the brain that is much bigger in London Taxi 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drivers.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140968"/>
            <a:ext cx="561662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</a:rPr>
              <a:t>Maguire et al. (2000) 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</a:rPr>
              <a:t>found that taxi drivers have a significantly larger hippocampus (a part of the brain associated with memory) in comparison to non-taxi drivers. </a:t>
            </a:r>
          </a:p>
        </p:txBody>
      </p:sp>
      <p:pic>
        <p:nvPicPr>
          <p:cNvPr id="2051" name="Picture 3" descr="C:\Users\vevagora\AppData\Local\Microsoft\Windows\Temporary Internet Files\Content.IE5\V7L521LQ\Yes_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.	Psychologists can read people’s minds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1961545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Just analyse the behaviours shown</a:t>
            </a:r>
          </a:p>
        </p:txBody>
      </p:sp>
    </p:spTree>
    <p:extLst>
      <p:ext uri="{BB962C8B-B14F-4D97-AF65-F5344CB8AC3E}">
        <p14:creationId xmlns:p14="http://schemas.microsoft.com/office/powerpoint/2010/main" val="34424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	The Government, Exam Boards and UCAS classify as a science.	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266454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1315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5229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Don’t </a:t>
            </a:r>
            <a:r>
              <a:rPr lang="en-GB" sz="4800" dirty="0" smtClean="0">
                <a:cs typeface="Arial" panose="020B0604020202020204" pitchFamily="34" charset="0"/>
              </a:rPr>
              <a:t>need to</a:t>
            </a:r>
          </a:p>
        </p:txBody>
      </p:sp>
    </p:spTree>
    <p:extLst>
      <p:ext uri="{BB962C8B-B14F-4D97-AF65-F5344CB8AC3E}">
        <p14:creationId xmlns:p14="http://schemas.microsoft.com/office/powerpoint/2010/main" val="25853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Psychologists are interested in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19879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8.	Psychology doesn’t involve any maths – so doesn’t matter if I don’t like maths.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124744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9600" dirty="0" smtClean="0">
                <a:cs typeface="Arial" panose="020B0604020202020204" pitchFamily="34" charset="0"/>
              </a:rPr>
              <a:t>10% minimum</a:t>
            </a:r>
          </a:p>
        </p:txBody>
      </p:sp>
    </p:spTree>
    <p:extLst>
      <p:ext uri="{BB962C8B-B14F-4D97-AF65-F5344CB8AC3E}">
        <p14:creationId xmlns:p14="http://schemas.microsoft.com/office/powerpoint/2010/main" val="36723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9.	A Levels require you to study just in lessons and for prep	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124744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 – look at the results and the general amount of time spent in independent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6309320"/>
            <a:ext cx="689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www.aldenhampsychology.com/independent-learning.html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2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Psychologists are interested in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39488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11.	Psychologists all have the same views about behaviour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124744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– ask them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 – watch them</a:t>
            </a:r>
          </a:p>
        </p:txBody>
      </p:sp>
    </p:spTree>
    <p:extLst>
      <p:ext uri="{BB962C8B-B14F-4D97-AF65-F5344CB8AC3E}">
        <p14:creationId xmlns:p14="http://schemas.microsoft.com/office/powerpoint/2010/main" val="5984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81168" cy="1268413"/>
          </a:xfr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912813" eaLnBrk="1" hangingPunct="1">
              <a:spcBef>
                <a:spcPts val="400"/>
              </a:spcBef>
            </a:pPr>
            <a:r>
              <a:rPr lang="en-GB" altLang="en-US" dirty="0" smtClean="0">
                <a:latin typeface="Arial" charset="0"/>
                <a:cs typeface="Arial" charset="0"/>
              </a:rPr>
              <a:t>Your Psychology teachers have different views about behaviour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9144000" cy="5373687"/>
          </a:xfrm>
        </p:spPr>
        <p:txBody>
          <a:bodyPr lIns="73472" tIns="36736" rIns="73472" bIns="36736">
            <a:normAutofit lnSpcReduction="10000"/>
          </a:bodyPr>
          <a:lstStyle/>
          <a:p>
            <a:pPr marL="0" indent="0" defTabSz="912813" eaLnBrk="1" hangingPunct="1">
              <a:spcBef>
                <a:spcPts val="600"/>
              </a:spcBef>
              <a:buFont typeface="Arial" charset="0"/>
              <a:buNone/>
            </a:pPr>
            <a:r>
              <a:rPr lang="en-GB" altLang="en-US" sz="4400" dirty="0" smtClean="0">
                <a:latin typeface="Arial" charset="0"/>
                <a:cs typeface="Arial" charset="0"/>
              </a:rPr>
              <a:t>The A Level course at Aldenham is taught by 3 teachers: </a:t>
            </a:r>
          </a:p>
          <a:p>
            <a:pPr marL="0" indent="0" defTabSz="912813" eaLnBrk="1" hangingPunct="1">
              <a:spcBef>
                <a:spcPts val="600"/>
              </a:spcBef>
            </a:pPr>
            <a:r>
              <a:rPr lang="en-GB" altLang="en-US" sz="4400" dirty="0" smtClean="0">
                <a:latin typeface="Arial" charset="0"/>
                <a:cs typeface="Arial" charset="0"/>
              </a:rPr>
              <a:t>Mrs Evagora (Head of Psychology) </a:t>
            </a:r>
          </a:p>
          <a:p>
            <a:pPr marL="0" indent="0" defTabSz="912813" eaLnBrk="1" hangingPunct="1">
              <a:spcBef>
                <a:spcPts val="600"/>
              </a:spcBef>
            </a:pPr>
            <a:r>
              <a:rPr lang="en-GB" altLang="en-US" sz="4400" dirty="0" smtClean="0">
                <a:latin typeface="Arial" charset="0"/>
                <a:cs typeface="Arial" charset="0"/>
              </a:rPr>
              <a:t>Mr Dunstan (Debates in Psychology / Social)</a:t>
            </a:r>
          </a:p>
          <a:p>
            <a:pPr marL="0" indent="0" defTabSz="912813" eaLnBrk="1" hangingPunct="1">
              <a:spcBef>
                <a:spcPts val="600"/>
              </a:spcBef>
            </a:pPr>
            <a:r>
              <a:rPr lang="en-GB" altLang="en-US" sz="4400" dirty="0" smtClean="0">
                <a:latin typeface="Arial" charset="0"/>
                <a:cs typeface="Arial" charset="0"/>
              </a:rPr>
              <a:t>Mr Kirsten (Areas in Psychology / Child Psychology and Sports Psychology)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4168" y="5877272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2"/>
              </a:rPr>
              <a:t>http</a:t>
            </a:r>
            <a:r>
              <a:rPr lang="en-GB">
                <a:hlinkClick r:id="rId2"/>
              </a:rPr>
              <a:t>://</a:t>
            </a:r>
            <a:r>
              <a:rPr lang="en-GB" smtClean="0">
                <a:hlinkClick r:id="rId2"/>
              </a:rPr>
              <a:t>www.aldenhampsychology.com/teachers.html</a:t>
            </a:r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z="6000" dirty="0" smtClean="0">
                <a:latin typeface="Arial" charset="0"/>
                <a:cs typeface="Arial" charset="0"/>
              </a:rPr>
              <a:t>Cognitive Psychology</a:t>
            </a:r>
          </a:p>
        </p:txBody>
      </p:sp>
      <p:pic>
        <p:nvPicPr>
          <p:cNvPr id="6147" name="Picture 3" descr="memory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7781">
            <a:off x="1749911" y="2028026"/>
            <a:ext cx="2665761" cy="2199253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53727" y="1196752"/>
            <a:ext cx="5715000" cy="5794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The Nature of Human Memory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9827">
            <a:off x="4671483" y="1848821"/>
            <a:ext cx="3057191" cy="237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2682" y="4306769"/>
            <a:ext cx="91440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psychologists do an experiment to see how many pieces of info you can fit into your short term memory?</a:t>
            </a:r>
          </a:p>
        </p:txBody>
      </p:sp>
    </p:spTree>
    <p:extLst>
      <p:ext uri="{BB962C8B-B14F-4D97-AF65-F5344CB8AC3E}">
        <p14:creationId xmlns:p14="http://schemas.microsoft.com/office/powerpoint/2010/main" val="19069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sz="4000" smtClean="0"/>
          </a:p>
          <a:p>
            <a:pPr algn="ctr" eaLnBrk="1" hangingPunct="1">
              <a:buFontTx/>
              <a:buNone/>
            </a:pPr>
            <a:endParaRPr lang="en-GB" altLang="en-US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43113" y="150813"/>
            <a:ext cx="4992687" cy="1143000"/>
          </a:xfrm>
          <a:solidFill>
            <a:srgbClr val="FF66CC"/>
          </a:solidFill>
        </p:spPr>
        <p:txBody>
          <a:bodyPr/>
          <a:lstStyle/>
          <a:p>
            <a:pPr eaLnBrk="1" hangingPunct="1"/>
            <a:r>
              <a:rPr lang="en-GB" altLang="en-US" sz="5400" smtClean="0">
                <a:latin typeface="Arial" charset="0"/>
                <a:cs typeface="Arial" charset="0"/>
              </a:rPr>
              <a:t>Kim’s Game</a:t>
            </a:r>
          </a:p>
        </p:txBody>
      </p:sp>
      <p:pic>
        <p:nvPicPr>
          <p:cNvPr id="41988" name="Picture 4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MPj044478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333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17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MPj044486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8780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MPj044478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2842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MPj0442529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24175"/>
            <a:ext cx="10064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MCj0434872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MCj0433835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j029976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96975"/>
            <a:ext cx="13954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MCj0437045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MCj0441738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15160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MCj0441290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MCj0440397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7" descr="MCj0439827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8" descr="MCj02151720000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13325"/>
            <a:ext cx="19780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092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Playing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training games 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/ apps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increases the connections in the brain and improves memory and IQ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081" y="2924944"/>
            <a:ext cx="538691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</a:rPr>
              <a:t>An article by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</a:rPr>
              <a:t>Novella (2013) </a:t>
            </a:r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</a:rPr>
              <a:t>provides evidence against the belief that brain training games increase intelligence. </a:t>
            </a:r>
          </a:p>
        </p:txBody>
      </p:sp>
      <p:pic>
        <p:nvPicPr>
          <p:cNvPr id="3075" name="Picture 3" descr="C:\Users\vevagora\AppData\Local\Microsoft\Windows\Temporary Internet Files\Content.IE5\JSVSK7J1\466px-Fals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2" y="2924944"/>
            <a:ext cx="3620399" cy="37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18487" cy="5576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7200" dirty="0" smtClean="0">
                <a:latin typeface="Arial" charset="0"/>
                <a:cs typeface="Arial" charset="0"/>
              </a:rPr>
              <a:t>How many objects can you remember?</a:t>
            </a:r>
          </a:p>
          <a:p>
            <a:pPr algn="ctr" eaLnBrk="1" hangingPunct="1">
              <a:buFontTx/>
              <a:buNone/>
            </a:pPr>
            <a:r>
              <a:rPr lang="en-GB" altLang="en-US" sz="7200" dirty="0" smtClean="0">
                <a:latin typeface="Arial" charset="0"/>
                <a:cs typeface="Arial" charset="0"/>
              </a:rPr>
              <a:t>There were 15</a:t>
            </a:r>
          </a:p>
        </p:txBody>
      </p:sp>
    </p:spTree>
    <p:extLst>
      <p:ext uri="{BB962C8B-B14F-4D97-AF65-F5344CB8AC3E}">
        <p14:creationId xmlns:p14="http://schemas.microsoft.com/office/powerpoint/2010/main" val="397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sz="4000" smtClean="0"/>
          </a:p>
          <a:p>
            <a:pPr algn="ctr" eaLnBrk="1" hangingPunct="1">
              <a:buFontTx/>
              <a:buNone/>
            </a:pPr>
            <a:endParaRPr lang="en-GB" altLang="en-US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287463" y="393700"/>
            <a:ext cx="5127625" cy="563563"/>
          </a:xfrm>
          <a:solidFill>
            <a:srgbClr val="FF66CC"/>
          </a:solidFill>
        </p:spPr>
        <p:txBody>
          <a:bodyPr/>
          <a:lstStyle/>
          <a:p>
            <a:pPr eaLnBrk="1" hangingPunct="1"/>
            <a:r>
              <a:rPr lang="en-GB" altLang="en-US" sz="5400" smtClean="0">
                <a:latin typeface="Arial" charset="0"/>
                <a:cs typeface="Arial" charset="0"/>
              </a:rPr>
              <a:t>Kim’s Game</a:t>
            </a:r>
          </a:p>
        </p:txBody>
      </p:sp>
      <p:pic>
        <p:nvPicPr>
          <p:cNvPr id="44036" name="Picture 4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Pj044478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1333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417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MPj044486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8780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MPj044478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2842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MPj0442529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24175"/>
            <a:ext cx="10064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MCj0434872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j029976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96975"/>
            <a:ext cx="13954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MCj0437045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MCj0441738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15160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MCj0441290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MCj0440397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MCj0439827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MCj021517200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13325"/>
            <a:ext cx="19780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6659563" y="188913"/>
            <a:ext cx="2484437" cy="1295400"/>
          </a:xfrm>
          <a:prstGeom prst="wedgeEllipseCallout">
            <a:avLst>
              <a:gd name="adj1" fmla="val -45528"/>
              <a:gd name="adj2" fmla="val 5637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One is missing? Which one?</a:t>
            </a:r>
          </a:p>
        </p:txBody>
      </p:sp>
      <p:pic>
        <p:nvPicPr>
          <p:cNvPr id="29715" name="Picture 19" descr="MCj0433835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4969247" cy="6145212"/>
          </a:xfr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Kim’s Game is played with children as it promotes the development of memory and observation skills. </a:t>
            </a:r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and can be used for learning new groups of objects, such as shapes or fruits.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Kim’s Game is also used in training the military such as US Marines.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34257"/>
            <a:ext cx="4038600" cy="2697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57" y="3792764"/>
            <a:ext cx="381000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96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ea typeface="+mj-ea"/>
              </a:rPr>
              <a:t>Say the colour of the words in the next slides.</a:t>
            </a:r>
            <a:endParaRPr lang="en-AU" dirty="0">
              <a:ea typeface="+mj-e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AU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17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7126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0070C0"/>
                </a:solidFill>
                <a:ea typeface="+mj-ea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0802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00B050"/>
                </a:solidFill>
                <a:ea typeface="+mj-ea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0611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7030A0"/>
                </a:solidFill>
                <a:ea typeface="+mj-ea"/>
              </a:rPr>
              <a:t>Purple</a:t>
            </a:r>
          </a:p>
        </p:txBody>
      </p:sp>
    </p:spTree>
    <p:extLst>
      <p:ext uri="{BB962C8B-B14F-4D97-AF65-F5344CB8AC3E}">
        <p14:creationId xmlns:p14="http://schemas.microsoft.com/office/powerpoint/2010/main" val="3498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EB5A19"/>
                </a:solidFill>
                <a:latin typeface="Arial" panose="020B0604020202020204" pitchFamily="34" charset="0"/>
                <a:ea typeface="+mj-ea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21451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FFFF00"/>
                </a:solidFill>
                <a:latin typeface="Arial" panose="020B0604020202020204" pitchFamily="34" charset="0"/>
                <a:ea typeface="+mj-ea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8942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one identical twin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homosexual,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approximately a 50% chance that the other twin will be homosexual also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evagora\AppData\Local\Microsoft\Windows\Temporary Internet Files\Content.IE5\V7L521LQ\Yes_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59" y="3158479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73" y="3569575"/>
            <a:ext cx="572412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Bailey and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Pillard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(1991)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</a:rPr>
              <a:t>found a concordance rate of 52% in identical twins for homosexuality, in comparison to a concordance rate of 22% in non-identical twins</a:t>
            </a:r>
          </a:p>
        </p:txBody>
      </p:sp>
    </p:spTree>
    <p:extLst>
      <p:ext uri="{BB962C8B-B14F-4D97-AF65-F5344CB8AC3E}">
        <p14:creationId xmlns:p14="http://schemas.microsoft.com/office/powerpoint/2010/main" val="2417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993300"/>
                </a:solidFill>
                <a:latin typeface="Arial" panose="020B0604020202020204" pitchFamily="34" charset="0"/>
                <a:ea typeface="+mj-ea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251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chemeClr val="tx1">
                    <a:lumMod val="65000"/>
                  </a:schemeClr>
                </a:solidFill>
                <a:ea typeface="+mj-ea"/>
              </a:rPr>
              <a:t>Grey</a:t>
            </a:r>
          </a:p>
        </p:txBody>
      </p:sp>
    </p:spTree>
    <p:extLst>
      <p:ext uri="{BB962C8B-B14F-4D97-AF65-F5344CB8AC3E}">
        <p14:creationId xmlns:p14="http://schemas.microsoft.com/office/powerpoint/2010/main" val="68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FF33CC"/>
                </a:solidFill>
                <a:latin typeface="Arial" panose="020B0604020202020204" pitchFamily="34" charset="0"/>
                <a:ea typeface="+mj-ea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8603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ea typeface="+mj-ea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754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ea typeface="+mj-ea"/>
              </a:rPr>
              <a:t>Say the colour of the ink the word is written </a:t>
            </a:r>
            <a:r>
              <a:rPr lang="en-GB" dirty="0" smtClean="0">
                <a:latin typeface="Arial" panose="020B0604020202020204" pitchFamily="34" charset="0"/>
                <a:ea typeface="+mj-ea"/>
              </a:rPr>
              <a:t>in</a:t>
            </a:r>
            <a:br>
              <a:rPr lang="en-GB" dirty="0" smtClean="0">
                <a:latin typeface="Arial" panose="020B0604020202020204" pitchFamily="34" charset="0"/>
                <a:ea typeface="+mj-ea"/>
              </a:rPr>
            </a:br>
            <a:r>
              <a:rPr lang="en-GB" dirty="0">
                <a:latin typeface="Arial" panose="020B0604020202020204" pitchFamily="34" charset="0"/>
                <a:ea typeface="+mj-ea"/>
              </a:rPr>
              <a:t/>
            </a:r>
            <a:br>
              <a:rPr lang="en-GB" dirty="0">
                <a:latin typeface="Arial" panose="020B0604020202020204" pitchFamily="34" charset="0"/>
                <a:ea typeface="+mj-ea"/>
              </a:rPr>
            </a:br>
            <a:r>
              <a:rPr lang="en-GB" dirty="0" smtClean="0">
                <a:latin typeface="Arial" panose="020B0604020202020204" pitchFamily="34" charset="0"/>
                <a:ea typeface="+mj-ea"/>
              </a:rPr>
              <a:t>Start</a:t>
            </a:r>
            <a:endParaRPr lang="en-GB" dirty="0"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31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ea typeface="+mj-ea"/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968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C435EB"/>
                </a:solidFill>
                <a:ea typeface="+mj-ea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42131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993300"/>
                </a:solidFill>
                <a:ea typeface="+mj-ea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11426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FF0000"/>
                </a:solidFill>
                <a:ea typeface="+mj-ea"/>
              </a:rPr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20408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</a:rPr>
              <a:t>Bird</a:t>
            </a:r>
            <a:endParaRPr lang="en-GB" sz="9600" dirty="0">
              <a:solidFill>
                <a:srgbClr val="00B050"/>
              </a:solidFill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7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one identical twin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has depression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there is approximately a 45% chance that the other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twin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suffer from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evagora\AppData\Local\Microsoft\Windows\Temporary Internet Files\Content.IE5\V7L521LQ\Yes_check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9332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4" y="3284984"/>
            <a:ext cx="549776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</a:rPr>
              <a:t>McGuffin et al. (1996)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</a:rPr>
              <a:t> found a concordance rate of 45% in identical twins for major depression, in comparison to a concordance rate of 20% for non twins.</a:t>
            </a:r>
          </a:p>
        </p:txBody>
      </p:sp>
    </p:spTree>
    <p:extLst>
      <p:ext uri="{BB962C8B-B14F-4D97-AF65-F5344CB8AC3E}">
        <p14:creationId xmlns:p14="http://schemas.microsoft.com/office/powerpoint/2010/main" val="4038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Cow</a:t>
            </a:r>
          </a:p>
        </p:txBody>
      </p:sp>
    </p:spTree>
    <p:extLst>
      <p:ext uri="{BB962C8B-B14F-4D97-AF65-F5344CB8AC3E}">
        <p14:creationId xmlns:p14="http://schemas.microsoft.com/office/powerpoint/2010/main" val="7795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</a:rPr>
              <a:t>Fish</a:t>
            </a:r>
            <a:endParaRPr lang="en-GB" sz="9600" dirty="0">
              <a:solidFill>
                <a:srgbClr val="0070C0"/>
              </a:solidFill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 smtClean="0">
                <a:solidFill>
                  <a:srgbClr val="FF33CC"/>
                </a:solidFill>
                <a:latin typeface="Arial" panose="020B0604020202020204" pitchFamily="34" charset="0"/>
                <a:ea typeface="+mj-ea"/>
              </a:rPr>
              <a:t>Rabbit</a:t>
            </a:r>
            <a:endParaRPr lang="en-GB" sz="9600" dirty="0">
              <a:solidFill>
                <a:srgbClr val="FF33CC"/>
              </a:solidFill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31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 smtClean="0">
                <a:solidFill>
                  <a:srgbClr val="EB5A19"/>
                </a:solidFill>
                <a:latin typeface="Arial" panose="020B0604020202020204" pitchFamily="34" charset="0"/>
                <a:ea typeface="+mj-ea"/>
              </a:rPr>
              <a:t>Chicke</a:t>
            </a:r>
            <a:r>
              <a:rPr lang="en-GB" sz="9600" dirty="0">
                <a:solidFill>
                  <a:srgbClr val="EB5A19"/>
                </a:solidFill>
                <a:latin typeface="Arial" panose="020B0604020202020204" pitchFamily="34" charset="0"/>
                <a:ea typeface="+mj-ea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528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</a:rPr>
              <a:t>Fox</a:t>
            </a:r>
            <a:endParaRPr lang="en-GB" sz="9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26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ea typeface="+mj-ea"/>
              </a:rPr>
              <a:t>Say the colour of the ink the word is written </a:t>
            </a:r>
            <a:r>
              <a:rPr lang="en-GB" dirty="0" smtClean="0">
                <a:latin typeface="Arial" panose="020B0604020202020204" pitchFamily="34" charset="0"/>
                <a:ea typeface="+mj-ea"/>
              </a:rPr>
              <a:t>in</a:t>
            </a:r>
            <a:br>
              <a:rPr lang="en-GB" dirty="0" smtClean="0">
                <a:latin typeface="Arial" panose="020B0604020202020204" pitchFamily="34" charset="0"/>
                <a:ea typeface="+mj-ea"/>
              </a:rPr>
            </a:br>
            <a:r>
              <a:rPr lang="en-GB" dirty="0">
                <a:latin typeface="Arial" panose="020B0604020202020204" pitchFamily="34" charset="0"/>
                <a:ea typeface="+mj-ea"/>
              </a:rPr>
              <a:t/>
            </a:r>
            <a:br>
              <a:rPr lang="en-GB" dirty="0">
                <a:latin typeface="Arial" panose="020B0604020202020204" pitchFamily="34" charset="0"/>
                <a:ea typeface="+mj-ea"/>
              </a:rPr>
            </a:br>
            <a:r>
              <a:rPr lang="en-GB" dirty="0" smtClean="0">
                <a:latin typeface="Arial" panose="020B0604020202020204" pitchFamily="34" charset="0"/>
                <a:ea typeface="+mj-ea"/>
              </a:rPr>
              <a:t>Start</a:t>
            </a:r>
            <a:endParaRPr lang="en-GB" dirty="0"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99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chemeClr val="accent5">
                    <a:lumMod val="75000"/>
                  </a:schemeClr>
                </a:solidFill>
                <a:ea typeface="+mj-ea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859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C435EB"/>
                </a:solidFill>
                <a:ea typeface="+mj-ea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8414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993300"/>
                </a:solidFill>
                <a:ea typeface="+mj-ea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6847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rgbClr val="FF0000"/>
                </a:solidFill>
                <a:ea typeface="+mj-ea"/>
              </a:rPr>
              <a:t>Purple</a:t>
            </a:r>
          </a:p>
        </p:txBody>
      </p:sp>
    </p:spTree>
    <p:extLst>
      <p:ext uri="{BB962C8B-B14F-4D97-AF65-F5344CB8AC3E}">
        <p14:creationId xmlns:p14="http://schemas.microsoft.com/office/powerpoint/2010/main" val="2558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9249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5. Listening to </a:t>
            </a: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Mozart improves concentration. </a:t>
            </a:r>
          </a:p>
        </p:txBody>
      </p:sp>
      <p:pic>
        <p:nvPicPr>
          <p:cNvPr id="3" name="Picture 3" descr="C:\Users\vevagora\AppData\Local\Microsoft\Windows\Temporary Internet Files\Content.IE5\JSVSK7J1\466px-Fals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2" y="2924944"/>
            <a:ext cx="3620399" cy="37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3720982"/>
            <a:ext cx="558011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Steele et al. (1999) </a:t>
            </a:r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found that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</a:rPr>
              <a:t>there is little to no evidence to support the intellectual programmes based on the existence of the Mozart effect. </a:t>
            </a:r>
          </a:p>
        </p:txBody>
      </p:sp>
    </p:spTree>
    <p:extLst>
      <p:ext uri="{BB962C8B-B14F-4D97-AF65-F5344CB8AC3E}">
        <p14:creationId xmlns:p14="http://schemas.microsoft.com/office/powerpoint/2010/main" val="26069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00B050"/>
                </a:solidFill>
                <a:latin typeface="Arial" panose="020B0604020202020204" pitchFamily="34" charset="0"/>
                <a:ea typeface="+mj-ea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10233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9580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0070C0"/>
                </a:solidFill>
                <a:latin typeface="Arial" panose="020B0604020202020204" pitchFamily="34" charset="0"/>
                <a:ea typeface="+mj-ea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9199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FF33CC"/>
                </a:solidFill>
                <a:latin typeface="Arial" panose="020B0604020202020204" pitchFamily="34" charset="0"/>
                <a:ea typeface="+mj-ea"/>
              </a:rPr>
              <a:t>Grey</a:t>
            </a:r>
          </a:p>
        </p:txBody>
      </p:sp>
    </p:spTree>
    <p:extLst>
      <p:ext uri="{BB962C8B-B14F-4D97-AF65-F5344CB8AC3E}">
        <p14:creationId xmlns:p14="http://schemas.microsoft.com/office/powerpoint/2010/main" val="2914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EB5A19"/>
                </a:solidFill>
                <a:latin typeface="Arial" panose="020B0604020202020204" pitchFamily="34" charset="0"/>
                <a:ea typeface="+mj-ea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41987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9600" dirty="0">
                <a:solidFill>
                  <a:srgbClr val="FFFF00"/>
                </a:solidFill>
                <a:latin typeface="Arial" panose="020B0604020202020204" pitchFamily="34" charset="0"/>
                <a:ea typeface="+mj-ea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0286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ea typeface="+mj-ea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37617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troop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24" y="2425571"/>
            <a:ext cx="24034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Why do you think children under 7 are quicker than you at doing this?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04813"/>
            <a:ext cx="9144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Stroop Effect is a reaction time test. It illustrates automatic processing versus conscious visual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7600" y="2025908"/>
            <a:ext cx="6756400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we look at the words in the test, we process the colour of each word as well as the meaning of each word.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Experience tells us to attach more significance to the meaning of words rather than the colours they are written in.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So, when we are told to say the colour of the word, our brains help us to adjust our responses, which means our reaction times become much slower.</a:t>
            </a:r>
          </a:p>
        </p:txBody>
      </p:sp>
    </p:spTree>
    <p:extLst>
      <p:ext uri="{BB962C8B-B14F-4D97-AF65-F5344CB8AC3E}">
        <p14:creationId xmlns:p14="http://schemas.microsoft.com/office/powerpoint/2010/main" val="16551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1117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area / perspective is a point of view in Psychology.  The areas think different things influence our behaviour:  </a:t>
            </a: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– brain, chemicals, genes</a:t>
            </a: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– thought processes</a:t>
            </a: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– upbringing and maturity</a:t>
            </a: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differences – different things for different people</a:t>
            </a: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approach – people and places around you cause your behaviour</a:t>
            </a:r>
          </a:p>
          <a:p>
            <a:pPr>
              <a:defRPr/>
            </a:pPr>
            <a:r>
              <a:rPr lang="en-GB" dirty="0" smtClean="0">
                <a:cs typeface="Arial" panose="020B0604020202020204" pitchFamily="34" charset="0"/>
              </a:rPr>
              <a:t>Behaviourist – your behaviour is caused by what you have learnt</a:t>
            </a:r>
          </a:p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Psychodynamic – your unconscious drives, personality and upbringing cause your behaviour </a:t>
            </a:r>
          </a:p>
        </p:txBody>
      </p:sp>
      <p:pic>
        <p:nvPicPr>
          <p:cNvPr id="91139" name="Picture 2" descr="http://t1.gstatic.com/images?q=tbn:ANd9GcQXCZ0Ama9AxgLvQ_Hryc5f1cyByCcmMFdTNElf_ljY1AE9dW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88840"/>
            <a:ext cx="1076641" cy="133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50"/>
          </a:solidFill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Areas and Perspectives in Psychology</a:t>
            </a:r>
          </a:p>
        </p:txBody>
      </p:sp>
    </p:spTree>
    <p:extLst>
      <p:ext uri="{BB962C8B-B14F-4D97-AF65-F5344CB8AC3E}">
        <p14:creationId xmlns:p14="http://schemas.microsoft.com/office/powerpoint/2010/main" val="3093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50"/>
          </a:solidFill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Areas and Perspectives in Psychology</a:t>
            </a:r>
          </a:p>
        </p:txBody>
      </p:sp>
      <p:pic>
        <p:nvPicPr>
          <p:cNvPr id="2054" name="Picture 6" descr="https://s-media-cache-ak0.pinimg.com/originals/4d/9c/25/4d9c25d04bd204f5239105de3e7216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 b="15010"/>
          <a:stretch/>
        </p:blipFill>
        <p:spPr bwMode="auto">
          <a:xfrm>
            <a:off x="539552" y="1512441"/>
            <a:ext cx="4992489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916832"/>
            <a:ext cx="334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she beautiful?</a:t>
            </a:r>
          </a:p>
        </p:txBody>
      </p:sp>
    </p:spTree>
    <p:extLst>
      <p:ext uri="{BB962C8B-B14F-4D97-AF65-F5344CB8AC3E}">
        <p14:creationId xmlns:p14="http://schemas.microsoft.com/office/powerpoint/2010/main" val="25931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-31948" y="4395787"/>
            <a:ext cx="91440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Now we are going to do a simple activity involving letters of the alphabet.  </a:t>
            </a:r>
          </a:p>
          <a:p>
            <a:pPr eaLnBrk="0" hangingPunct="0"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Based on your gut feelings, quickly write down:</a:t>
            </a:r>
            <a:r>
              <a:rPr lang="en-US" sz="3200" dirty="0" smtClean="0">
                <a:latin typeface="Arial" panose="020B0604020202020204" pitchFamily="34" charset="0"/>
              </a:rPr>
              <a:t>                  </a:t>
            </a:r>
          </a:p>
          <a:p>
            <a:pPr eaLnBrk="0" hangingPunct="0">
              <a:buFontTx/>
              <a:buAutoNum type="arabicPeriod"/>
              <a:defRPr/>
            </a:pPr>
            <a:r>
              <a:rPr lang="en-US" sz="3200" dirty="0" smtClean="0">
                <a:latin typeface="Arial" panose="020B0604020202020204" pitchFamily="34" charset="0"/>
              </a:rPr>
              <a:t>Your six FAVOURITE letters</a:t>
            </a:r>
          </a:p>
          <a:p>
            <a:pPr eaLnBrk="0" hangingPunct="0">
              <a:buFontTx/>
              <a:buAutoNum type="arabicPeriod"/>
              <a:defRPr/>
            </a:pPr>
            <a:r>
              <a:rPr lang="en-US" sz="3200" dirty="0" smtClean="0">
                <a:latin typeface="Arial" panose="020B0604020202020204" pitchFamily="34" charset="0"/>
              </a:rPr>
              <a:t>Your six LEAST FAVOURITE letters</a:t>
            </a:r>
          </a:p>
        </p:txBody>
      </p:sp>
      <p:pic>
        <p:nvPicPr>
          <p:cNvPr id="1026" name="Picture 2" descr="C:\Users\vevagora\AppData\Local\Microsoft\Windows\Temporary Internet Files\Content.IE5\RJXJF1R3\painted-alphab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0"/>
            <a:ext cx="58578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http://t1.gstatic.com/images?q=tbn:ANd9GcQXCZ0Ama9AxgLvQ_Hryc5f1cyByCcmMFdTNElf_ljY1AE9dW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17001" cy="53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50"/>
          </a:solidFill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Areas and Perspectives in Psychology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84138"/>
            <a:ext cx="3347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woman or old woman?</a:t>
            </a:r>
          </a:p>
        </p:txBody>
      </p:sp>
    </p:spTree>
    <p:extLst>
      <p:ext uri="{BB962C8B-B14F-4D97-AF65-F5344CB8AC3E}">
        <p14:creationId xmlns:p14="http://schemas.microsoft.com/office/powerpoint/2010/main" val="41729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50"/>
          </a:solidFill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Areas and Perspectives in Psychology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534911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UP or DOWN? </a:t>
            </a:r>
          </a:p>
        </p:txBody>
      </p:sp>
      <p:pic>
        <p:nvPicPr>
          <p:cNvPr id="3074" name="Picture 2" descr="http://i.huffpost.com/gen/2823052/images/o-OPTICAL-ILLUSION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8240"/>
            <a:ext cx="8422238" cy="42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8600"/>
          </a:xfrm>
          <a:solidFill>
            <a:srgbClr val="00B050"/>
          </a:solidFill>
        </p:spPr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So what type of Psychologists would you be???</a:t>
            </a:r>
          </a:p>
        </p:txBody>
      </p:sp>
      <p:sp>
        <p:nvSpPr>
          <p:cNvPr id="90115" name="Content Placeholder 12"/>
          <p:cNvSpPr>
            <a:spLocks noGrp="1"/>
          </p:cNvSpPr>
          <p:nvPr>
            <p:ph idx="1"/>
          </p:nvPr>
        </p:nvSpPr>
        <p:spPr>
          <a:xfrm>
            <a:off x="1588" y="1341438"/>
            <a:ext cx="4641850" cy="55165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5400" dirty="0" smtClean="0">
                <a:latin typeface="Arial" charset="0"/>
                <a:cs typeface="Arial" charset="0"/>
              </a:rPr>
              <a:t>It is worth finding out what type of psychologist you would be.</a:t>
            </a:r>
          </a:p>
        </p:txBody>
      </p:sp>
      <p:pic>
        <p:nvPicPr>
          <p:cNvPr id="90116" name="Picture 2" descr="http://t2.gstatic.com/images?q=tbn:ANd9GcQ7P6YR7JhrBrUG_hLEO3_t6EmLDOfV-FhlCBII2pr9CvIUcYoL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1448827"/>
            <a:ext cx="2589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9" t="21938" r="14201" b="9102"/>
          <a:stretch>
            <a:fillRect/>
          </a:stretch>
        </p:blipFill>
        <p:spPr bwMode="auto">
          <a:xfrm rot="-1273742">
            <a:off x="6432485" y="3114952"/>
            <a:ext cx="2393576" cy="31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12.	Most psychologists work as therapists or counsellors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124744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– ask them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 – look at which areas they work in</a:t>
            </a:r>
          </a:p>
        </p:txBody>
      </p:sp>
    </p:spTree>
    <p:extLst>
      <p:ext uri="{BB962C8B-B14F-4D97-AF65-F5344CB8AC3E}">
        <p14:creationId xmlns:p14="http://schemas.microsoft.com/office/powerpoint/2010/main" val="12812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03225" y="0"/>
            <a:ext cx="8229600" cy="1143000"/>
          </a:xfrm>
          <a:solidFill>
            <a:srgbClr val="00B0F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Psychology – True or False?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14222" r="20555" b="20000"/>
          <a:stretch/>
        </p:blipFill>
        <p:spPr bwMode="auto">
          <a:xfrm>
            <a:off x="323528" y="1227212"/>
            <a:ext cx="4248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4000" r="22500" b="10000"/>
          <a:stretch/>
        </p:blipFill>
        <p:spPr bwMode="auto">
          <a:xfrm>
            <a:off x="4571678" y="3284886"/>
            <a:ext cx="4571678" cy="356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35024" y="10390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13.	To succeed in Psychology you need to have an open mind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991798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measure being open minded or not?</a:t>
            </a:r>
          </a:p>
        </p:txBody>
      </p:sp>
    </p:spTree>
    <p:extLst>
      <p:ext uri="{BB962C8B-B14F-4D97-AF65-F5344CB8AC3E}">
        <p14:creationId xmlns:p14="http://schemas.microsoft.com/office/powerpoint/2010/main" val="9556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03225" y="0"/>
            <a:ext cx="8229600" cy="1143000"/>
          </a:xfrm>
          <a:solidFill>
            <a:srgbClr val="00B0F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Psychology – True or False?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156176" y="2544311"/>
            <a:ext cx="28798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https</a:t>
            </a:r>
            <a:r>
              <a:rPr lang="en-GB" altLang="en-US" sz="2400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://</a:t>
            </a:r>
            <a:r>
              <a:rPr lang="en-GB" altLang="en-US" sz="24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www.youtube.com/watch?v=wE85GV6pLYc</a:t>
            </a:r>
            <a:r>
              <a:rPr lang="en-GB" alt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098" name="Picture 2" descr="left brain vs right br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11" y="1143000"/>
            <a:ext cx="3624511" cy="55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	Some people are left-brained (logical), others are right-brained (artistic).	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7992888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Somewhat 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36098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Psychologists are interested in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1315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35024" y="101179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16.	Psychology requires lots of long essay writing.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961545"/>
            <a:ext cx="34563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Don’t need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5568" y="6381328"/>
            <a:ext cx="689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www.aldenhampsychology.com/past-papers.html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5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-14808" y="-73790"/>
            <a:ext cx="9159924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Circle all of the letters that occur in your own first name. Count the number of circled letters in each list.     </a:t>
            </a: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Which list included more of the letters from your own first name?</a:t>
            </a:r>
          </a:p>
          <a:p>
            <a:pPr eaLnBrk="0" hangingPunct="0">
              <a:defRPr/>
            </a:pPr>
            <a:endParaRPr lang="en-US" sz="4000" dirty="0">
              <a:latin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1/6 = 17%</a:t>
            </a: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2/6 = 33%</a:t>
            </a: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3/6 = 50%</a:t>
            </a: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4/6 = 67%</a:t>
            </a: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5/6 = 83%</a:t>
            </a:r>
          </a:p>
          <a:p>
            <a:pPr eaLnBrk="0" hangingPunct="0">
              <a:defRPr/>
            </a:pPr>
            <a:r>
              <a:rPr lang="en-US" sz="4000" dirty="0" smtClean="0">
                <a:latin typeface="Arial" panose="020B0604020202020204" pitchFamily="34" charset="0"/>
              </a:rPr>
              <a:t>     </a:t>
            </a:r>
          </a:p>
        </p:txBody>
      </p:sp>
      <p:pic>
        <p:nvPicPr>
          <p:cNvPr id="3" name="Picture 2" descr="C:\Users\vevagora\AppData\Local\Microsoft\Windows\Temporary Internet Files\Content.IE5\RJXJF1R3\painted-alphab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03" y="3356993"/>
            <a:ext cx="52515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Psychologists are interested in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25609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18.	By studying Psychology A Level, I will learn how to lie effectively and how to pull women/men	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251423"/>
            <a:ext cx="2736304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Somewhat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19.	Psychology involves getting evidence to support your ideas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024" y="-1935"/>
            <a:ext cx="9179024" cy="1126679"/>
          </a:xfrm>
          <a:solidFill>
            <a:srgbClr val="FFFF00"/>
          </a:solidFill>
        </p:spPr>
        <p:txBody>
          <a:bodyPr anchor="t"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GB" altLang="en-US" sz="4800" dirty="0" smtClean="0"/>
              <a:t>True / False and How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	Psychologists are interested in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777196"/>
            <a:ext cx="345638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4984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a psychologist investigate this?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61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Experiments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Observations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Correlations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4800" dirty="0" smtClean="0">
                <a:cs typeface="Arial" panose="020B0604020202020204" pitchFamily="34" charset="0"/>
              </a:rPr>
              <a:t>Self-reports</a:t>
            </a:r>
          </a:p>
        </p:txBody>
      </p:sp>
    </p:spTree>
    <p:extLst>
      <p:ext uri="{BB962C8B-B14F-4D97-AF65-F5344CB8AC3E}">
        <p14:creationId xmlns:p14="http://schemas.microsoft.com/office/powerpoint/2010/main" val="31721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Level Psychology Course</a:t>
            </a:r>
          </a:p>
        </p:txBody>
      </p:sp>
      <p:pic>
        <p:nvPicPr>
          <p:cNvPr id="29699" name="Picture 4" descr="MCj03981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45" y="1"/>
            <a:ext cx="1136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MCj039815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"/>
            <a:ext cx="101488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89536"/>
              </p:ext>
            </p:extLst>
          </p:nvPr>
        </p:nvGraphicFramePr>
        <p:xfrm>
          <a:off x="131927" y="1085851"/>
          <a:ext cx="9012074" cy="5669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 Research Methods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94" marB="4569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2: Core Studies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94" marB="4569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3: Applied Psychology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94" marB="4569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200"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to conduct and analyse psychological research. 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hour exam in Year 13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including multiple choice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data interpretation questions.</a:t>
                      </a:r>
                    </a:p>
                  </a:txBody>
                  <a:tcPr marL="91437" marR="91437" marT="45694" marB="4569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pairs of Psychology studies - a classic &amp; a contemporary study. 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hour exam in Year 13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including short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essays and data analysis questions.</a:t>
                      </a:r>
                    </a:p>
                  </a:txBody>
                  <a:tcPr marL="91437" marR="91437" marT="45694" marB="4569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Issues in mental health and 2 options from: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Criminal, Environmental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Sport Psychology. 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hour exam in Year 13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including short essays and data analysis.</a:t>
                      </a:r>
                    </a:p>
                  </a:txBody>
                  <a:tcPr marL="91437" marR="91437" marT="45694" marB="4569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">
  <a:themeElements>
    <a:clrScheme name="Clouds 3">
      <a:dk1>
        <a:srgbClr val="010199"/>
      </a:dk1>
      <a:lt1>
        <a:srgbClr val="FFFFFF"/>
      </a:lt1>
      <a:dk2>
        <a:srgbClr val="000092"/>
      </a:dk2>
      <a:lt2>
        <a:srgbClr val="CCFFFF"/>
      </a:lt2>
      <a:accent1>
        <a:srgbClr val="66CCFF"/>
      </a:accent1>
      <a:accent2>
        <a:srgbClr val="2EBDBA"/>
      </a:accent2>
      <a:accent3>
        <a:srgbClr val="AAAAC7"/>
      </a:accent3>
      <a:accent4>
        <a:srgbClr val="DADADA"/>
      </a:accent4>
      <a:accent5>
        <a:srgbClr val="B8E2FF"/>
      </a:accent5>
      <a:accent6>
        <a:srgbClr val="29ABA8"/>
      </a:accent6>
      <a:hlink>
        <a:srgbClr val="66FFFF"/>
      </a:hlink>
      <a:folHlink>
        <a:srgbClr val="CC99FF"/>
      </a:folHlink>
    </a:clrScheme>
    <a:fontScheme name="Clou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1809</Words>
  <Application>Microsoft Office PowerPoint</Application>
  <PresentationFormat>On-screen Show (4:3)</PresentationFormat>
  <Paragraphs>363</Paragraphs>
  <Slides>94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ＭＳ Ｐゴシック</vt:lpstr>
      <vt:lpstr>ＭＳ Ｐゴシック</vt:lpstr>
      <vt:lpstr>Arial</vt:lpstr>
      <vt:lpstr>Calibri</vt:lpstr>
      <vt:lpstr>Wingdings</vt:lpstr>
      <vt:lpstr>1_Office Theme</vt:lpstr>
      <vt:lpstr>Clouds</vt:lpstr>
      <vt:lpstr>PowerPoint Presentation</vt:lpstr>
      <vt:lpstr>True or False?</vt:lpstr>
      <vt:lpstr>1. There is a part of the brain that is much bigger in London Taxi drivers. </vt:lpstr>
      <vt:lpstr>2. Playing brain training games / apps increases the connections in the brain and improves memory and IQ.</vt:lpstr>
      <vt:lpstr>3. If one identical twin is homosexual, there is approximately a 50% chance that the other twin will be homosexual also.</vt:lpstr>
      <vt:lpstr>4. If one identical twin has depression, there is approximately a 45% chance that the other twin will suffer from it. </vt:lpstr>
      <vt:lpstr>5. Listening to Mozart improves concentration. </vt:lpstr>
      <vt:lpstr>PowerPoint Presentation</vt:lpstr>
      <vt:lpstr>PowerPoint Presentation</vt:lpstr>
      <vt:lpstr>PowerPoint Presentation</vt:lpstr>
      <vt:lpstr>6. We tend to like people more and rate them more highly when we know them well than when we are not familiar with them.</vt:lpstr>
      <vt:lpstr>WELCOME TO PSYCHOLOGY</vt:lpstr>
      <vt:lpstr>Lesson Objectives</vt:lpstr>
      <vt:lpstr>PowerPoint Presentation</vt:lpstr>
      <vt:lpstr>What is the Scientific Process in  Psychology?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Psychology teachers have different views about behaviour</vt:lpstr>
      <vt:lpstr>Cognitive Psychology</vt:lpstr>
      <vt:lpstr>Kim’s Game</vt:lpstr>
      <vt:lpstr>PowerPoint Presentation</vt:lpstr>
      <vt:lpstr>Kim’s Game</vt:lpstr>
      <vt:lpstr>PowerPoint Presentation</vt:lpstr>
      <vt:lpstr>Say the colour of the words in the next slides.</vt:lpstr>
      <vt:lpstr>Red</vt:lpstr>
      <vt:lpstr>Blue</vt:lpstr>
      <vt:lpstr>Green</vt:lpstr>
      <vt:lpstr>Purple</vt:lpstr>
      <vt:lpstr>Orange</vt:lpstr>
      <vt:lpstr>Yellow</vt:lpstr>
      <vt:lpstr>Brown</vt:lpstr>
      <vt:lpstr>Grey</vt:lpstr>
      <vt:lpstr>Pink</vt:lpstr>
      <vt:lpstr>Stop</vt:lpstr>
      <vt:lpstr>Say the colour of the ink the word is written in  Start</vt:lpstr>
      <vt:lpstr>Dog</vt:lpstr>
      <vt:lpstr>Cat</vt:lpstr>
      <vt:lpstr>Pig</vt:lpstr>
      <vt:lpstr>Horse</vt:lpstr>
      <vt:lpstr>Bird</vt:lpstr>
      <vt:lpstr>Cow</vt:lpstr>
      <vt:lpstr>Fish</vt:lpstr>
      <vt:lpstr>Rabbit</vt:lpstr>
      <vt:lpstr>Chicken</vt:lpstr>
      <vt:lpstr>Fox</vt:lpstr>
      <vt:lpstr>Say the colour of the ink the word is written in  Start</vt:lpstr>
      <vt:lpstr>Red</vt:lpstr>
      <vt:lpstr>Blue</vt:lpstr>
      <vt:lpstr>Green</vt:lpstr>
      <vt:lpstr>Purple</vt:lpstr>
      <vt:lpstr>Orange</vt:lpstr>
      <vt:lpstr>Yellow</vt:lpstr>
      <vt:lpstr>Brown</vt:lpstr>
      <vt:lpstr>Grey</vt:lpstr>
      <vt:lpstr>Pink</vt:lpstr>
      <vt:lpstr>Black</vt:lpstr>
      <vt:lpstr>Stop</vt:lpstr>
      <vt:lpstr>PowerPoint Presentation</vt:lpstr>
      <vt:lpstr>Areas and Perspectives in Psychology</vt:lpstr>
      <vt:lpstr>Areas and Perspectives in Psychology</vt:lpstr>
      <vt:lpstr>Areas and Perspectives in Psychology</vt:lpstr>
      <vt:lpstr>Areas and Perspectives in Psychology</vt:lpstr>
      <vt:lpstr>So what type of Psychologists would you be???</vt:lpstr>
      <vt:lpstr>PowerPoint Presentation</vt:lpstr>
      <vt:lpstr>Psychology – True or False?</vt:lpstr>
      <vt:lpstr>PowerPoint Presentation</vt:lpstr>
      <vt:lpstr>Psychology – True or False?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Level Psychology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Evagora V (Staff)</dc:creator>
  <cp:lastModifiedBy>Evagora V (Staff)</cp:lastModifiedBy>
  <cp:revision>25</cp:revision>
  <dcterms:created xsi:type="dcterms:W3CDTF">2018-09-04T09:40:40Z</dcterms:created>
  <dcterms:modified xsi:type="dcterms:W3CDTF">2018-09-04T16:14:44Z</dcterms:modified>
</cp:coreProperties>
</file>