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2"/>
  </p:handoutMasterIdLst>
  <p:sldIdLst>
    <p:sldId id="257" r:id="rId2"/>
    <p:sldId id="285" r:id="rId3"/>
    <p:sldId id="272" r:id="rId4"/>
    <p:sldId id="262" r:id="rId5"/>
    <p:sldId id="258" r:id="rId6"/>
    <p:sldId id="259" r:id="rId7"/>
    <p:sldId id="260" r:id="rId8"/>
    <p:sldId id="261" r:id="rId9"/>
    <p:sldId id="283" r:id="rId10"/>
    <p:sldId id="273" r:id="rId11"/>
    <p:sldId id="264" r:id="rId12"/>
    <p:sldId id="265" r:id="rId13"/>
    <p:sldId id="266" r:id="rId14"/>
    <p:sldId id="267" r:id="rId15"/>
    <p:sldId id="270" r:id="rId16"/>
    <p:sldId id="269" r:id="rId17"/>
    <p:sldId id="271" r:id="rId18"/>
    <p:sldId id="282" r:id="rId19"/>
    <p:sldId id="26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91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5" r:id="rId38"/>
    <p:sldId id="297" r:id="rId39"/>
    <p:sldId id="296" r:id="rId40"/>
    <p:sldId id="298" r:id="rId41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72" autoAdjust="0"/>
    <p:restoredTop sz="94660"/>
  </p:normalViewPr>
  <p:slideViewPr>
    <p:cSldViewPr snapToGrid="0">
      <p:cViewPr>
        <p:scale>
          <a:sx n="50" d="100"/>
          <a:sy n="50" d="100"/>
        </p:scale>
        <p:origin x="-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6912"/>
    </p:cViewPr>
  </p:sorterViewPr>
  <p:notesViewPr>
    <p:cSldViewPr snapToGrid="0">
      <p:cViewPr varScale="1">
        <p:scale>
          <a:sx n="41" d="100"/>
          <a:sy n="41" d="100"/>
        </p:scale>
        <p:origin x="13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9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1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0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2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8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5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1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35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8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89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2031-65C4-4968-90C8-43D5EEA2CC51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9556A-994B-4796-BAF6-E4ACAA1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6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D662031-65C4-4968-90C8-43D5EEA2CC51}" type="datetimeFigureOut">
              <a:rPr lang="en-GB" smtClean="0"/>
              <a:pPr/>
              <a:t>16/05/2019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09556A-994B-4796-BAF6-E4ACAA119CE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4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google.co.uk/url?sa=i&amp;rct=j&amp;q=&amp;esrc=s&amp;frm=1&amp;source=images&amp;cd=&amp;cad=rja&amp;uact=8&amp;ved=0CAcQjRxqFQoTCOrllKOsyccCFQlYGgodd00POg&amp;url=http://faculty.elgin.edu/dkernler/statistics/ch09/9-3.html&amp;ei=ig3fVer4OImwafeavdAD&amp;psig=AFQjCNGh01c9LT99f3o3ZliZzuXDVqCvUA&amp;ust=1440767753607968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34911" y="1678898"/>
            <a:ext cx="6796868" cy="497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GB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 you calculate the test</a:t>
            </a: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GB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this calculated value be greater / lesser than the critical value</a:t>
            </a:r>
          </a:p>
          <a:p>
            <a:pPr marL="514350" indent="-51435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en-GB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reasons WHY the test is used</a:t>
            </a:r>
            <a:endParaRPr lang="en-GB" sz="3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779" y="1776079"/>
            <a:ext cx="20859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389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Checklist for using the Wilcoxon Signed Ranks Test: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produces ordinal or interval type of data.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Repeated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 design.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Exploring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difference between each condition (levels of the IV).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7377" y="5804796"/>
            <a:ext cx="876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Calculated value (U) 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6184" y="5804795"/>
            <a:ext cx="295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Critical value</a:t>
            </a:r>
            <a:endParaRPr lang="en-GB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500" y="5291762"/>
            <a:ext cx="1566238" cy="156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First, see what the difference is between the scores for the same participant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360628"/>
              </p:ext>
            </p:extLst>
          </p:nvPr>
        </p:nvGraphicFramePr>
        <p:xfrm>
          <a:off x="457200" y="2371745"/>
          <a:ext cx="6714489" cy="42123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4861">
                  <a:extLst>
                    <a:ext uri="{9D8B030D-6E8A-4147-A177-3AD203B41FA5}">
                      <a16:colId xmlns:a16="http://schemas.microsoft.com/office/drawing/2014/main" val="2584471950"/>
                    </a:ext>
                  </a:extLst>
                </a:gridCol>
                <a:gridCol w="2324814">
                  <a:extLst>
                    <a:ext uri="{9D8B030D-6E8A-4147-A177-3AD203B41FA5}">
                      <a16:colId xmlns:a16="http://schemas.microsoft.com/office/drawing/2014/main" val="1929284064"/>
                    </a:ext>
                  </a:extLst>
                </a:gridCol>
                <a:gridCol w="2324814">
                  <a:extLst>
                    <a:ext uri="{9D8B030D-6E8A-4147-A177-3AD203B41FA5}">
                      <a16:colId xmlns:a16="http://schemas.microsoft.com/office/drawing/2014/main" val="527460570"/>
                    </a:ext>
                  </a:extLst>
                </a:gridCol>
              </a:tblGrid>
              <a:tr h="426771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019309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301930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099900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677467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156685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519209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2129640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431669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947462"/>
                  </a:ext>
                </a:extLst>
              </a:tr>
              <a:tr h="348656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5137889"/>
                  </a:ext>
                </a:extLst>
              </a:tr>
            </a:tbl>
          </a:graphicData>
        </a:graphic>
      </p:graphicFrame>
      <p:sp>
        <p:nvSpPr>
          <p:cNvPr id="8" name="Donut 7"/>
          <p:cNvSpPr/>
          <p:nvPr/>
        </p:nvSpPr>
        <p:spPr>
          <a:xfrm>
            <a:off x="2878552" y="3514744"/>
            <a:ext cx="4076884" cy="786653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finding the difference between every score, ignore whether it is positive or negative. Rank these differences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616990"/>
              </p:ext>
            </p:extLst>
          </p:nvPr>
        </p:nvGraphicFramePr>
        <p:xfrm>
          <a:off x="1368404" y="2818150"/>
          <a:ext cx="6531412" cy="3855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6027">
                  <a:extLst>
                    <a:ext uri="{9D8B030D-6E8A-4147-A177-3AD203B41FA5}">
                      <a16:colId xmlns:a16="http://schemas.microsoft.com/office/drawing/2014/main" val="3986859035"/>
                    </a:ext>
                  </a:extLst>
                </a:gridCol>
                <a:gridCol w="1611044">
                  <a:extLst>
                    <a:ext uri="{9D8B030D-6E8A-4147-A177-3AD203B41FA5}">
                      <a16:colId xmlns:a16="http://schemas.microsoft.com/office/drawing/2014/main" val="3786597912"/>
                    </a:ext>
                  </a:extLst>
                </a:gridCol>
                <a:gridCol w="1642506">
                  <a:extLst>
                    <a:ext uri="{9D8B030D-6E8A-4147-A177-3AD203B41FA5}">
                      <a16:colId xmlns:a16="http://schemas.microsoft.com/office/drawing/2014/main" val="2396962695"/>
                    </a:ext>
                  </a:extLst>
                </a:gridCol>
                <a:gridCol w="1681835">
                  <a:extLst>
                    <a:ext uri="{9D8B030D-6E8A-4147-A177-3AD203B41FA5}">
                      <a16:colId xmlns:a16="http://schemas.microsoft.com/office/drawing/2014/main" val="1438107523"/>
                    </a:ext>
                  </a:extLst>
                </a:gridCol>
              </a:tblGrid>
              <a:tr h="696189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(d)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7134075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896605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665416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670949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494990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7824488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593164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6549374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072448"/>
                  </a:ext>
                </a:extLst>
              </a:tr>
              <a:tr h="348094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689403"/>
                  </a:ext>
                </a:extLst>
              </a:tr>
            </a:tbl>
          </a:graphicData>
        </a:graphic>
      </p:graphicFrame>
      <p:sp>
        <p:nvSpPr>
          <p:cNvPr id="7" name="Donut 6"/>
          <p:cNvSpPr/>
          <p:nvPr/>
        </p:nvSpPr>
        <p:spPr>
          <a:xfrm rot="5400000">
            <a:off x="5244003" y="4311418"/>
            <a:ext cx="3695718" cy="139744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16658"/>
              </p:ext>
            </p:extLst>
          </p:nvPr>
        </p:nvGraphicFramePr>
        <p:xfrm>
          <a:off x="319270" y="2433894"/>
          <a:ext cx="8644850" cy="43775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9628">
                  <a:extLst>
                    <a:ext uri="{9D8B030D-6E8A-4147-A177-3AD203B41FA5}">
                      <a16:colId xmlns:a16="http://schemas.microsoft.com/office/drawing/2014/main" val="1167319954"/>
                    </a:ext>
                  </a:extLst>
                </a:gridCol>
                <a:gridCol w="1543987">
                  <a:extLst>
                    <a:ext uri="{9D8B030D-6E8A-4147-A177-3AD203B41FA5}">
                      <a16:colId xmlns:a16="http://schemas.microsoft.com/office/drawing/2014/main" val="1349927776"/>
                    </a:ext>
                  </a:extLst>
                </a:gridCol>
                <a:gridCol w="1663908">
                  <a:extLst>
                    <a:ext uri="{9D8B030D-6E8A-4147-A177-3AD203B41FA5}">
                      <a16:colId xmlns:a16="http://schemas.microsoft.com/office/drawing/2014/main" val="1139796195"/>
                    </a:ext>
                  </a:extLst>
                </a:gridCol>
                <a:gridCol w="1978702">
                  <a:extLst>
                    <a:ext uri="{9D8B030D-6E8A-4147-A177-3AD203B41FA5}">
                      <a16:colId xmlns:a16="http://schemas.microsoft.com/office/drawing/2014/main" val="1004031709"/>
                    </a:ext>
                  </a:extLst>
                </a:gridCol>
                <a:gridCol w="2098625">
                  <a:extLst>
                    <a:ext uri="{9D8B030D-6E8A-4147-A177-3AD203B41FA5}">
                      <a16:colId xmlns:a16="http://schemas.microsoft.com/office/drawing/2014/main" val="2439343874"/>
                    </a:ext>
                  </a:extLst>
                </a:gridCol>
              </a:tblGrid>
              <a:tr h="67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Ranked order of 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40329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9072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120344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64841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162286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2510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97535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9368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57043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03537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rank these differences, look back at the + / - signs, which is the </a:t>
            </a:r>
            <a:r>
              <a:rPr lang="en-GB" sz="28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frequent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nut 6"/>
          <p:cNvSpPr/>
          <p:nvPr/>
        </p:nvSpPr>
        <p:spPr>
          <a:xfrm rot="5400000">
            <a:off x="3794830" y="4188877"/>
            <a:ext cx="4225617" cy="139744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16658"/>
              </p:ext>
            </p:extLst>
          </p:nvPr>
        </p:nvGraphicFramePr>
        <p:xfrm>
          <a:off x="319270" y="2433894"/>
          <a:ext cx="8644850" cy="43775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9628">
                  <a:extLst>
                    <a:ext uri="{9D8B030D-6E8A-4147-A177-3AD203B41FA5}">
                      <a16:colId xmlns:a16="http://schemas.microsoft.com/office/drawing/2014/main" val="1167319954"/>
                    </a:ext>
                  </a:extLst>
                </a:gridCol>
                <a:gridCol w="1543987">
                  <a:extLst>
                    <a:ext uri="{9D8B030D-6E8A-4147-A177-3AD203B41FA5}">
                      <a16:colId xmlns:a16="http://schemas.microsoft.com/office/drawing/2014/main" val="1349927776"/>
                    </a:ext>
                  </a:extLst>
                </a:gridCol>
                <a:gridCol w="1663908">
                  <a:extLst>
                    <a:ext uri="{9D8B030D-6E8A-4147-A177-3AD203B41FA5}">
                      <a16:colId xmlns:a16="http://schemas.microsoft.com/office/drawing/2014/main" val="1139796195"/>
                    </a:ext>
                  </a:extLst>
                </a:gridCol>
                <a:gridCol w="1978702">
                  <a:extLst>
                    <a:ext uri="{9D8B030D-6E8A-4147-A177-3AD203B41FA5}">
                      <a16:colId xmlns:a16="http://schemas.microsoft.com/office/drawing/2014/main" val="1004031709"/>
                    </a:ext>
                  </a:extLst>
                </a:gridCol>
                <a:gridCol w="2098625">
                  <a:extLst>
                    <a:ext uri="{9D8B030D-6E8A-4147-A177-3AD203B41FA5}">
                      <a16:colId xmlns:a16="http://schemas.microsoft.com/office/drawing/2014/main" val="2439343874"/>
                    </a:ext>
                  </a:extLst>
                </a:gridCol>
              </a:tblGrid>
              <a:tr h="67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Ranked order of 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40329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9072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120344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64841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162286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2510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97535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9368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57043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03537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noting which is the </a:t>
            </a:r>
            <a:r>
              <a:rPr lang="en-GB" sz="28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frequent sign, add the ranks which show this sign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nut 6"/>
          <p:cNvSpPr/>
          <p:nvPr/>
        </p:nvSpPr>
        <p:spPr>
          <a:xfrm rot="5400000">
            <a:off x="7125588" y="5383536"/>
            <a:ext cx="1551484" cy="139744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11570799">
            <a:off x="4329984" y="5163168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 rot="11570799">
            <a:off x="4364264" y="5611996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Arrow 9"/>
          <p:cNvSpPr/>
          <p:nvPr/>
        </p:nvSpPr>
        <p:spPr>
          <a:xfrm rot="11570799">
            <a:off x="4406184" y="6029176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6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16658"/>
              </p:ext>
            </p:extLst>
          </p:nvPr>
        </p:nvGraphicFramePr>
        <p:xfrm>
          <a:off x="319270" y="2433894"/>
          <a:ext cx="8644850" cy="43775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9628">
                  <a:extLst>
                    <a:ext uri="{9D8B030D-6E8A-4147-A177-3AD203B41FA5}">
                      <a16:colId xmlns:a16="http://schemas.microsoft.com/office/drawing/2014/main" val="1167319954"/>
                    </a:ext>
                  </a:extLst>
                </a:gridCol>
                <a:gridCol w="1543987">
                  <a:extLst>
                    <a:ext uri="{9D8B030D-6E8A-4147-A177-3AD203B41FA5}">
                      <a16:colId xmlns:a16="http://schemas.microsoft.com/office/drawing/2014/main" val="1349927776"/>
                    </a:ext>
                  </a:extLst>
                </a:gridCol>
                <a:gridCol w="1663908">
                  <a:extLst>
                    <a:ext uri="{9D8B030D-6E8A-4147-A177-3AD203B41FA5}">
                      <a16:colId xmlns:a16="http://schemas.microsoft.com/office/drawing/2014/main" val="1139796195"/>
                    </a:ext>
                  </a:extLst>
                </a:gridCol>
                <a:gridCol w="1978702">
                  <a:extLst>
                    <a:ext uri="{9D8B030D-6E8A-4147-A177-3AD203B41FA5}">
                      <a16:colId xmlns:a16="http://schemas.microsoft.com/office/drawing/2014/main" val="1004031709"/>
                    </a:ext>
                  </a:extLst>
                </a:gridCol>
                <a:gridCol w="2098625">
                  <a:extLst>
                    <a:ext uri="{9D8B030D-6E8A-4147-A177-3AD203B41FA5}">
                      <a16:colId xmlns:a16="http://schemas.microsoft.com/office/drawing/2014/main" val="2439343874"/>
                    </a:ext>
                  </a:extLst>
                </a:gridCol>
              </a:tblGrid>
              <a:tr h="674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Ranked order of difference (d)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40329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9072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120344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64841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162286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2510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975353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936891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570430"/>
                  </a:ext>
                </a:extLst>
              </a:tr>
              <a:tr h="402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03537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calculation gives you T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nut 6"/>
          <p:cNvSpPr/>
          <p:nvPr/>
        </p:nvSpPr>
        <p:spPr>
          <a:xfrm rot="5400000">
            <a:off x="7125588" y="5383536"/>
            <a:ext cx="1551484" cy="139744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11570799">
            <a:off x="4329984" y="5163168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 rot="11570799">
            <a:off x="4364264" y="5611996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Arrow 9"/>
          <p:cNvSpPr/>
          <p:nvPr/>
        </p:nvSpPr>
        <p:spPr>
          <a:xfrm rot="11570799">
            <a:off x="4406184" y="6029176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1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finding T, you need to be able to calculate n to be able to find the critical value on the table of critical values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977"/>
              </p:ext>
            </p:extLst>
          </p:nvPr>
        </p:nvGraphicFramePr>
        <p:xfrm>
          <a:off x="2322952" y="2802633"/>
          <a:ext cx="4123341" cy="27910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7178">
                  <a:extLst>
                    <a:ext uri="{9D8B030D-6E8A-4147-A177-3AD203B41FA5}">
                      <a16:colId xmlns:a16="http://schemas.microsoft.com/office/drawing/2014/main" val="934569965"/>
                    </a:ext>
                  </a:extLst>
                </a:gridCol>
                <a:gridCol w="1976163">
                  <a:extLst>
                    <a:ext uri="{9D8B030D-6E8A-4147-A177-3AD203B41FA5}">
                      <a16:colId xmlns:a16="http://schemas.microsoft.com/office/drawing/2014/main" val="2060747078"/>
                    </a:ext>
                  </a:extLst>
                </a:gridCol>
              </a:tblGrid>
              <a:tr h="465175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532114"/>
                  </a:ext>
                </a:extLst>
              </a:tr>
              <a:tr h="46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833815"/>
                  </a:ext>
                </a:extLst>
              </a:tr>
              <a:tr h="46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647745"/>
                  </a:ext>
                </a:extLst>
              </a:tr>
              <a:tr h="46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1831"/>
                  </a:ext>
                </a:extLst>
              </a:tr>
              <a:tr h="46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4743782"/>
                  </a:ext>
                </a:extLst>
              </a:tr>
              <a:tr h="465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69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8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61005"/>
              </p:ext>
            </p:extLst>
          </p:nvPr>
        </p:nvGraphicFramePr>
        <p:xfrm>
          <a:off x="319270" y="2917796"/>
          <a:ext cx="8644850" cy="38906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9628">
                  <a:extLst>
                    <a:ext uri="{9D8B030D-6E8A-4147-A177-3AD203B41FA5}">
                      <a16:colId xmlns:a16="http://schemas.microsoft.com/office/drawing/2014/main" val="1167319954"/>
                    </a:ext>
                  </a:extLst>
                </a:gridCol>
                <a:gridCol w="1543987">
                  <a:extLst>
                    <a:ext uri="{9D8B030D-6E8A-4147-A177-3AD203B41FA5}">
                      <a16:colId xmlns:a16="http://schemas.microsoft.com/office/drawing/2014/main" val="1349927776"/>
                    </a:ext>
                  </a:extLst>
                </a:gridCol>
                <a:gridCol w="1663908">
                  <a:extLst>
                    <a:ext uri="{9D8B030D-6E8A-4147-A177-3AD203B41FA5}">
                      <a16:colId xmlns:a16="http://schemas.microsoft.com/office/drawing/2014/main" val="1139796195"/>
                    </a:ext>
                  </a:extLst>
                </a:gridCol>
                <a:gridCol w="1978702">
                  <a:extLst>
                    <a:ext uri="{9D8B030D-6E8A-4147-A177-3AD203B41FA5}">
                      <a16:colId xmlns:a16="http://schemas.microsoft.com/office/drawing/2014/main" val="1004031709"/>
                    </a:ext>
                  </a:extLst>
                </a:gridCol>
                <a:gridCol w="2098625">
                  <a:extLst>
                    <a:ext uri="{9D8B030D-6E8A-4147-A177-3AD203B41FA5}">
                      <a16:colId xmlns:a16="http://schemas.microsoft.com/office/drawing/2014/main" val="2439343874"/>
                    </a:ext>
                  </a:extLst>
                </a:gridCol>
              </a:tblGrid>
              <a:tr h="598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Left ear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 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(d)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Ranked order of difference (d)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6403290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907291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120344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648413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162286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25103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975353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936891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570430"/>
                  </a:ext>
                </a:extLst>
              </a:tr>
              <a:tr h="365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270000" algn="l"/>
                        </a:tabLs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035371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Wilcoxon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 calculate n (which is the number of differences). This means how many Ps had a difference between their scores.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 rot="11570799">
            <a:off x="4364263" y="4594414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0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88036" cy="614278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R="0" rtl="0"/>
            <a:r>
              <a:rPr lang="en-GB" sz="23900" i="0" u="none" strike="noStrike" baseline="0" dirty="0" smtClean="0"/>
              <a:t>Chi</a:t>
            </a:r>
            <a:r>
              <a:rPr lang="en-GB" sz="23900" i="0" u="none" strike="noStrike" baseline="30000" dirty="0" smtClean="0"/>
              <a:t>2</a:t>
            </a:r>
            <a:endParaRPr lang="en-GB" sz="23900" i="0" u="none" strike="noStrik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7322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Checklist for using the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</a:t>
            </a:r>
            <a:r>
              <a:rPr lang="en-GB" sz="28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Test: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nominal type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data.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Independent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 design.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Exploring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difference between each condition (levels of the IV).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7377" y="5411516"/>
            <a:ext cx="876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Calculated value (U)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8538" y="5412147"/>
            <a:ext cx="295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value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greater than 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7" r="21197"/>
          <a:stretch/>
        </p:blipFill>
        <p:spPr bwMode="auto">
          <a:xfrm>
            <a:off x="4572000" y="5037248"/>
            <a:ext cx="1390650" cy="128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88036" cy="614278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R="0" rtl="0"/>
            <a:r>
              <a:rPr lang="en-GB" sz="13800" i="0" u="none" strike="noStrike" baseline="0" dirty="0" smtClean="0"/>
              <a:t>Mann Whitney</a:t>
            </a:r>
            <a:endParaRPr lang="en-GB" sz="13800" i="0" u="none" strike="noStrik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7950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Firstly, calculate the sum of each column and each row: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0648"/>
              </p:ext>
            </p:extLst>
          </p:nvPr>
        </p:nvGraphicFramePr>
        <p:xfrm>
          <a:off x="0" y="2560638"/>
          <a:ext cx="9144001" cy="35943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30519">
                  <a:extLst>
                    <a:ext uri="{9D8B030D-6E8A-4147-A177-3AD203B41FA5}">
                      <a16:colId xmlns:a16="http://schemas.microsoft.com/office/drawing/2014/main" val="4129065846"/>
                    </a:ext>
                  </a:extLst>
                </a:gridCol>
                <a:gridCol w="1939600">
                  <a:extLst>
                    <a:ext uri="{9D8B030D-6E8A-4147-A177-3AD203B41FA5}">
                      <a16:colId xmlns:a16="http://schemas.microsoft.com/office/drawing/2014/main" val="3453122594"/>
                    </a:ext>
                  </a:extLst>
                </a:gridCol>
                <a:gridCol w="2036941">
                  <a:extLst>
                    <a:ext uri="{9D8B030D-6E8A-4147-A177-3AD203B41FA5}">
                      <a16:colId xmlns:a16="http://schemas.microsoft.com/office/drawing/2014/main" val="1339085766"/>
                    </a:ext>
                  </a:extLst>
                </a:gridCol>
                <a:gridCol w="2036941">
                  <a:extLst>
                    <a:ext uri="{9D8B030D-6E8A-4147-A177-3AD203B41FA5}">
                      <a16:colId xmlns:a16="http://schemas.microsoft.com/office/drawing/2014/main" val="3157013861"/>
                    </a:ext>
                  </a:extLst>
                </a:gridCol>
              </a:tblGrid>
              <a:tr h="379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 Total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16010"/>
                  </a:ext>
                </a:extLst>
              </a:tr>
              <a:tr h="3631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in Ears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13185"/>
                  </a:ext>
                </a:extLst>
              </a:tr>
              <a:tr h="3578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earphones in ears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4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235362"/>
                  </a:ext>
                </a:extLst>
              </a:tr>
              <a:tr h="7717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dangling around neck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4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4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79603"/>
                  </a:ext>
                </a:extLst>
              </a:tr>
              <a:tr h="474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total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4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4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742710"/>
                  </a:ext>
                </a:extLst>
              </a:tr>
            </a:tbl>
          </a:graphicData>
        </a:graphic>
      </p:graphicFrame>
      <p:sp>
        <p:nvSpPr>
          <p:cNvPr id="8" name="Donut 7"/>
          <p:cNvSpPr/>
          <p:nvPr/>
        </p:nvSpPr>
        <p:spPr>
          <a:xfrm>
            <a:off x="3454292" y="5484749"/>
            <a:ext cx="5689708" cy="1190606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7379874" y="3059084"/>
            <a:ext cx="1430936" cy="3798916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Secondly, find out the expected frequencies for each cell using this formula: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7948" y="4748519"/>
                <a:ext cx="7753350" cy="71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Expected frequencies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𝑅𝑜𝑤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𝐶𝑜𝑙𝑢𝑚𝑛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𝑇𝑜𝑡𝑎𝑙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𝑂𝑣𝑒𝑟𝑎𝑙𝑙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948" y="4748519"/>
                <a:ext cx="7753350" cy="713400"/>
              </a:xfrm>
              <a:prstGeom prst="rect">
                <a:avLst/>
              </a:prstGeom>
              <a:blipFill>
                <a:blip r:embed="rId2"/>
                <a:stretch>
                  <a:fillRect l="-1572" b="-8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1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646" y="-3969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090306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the expected frequencies formula for the first cell: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177619"/>
              </p:ext>
            </p:extLst>
          </p:nvPr>
        </p:nvGraphicFramePr>
        <p:xfrm>
          <a:off x="2876204" y="3928731"/>
          <a:ext cx="6267795" cy="234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5828">
                  <a:extLst>
                    <a:ext uri="{9D8B030D-6E8A-4147-A177-3AD203B41FA5}">
                      <a16:colId xmlns:a16="http://schemas.microsoft.com/office/drawing/2014/main" val="4129065846"/>
                    </a:ext>
                  </a:extLst>
                </a:gridCol>
                <a:gridCol w="1329507">
                  <a:extLst>
                    <a:ext uri="{9D8B030D-6E8A-4147-A177-3AD203B41FA5}">
                      <a16:colId xmlns:a16="http://schemas.microsoft.com/office/drawing/2014/main" val="3453122594"/>
                    </a:ext>
                  </a:extLst>
                </a:gridCol>
                <a:gridCol w="1396230">
                  <a:extLst>
                    <a:ext uri="{9D8B030D-6E8A-4147-A177-3AD203B41FA5}">
                      <a16:colId xmlns:a16="http://schemas.microsoft.com/office/drawing/2014/main" val="1339085766"/>
                    </a:ext>
                  </a:extLst>
                </a:gridCol>
                <a:gridCol w="1396230">
                  <a:extLst>
                    <a:ext uri="{9D8B030D-6E8A-4147-A177-3AD203B41FA5}">
                      <a16:colId xmlns:a16="http://schemas.microsoft.com/office/drawing/2014/main" val="3157013861"/>
                    </a:ext>
                  </a:extLst>
                </a:gridCol>
              </a:tblGrid>
              <a:tr h="29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16010"/>
                  </a:ext>
                </a:extLst>
              </a:tr>
              <a:tr h="444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in Ears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13185"/>
                  </a:ext>
                </a:extLst>
              </a:tr>
              <a:tr h="444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earphones in ears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235362"/>
                  </a:ext>
                </a:extLst>
              </a:tr>
              <a:tr h="444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dangling around neck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79603"/>
                  </a:ext>
                </a:extLst>
              </a:tr>
              <a:tr h="4443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total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74271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30962" y="2039740"/>
                <a:ext cx="7753350" cy="71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Expected frequencies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𝑅𝑜𝑤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×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𝐶𝑜𝑙𝑢𝑚𝑛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𝑇𝑜𝑡𝑎𝑙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𝑂𝑣𝑒𝑟𝑎𝑙𝑙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62" y="2039740"/>
                <a:ext cx="7753350" cy="713400"/>
              </a:xfrm>
              <a:prstGeom prst="rect">
                <a:avLst/>
              </a:prstGeom>
              <a:blipFill>
                <a:blip r:embed="rId2"/>
                <a:stretch>
                  <a:fillRect l="-1651" b="-8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Arrow 10"/>
          <p:cNvSpPr/>
          <p:nvPr/>
        </p:nvSpPr>
        <p:spPr>
          <a:xfrm rot="13782455">
            <a:off x="4170813" y="3458467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nut 13"/>
          <p:cNvSpPr/>
          <p:nvPr/>
        </p:nvSpPr>
        <p:spPr>
          <a:xfrm>
            <a:off x="7786516" y="4072362"/>
            <a:ext cx="1090795" cy="930754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5295469" y="5700404"/>
            <a:ext cx="1090795" cy="930754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7938915" y="5700404"/>
            <a:ext cx="1090795" cy="930754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30962" y="2838917"/>
                <a:ext cx="5237576" cy="71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Expected frequencies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31 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962" y="2838917"/>
                <a:ext cx="5237576" cy="713400"/>
              </a:xfrm>
              <a:prstGeom prst="rect">
                <a:avLst/>
              </a:prstGeom>
              <a:blipFill>
                <a:blip r:embed="rId3"/>
                <a:stretch>
                  <a:fillRect l="-2445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7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35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151635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 apply the expected frequencies formula for all of the cells with results (not the totals!):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96844"/>
              </p:ext>
            </p:extLst>
          </p:nvPr>
        </p:nvGraphicFramePr>
        <p:xfrm>
          <a:off x="149630" y="2156300"/>
          <a:ext cx="8994370" cy="45950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29788">
                  <a:extLst>
                    <a:ext uri="{9D8B030D-6E8A-4147-A177-3AD203B41FA5}">
                      <a16:colId xmlns:a16="http://schemas.microsoft.com/office/drawing/2014/main" val="4129065846"/>
                    </a:ext>
                  </a:extLst>
                </a:gridCol>
                <a:gridCol w="3059084">
                  <a:extLst>
                    <a:ext uri="{9D8B030D-6E8A-4147-A177-3AD203B41FA5}">
                      <a16:colId xmlns:a16="http://schemas.microsoft.com/office/drawing/2014/main" val="3453122594"/>
                    </a:ext>
                  </a:extLst>
                </a:gridCol>
                <a:gridCol w="3059083">
                  <a:extLst>
                    <a:ext uri="{9D8B030D-6E8A-4147-A177-3AD203B41FA5}">
                      <a16:colId xmlns:a16="http://schemas.microsoft.com/office/drawing/2014/main" val="1339085766"/>
                    </a:ext>
                  </a:extLst>
                </a:gridCol>
                <a:gridCol w="1446415">
                  <a:extLst>
                    <a:ext uri="{9D8B030D-6E8A-4147-A177-3AD203B41FA5}">
                      <a16:colId xmlns:a16="http://schemas.microsoft.com/office/drawing/2014/main" val="3157013861"/>
                    </a:ext>
                  </a:extLst>
                </a:gridCol>
              </a:tblGrid>
              <a:tr h="494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16010"/>
                  </a:ext>
                </a:extLst>
              </a:tr>
              <a:tr h="1038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in Ears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 = 16.12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 = 14.88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13185"/>
                  </a:ext>
                </a:extLst>
              </a:tr>
              <a:tr h="10383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earphones in ears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 = 6.24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 = 5.76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235362"/>
                  </a:ext>
                </a:extLst>
              </a:tr>
              <a:tr h="9941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Earphones dangling around neck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 = 3.64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</a:t>
                      </a:r>
                      <a:r>
                        <a:rPr lang="en-GB" sz="3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GB" sz="3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3.36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79603"/>
                  </a:ext>
                </a:extLst>
              </a:tr>
              <a:tr h="8787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total 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9700" indent="-1397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GB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9742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2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35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151635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working out the expected frequencies, use the Chi2 formula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://www.stat.yale.edu/Courses/1997-98/101/chisq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1665"/>
            <a:ext cx="9144000" cy="2310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3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35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pic>
        <p:nvPicPr>
          <p:cNvPr id="5" name="Picture 4" descr="http://www.stat.yale.edu/Courses/1997-98/101/chisq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1665"/>
            <a:ext cx="9144000" cy="23109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own Arrow Callout 1"/>
          <p:cNvSpPr/>
          <p:nvPr/>
        </p:nvSpPr>
        <p:spPr>
          <a:xfrm>
            <a:off x="2576944" y="1446415"/>
            <a:ext cx="6334299" cy="189530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part has to be done for each cell </a:t>
            </a:r>
          </a:p>
        </p:txBody>
      </p:sp>
      <p:sp>
        <p:nvSpPr>
          <p:cNvPr id="3" name="Up Arrow Callout 2"/>
          <p:cNvSpPr/>
          <p:nvPr/>
        </p:nvSpPr>
        <p:spPr>
          <a:xfrm>
            <a:off x="0" y="4636966"/>
            <a:ext cx="4555374" cy="198674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 they are all added up</a:t>
            </a:r>
            <a:endParaRPr lang="en-GB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9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35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151635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working out the Chi</a:t>
            </a:r>
            <a:r>
              <a:rPr lang="en-GB" sz="28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formula, identify the degrees of freedom: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00078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df</a:t>
            </a:r>
            <a:r>
              <a:rPr lang="en-GB" sz="4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(# of rows – 1) x (# columns – 1)</a:t>
            </a:r>
            <a:endParaRPr lang="en-GB" sz="4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635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Chi-square </a:t>
            </a:r>
            <a:endParaRPr lang="en-GB" i="0" u="none" strike="noStrike" baseline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151635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working out the degrees of freedom, the critical value can be found in the Critical Values table: 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rc_mi" descr="Chi-square table" title="Chi-square table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1"/>
          <a:stretch/>
        </p:blipFill>
        <p:spPr bwMode="auto">
          <a:xfrm>
            <a:off x="914400" y="2394065"/>
            <a:ext cx="7606145" cy="5937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5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88036" cy="614278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R="0" rtl="0"/>
            <a:r>
              <a:rPr lang="en-GB" sz="13800" i="0" u="none" strike="noStrike" baseline="0" dirty="0" smtClean="0"/>
              <a:t>Binomial</a:t>
            </a:r>
            <a:endParaRPr lang="en-GB" sz="23900" i="0" u="none" strike="noStrik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4042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Binomial Sign Test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Checklist for using the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Binomial </a:t>
            </a: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Test: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produces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nominal data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Repeated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Measures design.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Exploring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difference between each condition (levels of the IV).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7377" y="5411516"/>
            <a:ext cx="876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Calculated value (U)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8538" y="5412147"/>
            <a:ext cx="295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value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951562"/>
            <a:ext cx="1566238" cy="156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Mann </a:t>
            </a:r>
            <a:r>
              <a:rPr lang="en-GB" i="0" u="none" strike="noStrike" dirty="0" smtClean="0"/>
              <a:t>Whitney U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134911" y="1678898"/>
            <a:ext cx="87692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Checklist for using the Mann Whitney U Test: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 produces ordinal or interval type of data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Measures design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a difference between each condition (levels of the IV).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911" y="5396459"/>
            <a:ext cx="876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Calculated value (U) 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733738" y="5411449"/>
            <a:ext cx="295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/>
              <a:t>Critical value</a:t>
            </a:r>
            <a:endParaRPr lang="en-GB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103" y="464806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Binomial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Firstly, add positive and negative signs to the data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0228"/>
              </p:ext>
            </p:extLst>
          </p:nvPr>
        </p:nvGraphicFramePr>
        <p:xfrm>
          <a:off x="231889" y="1940858"/>
          <a:ext cx="5271135" cy="45770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19052">
                  <a:extLst>
                    <a:ext uri="{9D8B030D-6E8A-4147-A177-3AD203B41FA5}">
                      <a16:colId xmlns:a16="http://schemas.microsoft.com/office/drawing/2014/main" val="3272806286"/>
                    </a:ext>
                  </a:extLst>
                </a:gridCol>
                <a:gridCol w="1915162">
                  <a:extLst>
                    <a:ext uri="{9D8B030D-6E8A-4147-A177-3AD203B41FA5}">
                      <a16:colId xmlns:a16="http://schemas.microsoft.com/office/drawing/2014/main" val="1472608713"/>
                    </a:ext>
                  </a:extLst>
                </a:gridCol>
                <a:gridCol w="2036921">
                  <a:extLst>
                    <a:ext uri="{9D8B030D-6E8A-4147-A177-3AD203B41FA5}">
                      <a16:colId xmlns:a16="http://schemas.microsoft.com/office/drawing/2014/main" val="3890565579"/>
                    </a:ext>
                  </a:extLst>
                </a:gridCol>
              </a:tblGrid>
              <a:tr h="56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French fries with celebrity (Condition A)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French fries with students from another school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(Condition B)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09638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848170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696785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5763945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33651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275464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373828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801027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6333815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2061275"/>
                  </a:ext>
                </a:extLst>
              </a:tr>
              <a:tr h="35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4850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20614"/>
              </p:ext>
            </p:extLst>
          </p:nvPr>
        </p:nvGraphicFramePr>
        <p:xfrm>
          <a:off x="6649879" y="1940858"/>
          <a:ext cx="2036921" cy="46391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36921">
                  <a:extLst>
                    <a:ext uri="{9D8B030D-6E8A-4147-A177-3AD203B41FA5}">
                      <a16:colId xmlns:a16="http://schemas.microsoft.com/office/drawing/2014/main" val="2660201501"/>
                    </a:ext>
                  </a:extLst>
                </a:gridCol>
              </a:tblGrid>
              <a:tr h="63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Flow of direction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12556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270278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812382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ignore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6619781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13775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941474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754702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Ignore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3327239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489865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743409"/>
                  </a:ext>
                </a:extLst>
              </a:tr>
              <a:tr h="39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602671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702531" y="2610196"/>
            <a:ext cx="1246909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743754" y="2986916"/>
            <a:ext cx="1246909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702531" y="3429692"/>
            <a:ext cx="1246909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5684910" y="5004859"/>
            <a:ext cx="1246909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5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9120" y="24429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Binomial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114272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assigning positive and negative signs, add these up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7095"/>
              </p:ext>
            </p:extLst>
          </p:nvPr>
        </p:nvGraphicFramePr>
        <p:xfrm>
          <a:off x="499120" y="1972056"/>
          <a:ext cx="5480050" cy="43615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7114">
                  <a:extLst>
                    <a:ext uri="{9D8B030D-6E8A-4147-A177-3AD203B41FA5}">
                      <a16:colId xmlns:a16="http://schemas.microsoft.com/office/drawing/2014/main" val="2599137676"/>
                    </a:ext>
                  </a:extLst>
                </a:gridCol>
                <a:gridCol w="1534848">
                  <a:extLst>
                    <a:ext uri="{9D8B030D-6E8A-4147-A177-3AD203B41FA5}">
                      <a16:colId xmlns:a16="http://schemas.microsoft.com/office/drawing/2014/main" val="3117171927"/>
                    </a:ext>
                  </a:extLst>
                </a:gridCol>
                <a:gridCol w="1632428">
                  <a:extLst>
                    <a:ext uri="{9D8B030D-6E8A-4147-A177-3AD203B41FA5}">
                      <a16:colId xmlns:a16="http://schemas.microsoft.com/office/drawing/2014/main" val="2711858820"/>
                    </a:ext>
                  </a:extLst>
                </a:gridCol>
                <a:gridCol w="1255660">
                  <a:extLst>
                    <a:ext uri="{9D8B030D-6E8A-4147-A177-3AD203B41FA5}">
                      <a16:colId xmlns:a16="http://schemas.microsoft.com/office/drawing/2014/main" val="38621170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French fries with celebrity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(Condition A)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French fries with students from another school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(Condition B)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of direction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77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114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077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4885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770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825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42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Ignore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402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1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61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067767"/>
                  </a:ext>
                </a:extLst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4959943" y="2662922"/>
            <a:ext cx="796977" cy="4953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4959943" y="3919728"/>
            <a:ext cx="796977" cy="4953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4959943" y="6359156"/>
            <a:ext cx="796977" cy="4953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2728" y="3382548"/>
            <a:ext cx="2981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# of + signs = 3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# of – signs = 5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143501" y="3173194"/>
            <a:ext cx="438150" cy="40820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5143501" y="4415028"/>
            <a:ext cx="438150" cy="40820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5139356" y="4830564"/>
            <a:ext cx="438150" cy="40820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Frame 18"/>
          <p:cNvSpPr/>
          <p:nvPr/>
        </p:nvSpPr>
        <p:spPr>
          <a:xfrm>
            <a:off x="5139356" y="5627861"/>
            <a:ext cx="438150" cy="40820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Frame 19"/>
          <p:cNvSpPr/>
          <p:nvPr/>
        </p:nvSpPr>
        <p:spPr>
          <a:xfrm>
            <a:off x="5139356" y="6035982"/>
            <a:ext cx="438150" cy="408206"/>
          </a:xfrm>
          <a:prstGeom prst="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9120" y="24429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Binomial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114272"/>
            <a:ext cx="8769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Finally, the smallest of the total direction scores is the overall binomial test result (the calculated value)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0150" y="3382548"/>
            <a:ext cx="7943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# of + signs = 3</a:t>
            </a:r>
          </a:p>
          <a:p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# of – signs = 5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Left Arrow Callout 2"/>
          <p:cNvSpPr/>
          <p:nvPr/>
        </p:nvSpPr>
        <p:spPr>
          <a:xfrm>
            <a:off x="4514850" y="3200400"/>
            <a:ext cx="4000500" cy="89535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Smallest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88036" cy="614278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R="0" rtl="0"/>
            <a:r>
              <a:rPr lang="en-GB" sz="9600" i="0" u="none" strike="noStrike" baseline="0" dirty="0" smtClean="0"/>
              <a:t>Spearman’s Rho</a:t>
            </a:r>
            <a:endParaRPr lang="en-GB" sz="16600" i="0" u="none" strike="noStrik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19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Checklist for using </a:t>
            </a:r>
            <a:r>
              <a:rPr lang="en-GB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Spearman’s Test</a:t>
            </a: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least ordinal data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Exploring 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relationship between co-variables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Correlational design.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377" y="5411516"/>
            <a:ext cx="8769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Calculated value (U)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8538" y="5412147"/>
            <a:ext cx="2953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value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greater than sig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7" r="21197"/>
          <a:stretch/>
        </p:blipFill>
        <p:spPr bwMode="auto">
          <a:xfrm>
            <a:off x="4572000" y="5037248"/>
            <a:ext cx="1390650" cy="128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2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Firstly rank each column separately</a:t>
            </a:r>
            <a:endParaRPr lang="en-GB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00991"/>
              </p:ext>
            </p:extLst>
          </p:nvPr>
        </p:nvGraphicFramePr>
        <p:xfrm>
          <a:off x="2738437" y="2989918"/>
          <a:ext cx="3667125" cy="3855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840">
                  <a:extLst>
                    <a:ext uri="{9D8B030D-6E8A-4147-A177-3AD203B41FA5}">
                      <a16:colId xmlns:a16="http://schemas.microsoft.com/office/drawing/2014/main" val="1260168432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851925205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3299685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with a social media account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 of whether social media profile is an effective tool for connecting with friends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880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21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398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047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418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619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44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965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57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3658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20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06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002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19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71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87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54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ranking each column, insert these values into the data table</a:t>
            </a:r>
            <a:endParaRPr lang="en-GB" sz="4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11145"/>
              </p:ext>
            </p:extLst>
          </p:nvPr>
        </p:nvGraphicFramePr>
        <p:xfrm>
          <a:off x="1414093" y="2864188"/>
          <a:ext cx="5941060" cy="40485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0305">
                  <a:extLst>
                    <a:ext uri="{9D8B030D-6E8A-4147-A177-3AD203B41FA5}">
                      <a16:colId xmlns:a16="http://schemas.microsoft.com/office/drawing/2014/main" val="284246457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160981254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1974900907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3433327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6537211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with a Social Media account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years data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 of whether Social Media profile is an effective tool for connecting with friends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ratings data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84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5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0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44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906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2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8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71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35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5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94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0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328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07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52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4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inserting the ranks into the data table, identify the difference between the ranks</a:t>
            </a:r>
            <a:endParaRPr lang="en-GB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672773"/>
              </p:ext>
            </p:extLst>
          </p:nvPr>
        </p:nvGraphicFramePr>
        <p:xfrm>
          <a:off x="457200" y="2560638"/>
          <a:ext cx="5941060" cy="40485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0305">
                  <a:extLst>
                    <a:ext uri="{9D8B030D-6E8A-4147-A177-3AD203B41FA5}">
                      <a16:colId xmlns:a16="http://schemas.microsoft.com/office/drawing/2014/main" val="2842464573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160981254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1974900907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2034333275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6537211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with a Social Media account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years data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 of whether Social Media profile is an effective tool for connecting with friends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r>
                        <a:rPr lang="en-GB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ratings data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84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45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003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244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906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2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8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71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35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5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94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0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328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207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5260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38689"/>
              </p:ext>
            </p:extLst>
          </p:nvPr>
        </p:nvGraphicFramePr>
        <p:xfrm>
          <a:off x="6616700" y="2494851"/>
          <a:ext cx="2070100" cy="41946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622188949"/>
                    </a:ext>
                  </a:extLst>
                </a:gridCol>
              </a:tblGrid>
              <a:tr h="11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between RANK of years and RANK of ratings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705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90455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67368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47544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31718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463144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9539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6960468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599047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179131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39103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9859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73298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514522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10777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917036"/>
                  </a:ext>
                </a:extLst>
              </a:tr>
            </a:tbl>
          </a:graphicData>
        </a:graphic>
      </p:graphicFrame>
      <p:sp>
        <p:nvSpPr>
          <p:cNvPr id="6" name="Minus 5"/>
          <p:cNvSpPr/>
          <p:nvPr/>
        </p:nvSpPr>
        <p:spPr>
          <a:xfrm>
            <a:off x="4152900" y="3390900"/>
            <a:ext cx="838200" cy="9715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qual 6"/>
          <p:cNvSpPr/>
          <p:nvPr/>
        </p:nvSpPr>
        <p:spPr>
          <a:xfrm>
            <a:off x="6398260" y="3572069"/>
            <a:ext cx="1035050" cy="6286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2686050" y="2494851"/>
            <a:ext cx="1333500" cy="416783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5105983" y="2441314"/>
            <a:ext cx="1333500" cy="416783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identifying the difference between the ranks, square this difference (d</a:t>
            </a:r>
            <a:r>
              <a:rPr lang="en-GB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GB" sz="32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77481"/>
              </p:ext>
            </p:extLst>
          </p:nvPr>
        </p:nvGraphicFramePr>
        <p:xfrm>
          <a:off x="1149350" y="2494856"/>
          <a:ext cx="2070100" cy="41946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622188949"/>
                    </a:ext>
                  </a:extLst>
                </a:gridCol>
              </a:tblGrid>
              <a:tr h="11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between RANK of years and RANK of ratings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705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90455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67368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47544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31718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463144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9539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6960468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599047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179131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39103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9859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73298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514522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10777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91703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31274"/>
              </p:ext>
            </p:extLst>
          </p:nvPr>
        </p:nvGraphicFramePr>
        <p:xfrm>
          <a:off x="3924248" y="2473326"/>
          <a:ext cx="2070100" cy="41946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622188949"/>
                    </a:ext>
                  </a:extLst>
                </a:gridCol>
              </a:tblGrid>
              <a:tr h="1181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between RANK of years and RANK of ratings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705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90455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67368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4475446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31718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463144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953949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6960468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599047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179131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39103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9859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732985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514522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107770"/>
                  </a:ext>
                </a:extLst>
              </a:tr>
              <a:tr h="195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91703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89810"/>
              </p:ext>
            </p:extLst>
          </p:nvPr>
        </p:nvGraphicFramePr>
        <p:xfrm>
          <a:off x="6982965" y="2494858"/>
          <a:ext cx="1493520" cy="4194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119129500"/>
                    </a:ext>
                  </a:extLst>
                </a:gridCol>
              </a:tblGrid>
              <a:tr h="1031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squared (d</a:t>
                      </a:r>
                      <a:r>
                        <a:rPr lang="en-GB" sz="11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30322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790228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74148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8066282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81445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38394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846711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2682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332885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797933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7569743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315311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125408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510607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933670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57370"/>
                  </a:ext>
                </a:extLst>
              </a:tr>
            </a:tbl>
          </a:graphicData>
        </a:graphic>
      </p:graphicFrame>
      <p:sp>
        <p:nvSpPr>
          <p:cNvPr id="14" name="Frame 13"/>
          <p:cNvSpPr/>
          <p:nvPr/>
        </p:nvSpPr>
        <p:spPr>
          <a:xfrm>
            <a:off x="1149350" y="2473326"/>
            <a:ext cx="2070100" cy="4384674"/>
          </a:xfrm>
          <a:prstGeom prst="frame">
            <a:avLst>
              <a:gd name="adj1" fmla="val 44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3925771" y="2378302"/>
            <a:ext cx="2070100" cy="4384674"/>
          </a:xfrm>
          <a:prstGeom prst="frame">
            <a:avLst>
              <a:gd name="adj1" fmla="val 44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2999384" y="4171950"/>
            <a:ext cx="1428750" cy="1504950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Equal 15"/>
          <p:cNvSpPr/>
          <p:nvPr/>
        </p:nvSpPr>
        <p:spPr>
          <a:xfrm>
            <a:off x="5994348" y="4171950"/>
            <a:ext cx="988617" cy="1504950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3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identifying d</a:t>
            </a:r>
            <a:r>
              <a:rPr lang="en-GB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add up all of these values</a:t>
            </a:r>
            <a:endParaRPr lang="en-GB" sz="32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452340"/>
              </p:ext>
            </p:extLst>
          </p:nvPr>
        </p:nvGraphicFramePr>
        <p:xfrm>
          <a:off x="5432373" y="2263030"/>
          <a:ext cx="1493520" cy="4194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119129500"/>
                    </a:ext>
                  </a:extLst>
                </a:gridCol>
              </a:tblGrid>
              <a:tr h="1031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 squared (d</a:t>
                      </a:r>
                      <a:r>
                        <a:rPr lang="en-GB" sz="11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30322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4790228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74148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8066282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81445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38394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846711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26826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332885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797933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7569743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315311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125408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510607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6.25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933670"/>
                  </a:ext>
                </a:extLst>
              </a:tr>
              <a:tr h="21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30.25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57370"/>
                  </a:ext>
                </a:extLst>
              </a:tr>
            </a:tbl>
          </a:graphicData>
        </a:graphic>
      </p:graphicFrame>
      <p:pic>
        <p:nvPicPr>
          <p:cNvPr id="19460" name="Picture 4" descr="Image result for sig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19" y="2560638"/>
            <a:ext cx="3599404" cy="359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Mann Whitney U</a:t>
            </a:r>
            <a:endParaRPr lang="en-GB" i="0" u="none" strike="noStrike" baseline="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0446" y="1600201"/>
            <a:ext cx="8386354" cy="125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Ranking the scores – ignore that there are 2 different groups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84511"/>
              </p:ext>
            </p:extLst>
          </p:nvPr>
        </p:nvGraphicFramePr>
        <p:xfrm>
          <a:off x="1263650" y="2857341"/>
          <a:ext cx="6616700" cy="29372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4175">
                  <a:extLst>
                    <a:ext uri="{9D8B030D-6E8A-4147-A177-3AD203B41FA5}">
                      <a16:colId xmlns:a16="http://schemas.microsoft.com/office/drawing/2014/main" val="2242055026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622116705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1766274214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38317417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Textbook (A)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Textbook (B)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126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940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0372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5105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0661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129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2501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138164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4153989" y="3905794"/>
            <a:ext cx="2704011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Arrow 6"/>
          <p:cNvSpPr/>
          <p:nvPr/>
        </p:nvSpPr>
        <p:spPr>
          <a:xfrm>
            <a:off x="6736080" y="4503261"/>
            <a:ext cx="2704011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8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</a:t>
            </a:r>
            <a:r>
              <a:rPr lang="en-GB" i="0" u="none" strike="noStrike" dirty="0" smtClean="0"/>
              <a:t/>
            </a:r>
            <a:br>
              <a:rPr lang="en-GB" i="0" u="none" strike="noStrike" dirty="0" smtClean="0"/>
            </a:br>
            <a:r>
              <a:rPr lang="en-GB" i="0" u="none" strike="noStrike" dirty="0" smtClean="0"/>
              <a:t>Spearman’s</a:t>
            </a:r>
            <a:endParaRPr lang="en-GB" i="0" u="none" strike="noStrike" baseline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417638"/>
            <a:ext cx="8769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calculating the sum of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en-GB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use the formula</a:t>
            </a:r>
            <a:endParaRPr lang="en-GB" sz="32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birdcentral.net/../formul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80" y="2002413"/>
            <a:ext cx="7094486" cy="4436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50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Mann Whitney U</a:t>
            </a:r>
            <a:endParaRPr lang="en-GB" i="0" u="none" strike="noStrike" baseline="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8763"/>
              </p:ext>
            </p:extLst>
          </p:nvPr>
        </p:nvGraphicFramePr>
        <p:xfrm>
          <a:off x="274320" y="1684600"/>
          <a:ext cx="4585062" cy="4699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5406">
                  <a:extLst>
                    <a:ext uri="{9D8B030D-6E8A-4147-A177-3AD203B41FA5}">
                      <a16:colId xmlns:a16="http://schemas.microsoft.com/office/drawing/2014/main" val="3690023114"/>
                    </a:ext>
                  </a:extLst>
                </a:gridCol>
                <a:gridCol w="2779656">
                  <a:extLst>
                    <a:ext uri="{9D8B030D-6E8A-4147-A177-3AD203B41FA5}">
                      <a16:colId xmlns:a16="http://schemas.microsoft.com/office/drawing/2014/main" val="509050158"/>
                    </a:ext>
                  </a:extLst>
                </a:gridCol>
              </a:tblGrid>
              <a:tr h="1088557">
                <a:tc>
                  <a:txBody>
                    <a:bodyPr/>
                    <a:lstStyle/>
                    <a:p>
                      <a:pPr marL="180340" marR="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 order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2225" marR="635" indent="-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 scores of each participant </a:t>
                      </a:r>
                      <a:b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(from the lowest value to the highest)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9737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403430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871926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357833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831581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090239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720011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012470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157845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085675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960909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112002"/>
                  </a:ext>
                </a:extLst>
              </a:tr>
              <a:tr h="272139"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369007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15753" y="1684598"/>
            <a:ext cx="3671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ranking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scores, check if there are any repeated values. 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If there are any repeated values, average (mean) the rank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nut 7"/>
          <p:cNvSpPr/>
          <p:nvPr/>
        </p:nvSpPr>
        <p:spPr>
          <a:xfrm>
            <a:off x="2985247" y="2702859"/>
            <a:ext cx="954741" cy="1008530"/>
          </a:xfrm>
          <a:prstGeom prst="donut">
            <a:avLst>
              <a:gd name="adj" fmla="val 14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985246" y="3795077"/>
            <a:ext cx="954741" cy="1008530"/>
          </a:xfrm>
          <a:prstGeom prst="donut">
            <a:avLst>
              <a:gd name="adj" fmla="val 14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2988703" y="4383030"/>
            <a:ext cx="954741" cy="1008530"/>
          </a:xfrm>
          <a:prstGeom prst="donut">
            <a:avLst>
              <a:gd name="adj" fmla="val 14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1426541" y="2770863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>
            <a:off x="1515674" y="4590699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Arrow 12"/>
          <p:cNvSpPr/>
          <p:nvPr/>
        </p:nvSpPr>
        <p:spPr>
          <a:xfrm>
            <a:off x="1550252" y="3978351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Mann Whitney U</a:t>
            </a:r>
            <a:endParaRPr lang="en-GB" i="0" u="none" strike="noStrike" baseline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3071" y="1417639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averaging any ranks, add up all of the ranks in each group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4520"/>
              </p:ext>
            </p:extLst>
          </p:nvPr>
        </p:nvGraphicFramePr>
        <p:xfrm>
          <a:off x="363072" y="2731611"/>
          <a:ext cx="7517278" cy="3246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52399">
                  <a:extLst>
                    <a:ext uri="{9D8B030D-6E8A-4147-A177-3AD203B41FA5}">
                      <a16:colId xmlns:a16="http://schemas.microsoft.com/office/drawing/2014/main" val="3101781729"/>
                    </a:ext>
                  </a:extLst>
                </a:gridCol>
                <a:gridCol w="1252399">
                  <a:extLst>
                    <a:ext uri="{9D8B030D-6E8A-4147-A177-3AD203B41FA5}">
                      <a16:colId xmlns:a16="http://schemas.microsoft.com/office/drawing/2014/main" val="3792821671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2569989705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3126772208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1155426114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174888755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 (A)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 (B)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344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5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039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70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750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679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78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568147"/>
                  </a:ext>
                </a:extLst>
              </a:tr>
            </a:tbl>
          </a:graphicData>
        </a:graphic>
      </p:graphicFrame>
      <p:sp>
        <p:nvSpPr>
          <p:cNvPr id="11" name="Donut 10"/>
          <p:cNvSpPr/>
          <p:nvPr/>
        </p:nvSpPr>
        <p:spPr>
          <a:xfrm>
            <a:off x="1331258" y="5378823"/>
            <a:ext cx="3012141" cy="1573306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4773705" y="5378823"/>
            <a:ext cx="3402107" cy="151951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8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Mann Whitney U</a:t>
            </a:r>
            <a:endParaRPr lang="en-GB" i="0" u="none" strike="noStrike" baseline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3071" y="1417639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adding up all of the ranks in each group, see which is the smallest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4520"/>
              </p:ext>
            </p:extLst>
          </p:nvPr>
        </p:nvGraphicFramePr>
        <p:xfrm>
          <a:off x="363072" y="2731611"/>
          <a:ext cx="7517278" cy="3246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52399">
                  <a:extLst>
                    <a:ext uri="{9D8B030D-6E8A-4147-A177-3AD203B41FA5}">
                      <a16:colId xmlns:a16="http://schemas.microsoft.com/office/drawing/2014/main" val="3101781729"/>
                    </a:ext>
                  </a:extLst>
                </a:gridCol>
                <a:gridCol w="1252399">
                  <a:extLst>
                    <a:ext uri="{9D8B030D-6E8A-4147-A177-3AD203B41FA5}">
                      <a16:colId xmlns:a16="http://schemas.microsoft.com/office/drawing/2014/main" val="3792821671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2569989705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3126772208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1155426114"/>
                    </a:ext>
                  </a:extLst>
                </a:gridCol>
                <a:gridCol w="1253120">
                  <a:extLst>
                    <a:ext uri="{9D8B030D-6E8A-4147-A177-3AD203B41FA5}">
                      <a16:colId xmlns:a16="http://schemas.microsoft.com/office/drawing/2014/main" val="174888755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 (A)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Textbook (B)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344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53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039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70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750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679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781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568147"/>
                  </a:ext>
                </a:extLst>
              </a:tr>
            </a:tbl>
          </a:graphicData>
        </a:graphic>
      </p:graphicFrame>
      <p:sp>
        <p:nvSpPr>
          <p:cNvPr id="11" name="Donut 10"/>
          <p:cNvSpPr/>
          <p:nvPr/>
        </p:nvSpPr>
        <p:spPr>
          <a:xfrm>
            <a:off x="1331258" y="5378823"/>
            <a:ext cx="3012141" cy="1573306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4773705" y="5378823"/>
            <a:ext cx="3402107" cy="1519517"/>
          </a:xfrm>
          <a:prstGeom prst="donut">
            <a:avLst>
              <a:gd name="adj" fmla="val 1488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7463307">
            <a:off x="3250692" y="4649984"/>
            <a:ext cx="1278623" cy="94052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GB" i="0" u="none" strike="noStrike" baseline="0" dirty="0" smtClean="0"/>
              <a:t>Inferential Statistical</a:t>
            </a:r>
            <a:r>
              <a:rPr lang="en-GB" i="0" u="none" strike="noStrike" dirty="0" smtClean="0"/>
              <a:t> Tests: Mann Whitney U</a:t>
            </a:r>
            <a:endParaRPr lang="en-GB" i="0" u="none" strike="noStrike" baseline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63071" y="1417639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Finally, use the formula given to work out the U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U_1=R_1 - {n_1(n_1+1) \over 2}   \,\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05" y="2909418"/>
            <a:ext cx="6930189" cy="3130435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10" name="Donut 9"/>
          <p:cNvSpPr/>
          <p:nvPr/>
        </p:nvSpPr>
        <p:spPr>
          <a:xfrm>
            <a:off x="2449670" y="3591133"/>
            <a:ext cx="1704319" cy="2104272"/>
          </a:xfrm>
          <a:prstGeom prst="donut">
            <a:avLst>
              <a:gd name="adj" fmla="val 14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9669" y="2892755"/>
            <a:ext cx="1939932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sum of the ranks already calculated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eft Arrow 13"/>
          <p:cNvSpPr/>
          <p:nvPr/>
        </p:nvSpPr>
        <p:spPr>
          <a:xfrm rot="17463307">
            <a:off x="4654451" y="2439154"/>
            <a:ext cx="1278623" cy="940526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567337" y="1924757"/>
            <a:ext cx="1939932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sum of the ranks already calculated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2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88036" cy="614278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R="0" rtl="0"/>
            <a:r>
              <a:rPr lang="en-GB" sz="13800" i="0" u="none" strike="noStrike" baseline="0" dirty="0" smtClean="0"/>
              <a:t>Wilcoxon</a:t>
            </a:r>
            <a:endParaRPr lang="en-GB" sz="23900" i="0" u="none" strike="noStrike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3088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2040</Words>
  <Application>Microsoft Office PowerPoint</Application>
  <PresentationFormat>On-screen Show (4:3)</PresentationFormat>
  <Paragraphs>1002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Cambria Math</vt:lpstr>
      <vt:lpstr>Times New Roman</vt:lpstr>
      <vt:lpstr>Wingdings</vt:lpstr>
      <vt:lpstr>1_Office Theme</vt:lpstr>
      <vt:lpstr>Inferential Statistical Tests</vt:lpstr>
      <vt:lpstr>Mann Whitney</vt:lpstr>
      <vt:lpstr>Inferential Statistical Tests:  Mann Whitney U</vt:lpstr>
      <vt:lpstr>Inferential Statistical Tests: Mann Whitney U</vt:lpstr>
      <vt:lpstr>Inferential Statistical Tests: Mann Whitney U</vt:lpstr>
      <vt:lpstr>Inferential Statistical Tests: Mann Whitney U</vt:lpstr>
      <vt:lpstr>Inferential Statistical Tests: Mann Whitney U</vt:lpstr>
      <vt:lpstr>Inferential Statistical Tests: Mann Whitney U</vt:lpstr>
      <vt:lpstr>Wilcoxon</vt:lpstr>
      <vt:lpstr>Inferential Statistical Tests: Wilcoxon</vt:lpstr>
      <vt:lpstr>Inferential Statistical Tests: Wilcoxon</vt:lpstr>
      <vt:lpstr>Inferential Statistical Tests: Wilcoxon</vt:lpstr>
      <vt:lpstr>Inferential Statistical Tests: Wilcoxon</vt:lpstr>
      <vt:lpstr>Inferential Statistical Tests: Wilcoxon</vt:lpstr>
      <vt:lpstr>Inferential Statistical Tests: Wilcoxon</vt:lpstr>
      <vt:lpstr>Inferential Statistical Tests: Wilcoxon</vt:lpstr>
      <vt:lpstr>Inferential Statistical Tests: Wilcoxon</vt:lpstr>
      <vt:lpstr>Chi2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Inferential Statistical Tests:  Chi-square </vt:lpstr>
      <vt:lpstr>Binomial</vt:lpstr>
      <vt:lpstr>Inferential Statistical Tests:  Binomial Sign Test</vt:lpstr>
      <vt:lpstr>Inferential Statistical Tests:  Binomial</vt:lpstr>
      <vt:lpstr>Inferential Statistical Tests:  Binomial</vt:lpstr>
      <vt:lpstr>Inferential Statistical Tests:  Binomial</vt:lpstr>
      <vt:lpstr>Spearman’s Rho</vt:lpstr>
      <vt:lpstr>Inferential Statistical Tests:  Spearman’s</vt:lpstr>
      <vt:lpstr>Inferential Statistical Tests:  Spearman’s</vt:lpstr>
      <vt:lpstr>Inferential Statistical Tests:  Spearman’s</vt:lpstr>
      <vt:lpstr>Inferential Statistical Tests:  Spearman’s</vt:lpstr>
      <vt:lpstr>Inferential Statistical Tests:  Spearman’s</vt:lpstr>
      <vt:lpstr>Inferential Statistical Tests:  Spearman’s</vt:lpstr>
      <vt:lpstr>Inferential Statistical Tests:  Spearman’s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Inferential Statistical Tests: Mann Whitney U</dc:title>
  <dc:creator>Evagora V (Staff)</dc:creator>
  <cp:lastModifiedBy>Evagora V (Staff)</cp:lastModifiedBy>
  <cp:revision>20</cp:revision>
  <cp:lastPrinted>2019-05-16T12:22:27Z</cp:lastPrinted>
  <dcterms:created xsi:type="dcterms:W3CDTF">2019-05-15T06:23:06Z</dcterms:created>
  <dcterms:modified xsi:type="dcterms:W3CDTF">2019-05-16T12:23:09Z</dcterms:modified>
</cp:coreProperties>
</file>