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2"/>
  </p:notesMasterIdLst>
  <p:sldIdLst>
    <p:sldId id="257" r:id="rId3"/>
    <p:sldId id="300" r:id="rId4"/>
    <p:sldId id="301" r:id="rId5"/>
    <p:sldId id="299" r:id="rId6"/>
    <p:sldId id="258" r:id="rId7"/>
    <p:sldId id="259" r:id="rId8"/>
    <p:sldId id="260" r:id="rId9"/>
    <p:sldId id="261" r:id="rId10"/>
    <p:sldId id="262" r:id="rId11"/>
    <p:sldId id="263" r:id="rId12"/>
    <p:sldId id="264" r:id="rId13"/>
    <p:sldId id="289" r:id="rId14"/>
    <p:sldId id="273" r:id="rId15"/>
    <p:sldId id="274" r:id="rId16"/>
    <p:sldId id="275" r:id="rId17"/>
    <p:sldId id="290" r:id="rId18"/>
    <p:sldId id="293" r:id="rId19"/>
    <p:sldId id="294" r:id="rId20"/>
    <p:sldId id="295" r:id="rId21"/>
    <p:sldId id="296" r:id="rId22"/>
    <p:sldId id="266" r:id="rId23"/>
    <p:sldId id="270" r:id="rId24"/>
    <p:sldId id="297" r:id="rId25"/>
    <p:sldId id="267" r:id="rId26"/>
    <p:sldId id="268" r:id="rId27"/>
    <p:sldId id="298" r:id="rId28"/>
    <p:sldId id="269" r:id="rId29"/>
    <p:sldId id="277" r:id="rId30"/>
    <p:sldId id="278" r:id="rId31"/>
    <p:sldId id="279" r:id="rId32"/>
    <p:sldId id="280" r:id="rId33"/>
    <p:sldId id="281" r:id="rId34"/>
    <p:sldId id="282" r:id="rId35"/>
    <p:sldId id="283" r:id="rId36"/>
    <p:sldId id="284" r:id="rId37"/>
    <p:sldId id="285" r:id="rId38"/>
    <p:sldId id="304" r:id="rId39"/>
    <p:sldId id="286" r:id="rId40"/>
    <p:sldId id="306" r:id="rId41"/>
    <p:sldId id="307" r:id="rId42"/>
    <p:sldId id="302" r:id="rId43"/>
    <p:sldId id="308" r:id="rId44"/>
    <p:sldId id="309" r:id="rId45"/>
    <p:sldId id="310" r:id="rId46"/>
    <p:sldId id="311" r:id="rId47"/>
    <p:sldId id="312" r:id="rId48"/>
    <p:sldId id="313" r:id="rId49"/>
    <p:sldId id="314" r:id="rId50"/>
    <p:sldId id="28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sorterViewPr>
    <p:cViewPr>
      <p:scale>
        <a:sx n="100" d="100"/>
        <a:sy n="100" d="100"/>
      </p:scale>
      <p:origin x="0" y="25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duff\teachershomedrives$\vevagora\OCR\Issues%20in%20Mental%20Health\Gottesman%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Sheet1!$A$7</c:f>
              <c:strCache>
                <c:ptCount val="1"/>
                <c:pt idx="0">
                  <c:v>Sz </c:v>
                </c:pt>
              </c:strCache>
            </c:strRef>
          </c:tx>
          <c:invertIfNegative val="0"/>
          <c:cat>
            <c:strRef>
              <c:f>Sheet1!$B$6:$D$6</c:f>
              <c:strCache>
                <c:ptCount val="3"/>
                <c:pt idx="0">
                  <c:v>Both Parents with Sz</c:v>
                </c:pt>
                <c:pt idx="1">
                  <c:v>One Parent with Sz</c:v>
                </c:pt>
                <c:pt idx="2">
                  <c:v>Neither parent ever admitted</c:v>
                </c:pt>
              </c:strCache>
            </c:strRef>
          </c:cat>
          <c:val>
            <c:numRef>
              <c:f>Sheet1!$B$7:$D$7</c:f>
              <c:numCache>
                <c:formatCode>0%</c:formatCode>
                <c:ptCount val="3"/>
                <c:pt idx="0" formatCode="0.00%">
                  <c:v>0.27300000000000002</c:v>
                </c:pt>
                <c:pt idx="1">
                  <c:v>7.0000000000000007E-2</c:v>
                </c:pt>
                <c:pt idx="2" formatCode="0.00%">
                  <c:v>8.6E-3</c:v>
                </c:pt>
              </c:numCache>
            </c:numRef>
          </c:val>
          <c:extLst xmlns:c16r2="http://schemas.microsoft.com/office/drawing/2015/06/chart">
            <c:ext xmlns:c16="http://schemas.microsoft.com/office/drawing/2014/chart" uri="{C3380CC4-5D6E-409C-BE32-E72D297353CC}">
              <c16:uniqueId val="{00000000-0CFA-4B62-8D42-66B1718A3AD4}"/>
            </c:ext>
          </c:extLst>
        </c:ser>
        <c:ser>
          <c:idx val="1"/>
          <c:order val="1"/>
          <c:tx>
            <c:strRef>
              <c:f>Sheet1!$A$8</c:f>
              <c:strCache>
                <c:ptCount val="1"/>
                <c:pt idx="0">
                  <c:v>Bipolar</c:v>
                </c:pt>
              </c:strCache>
            </c:strRef>
          </c:tx>
          <c:invertIfNegative val="0"/>
          <c:cat>
            <c:strRef>
              <c:f>Sheet1!$B$6:$D$6</c:f>
              <c:strCache>
                <c:ptCount val="3"/>
                <c:pt idx="0">
                  <c:v>Both Parents with Sz</c:v>
                </c:pt>
                <c:pt idx="1">
                  <c:v>One Parent with Sz</c:v>
                </c:pt>
                <c:pt idx="2">
                  <c:v>Neither parent ever admitted</c:v>
                </c:pt>
              </c:strCache>
            </c:strRef>
          </c:cat>
          <c:val>
            <c:numRef>
              <c:f>Sheet1!$B$8:$D$8</c:f>
              <c:numCache>
                <c:formatCode>0.00%</c:formatCode>
                <c:ptCount val="3"/>
                <c:pt idx="0">
                  <c:v>0.2495</c:v>
                </c:pt>
                <c:pt idx="1">
                  <c:v>4.3999999999999997E-2</c:v>
                </c:pt>
                <c:pt idx="2">
                  <c:v>4.7999999999999996E-3</c:v>
                </c:pt>
              </c:numCache>
            </c:numRef>
          </c:val>
          <c:extLst xmlns:c16r2="http://schemas.microsoft.com/office/drawing/2015/06/chart">
            <c:ext xmlns:c16="http://schemas.microsoft.com/office/drawing/2014/chart" uri="{C3380CC4-5D6E-409C-BE32-E72D297353CC}">
              <c16:uniqueId val="{00000001-0CFA-4B62-8D42-66B1718A3AD4}"/>
            </c:ext>
          </c:extLst>
        </c:ser>
        <c:dLbls>
          <c:showLegendKey val="0"/>
          <c:showVal val="0"/>
          <c:showCatName val="0"/>
          <c:showSerName val="0"/>
          <c:showPercent val="0"/>
          <c:showBubbleSize val="0"/>
        </c:dLbls>
        <c:gapWidth val="150"/>
        <c:axId val="90691840"/>
        <c:axId val="90750976"/>
      </c:barChart>
      <c:catAx>
        <c:axId val="90691840"/>
        <c:scaling>
          <c:orientation val="minMax"/>
        </c:scaling>
        <c:delete val="0"/>
        <c:axPos val="b"/>
        <c:numFmt formatCode="General" sourceLinked="0"/>
        <c:majorTickMark val="out"/>
        <c:minorTickMark val="none"/>
        <c:tickLblPos val="nextTo"/>
        <c:txPr>
          <a:bodyPr/>
          <a:lstStyle/>
          <a:p>
            <a:pPr>
              <a:defRPr sz="2800"/>
            </a:pPr>
            <a:endParaRPr lang="en-US"/>
          </a:p>
        </c:txPr>
        <c:crossAx val="90750976"/>
        <c:crosses val="autoZero"/>
        <c:auto val="1"/>
        <c:lblAlgn val="ctr"/>
        <c:lblOffset val="100"/>
        <c:noMultiLvlLbl val="0"/>
      </c:catAx>
      <c:valAx>
        <c:axId val="90750976"/>
        <c:scaling>
          <c:orientation val="minMax"/>
        </c:scaling>
        <c:delete val="0"/>
        <c:axPos val="l"/>
        <c:majorGridlines/>
        <c:numFmt formatCode="0.00%" sourceLinked="1"/>
        <c:majorTickMark val="out"/>
        <c:minorTickMark val="none"/>
        <c:tickLblPos val="nextTo"/>
        <c:crossAx val="90691840"/>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C5CB9F-3345-49BE-97B9-367BB8119277}" type="datetimeFigureOut">
              <a:rPr lang="en-GB" smtClean="0"/>
              <a:t>27/06/2018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6FEE60-8CCB-4EC7-B62B-9B7BA17B9A92}" type="slidenum">
              <a:rPr lang="en-GB" smtClean="0"/>
              <a:t>‹#›</a:t>
            </a:fld>
            <a:endParaRPr lang="en-GB"/>
          </a:p>
        </p:txBody>
      </p:sp>
    </p:spTree>
    <p:extLst>
      <p:ext uri="{BB962C8B-B14F-4D97-AF65-F5344CB8AC3E}">
        <p14:creationId xmlns:p14="http://schemas.microsoft.com/office/powerpoint/2010/main" val="214837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The aim of this session will be to introduce correlations to students.  Teacher to deliver information about positive and negative correlations (most students should be familiar from GCSE Maths, so teacher should encourage students to give information rather than passively receive it)</a:t>
            </a:r>
          </a:p>
        </p:txBody>
      </p:sp>
      <p:sp>
        <p:nvSpPr>
          <p:cNvPr id="31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9" indent="-285734">
              <a:defRPr>
                <a:solidFill>
                  <a:schemeClr val="tx1"/>
                </a:solidFill>
                <a:latin typeface="Calibri" pitchFamily="34" charset="0"/>
              </a:defRPr>
            </a:lvl2pPr>
            <a:lvl3pPr marL="1142937" indent="-228587">
              <a:defRPr>
                <a:solidFill>
                  <a:schemeClr val="tx1"/>
                </a:solidFill>
                <a:latin typeface="Calibri" pitchFamily="34" charset="0"/>
              </a:defRPr>
            </a:lvl3pPr>
            <a:lvl4pPr marL="1600112" indent="-228587">
              <a:defRPr>
                <a:solidFill>
                  <a:schemeClr val="tx1"/>
                </a:solidFill>
                <a:latin typeface="Calibri" pitchFamily="34" charset="0"/>
              </a:defRPr>
            </a:lvl4pPr>
            <a:lvl5pPr marL="2057287" indent="-228587">
              <a:defRPr>
                <a:solidFill>
                  <a:schemeClr val="tx1"/>
                </a:solidFill>
                <a:latin typeface="Calibri" pitchFamily="34" charset="0"/>
              </a:defRPr>
            </a:lvl5pPr>
            <a:lvl6pPr marL="2514461" indent="-228587" fontAlgn="base">
              <a:spcBef>
                <a:spcPct val="0"/>
              </a:spcBef>
              <a:spcAft>
                <a:spcPct val="0"/>
              </a:spcAft>
              <a:defRPr>
                <a:solidFill>
                  <a:schemeClr val="tx1"/>
                </a:solidFill>
                <a:latin typeface="Calibri" pitchFamily="34" charset="0"/>
              </a:defRPr>
            </a:lvl6pPr>
            <a:lvl7pPr marL="2971635" indent="-228587" fontAlgn="base">
              <a:spcBef>
                <a:spcPct val="0"/>
              </a:spcBef>
              <a:spcAft>
                <a:spcPct val="0"/>
              </a:spcAft>
              <a:defRPr>
                <a:solidFill>
                  <a:schemeClr val="tx1"/>
                </a:solidFill>
                <a:latin typeface="Calibri" pitchFamily="34" charset="0"/>
              </a:defRPr>
            </a:lvl7pPr>
            <a:lvl8pPr marL="3428810" indent="-228587" fontAlgn="base">
              <a:spcBef>
                <a:spcPct val="0"/>
              </a:spcBef>
              <a:spcAft>
                <a:spcPct val="0"/>
              </a:spcAft>
              <a:defRPr>
                <a:solidFill>
                  <a:schemeClr val="tx1"/>
                </a:solidFill>
                <a:latin typeface="Calibri" pitchFamily="34" charset="0"/>
              </a:defRPr>
            </a:lvl8pPr>
            <a:lvl9pPr marL="3885985" indent="-2285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7DEF9A4-E1AA-4BBB-8AB9-36DF2211C17E}" type="slidenum">
              <a:rPr lang="en-GB" altLang="en-US" smtClean="0">
                <a:solidFill>
                  <a:prstClr val="black"/>
                </a:solidFill>
                <a:latin typeface="Arial" panose="020B0604020202020204" pitchFamily="34" charset="0"/>
              </a:rPr>
              <a:pPr fontAlgn="base">
                <a:spcBef>
                  <a:spcPct val="0"/>
                </a:spcBef>
                <a:spcAft>
                  <a:spcPct val="0"/>
                </a:spcAft>
                <a:defRPr/>
              </a:pPr>
              <a:t>5</a:t>
            </a:fld>
            <a:endParaRPr lang="en-GB" altLang="en-US" dirty="0" smtClean="0">
              <a:solidFill>
                <a:prstClr val="black"/>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59254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59254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59254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59254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Students will be given the opportunity to plot their own scattergraph, identifying the need to include titles and label axes</a:t>
            </a:r>
          </a:p>
        </p:txBody>
      </p:sp>
      <p:sp>
        <p:nvSpPr>
          <p:cNvPr id="4" name="Slide Number Placeholder 3"/>
          <p:cNvSpPr>
            <a:spLocks noGrp="1"/>
          </p:cNvSpPr>
          <p:nvPr>
            <p:ph type="sldNum" sz="quarter" idx="5"/>
          </p:nvPr>
        </p:nvSpPr>
        <p:spPr/>
        <p:txBody>
          <a:bodyPr/>
          <a:lstStyle/>
          <a:p>
            <a:pPr>
              <a:defRPr/>
            </a:pPr>
            <a:fld id="{E07584F4-B186-4540-AE2B-F4B934AB80A8}" type="slidenum">
              <a:rPr lang="en-GB" smtClean="0">
                <a:solidFill>
                  <a:prstClr val="black"/>
                </a:solidFill>
              </a:rPr>
              <a:pPr>
                <a:defRPr/>
              </a:pPr>
              <a:t>22</a:t>
            </a:fld>
            <a:endParaRPr lang="en-GB">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Students could be asked how correlations are represented graphically and what positive, negative and no correlations look like on a graph. This can then be presented after activity 2.</a:t>
            </a:r>
          </a:p>
        </p:txBody>
      </p:sp>
      <p:sp>
        <p:nvSpPr>
          <p:cNvPr id="4" name="Slide Number Placeholder 3"/>
          <p:cNvSpPr>
            <a:spLocks noGrp="1"/>
          </p:cNvSpPr>
          <p:nvPr>
            <p:ph type="sldNum" sz="quarter" idx="5"/>
          </p:nvPr>
        </p:nvSpPr>
        <p:spPr/>
        <p:txBody>
          <a:bodyPr/>
          <a:lstStyle/>
          <a:p>
            <a:pPr>
              <a:defRPr/>
            </a:pPr>
            <a:fld id="{BE1F7A96-968E-4C1B-8983-DDA50DEFDC19}" type="slidenum">
              <a:rPr lang="en-GB" smtClean="0">
                <a:solidFill>
                  <a:prstClr val="black"/>
                </a:solidFill>
              </a:rPr>
              <a:pPr>
                <a:defRPr/>
              </a:pPr>
              <a:t>23</a:t>
            </a:fld>
            <a:endParaRPr lang="en-GB">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Students could be asked how correlations are represented graphically and what positive, negative and no correlations look like on a graph. This can then be presented after activity 2.</a:t>
            </a:r>
          </a:p>
        </p:txBody>
      </p:sp>
      <p:sp>
        <p:nvSpPr>
          <p:cNvPr id="4" name="Slide Number Placeholder 3"/>
          <p:cNvSpPr>
            <a:spLocks noGrp="1"/>
          </p:cNvSpPr>
          <p:nvPr>
            <p:ph type="sldNum" sz="quarter" idx="5"/>
          </p:nvPr>
        </p:nvSpPr>
        <p:spPr/>
        <p:txBody>
          <a:bodyPr/>
          <a:lstStyle/>
          <a:p>
            <a:pPr>
              <a:defRPr/>
            </a:pPr>
            <a:fld id="{BE1F7A96-968E-4C1B-8983-DDA50DEFDC19}" type="slidenum">
              <a:rPr lang="en-GB" smtClean="0">
                <a:solidFill>
                  <a:prstClr val="black"/>
                </a:solidFill>
              </a:rPr>
              <a:pPr>
                <a:defRPr/>
              </a:pPr>
              <a:t>24</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Encourage students to explain the difference between inferential and descriptive statistics and the reasons for using each.  They must also be able to demonstrate why a particular inferential test would be used (ordinal / interval level data, correlational design = Spearman’s Rho)</a:t>
            </a:r>
          </a:p>
        </p:txBody>
      </p:sp>
      <p:sp>
        <p:nvSpPr>
          <p:cNvPr id="4" name="Slide Number Placeholder 3"/>
          <p:cNvSpPr>
            <a:spLocks noGrp="1"/>
          </p:cNvSpPr>
          <p:nvPr>
            <p:ph type="sldNum" sz="quarter" idx="5"/>
          </p:nvPr>
        </p:nvSpPr>
        <p:spPr/>
        <p:txBody>
          <a:bodyPr/>
          <a:lstStyle/>
          <a:p>
            <a:pPr>
              <a:defRPr/>
            </a:pPr>
            <a:fld id="{6FC87FC9-2EC7-4867-BC37-86B1CC445E1C}" type="slidenum">
              <a:rPr lang="en-GB" smtClean="0">
                <a:solidFill>
                  <a:prstClr val="black"/>
                </a:solidFill>
              </a:rPr>
              <a:pPr>
                <a:defRPr/>
              </a:pPr>
              <a:t>25</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Encourage students to explain the difference between inferential and descriptive statistics and the reasons for using each.  They must also be able to demonstrate why a particular inferential test would be used (ordinal / interval level data, correlational design = Spearman’s Rho)</a:t>
            </a:r>
          </a:p>
        </p:txBody>
      </p:sp>
      <p:sp>
        <p:nvSpPr>
          <p:cNvPr id="4" name="Slide Number Placeholder 3"/>
          <p:cNvSpPr>
            <a:spLocks noGrp="1"/>
          </p:cNvSpPr>
          <p:nvPr>
            <p:ph type="sldNum" sz="quarter" idx="5"/>
          </p:nvPr>
        </p:nvSpPr>
        <p:spPr/>
        <p:txBody>
          <a:bodyPr/>
          <a:lstStyle/>
          <a:p>
            <a:pPr>
              <a:defRPr/>
            </a:pPr>
            <a:fld id="{6FC87FC9-2EC7-4867-BC37-86B1CC445E1C}" type="slidenum">
              <a:rPr lang="en-GB" smtClean="0">
                <a:solidFill>
                  <a:prstClr val="black"/>
                </a:solidFill>
              </a:rPr>
              <a:pPr>
                <a:defRPr/>
              </a:pPr>
              <a:t>26</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29057" indent="-280406">
              <a:spcBef>
                <a:spcPct val="30000"/>
              </a:spcBef>
              <a:defRPr sz="1200">
                <a:solidFill>
                  <a:schemeClr val="tx1"/>
                </a:solidFill>
                <a:latin typeface="Arial" charset="0"/>
                <a:cs typeface="Arial" charset="0"/>
              </a:defRPr>
            </a:lvl2pPr>
            <a:lvl3pPr marL="1121626" indent="-224325">
              <a:spcBef>
                <a:spcPct val="30000"/>
              </a:spcBef>
              <a:defRPr sz="1200">
                <a:solidFill>
                  <a:schemeClr val="tx1"/>
                </a:solidFill>
                <a:latin typeface="Arial" charset="0"/>
                <a:cs typeface="Arial" charset="0"/>
              </a:defRPr>
            </a:lvl3pPr>
            <a:lvl4pPr marL="1570276" indent="-224325">
              <a:spcBef>
                <a:spcPct val="30000"/>
              </a:spcBef>
              <a:defRPr sz="1200">
                <a:solidFill>
                  <a:schemeClr val="tx1"/>
                </a:solidFill>
                <a:latin typeface="Arial" charset="0"/>
                <a:cs typeface="Arial" charset="0"/>
              </a:defRPr>
            </a:lvl4pPr>
            <a:lvl5pPr marL="2018927" indent="-224325">
              <a:spcBef>
                <a:spcPct val="30000"/>
              </a:spcBef>
              <a:defRPr sz="1200">
                <a:solidFill>
                  <a:schemeClr val="tx1"/>
                </a:solidFill>
                <a:latin typeface="Arial" charset="0"/>
                <a:cs typeface="Arial" charset="0"/>
              </a:defRPr>
            </a:lvl5pPr>
            <a:lvl6pPr marL="2467577" indent="-224325" eaLnBrk="0" fontAlgn="base" hangingPunct="0">
              <a:spcBef>
                <a:spcPct val="30000"/>
              </a:spcBef>
              <a:spcAft>
                <a:spcPct val="0"/>
              </a:spcAft>
              <a:defRPr sz="1200">
                <a:solidFill>
                  <a:schemeClr val="tx1"/>
                </a:solidFill>
                <a:latin typeface="Arial" charset="0"/>
                <a:cs typeface="Arial" charset="0"/>
              </a:defRPr>
            </a:lvl6pPr>
            <a:lvl7pPr marL="2916227" indent="-224325" eaLnBrk="0" fontAlgn="base" hangingPunct="0">
              <a:spcBef>
                <a:spcPct val="30000"/>
              </a:spcBef>
              <a:spcAft>
                <a:spcPct val="0"/>
              </a:spcAft>
              <a:defRPr sz="1200">
                <a:solidFill>
                  <a:schemeClr val="tx1"/>
                </a:solidFill>
                <a:latin typeface="Arial" charset="0"/>
                <a:cs typeface="Arial" charset="0"/>
              </a:defRPr>
            </a:lvl7pPr>
            <a:lvl8pPr marL="3364878" indent="-224325" eaLnBrk="0" fontAlgn="base" hangingPunct="0">
              <a:spcBef>
                <a:spcPct val="30000"/>
              </a:spcBef>
              <a:spcAft>
                <a:spcPct val="0"/>
              </a:spcAft>
              <a:defRPr sz="1200">
                <a:solidFill>
                  <a:schemeClr val="tx1"/>
                </a:solidFill>
                <a:latin typeface="Arial" charset="0"/>
                <a:cs typeface="Arial" charset="0"/>
              </a:defRPr>
            </a:lvl8pPr>
            <a:lvl9pPr marL="3813528" indent="-224325"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47D02906-9BA5-4843-88F0-F48739C854A4}" type="slidenum">
              <a:rPr lang="en-GB" altLang="en-US" smtClean="0">
                <a:solidFill>
                  <a:prstClr val="black"/>
                </a:solidFill>
              </a:rPr>
              <a:pPr>
                <a:spcBef>
                  <a:spcPct val="0"/>
                </a:spcBef>
              </a:pPr>
              <a:t>49</a:t>
            </a:fld>
            <a:endParaRPr lang="en-GB" altLang="en-US" smtClean="0">
              <a:solidFill>
                <a:prstClr val="black"/>
              </a:solidFill>
            </a:endParaRPr>
          </a:p>
        </p:txBody>
      </p:sp>
      <p:sp>
        <p:nvSpPr>
          <p:cNvPr id="210947" name="Rectangle 2"/>
          <p:cNvSpPr txBox="1">
            <a:spLocks noGrp="1" noChangeArrowheads="1"/>
          </p:cNvSpPr>
          <p:nvPr/>
        </p:nvSpPr>
        <p:spPr bwMode="auto">
          <a:xfrm>
            <a:off x="0" y="0"/>
            <a:ext cx="2970869"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694" tIns="0" rIns="18694" bIns="0"/>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r>
              <a:rPr kumimoji="1" lang="en-US" altLang="en-US" sz="1000" i="1">
                <a:solidFill>
                  <a:prstClr val="black"/>
                </a:solidFill>
              </a:rPr>
              <a:t>*</a:t>
            </a:r>
            <a:endParaRPr kumimoji="1" lang="en-US" altLang="en-US">
              <a:solidFill>
                <a:prstClr val="black"/>
              </a:solidFill>
            </a:endParaRPr>
          </a:p>
        </p:txBody>
      </p:sp>
      <p:sp>
        <p:nvSpPr>
          <p:cNvPr id="210948" name="Rectangle 3"/>
          <p:cNvSpPr txBox="1">
            <a:spLocks noGrp="1" noChangeArrowheads="1"/>
          </p:cNvSpPr>
          <p:nvPr/>
        </p:nvSpPr>
        <p:spPr bwMode="auto">
          <a:xfrm>
            <a:off x="3887133" y="0"/>
            <a:ext cx="2970868"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694" tIns="0" rIns="18694" bIns="0"/>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a:spcBef>
                <a:spcPct val="0"/>
              </a:spcBef>
            </a:pPr>
            <a:r>
              <a:rPr kumimoji="1" lang="en-US" altLang="en-US" sz="1000" i="1">
                <a:solidFill>
                  <a:prstClr val="black"/>
                </a:solidFill>
              </a:rPr>
              <a:t>07/16/96</a:t>
            </a:r>
            <a:endParaRPr kumimoji="1" lang="en-US" altLang="en-US">
              <a:solidFill>
                <a:prstClr val="black"/>
              </a:solidFill>
            </a:endParaRPr>
          </a:p>
        </p:txBody>
      </p:sp>
      <p:sp>
        <p:nvSpPr>
          <p:cNvPr id="210949" name="Rectangle 6"/>
          <p:cNvSpPr txBox="1">
            <a:spLocks noGrp="1" noChangeArrowheads="1"/>
          </p:cNvSpPr>
          <p:nvPr/>
        </p:nvSpPr>
        <p:spPr bwMode="auto">
          <a:xfrm>
            <a:off x="0" y="8686489"/>
            <a:ext cx="2970869"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694" tIns="0" rIns="18694" bIns="0" anchor="b"/>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r>
              <a:rPr kumimoji="1" lang="en-US" altLang="en-US" sz="1000" i="1">
                <a:solidFill>
                  <a:prstClr val="black"/>
                </a:solidFill>
              </a:rPr>
              <a:t>*</a:t>
            </a:r>
            <a:endParaRPr kumimoji="1" lang="en-US" altLang="en-US">
              <a:solidFill>
                <a:prstClr val="black"/>
              </a:solidFill>
            </a:endParaRPr>
          </a:p>
        </p:txBody>
      </p:sp>
      <p:sp>
        <p:nvSpPr>
          <p:cNvPr id="210950" name="Rectangle 7"/>
          <p:cNvSpPr txBox="1">
            <a:spLocks noGrp="1" noChangeArrowheads="1"/>
          </p:cNvSpPr>
          <p:nvPr/>
        </p:nvSpPr>
        <p:spPr bwMode="auto">
          <a:xfrm>
            <a:off x="3887133" y="8686489"/>
            <a:ext cx="2970868"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694" tIns="0" rIns="18694" bIns="0" anchor="b"/>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a:spcBef>
                <a:spcPct val="0"/>
              </a:spcBef>
            </a:pPr>
            <a:r>
              <a:rPr kumimoji="1" lang="en-US" altLang="en-US" sz="1000" i="1">
                <a:solidFill>
                  <a:prstClr val="black"/>
                </a:solidFill>
              </a:rPr>
              <a:t>##</a:t>
            </a:r>
            <a:endParaRPr kumimoji="1" lang="en-US" altLang="en-US">
              <a:solidFill>
                <a:prstClr val="black"/>
              </a:solidFill>
            </a:endParaRPr>
          </a:p>
        </p:txBody>
      </p:sp>
      <p:sp>
        <p:nvSpPr>
          <p:cNvPr id="210951" name="Rectangle 2"/>
          <p:cNvSpPr>
            <a:spLocks noGrp="1" noRot="1" noChangeAspect="1" noChangeArrowheads="1" noTextEdit="1"/>
          </p:cNvSpPr>
          <p:nvPr>
            <p:ph type="sldImg"/>
          </p:nvPr>
        </p:nvSpPr>
        <p:spPr>
          <a:ln/>
        </p:spPr>
      </p:sp>
      <p:sp>
        <p:nvSpPr>
          <p:cNvPr id="210952" name="Rectangle 3"/>
          <p:cNvSpPr>
            <a:spLocks noGrp="1" noChangeArrowheads="1"/>
          </p:cNvSpPr>
          <p:nvPr>
            <p:ph type="body" idx="1"/>
          </p:nvPr>
        </p:nvSpPr>
        <p:spPr>
          <a:xfrm>
            <a:off x="914711" y="4344025"/>
            <a:ext cx="5028579" cy="4114488"/>
          </a:xfrm>
          <a:noFill/>
        </p:spPr>
        <p:txBody>
          <a:bodyPr lIns="90353" tIns="45177" rIns="90353" bIns="45177"/>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Teacher to stress the correct use of terminology: co-variables rather than IV and DV.</a:t>
            </a:r>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9" indent="-285734">
              <a:defRPr>
                <a:solidFill>
                  <a:schemeClr val="tx1"/>
                </a:solidFill>
                <a:latin typeface="Calibri" pitchFamily="34" charset="0"/>
              </a:defRPr>
            </a:lvl2pPr>
            <a:lvl3pPr marL="1142937" indent="-228587">
              <a:defRPr>
                <a:solidFill>
                  <a:schemeClr val="tx1"/>
                </a:solidFill>
                <a:latin typeface="Calibri" pitchFamily="34" charset="0"/>
              </a:defRPr>
            </a:lvl3pPr>
            <a:lvl4pPr marL="1600112" indent="-228587">
              <a:defRPr>
                <a:solidFill>
                  <a:schemeClr val="tx1"/>
                </a:solidFill>
                <a:latin typeface="Calibri" pitchFamily="34" charset="0"/>
              </a:defRPr>
            </a:lvl4pPr>
            <a:lvl5pPr marL="2057287" indent="-228587">
              <a:defRPr>
                <a:solidFill>
                  <a:schemeClr val="tx1"/>
                </a:solidFill>
                <a:latin typeface="Calibri" pitchFamily="34" charset="0"/>
              </a:defRPr>
            </a:lvl5pPr>
            <a:lvl6pPr marL="2514461" indent="-228587" fontAlgn="base">
              <a:spcBef>
                <a:spcPct val="0"/>
              </a:spcBef>
              <a:spcAft>
                <a:spcPct val="0"/>
              </a:spcAft>
              <a:defRPr>
                <a:solidFill>
                  <a:schemeClr val="tx1"/>
                </a:solidFill>
                <a:latin typeface="Calibri" pitchFamily="34" charset="0"/>
              </a:defRPr>
            </a:lvl6pPr>
            <a:lvl7pPr marL="2971635" indent="-228587" fontAlgn="base">
              <a:spcBef>
                <a:spcPct val="0"/>
              </a:spcBef>
              <a:spcAft>
                <a:spcPct val="0"/>
              </a:spcAft>
              <a:defRPr>
                <a:solidFill>
                  <a:schemeClr val="tx1"/>
                </a:solidFill>
                <a:latin typeface="Calibri" pitchFamily="34" charset="0"/>
              </a:defRPr>
            </a:lvl7pPr>
            <a:lvl8pPr marL="3428810" indent="-228587" fontAlgn="base">
              <a:spcBef>
                <a:spcPct val="0"/>
              </a:spcBef>
              <a:spcAft>
                <a:spcPct val="0"/>
              </a:spcAft>
              <a:defRPr>
                <a:solidFill>
                  <a:schemeClr val="tx1"/>
                </a:solidFill>
                <a:latin typeface="Calibri" pitchFamily="34" charset="0"/>
              </a:defRPr>
            </a:lvl8pPr>
            <a:lvl9pPr marL="3885985" indent="-2285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22A8F48-CD31-46D5-A6FE-E3B1A305A1E7}" type="slidenum">
              <a:rPr lang="en-GB" altLang="en-US" smtClean="0">
                <a:solidFill>
                  <a:prstClr val="black"/>
                </a:solidFill>
                <a:latin typeface="Arial" panose="020B0604020202020204" pitchFamily="34" charset="0"/>
              </a:rPr>
              <a:pPr fontAlgn="base">
                <a:spcBef>
                  <a:spcPct val="0"/>
                </a:spcBef>
                <a:spcAft>
                  <a:spcPct val="0"/>
                </a:spcAft>
                <a:defRPr/>
              </a:pPr>
              <a:t>7</a:t>
            </a:fld>
            <a:endParaRPr lang="en-GB" altLang="en-US" dirty="0" smtClean="0">
              <a:solidFill>
                <a:prstClr val="black"/>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Encourage students to recall how each of the sampling techniques would be used in addition to the ethical guidelines.  Learners should be given a few minutes to recall independently, use a random name generator, or similar, to target students to share information </a:t>
            </a:r>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9" indent="-285734">
              <a:defRPr>
                <a:solidFill>
                  <a:schemeClr val="tx1"/>
                </a:solidFill>
                <a:latin typeface="Calibri" pitchFamily="34" charset="0"/>
              </a:defRPr>
            </a:lvl2pPr>
            <a:lvl3pPr marL="1142937" indent="-228587">
              <a:defRPr>
                <a:solidFill>
                  <a:schemeClr val="tx1"/>
                </a:solidFill>
                <a:latin typeface="Calibri" pitchFamily="34" charset="0"/>
              </a:defRPr>
            </a:lvl3pPr>
            <a:lvl4pPr marL="1600112" indent="-228587">
              <a:defRPr>
                <a:solidFill>
                  <a:schemeClr val="tx1"/>
                </a:solidFill>
                <a:latin typeface="Calibri" pitchFamily="34" charset="0"/>
              </a:defRPr>
            </a:lvl4pPr>
            <a:lvl5pPr marL="2057287" indent="-228587">
              <a:defRPr>
                <a:solidFill>
                  <a:schemeClr val="tx1"/>
                </a:solidFill>
                <a:latin typeface="Calibri" pitchFamily="34" charset="0"/>
              </a:defRPr>
            </a:lvl5pPr>
            <a:lvl6pPr marL="2514461" indent="-228587" fontAlgn="base">
              <a:spcBef>
                <a:spcPct val="0"/>
              </a:spcBef>
              <a:spcAft>
                <a:spcPct val="0"/>
              </a:spcAft>
              <a:defRPr>
                <a:solidFill>
                  <a:schemeClr val="tx1"/>
                </a:solidFill>
                <a:latin typeface="Calibri" pitchFamily="34" charset="0"/>
              </a:defRPr>
            </a:lvl6pPr>
            <a:lvl7pPr marL="2971635" indent="-228587" fontAlgn="base">
              <a:spcBef>
                <a:spcPct val="0"/>
              </a:spcBef>
              <a:spcAft>
                <a:spcPct val="0"/>
              </a:spcAft>
              <a:defRPr>
                <a:solidFill>
                  <a:schemeClr val="tx1"/>
                </a:solidFill>
                <a:latin typeface="Calibri" pitchFamily="34" charset="0"/>
              </a:defRPr>
            </a:lvl7pPr>
            <a:lvl8pPr marL="3428810" indent="-228587" fontAlgn="base">
              <a:spcBef>
                <a:spcPct val="0"/>
              </a:spcBef>
              <a:spcAft>
                <a:spcPct val="0"/>
              </a:spcAft>
              <a:defRPr>
                <a:solidFill>
                  <a:schemeClr val="tx1"/>
                </a:solidFill>
                <a:latin typeface="Calibri" pitchFamily="34" charset="0"/>
              </a:defRPr>
            </a:lvl8pPr>
            <a:lvl9pPr marL="3885985" indent="-2285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C3C9C13-CF60-42A1-B358-A6ACD3D38759}" type="slidenum">
              <a:rPr lang="en-GB" altLang="en-US" smtClean="0">
                <a:solidFill>
                  <a:prstClr val="black"/>
                </a:solidFill>
                <a:latin typeface="Arial" panose="020B0604020202020204" pitchFamily="34" charset="0"/>
              </a:rPr>
              <a:pPr fontAlgn="base">
                <a:spcBef>
                  <a:spcPct val="0"/>
                </a:spcBef>
                <a:spcAft>
                  <a:spcPct val="0"/>
                </a:spcAft>
                <a:defRPr/>
              </a:pPr>
              <a:t>8</a:t>
            </a:fld>
            <a:endParaRPr lang="en-GB" altLang="en-US" dirty="0" smtClean="0">
              <a:solidFill>
                <a:prstClr val="black"/>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9" indent="-285734">
              <a:defRPr>
                <a:solidFill>
                  <a:schemeClr val="tx1"/>
                </a:solidFill>
                <a:latin typeface="Calibri" pitchFamily="34" charset="0"/>
              </a:defRPr>
            </a:lvl2pPr>
            <a:lvl3pPr marL="1142937" indent="-228587">
              <a:defRPr>
                <a:solidFill>
                  <a:schemeClr val="tx1"/>
                </a:solidFill>
                <a:latin typeface="Calibri" pitchFamily="34" charset="0"/>
              </a:defRPr>
            </a:lvl3pPr>
            <a:lvl4pPr marL="1600112" indent="-228587">
              <a:defRPr>
                <a:solidFill>
                  <a:schemeClr val="tx1"/>
                </a:solidFill>
                <a:latin typeface="Calibri" pitchFamily="34" charset="0"/>
              </a:defRPr>
            </a:lvl4pPr>
            <a:lvl5pPr marL="2057287" indent="-228587">
              <a:defRPr>
                <a:solidFill>
                  <a:schemeClr val="tx1"/>
                </a:solidFill>
                <a:latin typeface="Calibri" pitchFamily="34" charset="0"/>
              </a:defRPr>
            </a:lvl5pPr>
            <a:lvl6pPr marL="2514461" indent="-228587" fontAlgn="base">
              <a:spcBef>
                <a:spcPct val="0"/>
              </a:spcBef>
              <a:spcAft>
                <a:spcPct val="0"/>
              </a:spcAft>
              <a:defRPr>
                <a:solidFill>
                  <a:schemeClr val="tx1"/>
                </a:solidFill>
                <a:latin typeface="Calibri" pitchFamily="34" charset="0"/>
              </a:defRPr>
            </a:lvl6pPr>
            <a:lvl7pPr marL="2971635" indent="-228587" fontAlgn="base">
              <a:spcBef>
                <a:spcPct val="0"/>
              </a:spcBef>
              <a:spcAft>
                <a:spcPct val="0"/>
              </a:spcAft>
              <a:defRPr>
                <a:solidFill>
                  <a:schemeClr val="tx1"/>
                </a:solidFill>
                <a:latin typeface="Calibri" pitchFamily="34" charset="0"/>
              </a:defRPr>
            </a:lvl7pPr>
            <a:lvl8pPr marL="3428810" indent="-228587" fontAlgn="base">
              <a:spcBef>
                <a:spcPct val="0"/>
              </a:spcBef>
              <a:spcAft>
                <a:spcPct val="0"/>
              </a:spcAft>
              <a:defRPr>
                <a:solidFill>
                  <a:schemeClr val="tx1"/>
                </a:solidFill>
                <a:latin typeface="Calibri" pitchFamily="34" charset="0"/>
              </a:defRPr>
            </a:lvl8pPr>
            <a:lvl9pPr marL="3885985" indent="-2285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E647BE9-6E81-422B-AE93-91D0532A4C17}" type="slidenum">
              <a:rPr lang="en-GB" altLang="en-US" smtClean="0">
                <a:solidFill>
                  <a:prstClr val="black"/>
                </a:solidFill>
                <a:latin typeface="Arial" panose="020B0604020202020204" pitchFamily="34" charset="0"/>
              </a:rPr>
              <a:pPr fontAlgn="base">
                <a:spcBef>
                  <a:spcPct val="0"/>
                </a:spcBef>
                <a:spcAft>
                  <a:spcPct val="0"/>
                </a:spcAft>
                <a:defRPr/>
              </a:pPr>
              <a:t>9</a:t>
            </a:fld>
            <a:endParaRPr lang="en-GB" altLang="en-US" dirty="0" smtClean="0">
              <a:solidFill>
                <a:prstClr val="black"/>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9" indent="-285734">
              <a:defRPr>
                <a:solidFill>
                  <a:schemeClr val="tx1"/>
                </a:solidFill>
                <a:latin typeface="Calibri" pitchFamily="34" charset="0"/>
              </a:defRPr>
            </a:lvl2pPr>
            <a:lvl3pPr marL="1142937" indent="-228587">
              <a:defRPr>
                <a:solidFill>
                  <a:schemeClr val="tx1"/>
                </a:solidFill>
                <a:latin typeface="Calibri" pitchFamily="34" charset="0"/>
              </a:defRPr>
            </a:lvl3pPr>
            <a:lvl4pPr marL="1600112" indent="-228587">
              <a:defRPr>
                <a:solidFill>
                  <a:schemeClr val="tx1"/>
                </a:solidFill>
                <a:latin typeface="Calibri" pitchFamily="34" charset="0"/>
              </a:defRPr>
            </a:lvl4pPr>
            <a:lvl5pPr marL="2057287" indent="-228587">
              <a:defRPr>
                <a:solidFill>
                  <a:schemeClr val="tx1"/>
                </a:solidFill>
                <a:latin typeface="Calibri" pitchFamily="34" charset="0"/>
              </a:defRPr>
            </a:lvl5pPr>
            <a:lvl6pPr marL="2514461" indent="-228587" fontAlgn="base">
              <a:spcBef>
                <a:spcPct val="0"/>
              </a:spcBef>
              <a:spcAft>
                <a:spcPct val="0"/>
              </a:spcAft>
              <a:defRPr>
                <a:solidFill>
                  <a:schemeClr val="tx1"/>
                </a:solidFill>
                <a:latin typeface="Calibri" pitchFamily="34" charset="0"/>
              </a:defRPr>
            </a:lvl6pPr>
            <a:lvl7pPr marL="2971635" indent="-228587" fontAlgn="base">
              <a:spcBef>
                <a:spcPct val="0"/>
              </a:spcBef>
              <a:spcAft>
                <a:spcPct val="0"/>
              </a:spcAft>
              <a:defRPr>
                <a:solidFill>
                  <a:schemeClr val="tx1"/>
                </a:solidFill>
                <a:latin typeface="Calibri" pitchFamily="34" charset="0"/>
              </a:defRPr>
            </a:lvl7pPr>
            <a:lvl8pPr marL="3428810" indent="-228587" fontAlgn="base">
              <a:spcBef>
                <a:spcPct val="0"/>
              </a:spcBef>
              <a:spcAft>
                <a:spcPct val="0"/>
              </a:spcAft>
              <a:defRPr>
                <a:solidFill>
                  <a:schemeClr val="tx1"/>
                </a:solidFill>
                <a:latin typeface="Calibri" pitchFamily="34" charset="0"/>
              </a:defRPr>
            </a:lvl8pPr>
            <a:lvl9pPr marL="3885985" indent="-2285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225C61C-C580-4119-A74D-7ADF62B6DCF6}" type="slidenum">
              <a:rPr lang="en-GB" altLang="en-US" smtClean="0">
                <a:solidFill>
                  <a:prstClr val="black"/>
                </a:solidFill>
                <a:latin typeface="Arial" panose="020B0604020202020204" pitchFamily="34" charset="0"/>
              </a:rPr>
              <a:pPr fontAlgn="base">
                <a:spcBef>
                  <a:spcPct val="0"/>
                </a:spcBef>
                <a:spcAft>
                  <a:spcPct val="0"/>
                </a:spcAft>
                <a:defRPr/>
              </a:pPr>
              <a:t>10</a:t>
            </a:fld>
            <a:endParaRPr lang="en-GB" altLang="en-US" dirty="0" smtClean="0">
              <a:solidFill>
                <a:prstClr val="black"/>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Students should be aware of the difference between correlation as a method and as a technique.  Encourage students to think of examples of core studies that use correlation.</a:t>
            </a:r>
          </a:p>
          <a:p>
            <a:endParaRPr lang="en-GB" altLang="en-US" dirty="0" smtClean="0"/>
          </a:p>
        </p:txBody>
      </p:sp>
      <p:sp>
        <p:nvSpPr>
          <p:cNvPr id="4" name="Slide Number Placeholder 3"/>
          <p:cNvSpPr>
            <a:spLocks noGrp="1"/>
          </p:cNvSpPr>
          <p:nvPr>
            <p:ph type="sldNum" sz="quarter" idx="5"/>
          </p:nvPr>
        </p:nvSpPr>
        <p:spPr/>
        <p:txBody>
          <a:bodyPr/>
          <a:lstStyle/>
          <a:p>
            <a:pPr>
              <a:defRPr/>
            </a:pPr>
            <a:fld id="{6245F3A1-79D6-4933-96F9-9B9D542DE5DB}" type="slidenum">
              <a:rPr lang="en-GB" smtClean="0">
                <a:solidFill>
                  <a:prstClr val="black"/>
                </a:solidFill>
              </a:rPr>
              <a:pPr>
                <a:defRPr/>
              </a:pPr>
              <a:t>11</a:t>
            </a:fld>
            <a:endParaRPr lang="en-GB">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59254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ACTIVITY - Give examples of variables, cut up key words and variables and have students sort into the correct order (or line up each with a different word from the hypothesis)</a:t>
            </a:r>
          </a:p>
        </p:txBody>
      </p:sp>
      <p:sp>
        <p:nvSpPr>
          <p:cNvPr id="4" name="Slide Number Placeholder 3"/>
          <p:cNvSpPr>
            <a:spLocks noGrp="1"/>
          </p:cNvSpPr>
          <p:nvPr>
            <p:ph type="sldNum" sz="quarter" idx="5"/>
          </p:nvPr>
        </p:nvSpPr>
        <p:spPr/>
        <p:txBody>
          <a:bodyPr/>
          <a:lstStyle/>
          <a:p>
            <a:pPr>
              <a:defRPr/>
            </a:pPr>
            <a:fld id="{531C3F6D-F1A0-402C-A040-D16A2139122E}" type="slidenum">
              <a:rPr lang="en-GB" smtClean="0">
                <a:solidFill>
                  <a:prstClr val="black"/>
                </a:solidFill>
              </a:rPr>
              <a:pPr>
                <a:defRPr/>
              </a:pPr>
              <a:t>15</a:t>
            </a:fld>
            <a:endParaRPr lang="en-GB">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59254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894CDE-C32C-4069-8DAB-209A05CF62C8}" type="datetimeFigureOut">
              <a:rPr lang="en-GB" smtClean="0">
                <a:solidFill>
                  <a:prstClr val="black">
                    <a:tint val="75000"/>
                  </a:prstClr>
                </a:solidFill>
              </a:rPr>
              <a:pPr/>
              <a:t>27/06/2018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CD837980-363D-4143-8A78-D4F9BFD02DB3}"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4612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894CDE-C32C-4069-8DAB-209A05CF62C8}" type="datetimeFigureOut">
              <a:rPr lang="en-GB" smtClean="0">
                <a:solidFill>
                  <a:prstClr val="black">
                    <a:tint val="75000"/>
                  </a:prstClr>
                </a:solidFill>
              </a:rPr>
              <a:pPr/>
              <a:t>27/06/2018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CD837980-363D-4143-8A78-D4F9BFD02DB3}"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372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894CDE-C32C-4069-8DAB-209A05CF62C8}" type="datetimeFigureOut">
              <a:rPr lang="en-GB" smtClean="0">
                <a:solidFill>
                  <a:prstClr val="black">
                    <a:tint val="75000"/>
                  </a:prstClr>
                </a:solidFill>
              </a:rPr>
              <a:pPr/>
              <a:t>27/06/2018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CD837980-363D-4143-8A78-D4F9BFD02DB3}"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48497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atin typeface="Arial" panose="020B0604020202020204" pitchFamily="34" charset="0"/>
              </a:defRPr>
            </a:lvl1pPr>
          </a:lstStyle>
          <a:p>
            <a:fld id="{00000000-1234-1234-1234-123412341234}" type="slidenum">
              <a:rPr lang="en" smtClean="0">
                <a:solidFill>
                  <a:prstClr val="black"/>
                </a:solidFill>
              </a:rPr>
              <a:pPr/>
              <a:t>‹#›</a:t>
            </a:fld>
            <a:endParaRPr lang="en" dirty="0">
              <a:solidFill>
                <a:prstClr val="black"/>
              </a:solidFill>
            </a:endParaRPr>
          </a:p>
        </p:txBody>
      </p:sp>
    </p:spTree>
    <p:extLst>
      <p:ext uri="{BB962C8B-B14F-4D97-AF65-F5344CB8AC3E}">
        <p14:creationId xmlns:p14="http://schemas.microsoft.com/office/powerpoint/2010/main" val="1573789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3" y="6333139"/>
            <a:ext cx="548699" cy="5246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z="1400" kern="0">
                <a:solidFill>
                  <a:srgbClr val="000000"/>
                </a:solidFill>
                <a:cs typeface="Arial"/>
                <a:sym typeface="Arial"/>
              </a:rPr>
              <a:pPr/>
              <a:t>‹#›</a:t>
            </a:fld>
            <a:endParaRPr lang="en" sz="1400" kern="0">
              <a:solidFill>
                <a:srgbClr val="000000"/>
              </a:solidFill>
              <a:cs typeface="Arial"/>
              <a:sym typeface="Arial"/>
            </a:endParaRPr>
          </a:p>
        </p:txBody>
      </p:sp>
    </p:spTree>
    <p:extLst>
      <p:ext uri="{BB962C8B-B14F-4D97-AF65-F5344CB8AC3E}">
        <p14:creationId xmlns:p14="http://schemas.microsoft.com/office/powerpoint/2010/main" val="3173114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3" y="6333139"/>
            <a:ext cx="548699" cy="5246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z="1400" kern="0">
                <a:solidFill>
                  <a:srgbClr val="000000"/>
                </a:solidFill>
                <a:cs typeface="Arial"/>
                <a:sym typeface="Arial"/>
              </a:rPr>
              <a:pPr/>
              <a:t>‹#›</a:t>
            </a:fld>
            <a:endParaRPr lang="en" sz="1400" kern="0">
              <a:solidFill>
                <a:srgbClr val="000000"/>
              </a:solidFill>
              <a:cs typeface="Arial"/>
              <a:sym typeface="Arial"/>
            </a:endParaRPr>
          </a:p>
        </p:txBody>
      </p:sp>
    </p:spTree>
    <p:extLst>
      <p:ext uri="{BB962C8B-B14F-4D97-AF65-F5344CB8AC3E}">
        <p14:creationId xmlns:p14="http://schemas.microsoft.com/office/powerpoint/2010/main" val="1032933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1"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5"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3" y="6333139"/>
            <a:ext cx="548699" cy="5246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z="1400" kern="0">
                <a:solidFill>
                  <a:srgbClr val="000000"/>
                </a:solidFill>
                <a:cs typeface="Arial"/>
                <a:sym typeface="Arial"/>
              </a:rPr>
              <a:pPr/>
              <a:t>‹#›</a:t>
            </a:fld>
            <a:endParaRPr lang="en" sz="1400" kern="0">
              <a:solidFill>
                <a:srgbClr val="000000"/>
              </a:solidFill>
              <a:cs typeface="Arial"/>
              <a:sym typeface="Arial"/>
            </a:endParaRPr>
          </a:p>
        </p:txBody>
      </p:sp>
    </p:spTree>
    <p:extLst>
      <p:ext uri="{BB962C8B-B14F-4D97-AF65-F5344CB8AC3E}">
        <p14:creationId xmlns:p14="http://schemas.microsoft.com/office/powerpoint/2010/main" val="441523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3" y="6333139"/>
            <a:ext cx="548699" cy="5246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z="1400" kern="0">
                <a:solidFill>
                  <a:srgbClr val="000000"/>
                </a:solidFill>
                <a:cs typeface="Arial"/>
                <a:sym typeface="Arial"/>
              </a:rPr>
              <a:pPr/>
              <a:t>‹#›</a:t>
            </a:fld>
            <a:endParaRPr lang="en" sz="1400" kern="0">
              <a:solidFill>
                <a:srgbClr val="000000"/>
              </a:solidFill>
              <a:cs typeface="Arial"/>
              <a:sym typeface="Arial"/>
            </a:endParaRPr>
          </a:p>
        </p:txBody>
      </p:sp>
    </p:spTree>
    <p:extLst>
      <p:ext uri="{BB962C8B-B14F-4D97-AF65-F5344CB8AC3E}">
        <p14:creationId xmlns:p14="http://schemas.microsoft.com/office/powerpoint/2010/main" val="4241704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3" y="6333139"/>
            <a:ext cx="548699" cy="5246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z="1400" kern="0">
                <a:solidFill>
                  <a:srgbClr val="000000"/>
                </a:solidFill>
                <a:cs typeface="Arial"/>
                <a:sym typeface="Arial"/>
              </a:rPr>
              <a:pPr/>
              <a:t>‹#›</a:t>
            </a:fld>
            <a:endParaRPr lang="en" sz="1400" kern="0">
              <a:solidFill>
                <a:srgbClr val="000000"/>
              </a:solidFill>
              <a:cs typeface="Arial"/>
              <a:sym typeface="Arial"/>
            </a:endParaRPr>
          </a:p>
        </p:txBody>
      </p:sp>
    </p:spTree>
    <p:extLst>
      <p:ext uri="{BB962C8B-B14F-4D97-AF65-F5344CB8AC3E}">
        <p14:creationId xmlns:p14="http://schemas.microsoft.com/office/powerpoint/2010/main" val="2560940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3" y="6333139"/>
            <a:ext cx="548699" cy="5246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z="1400" kern="0">
                <a:solidFill>
                  <a:srgbClr val="000000"/>
                </a:solidFill>
                <a:cs typeface="Arial"/>
                <a:sym typeface="Arial"/>
              </a:rPr>
              <a:pPr/>
              <a:t>‹#›</a:t>
            </a:fld>
            <a:endParaRPr lang="en" sz="1400" kern="0">
              <a:solidFill>
                <a:srgbClr val="000000"/>
              </a:solidFill>
              <a:cs typeface="Arial"/>
              <a:sym typeface="Arial"/>
            </a:endParaRPr>
          </a:p>
        </p:txBody>
      </p:sp>
    </p:spTree>
    <p:extLst>
      <p:ext uri="{BB962C8B-B14F-4D97-AF65-F5344CB8AC3E}">
        <p14:creationId xmlns:p14="http://schemas.microsoft.com/office/powerpoint/2010/main" val="222848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rgbClr val="FFFF00"/>
          </a:solidFill>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6298" y="1196752"/>
            <a:ext cx="9150298" cy="492941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27894CDE-C32C-4069-8DAB-209A05CF62C8}" type="datetimeFigureOut">
              <a:rPr lang="en-GB" smtClean="0">
                <a:solidFill>
                  <a:prstClr val="black">
                    <a:tint val="75000"/>
                  </a:prstClr>
                </a:solidFill>
              </a:rPr>
              <a:pPr/>
              <a:t>27/06/2018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Tree>
    <p:extLst>
      <p:ext uri="{BB962C8B-B14F-4D97-AF65-F5344CB8AC3E}">
        <p14:creationId xmlns:p14="http://schemas.microsoft.com/office/powerpoint/2010/main" val="334569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894CDE-C32C-4069-8DAB-209A05CF62C8}" type="datetimeFigureOut">
              <a:rPr lang="en-GB" smtClean="0">
                <a:solidFill>
                  <a:prstClr val="black">
                    <a:tint val="75000"/>
                  </a:prstClr>
                </a:solidFill>
              </a:rPr>
              <a:pPr/>
              <a:t>27/06/2018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CD837980-363D-4143-8A78-D4F9BFD02DB3}"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13014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894CDE-C32C-4069-8DAB-209A05CF62C8}" type="datetimeFigureOut">
              <a:rPr lang="en-GB" smtClean="0">
                <a:solidFill>
                  <a:prstClr val="black">
                    <a:tint val="75000"/>
                  </a:prstClr>
                </a:solidFill>
              </a:rPr>
              <a:pPr/>
              <a:t>27/06/2018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CD837980-363D-4143-8A78-D4F9BFD02DB3}"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01128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894CDE-C32C-4069-8DAB-209A05CF62C8}" type="datetimeFigureOut">
              <a:rPr lang="en-GB" smtClean="0">
                <a:solidFill>
                  <a:prstClr val="black">
                    <a:tint val="75000"/>
                  </a:prstClr>
                </a:solidFill>
              </a:rPr>
              <a:pPr/>
              <a:t>27/06/2018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CD837980-363D-4143-8A78-D4F9BFD02DB3}"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23829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894CDE-C32C-4069-8DAB-209A05CF62C8}" type="datetimeFigureOut">
              <a:rPr lang="en-GB" smtClean="0">
                <a:solidFill>
                  <a:prstClr val="black">
                    <a:tint val="75000"/>
                  </a:prstClr>
                </a:solidFill>
              </a:rPr>
              <a:pPr/>
              <a:t>27/06/2018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CD837980-363D-4143-8A78-D4F9BFD02DB3}"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043558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894CDE-C32C-4069-8DAB-209A05CF62C8}" type="datetimeFigureOut">
              <a:rPr lang="en-GB" smtClean="0">
                <a:solidFill>
                  <a:prstClr val="black">
                    <a:tint val="75000"/>
                  </a:prstClr>
                </a:solidFill>
              </a:rPr>
              <a:pPr/>
              <a:t>27/06/2018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CD837980-363D-4143-8A78-D4F9BFD02DB3}"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4171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94CDE-C32C-4069-8DAB-209A05CF62C8}" type="datetimeFigureOut">
              <a:rPr lang="en-GB" smtClean="0">
                <a:solidFill>
                  <a:prstClr val="black">
                    <a:tint val="75000"/>
                  </a:prstClr>
                </a:solidFill>
              </a:rPr>
              <a:pPr/>
              <a:t>27/06/2018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CD837980-363D-4143-8A78-D4F9BFD02DB3}"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1924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94CDE-C32C-4069-8DAB-209A05CF62C8}" type="datetimeFigureOut">
              <a:rPr lang="en-GB" smtClean="0">
                <a:solidFill>
                  <a:prstClr val="black">
                    <a:tint val="75000"/>
                  </a:prstClr>
                </a:solidFill>
              </a:rPr>
              <a:pPr/>
              <a:t>27/06/2018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CD837980-363D-4143-8A78-D4F9BFD02DB3}"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5324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79538" cy="850106"/>
          </a:xfrm>
          <a:prstGeom prst="rect">
            <a:avLst/>
          </a:prstGeom>
          <a:solidFill>
            <a:srgbClr val="FFFF00"/>
          </a:solidFill>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27894CDE-C32C-4069-8DAB-209A05CF62C8}" type="datetimeFigureOut">
              <a:rPr lang="en-GB" smtClean="0">
                <a:solidFill>
                  <a:prstClr val="black">
                    <a:tint val="75000"/>
                  </a:prstClr>
                </a:solidFill>
              </a:rPr>
              <a:pPr/>
              <a:t>27/06/2018</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solidFill>
                <a:prstClr val="black">
                  <a:tint val="75000"/>
                </a:prstClr>
              </a:solidFill>
            </a:endParaRPr>
          </a:p>
        </p:txBody>
      </p:sp>
    </p:spTree>
    <p:extLst>
      <p:ext uri="{BB962C8B-B14F-4D97-AF65-F5344CB8AC3E}">
        <p14:creationId xmlns:p14="http://schemas.microsoft.com/office/powerpoint/2010/main" val="302295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16200000" scaled="1"/>
          <a:tileRect/>
        </a:gradFill>
        <a:effectLst/>
      </p:bgPr>
    </p:bg>
    <p:spTree>
      <p:nvGrpSpPr>
        <p:cNvPr id="1" name="Shape 4"/>
        <p:cNvGrpSpPr/>
        <p:nvPr/>
      </p:nvGrpSpPr>
      <p:grpSpPr>
        <a:xfrm>
          <a:off x="0" y="0"/>
          <a:ext cx="0" cy="0"/>
          <a:chOff x="0" y="0"/>
          <a:chExt cx="0" cy="0"/>
        </a:xfrm>
      </p:grpSpPr>
      <p:pic>
        <p:nvPicPr>
          <p:cNvPr id="2" name="Picture 1" descr="BANNER_CH02.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5"/>
            <a:ext cx="9144000" cy="1195311"/>
          </a:xfrm>
          <a:prstGeom prst="rect">
            <a:avLst/>
          </a:prstGeom>
        </p:spPr>
      </p:pic>
      <p:sp>
        <p:nvSpPr>
          <p:cNvPr id="8" name="Footer Placeholder 4"/>
          <p:cNvSpPr txBox="1">
            <a:spLocks/>
          </p:cNvSpPr>
          <p:nvPr/>
        </p:nvSpPr>
        <p:spPr>
          <a:xfrm>
            <a:off x="539554" y="6237317"/>
            <a:ext cx="2798440" cy="365125"/>
          </a:xfrm>
          <a:prstGeom prst="rect">
            <a:avLst/>
          </a:prstGeom>
        </p:spPr>
        <p:txBody>
          <a:bodyPr vert="horz" lIns="91440" tIns="45720" rIns="91440" bIns="45720" rtlCol="0" anchor="ctr"/>
          <a:lstStyle/>
          <a:p>
            <a:r>
              <a:rPr lang="en-US" sz="1000" dirty="0">
                <a:solidFill>
                  <a:srgbClr val="000000"/>
                </a:solidFill>
                <a:cs typeface="Arial"/>
                <a:sym typeface="Arial"/>
              </a:rPr>
              <a:t>OCR Psychology for A level Year 1</a:t>
            </a:r>
          </a:p>
        </p:txBody>
      </p:sp>
      <p:sp>
        <p:nvSpPr>
          <p:cNvPr id="9" name="Footer Placeholder 4"/>
          <p:cNvSpPr txBox="1">
            <a:spLocks/>
          </p:cNvSpPr>
          <p:nvPr/>
        </p:nvSpPr>
        <p:spPr>
          <a:xfrm>
            <a:off x="6084168" y="6237317"/>
            <a:ext cx="2438400" cy="365125"/>
          </a:xfrm>
          <a:prstGeom prst="rect">
            <a:avLst/>
          </a:prstGeom>
        </p:spPr>
        <p:txBody>
          <a:bodyPr vert="horz" lIns="91440" tIns="45720" rIns="91440" bIns="45720" rtlCol="0" anchor="ctr"/>
          <a:lstStyle/>
          <a:p>
            <a:pPr algn="r"/>
            <a:r>
              <a:rPr lang="en-US" sz="1000" dirty="0">
                <a:solidFill>
                  <a:srgbClr val="000000"/>
                </a:solidFill>
                <a:cs typeface="Arial"/>
                <a:sym typeface="Arial"/>
              </a:rPr>
              <a:t>2015 © Hodder &amp; Stoughton Limited</a:t>
            </a:r>
            <a:r>
              <a:rPr lang="en-GB" sz="1400" dirty="0">
                <a:solidFill>
                  <a:srgbClr val="000000"/>
                </a:solidFill>
                <a:cs typeface="Arial"/>
                <a:sym typeface="Arial"/>
              </a:rPr>
              <a:t> </a:t>
            </a:r>
            <a:endParaRPr lang="en-US" sz="1400" dirty="0">
              <a:solidFill>
                <a:srgbClr val="000000"/>
              </a:solidFill>
              <a:cs typeface="Arial"/>
              <a:sym typeface="Arial"/>
            </a:endParaRPr>
          </a:p>
        </p:txBody>
      </p:sp>
      <p:sp>
        <p:nvSpPr>
          <p:cNvPr id="10" name="TextBox 9"/>
          <p:cNvSpPr txBox="1"/>
          <p:nvPr/>
        </p:nvSpPr>
        <p:spPr>
          <a:xfrm>
            <a:off x="1486253" y="260648"/>
            <a:ext cx="7632848" cy="553998"/>
          </a:xfrm>
          <a:prstGeom prst="rect">
            <a:avLst/>
          </a:prstGeom>
          <a:noFill/>
        </p:spPr>
        <p:txBody>
          <a:bodyPr wrap="square" rtlCol="0">
            <a:spAutoFit/>
          </a:bodyPr>
          <a:lstStyle/>
          <a:p>
            <a:r>
              <a:rPr lang="en-US" sz="3000" dirty="0">
                <a:solidFill>
                  <a:srgbClr val="FFFFFF"/>
                </a:solidFill>
                <a:cs typeface="Arial" panose="020B0604020202020204" pitchFamily="34" charset="0"/>
                <a:sym typeface="Arial"/>
              </a:rPr>
              <a:t>The cognitive area</a:t>
            </a:r>
          </a:p>
        </p:txBody>
      </p:sp>
    </p:spTree>
    <p:extLst>
      <p:ext uri="{BB962C8B-B14F-4D97-AF65-F5344CB8AC3E}">
        <p14:creationId xmlns:p14="http://schemas.microsoft.com/office/powerpoint/2010/main" val="268240399"/>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earn.genetics.utah.edu/content/epigenetics/rat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ahftOcYUR9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ahftOcYUR9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lstStyle/>
          <a:p>
            <a:r>
              <a:rPr lang="en-GB" dirty="0" smtClean="0"/>
              <a:t>Could you have a single gene for …</a:t>
            </a:r>
            <a:endParaRPr lang="en-GB" dirty="0"/>
          </a:p>
        </p:txBody>
      </p:sp>
      <p:sp>
        <p:nvSpPr>
          <p:cNvPr id="7" name="Rectangle 6"/>
          <p:cNvSpPr/>
          <p:nvPr/>
        </p:nvSpPr>
        <p:spPr>
          <a:xfrm>
            <a:off x="1115616" y="2917182"/>
            <a:ext cx="7448128" cy="1754326"/>
          </a:xfrm>
          <a:prstGeom prst="rect">
            <a:avLst/>
          </a:prstGeom>
          <a:solidFill>
            <a:srgbClr val="00B0F0"/>
          </a:solidFill>
        </p:spPr>
        <p:txBody>
          <a:bodyPr wrap="square">
            <a:spAutoFit/>
          </a:bodyPr>
          <a:lstStyle/>
          <a:p>
            <a:r>
              <a:rPr lang="en-GB" sz="5400" dirty="0" smtClean="0">
                <a:latin typeface="Arial" panose="020B0604020202020204" pitchFamily="34" charset="0"/>
                <a:cs typeface="Arial" panose="020B0604020202020204" pitchFamily="34" charset="0"/>
              </a:rPr>
              <a:t>The number of children a woman will have </a:t>
            </a:r>
            <a:endParaRPr lang="en-GB" sz="5400" dirty="0">
              <a:latin typeface="Arial" panose="020B0604020202020204" pitchFamily="34" charset="0"/>
              <a:cs typeface="Arial" panose="020B0604020202020204" pitchFamily="34" charset="0"/>
            </a:endParaRPr>
          </a:p>
        </p:txBody>
      </p:sp>
      <p:sp>
        <p:nvSpPr>
          <p:cNvPr id="8" name="Rectangle 7"/>
          <p:cNvSpPr/>
          <p:nvPr/>
        </p:nvSpPr>
        <p:spPr>
          <a:xfrm>
            <a:off x="5436096" y="1124744"/>
            <a:ext cx="3555504" cy="1569660"/>
          </a:xfrm>
          <a:prstGeom prst="rect">
            <a:avLst/>
          </a:prstGeom>
          <a:solidFill>
            <a:srgbClr val="00B0F0"/>
          </a:solidFill>
        </p:spPr>
        <p:txBody>
          <a:bodyPr wrap="square">
            <a:spAutoFit/>
          </a:bodyPr>
          <a:lstStyle/>
          <a:p>
            <a:r>
              <a:rPr lang="en-GB" sz="4800" dirty="0" smtClean="0">
                <a:latin typeface="Arial" panose="020B0604020202020204" pitchFamily="34" charset="0"/>
                <a:cs typeface="Arial" panose="020B0604020202020204" pitchFamily="34" charset="0"/>
              </a:rPr>
              <a:t>A risk-taking personality</a:t>
            </a:r>
          </a:p>
        </p:txBody>
      </p:sp>
      <p:sp>
        <p:nvSpPr>
          <p:cNvPr id="9" name="Rectangle 8"/>
          <p:cNvSpPr/>
          <p:nvPr/>
        </p:nvSpPr>
        <p:spPr>
          <a:xfrm>
            <a:off x="152400" y="1124744"/>
            <a:ext cx="4419600" cy="1754326"/>
          </a:xfrm>
          <a:prstGeom prst="rect">
            <a:avLst/>
          </a:prstGeom>
          <a:solidFill>
            <a:srgbClr val="00B0F0"/>
          </a:solidFill>
        </p:spPr>
        <p:txBody>
          <a:bodyPr wrap="square">
            <a:spAutoFit/>
          </a:bodyPr>
          <a:lstStyle/>
          <a:p>
            <a:r>
              <a:rPr lang="en-GB" sz="5400" dirty="0" smtClean="0">
                <a:latin typeface="Arial" panose="020B0604020202020204" pitchFamily="34" charset="0"/>
                <a:cs typeface="Arial" panose="020B0604020202020204" pitchFamily="34" charset="0"/>
              </a:rPr>
              <a:t>An </a:t>
            </a:r>
            <a:r>
              <a:rPr lang="en-GB" sz="5400" dirty="0">
                <a:latin typeface="Arial" panose="020B0604020202020204" pitchFamily="34" charset="0"/>
                <a:cs typeface="Arial" panose="020B0604020202020204" pitchFamily="34" charset="0"/>
              </a:rPr>
              <a:t>irritable temperament </a:t>
            </a:r>
          </a:p>
        </p:txBody>
      </p:sp>
      <p:sp>
        <p:nvSpPr>
          <p:cNvPr id="10" name="Rectangle 9"/>
          <p:cNvSpPr/>
          <p:nvPr/>
        </p:nvSpPr>
        <p:spPr>
          <a:xfrm>
            <a:off x="2051720" y="5896088"/>
            <a:ext cx="5040560" cy="707886"/>
          </a:xfrm>
          <a:prstGeom prst="rect">
            <a:avLst/>
          </a:prstGeom>
          <a:solidFill>
            <a:srgbClr val="00B0F0"/>
          </a:solidFill>
        </p:spPr>
        <p:txBody>
          <a:bodyPr wrap="square">
            <a:spAutoFit/>
          </a:bodyPr>
          <a:lstStyle/>
          <a:p>
            <a:r>
              <a:rPr lang="en-GB" sz="4000" dirty="0" smtClean="0">
                <a:latin typeface="Arial" panose="020B0604020202020204" pitchFamily="34" charset="0"/>
                <a:cs typeface="Arial" panose="020B0604020202020204" pitchFamily="34" charset="0"/>
              </a:rPr>
              <a:t>Anti-social behaviour</a:t>
            </a:r>
            <a:endParaRPr lang="en-GB" sz="4000" dirty="0">
              <a:latin typeface="Arial" panose="020B0604020202020204" pitchFamily="34" charset="0"/>
              <a:cs typeface="Arial" panose="020B0604020202020204" pitchFamily="34" charset="0"/>
            </a:endParaRPr>
          </a:p>
        </p:txBody>
      </p:sp>
      <p:sp>
        <p:nvSpPr>
          <p:cNvPr id="11" name="Rectangle 10"/>
          <p:cNvSpPr/>
          <p:nvPr/>
        </p:nvSpPr>
        <p:spPr>
          <a:xfrm>
            <a:off x="2244824" y="4869160"/>
            <a:ext cx="4847456" cy="923330"/>
          </a:xfrm>
          <a:prstGeom prst="rect">
            <a:avLst/>
          </a:prstGeom>
          <a:solidFill>
            <a:srgbClr val="00B0F0"/>
          </a:solidFill>
        </p:spPr>
        <p:txBody>
          <a:bodyPr wrap="square">
            <a:spAutoFit/>
          </a:bodyPr>
          <a:lstStyle/>
          <a:p>
            <a:r>
              <a:rPr lang="en-GB" sz="5400" dirty="0" smtClean="0">
                <a:latin typeface="Arial" panose="020B0604020202020204" pitchFamily="34" charset="0"/>
                <a:cs typeface="Arial" panose="020B0604020202020204" pitchFamily="34" charset="0"/>
              </a:rPr>
              <a:t>Schizophrenia</a:t>
            </a:r>
            <a:endParaRPr lang="en-GB"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190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0" y="1"/>
            <a:ext cx="9143999" cy="4368800"/>
          </a:xfrm>
        </p:spPr>
        <p:txBody>
          <a:bodyPr>
            <a:normAutofit/>
          </a:bodyPr>
          <a:lstStyle/>
          <a:p>
            <a:pPr eaLnBrk="1" hangingPunct="1">
              <a:spcBef>
                <a:spcPct val="0"/>
              </a:spcBef>
            </a:pPr>
            <a:r>
              <a:rPr lang="en-US" altLang="en-US" sz="2800" dirty="0" smtClean="0">
                <a:latin typeface="Arial" charset="0"/>
                <a:cs typeface="Arial" charset="0"/>
              </a:rPr>
              <a:t>Unlike experiments there is no IV, just two variables that occur together as ‘co-variables.’</a:t>
            </a:r>
          </a:p>
          <a:p>
            <a:pPr eaLnBrk="1" hangingPunct="1">
              <a:spcBef>
                <a:spcPct val="0"/>
              </a:spcBef>
            </a:pPr>
            <a:r>
              <a:rPr lang="en-US" altLang="en-US" sz="2800" dirty="0" smtClean="0">
                <a:latin typeface="Arial" charset="0"/>
                <a:cs typeface="Arial" charset="0"/>
              </a:rPr>
              <a:t>As there is no IV to manipulate we cannot establish cause and effect</a:t>
            </a:r>
          </a:p>
          <a:p>
            <a:pPr eaLnBrk="1" hangingPunct="1">
              <a:spcBef>
                <a:spcPct val="0"/>
              </a:spcBef>
            </a:pPr>
            <a:r>
              <a:rPr lang="en-US" altLang="en-US" sz="2800" dirty="0" smtClean="0">
                <a:latin typeface="Arial" charset="0"/>
                <a:cs typeface="Arial" charset="0"/>
              </a:rPr>
              <a:t>We don’t know which variable is causing the other, we just know there is a relationship between them.</a:t>
            </a:r>
          </a:p>
        </p:txBody>
      </p:sp>
      <p:sp>
        <p:nvSpPr>
          <p:cNvPr id="8195" name="AutoShape 2" descr="https://encrypted-tbn2.gstatic.com/images?q=tbn:ANd9GcTzeqULco7XK3P5X5bAfmnLhRNNtu9yRsGKuCZskGoMTFzyXTN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endParaRPr lang="en-GB" altLang="en-US" sz="1800" dirty="0">
              <a:solidFill>
                <a:prstClr val="black"/>
              </a:solidFill>
              <a:latin typeface="Arial" panose="020B0604020202020204" pitchFamily="34" charset="0"/>
            </a:endParaRPr>
          </a:p>
        </p:txBody>
      </p:sp>
      <p:sp>
        <p:nvSpPr>
          <p:cNvPr id="8196" name="AutoShape 4" descr="https://encrypted-tbn2.gstatic.com/images?q=tbn:ANd9GcTzeqULco7XK3P5X5bAfmnLhRNNtu9yRsGKuCZskGoMTFzyXTN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endParaRPr lang="en-GB" altLang="en-US" sz="1800" dirty="0">
              <a:solidFill>
                <a:prstClr val="black"/>
              </a:solidFill>
              <a:latin typeface="Arial" panose="020B0604020202020204" pitchFamily="34" charset="0"/>
            </a:endParaRPr>
          </a:p>
        </p:txBody>
      </p:sp>
      <p:sp>
        <p:nvSpPr>
          <p:cNvPr id="7" name="Rounded Rectangular Callout 6"/>
          <p:cNvSpPr/>
          <p:nvPr/>
        </p:nvSpPr>
        <p:spPr>
          <a:xfrm>
            <a:off x="583664" y="3284984"/>
            <a:ext cx="7976673" cy="2304256"/>
          </a:xfrm>
          <a:prstGeom prst="wedgeRoundRectCallout">
            <a:avLst>
              <a:gd name="adj1" fmla="val -22945"/>
              <a:gd name="adj2" fmla="val 49476"/>
              <a:gd name="adj3" fmla="val 16667"/>
            </a:avLst>
          </a:prstGeom>
          <a:solidFill>
            <a:srgbClr val="EEE5E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lstStyle/>
          <a:p>
            <a:pPr marL="365125" eaLnBrk="0" hangingPunct="0">
              <a:defRPr/>
            </a:pPr>
            <a:endParaRPr lang="en-GB" sz="2000" dirty="0">
              <a:solidFill>
                <a:prstClr val="black"/>
              </a:solidFill>
              <a:latin typeface="Arial" panose="020B0604020202020204" pitchFamily="34" charset="0"/>
              <a:cs typeface="Arial" panose="020B0604020202020204" pitchFamily="34" charset="0"/>
            </a:endParaRPr>
          </a:p>
        </p:txBody>
      </p:sp>
      <p:sp>
        <p:nvSpPr>
          <p:cNvPr id="3" name="Oval 2"/>
          <p:cNvSpPr/>
          <p:nvPr/>
        </p:nvSpPr>
        <p:spPr>
          <a:xfrm>
            <a:off x="5724525" y="3541713"/>
            <a:ext cx="1295400" cy="1296987"/>
          </a:xfrm>
          <a:prstGeom prst="ellipse">
            <a:avLst/>
          </a:prstGeom>
          <a:solidFill>
            <a:srgbClr val="D8C4DA"/>
          </a:solidFill>
          <a:ln>
            <a:solidFill>
              <a:srgbClr val="9A689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000" b="1" dirty="0" err="1">
                <a:solidFill>
                  <a:prstClr val="black"/>
                </a:solidFill>
                <a:latin typeface="Arial" panose="020B0604020202020204" pitchFamily="34" charset="0"/>
              </a:rPr>
              <a:t>CoV</a:t>
            </a:r>
            <a:endParaRPr lang="en-GB" sz="3000" b="1" dirty="0">
              <a:solidFill>
                <a:prstClr val="black"/>
              </a:solidFill>
              <a:latin typeface="Arial" panose="020B0604020202020204" pitchFamily="34" charset="0"/>
            </a:endParaRPr>
          </a:p>
        </p:txBody>
      </p:sp>
      <p:sp>
        <p:nvSpPr>
          <p:cNvPr id="13" name="Left-Right Arrow 12"/>
          <p:cNvSpPr/>
          <p:nvPr/>
        </p:nvSpPr>
        <p:spPr>
          <a:xfrm>
            <a:off x="4230688" y="3848100"/>
            <a:ext cx="1349375" cy="682625"/>
          </a:xfrm>
          <a:prstGeom prst="leftRightArrow">
            <a:avLst/>
          </a:prstGeom>
          <a:solidFill>
            <a:schemeClr val="bg1"/>
          </a:solidFill>
          <a:ln>
            <a:solidFill>
              <a:srgbClr val="9A68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latin typeface="Arial" panose="020B0604020202020204" pitchFamily="34" charset="0"/>
            </a:endParaRPr>
          </a:p>
        </p:txBody>
      </p:sp>
      <p:sp>
        <p:nvSpPr>
          <p:cNvPr id="8202" name="TextBox 3"/>
          <p:cNvSpPr txBox="1">
            <a:spLocks noChangeArrowheads="1"/>
          </p:cNvSpPr>
          <p:nvPr/>
        </p:nvSpPr>
        <p:spPr bwMode="auto">
          <a:xfrm>
            <a:off x="730250" y="4035425"/>
            <a:ext cx="158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800" b="1">
                <a:solidFill>
                  <a:prstClr val="black"/>
                </a:solidFill>
              </a:rPr>
              <a:t>Correlation</a:t>
            </a:r>
          </a:p>
        </p:txBody>
      </p:sp>
      <p:sp>
        <p:nvSpPr>
          <p:cNvPr id="8203" name="TextBox 14"/>
          <p:cNvSpPr txBox="1">
            <a:spLocks noChangeArrowheads="1"/>
          </p:cNvSpPr>
          <p:nvPr/>
        </p:nvSpPr>
        <p:spPr bwMode="auto">
          <a:xfrm>
            <a:off x="2719388" y="5084763"/>
            <a:ext cx="4373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hangingPunct="1">
              <a:spcBef>
                <a:spcPct val="0"/>
              </a:spcBef>
              <a:buFontTx/>
              <a:buNone/>
            </a:pPr>
            <a:r>
              <a:rPr lang="en-GB" altLang="en-US" sz="1800" b="1">
                <a:solidFill>
                  <a:prstClr val="black"/>
                </a:solidFill>
              </a:rPr>
              <a:t>NO CAUSE &amp; EFFECT</a:t>
            </a:r>
          </a:p>
        </p:txBody>
      </p:sp>
      <p:sp>
        <p:nvSpPr>
          <p:cNvPr id="14" name="Oval 13"/>
          <p:cNvSpPr/>
          <p:nvPr/>
        </p:nvSpPr>
        <p:spPr>
          <a:xfrm>
            <a:off x="2790825" y="3541713"/>
            <a:ext cx="1296988" cy="1296987"/>
          </a:xfrm>
          <a:prstGeom prst="ellipse">
            <a:avLst/>
          </a:prstGeom>
          <a:solidFill>
            <a:srgbClr val="D8C4DA"/>
          </a:solidFill>
          <a:ln>
            <a:solidFill>
              <a:srgbClr val="9A689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000" b="1" dirty="0" err="1">
                <a:solidFill>
                  <a:prstClr val="black"/>
                </a:solidFill>
                <a:latin typeface="Arial" panose="020B0604020202020204" pitchFamily="34" charset="0"/>
              </a:rPr>
              <a:t>CoV</a:t>
            </a:r>
            <a:endParaRPr lang="en-GB" sz="3000" b="1" dirty="0">
              <a:solidFill>
                <a:prstClr val="black"/>
              </a:solidFill>
              <a:latin typeface="Arial" panose="020B0604020202020204" pitchFamily="34" charset="0"/>
            </a:endParaRPr>
          </a:p>
        </p:txBody>
      </p:sp>
      <p:sp>
        <p:nvSpPr>
          <p:cNvPr id="8205" name="TextBox 16"/>
          <p:cNvSpPr txBox="1">
            <a:spLocks noChangeArrowheads="1"/>
          </p:cNvSpPr>
          <p:nvPr/>
        </p:nvSpPr>
        <p:spPr bwMode="auto">
          <a:xfrm>
            <a:off x="2700338" y="4292600"/>
            <a:ext cx="4371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hangingPunct="1">
              <a:spcBef>
                <a:spcPct val="0"/>
              </a:spcBef>
              <a:buFontTx/>
              <a:buNone/>
            </a:pPr>
            <a:r>
              <a:rPr lang="en-GB" altLang="en-US" sz="4000" b="1">
                <a:solidFill>
                  <a:prstClr val="black"/>
                </a:solidFill>
              </a:rPr>
              <a:t>?</a:t>
            </a:r>
          </a:p>
        </p:txBody>
      </p:sp>
    </p:spTree>
    <p:extLst>
      <p:ext uri="{BB962C8B-B14F-4D97-AF65-F5344CB8AC3E}">
        <p14:creationId xmlns:p14="http://schemas.microsoft.com/office/powerpoint/2010/main" val="22786747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ular Callout 16"/>
          <p:cNvSpPr/>
          <p:nvPr/>
        </p:nvSpPr>
        <p:spPr>
          <a:xfrm>
            <a:off x="282451" y="3262426"/>
            <a:ext cx="8640960" cy="1803331"/>
          </a:xfrm>
          <a:prstGeom prst="wedgeRoundRectCallout">
            <a:avLst>
              <a:gd name="adj1" fmla="val -22945"/>
              <a:gd name="adj2" fmla="val 49476"/>
              <a:gd name="adj3" fmla="val 16667"/>
            </a:avLst>
          </a:prstGeom>
          <a:solidFill>
            <a:srgbClr val="EEE5E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lstStyle/>
          <a:p>
            <a:pPr marL="365125" eaLnBrk="0" hangingPunct="0">
              <a:defRPr/>
            </a:pPr>
            <a:endParaRPr lang="en-GB" sz="2000" dirty="0">
              <a:solidFill>
                <a:prstClr val="black"/>
              </a:solidFill>
              <a:latin typeface="Arial" panose="020B0604020202020204" pitchFamily="34" charset="0"/>
              <a:cs typeface="Arial" panose="020B0604020202020204" pitchFamily="34" charset="0"/>
            </a:endParaRPr>
          </a:p>
        </p:txBody>
      </p:sp>
      <p:sp>
        <p:nvSpPr>
          <p:cNvPr id="13" name="Rounded Rectangular Callout 12"/>
          <p:cNvSpPr/>
          <p:nvPr/>
        </p:nvSpPr>
        <p:spPr>
          <a:xfrm>
            <a:off x="282451" y="1232038"/>
            <a:ext cx="8640960" cy="1803331"/>
          </a:xfrm>
          <a:prstGeom prst="wedgeRoundRectCallout">
            <a:avLst>
              <a:gd name="adj1" fmla="val -22945"/>
              <a:gd name="adj2" fmla="val 49476"/>
              <a:gd name="adj3" fmla="val 16667"/>
            </a:avLst>
          </a:prstGeom>
          <a:solidFill>
            <a:srgbClr val="EEE5E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lstStyle/>
          <a:p>
            <a:pPr marL="365125" eaLnBrk="0" hangingPunct="0">
              <a:defRPr/>
            </a:pPr>
            <a:endParaRPr lang="en-GB" sz="2000" dirty="0">
              <a:solidFill>
                <a:prstClr val="black"/>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0"/>
            <a:ext cx="9144000" cy="1232037"/>
          </a:xfrm>
        </p:spPr>
        <p:txBody>
          <a:bodyPr>
            <a:normAutofit/>
          </a:bodyPr>
          <a:lstStyle/>
          <a:p>
            <a:pPr>
              <a:defRPr/>
            </a:pPr>
            <a:r>
              <a:rPr lang="en-US" dirty="0"/>
              <a:t>Correlations can be both the primary method or secondary technique. </a:t>
            </a:r>
          </a:p>
          <a:p>
            <a:pPr marL="0" indent="0">
              <a:buFont typeface="Arial" charset="0"/>
              <a:buNone/>
              <a:defRPr/>
            </a:pPr>
            <a:endParaRPr lang="en-GB" dirty="0"/>
          </a:p>
        </p:txBody>
      </p:sp>
      <p:sp>
        <p:nvSpPr>
          <p:cNvPr id="11" name="TextBox 10"/>
          <p:cNvSpPr txBox="1"/>
          <p:nvPr/>
        </p:nvSpPr>
        <p:spPr>
          <a:xfrm>
            <a:off x="6084888" y="1395413"/>
            <a:ext cx="2592387" cy="1323975"/>
          </a:xfrm>
          <a:prstGeom prst="rect">
            <a:avLst/>
          </a:prstGeom>
          <a:solidFill>
            <a:srgbClr val="D8C4DA"/>
          </a:solidFill>
          <a:ln>
            <a:solidFill>
              <a:srgbClr val="9A689E"/>
            </a:solidFill>
          </a:ln>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GB" sz="1600" b="1" dirty="0">
                <a:solidFill>
                  <a:prstClr val="black"/>
                </a:solidFill>
                <a:latin typeface="Arial" panose="020B0604020202020204" pitchFamily="34" charset="0"/>
                <a:cs typeface="Arial" panose="020B0604020202020204" pitchFamily="34" charset="0"/>
              </a:rPr>
              <a:t>Primary method</a:t>
            </a:r>
            <a:r>
              <a:rPr lang="en-GB" sz="1600" dirty="0">
                <a:solidFill>
                  <a:prstClr val="black"/>
                </a:solidFill>
                <a:latin typeface="Arial" panose="020B0604020202020204" pitchFamily="34" charset="0"/>
                <a:cs typeface="Arial" panose="020B0604020202020204" pitchFamily="34" charset="0"/>
              </a:rPr>
              <a:t>: Correlations </a:t>
            </a:r>
          </a:p>
          <a:p>
            <a:pPr algn="ctr">
              <a:defRPr/>
            </a:pPr>
            <a:endParaRPr lang="en-GB" sz="1600" b="1" dirty="0">
              <a:solidFill>
                <a:prstClr val="black"/>
              </a:solidFill>
              <a:latin typeface="Arial" panose="020B0604020202020204" pitchFamily="34" charset="0"/>
              <a:cs typeface="Arial" panose="020B0604020202020204" pitchFamily="34" charset="0"/>
            </a:endParaRPr>
          </a:p>
          <a:p>
            <a:pPr algn="ctr">
              <a:defRPr/>
            </a:pPr>
            <a:r>
              <a:rPr lang="en-GB" sz="1600" b="1" dirty="0">
                <a:solidFill>
                  <a:prstClr val="black"/>
                </a:solidFill>
                <a:latin typeface="Arial" panose="020B0604020202020204" pitchFamily="34" charset="0"/>
                <a:cs typeface="Arial" panose="020B0604020202020204" pitchFamily="34" charset="0"/>
              </a:rPr>
              <a:t>Secondary technique</a:t>
            </a:r>
            <a:r>
              <a:rPr lang="en-GB" sz="1600" dirty="0">
                <a:solidFill>
                  <a:prstClr val="black"/>
                </a:solidFill>
                <a:latin typeface="Arial" panose="020B0604020202020204" pitchFamily="34" charset="0"/>
                <a:cs typeface="Arial" panose="020B0604020202020204" pitchFamily="34" charset="0"/>
              </a:rPr>
              <a:t>:</a:t>
            </a:r>
          </a:p>
          <a:p>
            <a:pPr algn="ctr">
              <a:defRPr/>
            </a:pPr>
            <a:r>
              <a:rPr lang="en-GB" sz="1600" dirty="0">
                <a:solidFill>
                  <a:prstClr val="black"/>
                </a:solidFill>
                <a:latin typeface="Arial" panose="020B0604020202020204" pitchFamily="34" charset="0"/>
                <a:cs typeface="Arial" panose="020B0604020202020204" pitchFamily="34" charset="0"/>
              </a:rPr>
              <a:t>Self report/Observation</a:t>
            </a:r>
          </a:p>
        </p:txBody>
      </p:sp>
      <p:sp>
        <p:nvSpPr>
          <p:cNvPr id="12" name="TextBox 11"/>
          <p:cNvSpPr txBox="1"/>
          <p:nvPr/>
        </p:nvSpPr>
        <p:spPr>
          <a:xfrm>
            <a:off x="6084888" y="3430588"/>
            <a:ext cx="2592387" cy="1323975"/>
          </a:xfrm>
          <a:prstGeom prst="rect">
            <a:avLst/>
          </a:prstGeom>
          <a:solidFill>
            <a:srgbClr val="D8C4DA"/>
          </a:solidFill>
          <a:ln>
            <a:solidFill>
              <a:srgbClr val="9A689E"/>
            </a:solidFill>
          </a:ln>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GB" sz="1600" b="1" dirty="0">
                <a:solidFill>
                  <a:prstClr val="black"/>
                </a:solidFill>
                <a:latin typeface="Arial" panose="020B0604020202020204" pitchFamily="34" charset="0"/>
                <a:cs typeface="Arial" panose="020B0604020202020204" pitchFamily="34" charset="0"/>
              </a:rPr>
              <a:t>Primary method</a:t>
            </a:r>
            <a:r>
              <a:rPr lang="en-GB" sz="1600" dirty="0">
                <a:solidFill>
                  <a:prstClr val="black"/>
                </a:solidFill>
                <a:latin typeface="Arial" panose="020B0604020202020204" pitchFamily="34" charset="0"/>
                <a:cs typeface="Arial" panose="020B0604020202020204" pitchFamily="34" charset="0"/>
              </a:rPr>
              <a:t>: Experiment</a:t>
            </a:r>
          </a:p>
          <a:p>
            <a:pPr algn="ctr">
              <a:defRPr/>
            </a:pPr>
            <a:endParaRPr lang="en-GB" sz="1600" b="1" dirty="0">
              <a:solidFill>
                <a:prstClr val="black"/>
              </a:solidFill>
              <a:latin typeface="Arial" panose="020B0604020202020204" pitchFamily="34" charset="0"/>
              <a:cs typeface="Arial" panose="020B0604020202020204" pitchFamily="34" charset="0"/>
            </a:endParaRPr>
          </a:p>
          <a:p>
            <a:pPr algn="ctr">
              <a:defRPr/>
            </a:pPr>
            <a:r>
              <a:rPr lang="en-GB" sz="1600" b="1" dirty="0">
                <a:solidFill>
                  <a:prstClr val="black"/>
                </a:solidFill>
                <a:latin typeface="Arial" panose="020B0604020202020204" pitchFamily="34" charset="0"/>
                <a:cs typeface="Arial" panose="020B0604020202020204" pitchFamily="34" charset="0"/>
              </a:rPr>
              <a:t>Secondary technique</a:t>
            </a:r>
            <a:r>
              <a:rPr lang="en-GB" sz="1600" dirty="0">
                <a:solidFill>
                  <a:prstClr val="black"/>
                </a:solidFill>
                <a:latin typeface="Arial" panose="020B0604020202020204" pitchFamily="34" charset="0"/>
                <a:cs typeface="Arial" panose="020B0604020202020204" pitchFamily="34" charset="0"/>
              </a:rPr>
              <a:t>:</a:t>
            </a:r>
          </a:p>
          <a:p>
            <a:pPr algn="ctr">
              <a:defRPr/>
            </a:pPr>
            <a:r>
              <a:rPr lang="en-GB" sz="1600" dirty="0">
                <a:solidFill>
                  <a:prstClr val="black"/>
                </a:solidFill>
                <a:latin typeface="Arial" panose="020B0604020202020204" pitchFamily="34" charset="0"/>
                <a:cs typeface="Arial" panose="020B0604020202020204" pitchFamily="34" charset="0"/>
              </a:rPr>
              <a:t>Correlation</a:t>
            </a:r>
          </a:p>
        </p:txBody>
      </p:sp>
      <p:sp>
        <p:nvSpPr>
          <p:cNvPr id="9227" name="Content Placeholder 2"/>
          <p:cNvSpPr txBox="1">
            <a:spLocks/>
          </p:cNvSpPr>
          <p:nvPr/>
        </p:nvSpPr>
        <p:spPr bwMode="auto">
          <a:xfrm>
            <a:off x="468313" y="1428750"/>
            <a:ext cx="5399087"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lnSpc>
                <a:spcPct val="150000"/>
              </a:lnSpc>
              <a:spcBef>
                <a:spcPct val="0"/>
              </a:spcBef>
            </a:pPr>
            <a:r>
              <a:rPr lang="en-US" altLang="en-US" sz="1600">
                <a:solidFill>
                  <a:prstClr val="black"/>
                </a:solidFill>
              </a:rPr>
              <a:t>Self reports and observations can both be used as a way to gather data on variables, and then see if there is a relationship between them.</a:t>
            </a:r>
          </a:p>
        </p:txBody>
      </p:sp>
      <p:sp>
        <p:nvSpPr>
          <p:cNvPr id="9228" name="Content Placeholder 2"/>
          <p:cNvSpPr txBox="1">
            <a:spLocks/>
          </p:cNvSpPr>
          <p:nvPr/>
        </p:nvSpPr>
        <p:spPr bwMode="auto">
          <a:xfrm>
            <a:off x="468313" y="3429000"/>
            <a:ext cx="56165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lnSpc>
                <a:spcPct val="150000"/>
              </a:lnSpc>
              <a:spcBef>
                <a:spcPct val="0"/>
              </a:spcBef>
            </a:pPr>
            <a:r>
              <a:rPr lang="en-US" altLang="en-US" sz="1600" dirty="0">
                <a:solidFill>
                  <a:prstClr val="black"/>
                </a:solidFill>
              </a:rPr>
              <a:t>Experiments can compare the data between two groups using correlations.</a:t>
            </a:r>
          </a:p>
          <a:p>
            <a:pPr eaLnBrk="1" hangingPunct="1">
              <a:lnSpc>
                <a:spcPct val="150000"/>
              </a:lnSpc>
              <a:spcBef>
                <a:spcPct val="0"/>
              </a:spcBef>
            </a:pPr>
            <a:r>
              <a:rPr lang="en-US" altLang="en-US" sz="1600" dirty="0">
                <a:solidFill>
                  <a:prstClr val="black"/>
                </a:solidFill>
              </a:rPr>
              <a:t>I find out men have a stronger correlation between age and time spent looking in the mirror than women.</a:t>
            </a:r>
          </a:p>
        </p:txBody>
      </p:sp>
      <p:sp>
        <p:nvSpPr>
          <p:cNvPr id="9229" name="TextBox 1"/>
          <p:cNvSpPr txBox="1">
            <a:spLocks noChangeArrowheads="1"/>
          </p:cNvSpPr>
          <p:nvPr/>
        </p:nvSpPr>
        <p:spPr bwMode="auto">
          <a:xfrm>
            <a:off x="323850" y="5230813"/>
            <a:ext cx="82089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3200" b="1" i="1" dirty="0">
                <a:solidFill>
                  <a:prstClr val="black"/>
                </a:solidFill>
              </a:rPr>
              <a:t>Stretch and Challenge: </a:t>
            </a:r>
            <a:r>
              <a:rPr lang="en-US" altLang="en-US" sz="3200" b="1" dirty="0">
                <a:solidFill>
                  <a:prstClr val="black"/>
                </a:solidFill>
              </a:rPr>
              <a:t>which core study uses experiment as the method and correlation as the technique?</a:t>
            </a:r>
          </a:p>
        </p:txBody>
      </p:sp>
    </p:spTree>
    <p:extLst>
      <p:ext uri="{BB962C8B-B14F-4D97-AF65-F5344CB8AC3E}">
        <p14:creationId xmlns:p14="http://schemas.microsoft.com/office/powerpoint/2010/main" val="576878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0" y="0"/>
            <a:ext cx="9144000" cy="696686"/>
          </a:xfrm>
          <a:prstGeom prst="rect">
            <a:avLst/>
          </a:prstGeom>
          <a:solidFill>
            <a:srgbClr val="FFFF00"/>
          </a:solidFill>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Paper 1 Section </a:t>
            </a:r>
            <a:r>
              <a:rPr lang="en-GB" sz="2800" dirty="0"/>
              <a:t>B: Research design and response </a:t>
            </a:r>
            <a:endParaRPr lang="en" sz="2800" dirty="0"/>
          </a:p>
        </p:txBody>
      </p:sp>
      <p:sp>
        <p:nvSpPr>
          <p:cNvPr id="225" name="Shape 225"/>
          <p:cNvSpPr txBox="1">
            <a:spLocks noGrp="1"/>
          </p:cNvSpPr>
          <p:nvPr>
            <p:ph type="body" idx="1"/>
          </p:nvPr>
        </p:nvSpPr>
        <p:spPr>
          <a:xfrm>
            <a:off x="0" y="548680"/>
            <a:ext cx="9144000" cy="5832648"/>
          </a:xfrm>
          <a:prstGeom prst="rect">
            <a:avLst/>
          </a:prstGeom>
          <a:ln w="9525" cap="flat">
            <a:noFill/>
            <a:prstDash val="solid"/>
            <a:round/>
            <a:headEnd type="none" w="med" len="med"/>
            <a:tailEnd type="none" w="med" len="med"/>
          </a:ln>
        </p:spPr>
        <p:txBody>
          <a:bodyPr lIns="91425" tIns="91425" rIns="91425" bIns="91425" anchor="t" anchorCtr="0">
            <a:noAutofit/>
          </a:bodyPr>
          <a:lstStyle/>
          <a:p>
            <a:pPr lvl="0"/>
            <a:r>
              <a:rPr lang="en-GB" sz="5400" dirty="0" smtClean="0"/>
              <a:t>Hypotheses questions – 3 marks</a:t>
            </a:r>
          </a:p>
          <a:p>
            <a:pPr marL="514350" lvl="0" indent="-514350">
              <a:buAutoNum type="arabicPeriod"/>
            </a:pPr>
            <a:r>
              <a:rPr lang="en-GB" sz="5400" dirty="0" smtClean="0"/>
              <a:t>Variable 1 operationalised</a:t>
            </a:r>
          </a:p>
          <a:p>
            <a:pPr marL="514350" lvl="0" indent="-514350">
              <a:buAutoNum type="arabicPeriod"/>
            </a:pPr>
            <a:r>
              <a:rPr lang="en-GB" sz="5400" dirty="0"/>
              <a:t>Variable </a:t>
            </a:r>
            <a:r>
              <a:rPr lang="en-GB" sz="5400" dirty="0" smtClean="0"/>
              <a:t>2 operationalised</a:t>
            </a:r>
            <a:endParaRPr lang="en-GB" sz="5400" dirty="0"/>
          </a:p>
          <a:p>
            <a:pPr marL="514350" lvl="0" indent="-514350">
              <a:buAutoNum type="arabicPeriod"/>
            </a:pPr>
            <a:r>
              <a:rPr lang="en-GB" sz="5400" dirty="0" smtClean="0"/>
              <a:t>Correct type of hypothesis</a:t>
            </a:r>
            <a:endParaRPr lang="en-GB" sz="5400" dirty="0"/>
          </a:p>
        </p:txBody>
      </p:sp>
    </p:spTree>
    <p:extLst>
      <p:ext uri="{BB962C8B-B14F-4D97-AF65-F5344CB8AC3E}">
        <p14:creationId xmlns:p14="http://schemas.microsoft.com/office/powerpoint/2010/main" val="477514514"/>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smtClean="0">
                <a:latin typeface="Arial" charset="0"/>
                <a:cs typeface="Arial" charset="0"/>
              </a:rPr>
              <a:t>Hypotheses</a:t>
            </a:r>
          </a:p>
        </p:txBody>
      </p:sp>
      <p:sp>
        <p:nvSpPr>
          <p:cNvPr id="3" name="Content Placeholder 2"/>
          <p:cNvSpPr>
            <a:spLocks noGrp="1"/>
          </p:cNvSpPr>
          <p:nvPr>
            <p:ph idx="1"/>
          </p:nvPr>
        </p:nvSpPr>
        <p:spPr/>
        <p:txBody>
          <a:bodyPr/>
          <a:lstStyle/>
          <a:p>
            <a:pPr>
              <a:defRPr/>
            </a:pPr>
            <a:r>
              <a:rPr lang="en-US" dirty="0"/>
              <a:t>Unlike Observation and Self Report we can generate hypotheses for Correlation Research.</a:t>
            </a:r>
          </a:p>
          <a:p>
            <a:pPr>
              <a:defRPr/>
            </a:pPr>
            <a:r>
              <a:rPr lang="en-US" dirty="0"/>
              <a:t>Recap:</a:t>
            </a:r>
          </a:p>
          <a:p>
            <a:pPr marL="719138" indent="-358775">
              <a:buFont typeface="Symbol" panose="05050102010706020507" pitchFamily="18" charset="2"/>
              <a:buChar char=""/>
              <a:defRPr/>
            </a:pPr>
            <a:r>
              <a:rPr lang="en-US" dirty="0"/>
              <a:t>Null Hypothesis</a:t>
            </a:r>
          </a:p>
          <a:p>
            <a:pPr marL="719138" indent="-358775">
              <a:buFont typeface="Symbol" panose="05050102010706020507" pitchFamily="18" charset="2"/>
              <a:buChar char=""/>
              <a:defRPr/>
            </a:pPr>
            <a:r>
              <a:rPr lang="en-US" dirty="0"/>
              <a:t>Alternate hypothesis (one tailed or two tailed).</a:t>
            </a:r>
          </a:p>
          <a:p>
            <a:pPr marL="0" indent="0">
              <a:buFont typeface="Arial" charset="0"/>
              <a:buNone/>
              <a:defRPr/>
            </a:pPr>
            <a:endParaRPr lang="en-US" b="1" dirty="0" smtClean="0"/>
          </a:p>
          <a:p>
            <a:pPr marL="0" indent="0">
              <a:buFont typeface="Arial" charset="0"/>
              <a:buNone/>
              <a:defRPr/>
            </a:pPr>
            <a:r>
              <a:rPr lang="en-US" b="1" dirty="0" smtClean="0"/>
              <a:t>What </a:t>
            </a:r>
            <a:r>
              <a:rPr lang="en-US" b="1" dirty="0"/>
              <a:t>is the difference between a one tailed and a two tailed hypothesis?</a:t>
            </a:r>
          </a:p>
          <a:p>
            <a:pPr>
              <a:defRPr/>
            </a:pPr>
            <a:endParaRPr lang="en-GB" sz="1800" dirty="0"/>
          </a:p>
        </p:txBody>
      </p:sp>
    </p:spTree>
    <p:extLst>
      <p:ext uri="{BB962C8B-B14F-4D97-AF65-F5344CB8AC3E}">
        <p14:creationId xmlns:p14="http://schemas.microsoft.com/office/powerpoint/2010/main" val="857650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smtClean="0">
                <a:latin typeface="Arial" charset="0"/>
                <a:cs typeface="Arial" charset="0"/>
              </a:rPr>
              <a:t>Hypotheses</a:t>
            </a:r>
          </a:p>
        </p:txBody>
      </p:sp>
      <p:sp>
        <p:nvSpPr>
          <p:cNvPr id="23555" name="Content Placeholder 2"/>
          <p:cNvSpPr>
            <a:spLocks noGrp="1"/>
          </p:cNvSpPr>
          <p:nvPr>
            <p:ph idx="1"/>
          </p:nvPr>
        </p:nvSpPr>
        <p:spPr/>
        <p:txBody>
          <a:bodyPr>
            <a:normAutofit/>
          </a:bodyPr>
          <a:lstStyle/>
          <a:p>
            <a:pPr>
              <a:spcBef>
                <a:spcPct val="0"/>
              </a:spcBef>
            </a:pPr>
            <a:r>
              <a:rPr lang="en-US" altLang="en-US" dirty="0" smtClean="0">
                <a:latin typeface="Arial" charset="0"/>
                <a:cs typeface="Arial" charset="0"/>
              </a:rPr>
              <a:t>Correlations can’t show cause and effect</a:t>
            </a:r>
          </a:p>
          <a:p>
            <a:pPr>
              <a:spcBef>
                <a:spcPct val="0"/>
              </a:spcBef>
            </a:pPr>
            <a:r>
              <a:rPr lang="en-US" altLang="en-US" dirty="0" smtClean="0">
                <a:latin typeface="Arial" charset="0"/>
                <a:cs typeface="Arial" charset="0"/>
              </a:rPr>
              <a:t>Can’t mention the effect one variable will have on the other so we talk about the ‘relationship’ between two variables</a:t>
            </a:r>
          </a:p>
          <a:p>
            <a:pPr>
              <a:spcBef>
                <a:spcPct val="0"/>
              </a:spcBef>
            </a:pPr>
            <a:r>
              <a:rPr lang="en-US" altLang="en-US" dirty="0" smtClean="0">
                <a:latin typeface="Arial" charset="0"/>
                <a:cs typeface="Arial" charset="0"/>
              </a:rPr>
              <a:t>Still using the term significant</a:t>
            </a:r>
          </a:p>
          <a:p>
            <a:pPr>
              <a:spcBef>
                <a:spcPct val="0"/>
              </a:spcBef>
            </a:pPr>
            <a:r>
              <a:rPr lang="en-US" altLang="en-US" dirty="0" smtClean="0">
                <a:latin typeface="Arial" charset="0"/>
                <a:cs typeface="Arial" charset="0"/>
              </a:rPr>
              <a:t>Still must clearly state the variables and how they have been </a:t>
            </a:r>
            <a:r>
              <a:rPr lang="en-US" altLang="en-US" dirty="0" err="1" smtClean="0">
                <a:latin typeface="Arial" charset="0"/>
                <a:cs typeface="Arial" charset="0"/>
              </a:rPr>
              <a:t>operationalised</a:t>
            </a:r>
            <a:endParaRPr lang="en-US" altLang="en-US" dirty="0" smtClean="0">
              <a:latin typeface="Arial" charset="0"/>
              <a:cs typeface="Arial" charset="0"/>
            </a:endParaRPr>
          </a:p>
          <a:p>
            <a:pPr>
              <a:spcBef>
                <a:spcPct val="0"/>
              </a:spcBef>
            </a:pPr>
            <a:r>
              <a:rPr lang="en-US" altLang="en-US" dirty="0" smtClean="0">
                <a:latin typeface="Arial" charset="0"/>
                <a:cs typeface="Arial" charset="0"/>
              </a:rPr>
              <a:t>NEVER using the words cause, effect or difference. </a:t>
            </a:r>
          </a:p>
        </p:txBody>
      </p:sp>
    </p:spTree>
    <p:extLst>
      <p:ext uri="{BB962C8B-B14F-4D97-AF65-F5344CB8AC3E}">
        <p14:creationId xmlns:p14="http://schemas.microsoft.com/office/powerpoint/2010/main" val="289628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latin typeface="Arial" charset="0"/>
                <a:cs typeface="Arial" charset="0"/>
              </a:rPr>
              <a:t>Hypotheses</a:t>
            </a:r>
          </a:p>
        </p:txBody>
      </p:sp>
      <p:sp>
        <p:nvSpPr>
          <p:cNvPr id="3" name="Content Placeholder 2"/>
          <p:cNvSpPr>
            <a:spLocks noGrp="1"/>
          </p:cNvSpPr>
          <p:nvPr>
            <p:ph idx="1"/>
          </p:nvPr>
        </p:nvSpPr>
        <p:spPr/>
        <p:txBody>
          <a:bodyPr>
            <a:normAutofit lnSpcReduction="10000"/>
          </a:bodyPr>
          <a:lstStyle/>
          <a:p>
            <a:pPr>
              <a:defRPr/>
            </a:pPr>
            <a:r>
              <a:rPr lang="en-US" sz="2800" b="1" dirty="0"/>
              <a:t>Null hypothesis: there will be no relationship</a:t>
            </a:r>
          </a:p>
          <a:p>
            <a:pPr marL="719138" indent="-358775">
              <a:buFont typeface="Symbol" panose="05050102010706020507" pitchFamily="18" charset="2"/>
              <a:buChar char=""/>
              <a:defRPr/>
            </a:pPr>
            <a:r>
              <a:rPr lang="en-US" sz="2800" dirty="0"/>
              <a:t> There will be no significant relationship between V1 and </a:t>
            </a:r>
            <a:r>
              <a:rPr lang="en-US" sz="2800" dirty="0" smtClean="0"/>
              <a:t>V2.</a:t>
            </a:r>
            <a:endParaRPr lang="en-US" sz="2800" dirty="0"/>
          </a:p>
          <a:p>
            <a:pPr>
              <a:defRPr/>
            </a:pPr>
            <a:r>
              <a:rPr lang="en-US" sz="2800" b="1" dirty="0"/>
              <a:t>Alternate hypothesis:</a:t>
            </a:r>
          </a:p>
          <a:p>
            <a:pPr marL="719138" indent="-358775">
              <a:buFont typeface="Symbol" panose="05050102010706020507" pitchFamily="18" charset="2"/>
              <a:buChar char=""/>
              <a:defRPr/>
            </a:pPr>
            <a:r>
              <a:rPr lang="en-US" sz="2800" dirty="0"/>
              <a:t>One tailed: There will be a significant positive/negative relationship between V1 and V2</a:t>
            </a:r>
          </a:p>
          <a:p>
            <a:pPr marL="719138" indent="-358775">
              <a:buFont typeface="Symbol" panose="05050102010706020507" pitchFamily="18" charset="2"/>
              <a:buChar char=""/>
              <a:defRPr/>
            </a:pPr>
            <a:r>
              <a:rPr lang="en-US" sz="2800" dirty="0"/>
              <a:t>Two tailed: there will be a significant relationship between V1 and V2.</a:t>
            </a:r>
          </a:p>
          <a:p>
            <a:pPr>
              <a:defRPr/>
            </a:pPr>
            <a:endParaRPr lang="en-US" sz="2800" dirty="0"/>
          </a:p>
          <a:p>
            <a:pPr marL="0" indent="0" algn="ctr">
              <a:buFont typeface="Arial" charset="0"/>
              <a:buNone/>
              <a:defRPr/>
            </a:pPr>
            <a:r>
              <a:rPr lang="en-US" sz="2800" b="1" dirty="0" smtClean="0"/>
              <a:t>Which </a:t>
            </a:r>
            <a:r>
              <a:rPr lang="en-US" sz="2800" b="1" dirty="0"/>
              <a:t>word(s) must you NEVER use in a correlational hypothesis?</a:t>
            </a:r>
          </a:p>
          <a:p>
            <a:pPr>
              <a:defRPr/>
            </a:pPr>
            <a:endParaRPr lang="en-GB" sz="1800" dirty="0"/>
          </a:p>
        </p:txBody>
      </p:sp>
    </p:spTree>
    <p:extLst>
      <p:ext uri="{BB962C8B-B14F-4D97-AF65-F5344CB8AC3E}">
        <p14:creationId xmlns:p14="http://schemas.microsoft.com/office/powerpoint/2010/main" val="3598807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548680"/>
            <a:ext cx="5868144" cy="5832648"/>
          </a:xfrm>
          <a:prstGeom prst="rect">
            <a:avLst/>
          </a:prstGeom>
          <a:ln w="9525" cap="flat">
            <a:noFill/>
            <a:prstDash val="solid"/>
            <a:round/>
            <a:headEnd type="none" w="med" len="med"/>
            <a:tailEnd type="none" w="med" len="med"/>
          </a:ln>
        </p:spPr>
        <p:txBody>
          <a:bodyPr lIns="91425" tIns="91425" rIns="91425" bIns="91425" anchor="t" anchorCtr="0">
            <a:noAutofit/>
          </a:bodyPr>
          <a:lstStyle/>
          <a:p>
            <a:pPr lvl="0"/>
            <a:r>
              <a:rPr lang="en-GB" sz="4400" dirty="0" smtClean="0"/>
              <a:t>Correct type of hypothesis for correlations:</a:t>
            </a:r>
          </a:p>
          <a:p>
            <a:pPr lvl="0"/>
            <a:endParaRPr lang="en-GB" sz="4400" dirty="0" smtClean="0"/>
          </a:p>
          <a:p>
            <a:pPr lvl="0"/>
            <a:r>
              <a:rPr lang="en-GB" sz="4400" dirty="0" smtClean="0"/>
              <a:t>There will be ….. relationship / correlation between … and …</a:t>
            </a:r>
            <a:endParaRPr lang="en-GB" sz="4400" dirty="0"/>
          </a:p>
        </p:txBody>
      </p:sp>
      <p:sp>
        <p:nvSpPr>
          <p:cNvPr id="5" name="Shape 224"/>
          <p:cNvSpPr txBox="1">
            <a:spLocks/>
          </p:cNvSpPr>
          <p:nvPr/>
        </p:nvSpPr>
        <p:spPr>
          <a:xfrm>
            <a:off x="0" y="0"/>
            <a:ext cx="9144000" cy="696686"/>
          </a:xfrm>
          <a:prstGeom prst="rect">
            <a:avLst/>
          </a:prstGeom>
          <a:solidFill>
            <a:srgbClr val="FFFF00"/>
          </a:solidFill>
          <a:ln w="9525" cap="flat">
            <a:noFill/>
            <a:prstDash val="solid"/>
            <a:round/>
            <a:headEnd type="none" w="med" len="med"/>
            <a:tailEnd type="none" w="med" len="med"/>
          </a:ln>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algn="ctr"/>
            <a:r>
              <a:rPr lang="en-GB" sz="2800" smtClean="0"/>
              <a:t>Paper 1 Section B: Research design and response </a:t>
            </a:r>
            <a:endParaRPr lang="en" sz="28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60" t="13827" r="51984" b="29876"/>
          <a:stretch/>
        </p:blipFill>
        <p:spPr bwMode="auto">
          <a:xfrm>
            <a:off x="5294897" y="1412776"/>
            <a:ext cx="3849103" cy="342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648430"/>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548680"/>
            <a:ext cx="6588224" cy="5832648"/>
          </a:xfrm>
          <a:prstGeom prst="rect">
            <a:avLst/>
          </a:prstGeom>
          <a:ln w="9525" cap="flat">
            <a:noFill/>
            <a:prstDash val="solid"/>
            <a:round/>
            <a:headEnd type="none" w="med" len="med"/>
            <a:tailEnd type="none" w="med" len="med"/>
          </a:ln>
        </p:spPr>
        <p:txBody>
          <a:bodyPr lIns="91425" tIns="91425" rIns="91425" bIns="91425" anchor="t" anchorCtr="0">
            <a:noAutofit/>
          </a:bodyPr>
          <a:lstStyle/>
          <a:p>
            <a:pPr lvl="0"/>
            <a:r>
              <a:rPr lang="en-GB" sz="4000" dirty="0" smtClean="0"/>
              <a:t>There </a:t>
            </a:r>
            <a:r>
              <a:rPr lang="en-GB" sz="4000" dirty="0"/>
              <a:t>will be a significant positive relationship between number of pets owned and the amount of money spent on pet food per </a:t>
            </a:r>
            <a:r>
              <a:rPr lang="en-GB" sz="4000" dirty="0" smtClean="0"/>
              <a:t>week (£).</a:t>
            </a:r>
          </a:p>
          <a:p>
            <a:pPr marL="457200" lvl="0" indent="-457200">
              <a:buFont typeface="Wingdings" panose="05000000000000000000" pitchFamily="2" charset="2"/>
              <a:buChar char="Ø"/>
            </a:pPr>
            <a:endParaRPr lang="en-GB" sz="4000" dirty="0" smtClean="0"/>
          </a:p>
          <a:p>
            <a:pPr marL="457200" lvl="0" indent="-457200">
              <a:buFont typeface="Wingdings" panose="05000000000000000000" pitchFamily="2" charset="2"/>
              <a:buChar char="Ø"/>
            </a:pPr>
            <a:r>
              <a:rPr lang="en-GB" sz="4000" dirty="0" smtClean="0"/>
              <a:t>Null </a:t>
            </a:r>
            <a:r>
              <a:rPr lang="en-GB" sz="4000" dirty="0"/>
              <a:t>/ </a:t>
            </a:r>
            <a:r>
              <a:rPr lang="en-GB" sz="4000" dirty="0" smtClean="0"/>
              <a:t>2 tailed non-directional </a:t>
            </a:r>
            <a:r>
              <a:rPr lang="en-GB" sz="4000" dirty="0"/>
              <a:t>/ </a:t>
            </a:r>
            <a:r>
              <a:rPr lang="en-GB" sz="4000" dirty="0" smtClean="0"/>
              <a:t>1 tailed directional hypothesis?</a:t>
            </a:r>
            <a:endParaRPr lang="en-GB" sz="4000" dirty="0"/>
          </a:p>
        </p:txBody>
      </p:sp>
      <p:sp>
        <p:nvSpPr>
          <p:cNvPr id="5" name="Shape 224"/>
          <p:cNvSpPr txBox="1">
            <a:spLocks/>
          </p:cNvSpPr>
          <p:nvPr/>
        </p:nvSpPr>
        <p:spPr>
          <a:xfrm>
            <a:off x="0" y="0"/>
            <a:ext cx="9144000" cy="696686"/>
          </a:xfrm>
          <a:prstGeom prst="rect">
            <a:avLst/>
          </a:prstGeom>
          <a:solidFill>
            <a:srgbClr val="FFFF00"/>
          </a:solidFill>
          <a:ln w="9525" cap="flat">
            <a:noFill/>
            <a:prstDash val="solid"/>
            <a:round/>
            <a:headEnd type="none" w="med" len="med"/>
            <a:tailEnd type="none" w="med" len="med"/>
          </a:ln>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algn="ctr"/>
            <a:r>
              <a:rPr lang="en-GB" sz="2800" smtClean="0"/>
              <a:t>Paper 1 Section B: Research design and response </a:t>
            </a:r>
            <a:endParaRPr lang="en" sz="2800"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60" t="13827" r="51984" b="29876"/>
          <a:stretch/>
        </p:blipFill>
        <p:spPr bwMode="auto">
          <a:xfrm>
            <a:off x="6012160" y="2051588"/>
            <a:ext cx="3131840" cy="2789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217783"/>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548680"/>
            <a:ext cx="5940152" cy="5832648"/>
          </a:xfrm>
          <a:prstGeom prst="rect">
            <a:avLst/>
          </a:prstGeom>
          <a:ln w="9525" cap="flat">
            <a:noFill/>
            <a:prstDash val="solid"/>
            <a:round/>
            <a:headEnd type="none" w="med" len="med"/>
            <a:tailEnd type="none" w="med" len="med"/>
          </a:ln>
        </p:spPr>
        <p:txBody>
          <a:bodyPr lIns="91425" tIns="91425" rIns="91425" bIns="91425" anchor="t" anchorCtr="0">
            <a:noAutofit/>
          </a:bodyPr>
          <a:lstStyle/>
          <a:p>
            <a:pPr lvl="0"/>
            <a:r>
              <a:rPr lang="en-GB" sz="3600" dirty="0" smtClean="0"/>
              <a:t>There </a:t>
            </a:r>
            <a:r>
              <a:rPr lang="en-GB" sz="3600" dirty="0"/>
              <a:t>will be no significant relationship between a person’s mood </a:t>
            </a:r>
            <a:r>
              <a:rPr lang="en-GB" sz="3600" dirty="0" smtClean="0"/>
              <a:t>(scores on affective index) and </a:t>
            </a:r>
            <a:r>
              <a:rPr lang="en-GB" sz="3600" dirty="0"/>
              <a:t>the amount of chocolate they </a:t>
            </a:r>
            <a:r>
              <a:rPr lang="en-GB" sz="3600" dirty="0" smtClean="0"/>
              <a:t>consume (grams).</a:t>
            </a:r>
            <a:endParaRPr lang="en-GB" sz="3600" dirty="0"/>
          </a:p>
          <a:p>
            <a:pPr lvl="0"/>
            <a:endParaRPr lang="en-GB" sz="3600" dirty="0" smtClean="0"/>
          </a:p>
          <a:p>
            <a:pPr marL="457200" lvl="0" indent="-457200">
              <a:buFont typeface="Wingdings" panose="05000000000000000000" pitchFamily="2" charset="2"/>
              <a:buChar char="Ø"/>
            </a:pPr>
            <a:r>
              <a:rPr lang="en-GB" sz="3600" dirty="0" smtClean="0"/>
              <a:t>Null </a:t>
            </a:r>
            <a:r>
              <a:rPr lang="en-GB" sz="3600" dirty="0"/>
              <a:t>/ 2 tailed non-directional / 1 tailed directional hypothesis</a:t>
            </a:r>
            <a:r>
              <a:rPr lang="en-GB" sz="3600" dirty="0" smtClean="0"/>
              <a:t>?</a:t>
            </a:r>
            <a:endParaRPr lang="en-GB" sz="3600" dirty="0"/>
          </a:p>
        </p:txBody>
      </p:sp>
      <p:sp>
        <p:nvSpPr>
          <p:cNvPr id="5" name="Shape 224"/>
          <p:cNvSpPr txBox="1">
            <a:spLocks/>
          </p:cNvSpPr>
          <p:nvPr/>
        </p:nvSpPr>
        <p:spPr>
          <a:xfrm>
            <a:off x="0" y="0"/>
            <a:ext cx="9144000" cy="696686"/>
          </a:xfrm>
          <a:prstGeom prst="rect">
            <a:avLst/>
          </a:prstGeom>
          <a:solidFill>
            <a:srgbClr val="FFFF00"/>
          </a:solidFill>
          <a:ln w="9525" cap="flat">
            <a:noFill/>
            <a:prstDash val="solid"/>
            <a:round/>
            <a:headEnd type="none" w="med" len="med"/>
            <a:tailEnd type="none" w="med" len="med"/>
          </a:ln>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algn="ctr"/>
            <a:r>
              <a:rPr lang="en-GB" sz="2800" smtClean="0"/>
              <a:t>Paper 1 Section B: Research design and response </a:t>
            </a:r>
            <a:endParaRPr lang="en" sz="2800"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60" t="13827" r="51984" b="29876"/>
          <a:stretch/>
        </p:blipFill>
        <p:spPr bwMode="auto">
          <a:xfrm>
            <a:off x="6012160" y="2051588"/>
            <a:ext cx="3131840" cy="2789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317976"/>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548680"/>
            <a:ext cx="6156176" cy="5832648"/>
          </a:xfrm>
          <a:prstGeom prst="rect">
            <a:avLst/>
          </a:prstGeom>
          <a:ln w="9525" cap="flat">
            <a:noFill/>
            <a:prstDash val="solid"/>
            <a:round/>
            <a:headEnd type="none" w="med" len="med"/>
            <a:tailEnd type="none" w="med" len="med"/>
          </a:ln>
        </p:spPr>
        <p:txBody>
          <a:bodyPr lIns="91425" tIns="91425" rIns="91425" bIns="91425" anchor="t" anchorCtr="0">
            <a:noAutofit/>
          </a:bodyPr>
          <a:lstStyle/>
          <a:p>
            <a:pPr lvl="0"/>
            <a:r>
              <a:rPr lang="en-GB" sz="3600" dirty="0" smtClean="0"/>
              <a:t>There </a:t>
            </a:r>
            <a:r>
              <a:rPr lang="en-GB" sz="3600" dirty="0"/>
              <a:t>will be a significant negative relationship between the amount of time spent watching reality TV shows </a:t>
            </a:r>
            <a:r>
              <a:rPr lang="en-GB" sz="3600" dirty="0" smtClean="0"/>
              <a:t>(minutes) and </a:t>
            </a:r>
            <a:r>
              <a:rPr lang="en-GB" sz="3600" dirty="0"/>
              <a:t>final exam </a:t>
            </a:r>
            <a:r>
              <a:rPr lang="en-GB" sz="3600" dirty="0" smtClean="0"/>
              <a:t>grades (A* - U). </a:t>
            </a:r>
          </a:p>
          <a:p>
            <a:pPr lvl="0"/>
            <a:endParaRPr lang="en-GB" sz="3600" dirty="0" smtClean="0"/>
          </a:p>
          <a:p>
            <a:pPr marL="457200" lvl="0" indent="-457200">
              <a:buFont typeface="Wingdings" panose="05000000000000000000" pitchFamily="2" charset="2"/>
              <a:buChar char="Ø"/>
            </a:pPr>
            <a:r>
              <a:rPr lang="en-GB" sz="3600" dirty="0" smtClean="0"/>
              <a:t>Null </a:t>
            </a:r>
            <a:r>
              <a:rPr lang="en-GB" sz="3600" dirty="0"/>
              <a:t>/ 2 tailed non-directional / 1 tailed directional hypothesis</a:t>
            </a:r>
            <a:r>
              <a:rPr lang="en-GB" sz="3600" dirty="0" smtClean="0"/>
              <a:t>?</a:t>
            </a:r>
            <a:endParaRPr lang="en-GB" sz="3600" dirty="0"/>
          </a:p>
        </p:txBody>
      </p:sp>
      <p:sp>
        <p:nvSpPr>
          <p:cNvPr id="5" name="Shape 224"/>
          <p:cNvSpPr txBox="1">
            <a:spLocks/>
          </p:cNvSpPr>
          <p:nvPr/>
        </p:nvSpPr>
        <p:spPr>
          <a:xfrm>
            <a:off x="0" y="0"/>
            <a:ext cx="9144000" cy="696686"/>
          </a:xfrm>
          <a:prstGeom prst="rect">
            <a:avLst/>
          </a:prstGeom>
          <a:solidFill>
            <a:srgbClr val="FFFF00"/>
          </a:solidFill>
          <a:ln w="9525" cap="flat">
            <a:noFill/>
            <a:prstDash val="solid"/>
            <a:round/>
            <a:headEnd type="none" w="med" len="med"/>
            <a:tailEnd type="none" w="med" len="med"/>
          </a:ln>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algn="ctr"/>
            <a:r>
              <a:rPr lang="en-GB" sz="2800" smtClean="0"/>
              <a:t>Paper 1 Section B: Research design and response </a:t>
            </a:r>
            <a:endParaRPr lang="en" sz="2800"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60" t="13827" r="51984" b="29876"/>
          <a:stretch/>
        </p:blipFill>
        <p:spPr bwMode="auto">
          <a:xfrm>
            <a:off x="6012160" y="2051588"/>
            <a:ext cx="3131840" cy="2789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553053"/>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lstStyle/>
          <a:p>
            <a:r>
              <a:rPr lang="en-GB" dirty="0" smtClean="0"/>
              <a:t>Could you have a single gene for …</a:t>
            </a:r>
            <a:endParaRPr lang="en-GB" dirty="0"/>
          </a:p>
        </p:txBody>
      </p:sp>
      <p:sp>
        <p:nvSpPr>
          <p:cNvPr id="8" name="Rectangle 7"/>
          <p:cNvSpPr/>
          <p:nvPr/>
        </p:nvSpPr>
        <p:spPr>
          <a:xfrm>
            <a:off x="5436096" y="1124744"/>
            <a:ext cx="3555504" cy="1754326"/>
          </a:xfrm>
          <a:prstGeom prst="rect">
            <a:avLst/>
          </a:prstGeom>
          <a:solidFill>
            <a:srgbClr val="00B0F0"/>
          </a:solidFill>
        </p:spPr>
        <p:txBody>
          <a:bodyPr wrap="square">
            <a:spAutoFit/>
          </a:bodyPr>
          <a:lstStyle/>
          <a:p>
            <a:r>
              <a:rPr lang="en-GB" sz="3600" dirty="0" smtClean="0">
                <a:latin typeface="Arial" panose="020B0604020202020204" pitchFamily="34" charset="0"/>
                <a:cs typeface="Arial" panose="020B0604020202020204" pitchFamily="34" charset="0"/>
              </a:rPr>
              <a:t>A risk-taking personality - </a:t>
            </a:r>
            <a:r>
              <a:rPr lang="en-GB" sz="3600" dirty="0">
                <a:latin typeface="Arial" panose="020B0604020202020204" pitchFamily="34" charset="0"/>
                <a:cs typeface="Arial" panose="020B0604020202020204" pitchFamily="34" charset="0"/>
              </a:rPr>
              <a:t>– variant </a:t>
            </a:r>
            <a:r>
              <a:rPr lang="en-GB" sz="3600" dirty="0" smtClean="0">
                <a:latin typeface="Arial" panose="020B0604020202020204" pitchFamily="34" charset="0"/>
                <a:cs typeface="Arial" panose="020B0604020202020204" pitchFamily="34" charset="0"/>
              </a:rPr>
              <a:t>CADM2</a:t>
            </a:r>
            <a:endParaRPr lang="en-GB" sz="3600" dirty="0">
              <a:latin typeface="Arial" panose="020B0604020202020204" pitchFamily="34" charset="0"/>
              <a:cs typeface="Arial" panose="020B0604020202020204" pitchFamily="34" charset="0"/>
            </a:endParaRPr>
          </a:p>
        </p:txBody>
      </p:sp>
      <p:sp>
        <p:nvSpPr>
          <p:cNvPr id="9" name="Rectangle 8"/>
          <p:cNvSpPr/>
          <p:nvPr/>
        </p:nvSpPr>
        <p:spPr>
          <a:xfrm>
            <a:off x="152400" y="1124744"/>
            <a:ext cx="5067672" cy="1754326"/>
          </a:xfrm>
          <a:prstGeom prst="rect">
            <a:avLst/>
          </a:prstGeom>
          <a:solidFill>
            <a:srgbClr val="00B0F0"/>
          </a:solidFill>
        </p:spPr>
        <p:txBody>
          <a:bodyPr wrap="square">
            <a:spAutoFit/>
          </a:bodyPr>
          <a:lstStyle/>
          <a:p>
            <a:r>
              <a:rPr lang="en-GB" sz="3600" dirty="0" smtClean="0">
                <a:latin typeface="Arial" panose="020B0604020202020204" pitchFamily="34" charset="0"/>
                <a:cs typeface="Arial" panose="020B0604020202020204" pitchFamily="34" charset="0"/>
              </a:rPr>
              <a:t>An </a:t>
            </a:r>
            <a:r>
              <a:rPr lang="en-GB" sz="3600" dirty="0">
                <a:latin typeface="Arial" panose="020B0604020202020204" pitchFamily="34" charset="0"/>
                <a:cs typeface="Arial" panose="020B0604020202020204" pitchFamily="34" charset="0"/>
              </a:rPr>
              <a:t>irritable temperament </a:t>
            </a:r>
            <a:r>
              <a:rPr lang="en-GB" sz="3600" dirty="0" smtClean="0">
                <a:latin typeface="Arial" panose="020B0604020202020204" pitchFamily="34" charset="0"/>
                <a:cs typeface="Arial" panose="020B0604020202020204" pitchFamily="34" charset="0"/>
              </a:rPr>
              <a:t>– variant MSRA</a:t>
            </a:r>
            <a:endParaRPr lang="en-GB" sz="3600" dirty="0">
              <a:latin typeface="Arial" panose="020B0604020202020204" pitchFamily="34" charset="0"/>
              <a:cs typeface="Arial" panose="020B0604020202020204" pitchFamily="34" charset="0"/>
            </a:endParaRPr>
          </a:p>
        </p:txBody>
      </p:sp>
      <p:sp>
        <p:nvSpPr>
          <p:cNvPr id="10" name="Rectangle 9"/>
          <p:cNvSpPr/>
          <p:nvPr/>
        </p:nvSpPr>
        <p:spPr>
          <a:xfrm>
            <a:off x="12822" y="5534561"/>
            <a:ext cx="9144000" cy="1323439"/>
          </a:xfrm>
          <a:prstGeom prst="rect">
            <a:avLst/>
          </a:prstGeom>
          <a:solidFill>
            <a:srgbClr val="00B0F0"/>
          </a:solidFill>
        </p:spPr>
        <p:txBody>
          <a:bodyPr wrap="square">
            <a:spAutoFit/>
          </a:bodyPr>
          <a:lstStyle/>
          <a:p>
            <a:r>
              <a:rPr lang="en-GB" sz="4000" dirty="0" smtClean="0">
                <a:latin typeface="Arial" panose="020B0604020202020204" pitchFamily="34" charset="0"/>
                <a:cs typeface="Arial" panose="020B0604020202020204" pitchFamily="34" charset="0"/>
              </a:rPr>
              <a:t>Anti-social behaviour – variant MAOA &amp; cadherin 13</a:t>
            </a:r>
            <a:endParaRPr lang="en-GB" sz="4000" dirty="0">
              <a:latin typeface="Arial" panose="020B0604020202020204" pitchFamily="34" charset="0"/>
              <a:cs typeface="Arial" panose="020B0604020202020204" pitchFamily="34" charset="0"/>
            </a:endParaRPr>
          </a:p>
        </p:txBody>
      </p:sp>
      <p:sp>
        <p:nvSpPr>
          <p:cNvPr id="13" name="Rectangle 12"/>
          <p:cNvSpPr/>
          <p:nvPr/>
        </p:nvSpPr>
        <p:spPr>
          <a:xfrm>
            <a:off x="847936" y="3068960"/>
            <a:ext cx="7972536" cy="1323439"/>
          </a:xfrm>
          <a:prstGeom prst="rect">
            <a:avLst/>
          </a:prstGeom>
          <a:solidFill>
            <a:srgbClr val="00B0F0"/>
          </a:solidFill>
        </p:spPr>
        <p:txBody>
          <a:bodyPr wrap="square">
            <a:spAutoFit/>
          </a:bodyPr>
          <a:lstStyle/>
          <a:p>
            <a:r>
              <a:rPr lang="en-GB" sz="4000" dirty="0" smtClean="0">
                <a:latin typeface="Arial" panose="020B0604020202020204" pitchFamily="34" charset="0"/>
                <a:cs typeface="Arial" panose="020B0604020202020204" pitchFamily="34" charset="0"/>
              </a:rPr>
              <a:t>The number of children a woman will have – variant ESR1</a:t>
            </a:r>
            <a:endParaRPr lang="en-GB" sz="4000" dirty="0">
              <a:latin typeface="Arial" panose="020B0604020202020204" pitchFamily="34" charset="0"/>
              <a:cs typeface="Arial" panose="020B0604020202020204" pitchFamily="34" charset="0"/>
            </a:endParaRPr>
          </a:p>
        </p:txBody>
      </p:sp>
      <p:sp>
        <p:nvSpPr>
          <p:cNvPr id="14" name="Rectangle 13"/>
          <p:cNvSpPr/>
          <p:nvPr/>
        </p:nvSpPr>
        <p:spPr>
          <a:xfrm>
            <a:off x="969221" y="4521894"/>
            <a:ext cx="7848872" cy="923330"/>
          </a:xfrm>
          <a:prstGeom prst="rect">
            <a:avLst/>
          </a:prstGeom>
          <a:solidFill>
            <a:srgbClr val="00B0F0"/>
          </a:solidFill>
        </p:spPr>
        <p:txBody>
          <a:bodyPr wrap="square">
            <a:spAutoFit/>
          </a:bodyPr>
          <a:lstStyle/>
          <a:p>
            <a:r>
              <a:rPr lang="en-GB" sz="5400" dirty="0">
                <a:latin typeface="Arial" panose="020B0604020202020204" pitchFamily="34" charset="0"/>
                <a:cs typeface="Arial" panose="020B0604020202020204" pitchFamily="34" charset="0"/>
              </a:rPr>
              <a:t>Schizophrenia - </a:t>
            </a:r>
            <a:r>
              <a:rPr lang="en-GB" sz="5400" dirty="0" smtClean="0">
                <a:latin typeface="Arial" panose="020B0604020202020204" pitchFamily="34" charset="0"/>
                <a:cs typeface="Arial" panose="020B0604020202020204" pitchFamily="34" charset="0"/>
              </a:rPr>
              <a:t>GRIA2</a:t>
            </a:r>
            <a:endParaRPr lang="en-GB"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561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548680"/>
            <a:ext cx="6444208" cy="5832648"/>
          </a:xfrm>
          <a:prstGeom prst="rect">
            <a:avLst/>
          </a:prstGeom>
          <a:ln w="9525" cap="flat">
            <a:noFill/>
            <a:prstDash val="solid"/>
            <a:round/>
            <a:headEnd type="none" w="med" len="med"/>
            <a:tailEnd type="none" w="med" len="med"/>
          </a:ln>
        </p:spPr>
        <p:txBody>
          <a:bodyPr lIns="91425" tIns="91425" rIns="91425" bIns="91425" anchor="t" anchorCtr="0">
            <a:noAutofit/>
          </a:bodyPr>
          <a:lstStyle/>
          <a:p>
            <a:pPr lvl="0"/>
            <a:r>
              <a:rPr lang="en-GB" sz="4000" dirty="0" smtClean="0"/>
              <a:t>There </a:t>
            </a:r>
            <a:r>
              <a:rPr lang="en-GB" sz="4000" dirty="0"/>
              <a:t>will be a significant relationship between amount of exercise </a:t>
            </a:r>
            <a:r>
              <a:rPr lang="en-GB" sz="4000" dirty="0" smtClean="0"/>
              <a:t>(hours </a:t>
            </a:r>
            <a:r>
              <a:rPr lang="en-GB" sz="4000" dirty="0"/>
              <a:t>per </a:t>
            </a:r>
            <a:r>
              <a:rPr lang="en-GB" sz="4000" dirty="0" smtClean="0"/>
              <a:t>week) </a:t>
            </a:r>
            <a:r>
              <a:rPr lang="en-GB" sz="4000" dirty="0"/>
              <a:t>and weight </a:t>
            </a:r>
            <a:r>
              <a:rPr lang="en-GB" sz="4000" dirty="0" smtClean="0"/>
              <a:t>(kilos).</a:t>
            </a:r>
            <a:endParaRPr lang="en-GB" sz="4000" dirty="0"/>
          </a:p>
          <a:p>
            <a:pPr lvl="0"/>
            <a:endParaRPr lang="en-GB" sz="4000" dirty="0"/>
          </a:p>
          <a:p>
            <a:pPr marL="457200" lvl="0" indent="-457200">
              <a:buFont typeface="Wingdings" panose="05000000000000000000" pitchFamily="2" charset="2"/>
              <a:buChar char="Ø"/>
            </a:pPr>
            <a:r>
              <a:rPr lang="en-GB" sz="4000" dirty="0" smtClean="0"/>
              <a:t>Null </a:t>
            </a:r>
            <a:r>
              <a:rPr lang="en-GB" sz="4000" dirty="0"/>
              <a:t>/ 2 tailed non-directional / 1 tailed directional hypothesis?</a:t>
            </a:r>
          </a:p>
          <a:p>
            <a:pPr lvl="0"/>
            <a:endParaRPr lang="en-GB" sz="4000" dirty="0"/>
          </a:p>
          <a:p>
            <a:pPr lvl="0"/>
            <a:endParaRPr lang="en-GB" sz="4000" dirty="0"/>
          </a:p>
        </p:txBody>
      </p:sp>
      <p:sp>
        <p:nvSpPr>
          <p:cNvPr id="5" name="Shape 224"/>
          <p:cNvSpPr txBox="1">
            <a:spLocks/>
          </p:cNvSpPr>
          <p:nvPr/>
        </p:nvSpPr>
        <p:spPr>
          <a:xfrm>
            <a:off x="0" y="0"/>
            <a:ext cx="9144000" cy="696686"/>
          </a:xfrm>
          <a:prstGeom prst="rect">
            <a:avLst/>
          </a:prstGeom>
          <a:solidFill>
            <a:srgbClr val="FFFF00"/>
          </a:solidFill>
          <a:ln w="9525" cap="flat">
            <a:noFill/>
            <a:prstDash val="solid"/>
            <a:round/>
            <a:headEnd type="none" w="med" len="med"/>
            <a:tailEnd type="none" w="med" len="med"/>
          </a:ln>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algn="ctr"/>
            <a:r>
              <a:rPr lang="en-GB" sz="2800" smtClean="0"/>
              <a:t>Paper 1 Section B: Research design and response </a:t>
            </a:r>
            <a:endParaRPr lang="en" sz="2800"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60" t="13827" r="51984" b="29876"/>
          <a:stretch/>
        </p:blipFill>
        <p:spPr bwMode="auto">
          <a:xfrm>
            <a:off x="6012160" y="2051588"/>
            <a:ext cx="3131840" cy="2789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910145"/>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dirty="0" smtClean="0">
                <a:latin typeface="Arial" charset="0"/>
                <a:cs typeface="Arial" charset="0"/>
              </a:rPr>
              <a:t>Positive and negative correlations </a:t>
            </a:r>
          </a:p>
        </p:txBody>
      </p:sp>
      <p:sp>
        <p:nvSpPr>
          <p:cNvPr id="11267" name="Content Placeholder 2"/>
          <p:cNvSpPr>
            <a:spLocks noGrp="1"/>
          </p:cNvSpPr>
          <p:nvPr>
            <p:ph idx="1"/>
          </p:nvPr>
        </p:nvSpPr>
        <p:spPr/>
        <p:txBody>
          <a:bodyPr/>
          <a:lstStyle/>
          <a:p>
            <a:pPr>
              <a:spcBef>
                <a:spcPct val="0"/>
              </a:spcBef>
            </a:pPr>
            <a:r>
              <a:rPr lang="en-US" altLang="en-US" b="1" dirty="0" smtClean="0">
                <a:latin typeface="Arial" charset="0"/>
                <a:cs typeface="Arial" charset="0"/>
              </a:rPr>
              <a:t>Positive Correlation: </a:t>
            </a:r>
            <a:r>
              <a:rPr lang="en-US" altLang="en-US" dirty="0" smtClean="0">
                <a:latin typeface="Arial" charset="0"/>
                <a:cs typeface="Arial" charset="0"/>
              </a:rPr>
              <a:t>as one variable increases, so does the other.</a:t>
            </a:r>
          </a:p>
          <a:p>
            <a:pPr>
              <a:spcBef>
                <a:spcPct val="0"/>
              </a:spcBef>
            </a:pPr>
            <a:r>
              <a:rPr lang="en-US" altLang="en-US" b="1" dirty="0" smtClean="0">
                <a:latin typeface="Arial" charset="0"/>
                <a:cs typeface="Arial" charset="0"/>
              </a:rPr>
              <a:t>Negative Correlation: </a:t>
            </a:r>
            <a:r>
              <a:rPr lang="en-US" altLang="en-US" dirty="0" smtClean="0">
                <a:latin typeface="Arial" charset="0"/>
                <a:cs typeface="Arial" charset="0"/>
              </a:rPr>
              <a:t>as one variable increases, the other decreases.</a:t>
            </a:r>
          </a:p>
          <a:p>
            <a:pPr>
              <a:spcBef>
                <a:spcPct val="0"/>
              </a:spcBef>
            </a:pPr>
            <a:r>
              <a:rPr lang="en-US" altLang="en-US" b="1" dirty="0" smtClean="0">
                <a:latin typeface="Arial" charset="0"/>
                <a:cs typeface="Arial" charset="0"/>
              </a:rPr>
              <a:t>No Correlation: </a:t>
            </a:r>
            <a:r>
              <a:rPr lang="en-US" altLang="en-US" dirty="0" smtClean="0">
                <a:latin typeface="Arial" charset="0"/>
                <a:cs typeface="Arial" charset="0"/>
              </a:rPr>
              <a:t>there is no relationship between the variables.</a:t>
            </a:r>
          </a:p>
          <a:p>
            <a:pPr>
              <a:spcBef>
                <a:spcPct val="0"/>
              </a:spcBef>
            </a:pPr>
            <a:endParaRPr lang="en-GB" altLang="en-US" sz="1800" dirty="0" smtClean="0">
              <a:latin typeface="Arial" charset="0"/>
              <a:cs typeface="Arial" charset="0"/>
            </a:endParaRPr>
          </a:p>
        </p:txBody>
      </p:sp>
      <p:sp>
        <p:nvSpPr>
          <p:cNvPr id="11268" name="TextBox 1"/>
          <p:cNvSpPr txBox="1">
            <a:spLocks noChangeArrowheads="1"/>
          </p:cNvSpPr>
          <p:nvPr/>
        </p:nvSpPr>
        <p:spPr bwMode="auto">
          <a:xfrm>
            <a:off x="0" y="4581128"/>
            <a:ext cx="9144000" cy="2308324"/>
          </a:xfrm>
          <a:prstGeom prst="rect">
            <a:avLst/>
          </a:prstGeom>
          <a:solidFill>
            <a:srgbClr val="FFFF00"/>
          </a:solidFill>
          <a:ln>
            <a:noFill/>
          </a:ln>
        </p:spPr>
        <p:txBody>
          <a:bodyPr wrap="squar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3600" b="1" i="1" dirty="0">
                <a:solidFill>
                  <a:prstClr val="black"/>
                </a:solidFill>
              </a:rPr>
              <a:t>Stretch and Challenge: </a:t>
            </a:r>
            <a:r>
              <a:rPr lang="en-US" altLang="en-US" sz="3600" b="1" dirty="0">
                <a:solidFill>
                  <a:prstClr val="black"/>
                </a:solidFill>
              </a:rPr>
              <a:t>The more revision is done, the higher the final grade is.  Is this a positive or negative correlation?</a:t>
            </a:r>
          </a:p>
        </p:txBody>
      </p:sp>
    </p:spTree>
    <p:extLst>
      <p:ext uri="{BB962C8B-B14F-4D97-AF65-F5344CB8AC3E}">
        <p14:creationId xmlns:p14="http://schemas.microsoft.com/office/powerpoint/2010/main" val="4062705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smtClean="0">
                <a:latin typeface="Arial" charset="0"/>
                <a:cs typeface="Arial" charset="0"/>
              </a:rPr>
              <a:t>Scatter diagrams</a:t>
            </a:r>
          </a:p>
        </p:txBody>
      </p:sp>
      <p:sp>
        <p:nvSpPr>
          <p:cNvPr id="3" name="Content Placeholder 2"/>
          <p:cNvSpPr>
            <a:spLocks noGrp="1"/>
          </p:cNvSpPr>
          <p:nvPr>
            <p:ph idx="1"/>
          </p:nvPr>
        </p:nvSpPr>
        <p:spPr/>
        <p:txBody>
          <a:bodyPr/>
          <a:lstStyle/>
          <a:p>
            <a:pPr>
              <a:defRPr/>
            </a:pPr>
            <a:r>
              <a:rPr lang="en-US" dirty="0"/>
              <a:t>We can display correlation data in </a:t>
            </a:r>
            <a:r>
              <a:rPr lang="en-US" dirty="0" smtClean="0"/>
              <a:t>scatter diagrams.</a:t>
            </a:r>
            <a:endParaRPr lang="en-US" dirty="0"/>
          </a:p>
          <a:p>
            <a:pPr>
              <a:defRPr/>
            </a:pPr>
            <a:r>
              <a:rPr lang="en-US" dirty="0"/>
              <a:t>One variable (amount of revision done) along one axis and another variable (final grade) along the other.</a:t>
            </a:r>
          </a:p>
          <a:p>
            <a:pPr>
              <a:defRPr/>
            </a:pPr>
            <a:r>
              <a:rPr lang="en-US" dirty="0"/>
              <a:t>Each ‘point’ on the scatter </a:t>
            </a:r>
            <a:r>
              <a:rPr lang="en-US" dirty="0" smtClean="0"/>
              <a:t>diagram </a:t>
            </a:r>
            <a:r>
              <a:rPr lang="en-US" dirty="0"/>
              <a:t>represents one participant: how much revision they put in and what their final grade was. </a:t>
            </a:r>
          </a:p>
          <a:p>
            <a:pPr marL="0" indent="0">
              <a:buFont typeface="Arial" charset="0"/>
              <a:buNone/>
              <a:defRPr/>
            </a:pPr>
            <a:endParaRPr lang="en-US" dirty="0"/>
          </a:p>
        </p:txBody>
      </p:sp>
    </p:spTree>
    <p:extLst>
      <p:ext uri="{BB962C8B-B14F-4D97-AF65-F5344CB8AC3E}">
        <p14:creationId xmlns:p14="http://schemas.microsoft.com/office/powerpoint/2010/main" val="1144144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GB" altLang="en-US" dirty="0" smtClean="0">
                <a:latin typeface="Arial" charset="0"/>
                <a:cs typeface="Arial" charset="0"/>
              </a:rPr>
              <a:t>Positive, negative and no correlations</a:t>
            </a:r>
          </a:p>
        </p:txBody>
      </p:sp>
      <p:pic>
        <p:nvPicPr>
          <p:cNvPr id="12292" name="Picture 3" descr="Graph showing no relationshi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0068" y="2924944"/>
            <a:ext cx="223043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Graph showing perfect negative relation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069" y="5275263"/>
            <a:ext cx="2230437"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Graph showing perfect positive relationsh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3757" y="1196752"/>
            <a:ext cx="22320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endParaRPr lang="en-GB"/>
          </a:p>
        </p:txBody>
      </p:sp>
      <p:pic>
        <p:nvPicPr>
          <p:cNvPr id="921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095" t="14533" r="67302" b="31146"/>
          <a:stretch/>
        </p:blipFill>
        <p:spPr bwMode="auto">
          <a:xfrm>
            <a:off x="1259632" y="1131753"/>
            <a:ext cx="4499430" cy="558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260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GB" altLang="en-US" dirty="0" smtClean="0">
                <a:latin typeface="Arial" charset="0"/>
                <a:cs typeface="Arial" charset="0"/>
              </a:rPr>
              <a:t>Positive, negative and no correlations</a:t>
            </a:r>
          </a:p>
        </p:txBody>
      </p:sp>
      <p:sp>
        <p:nvSpPr>
          <p:cNvPr id="3" name="Content Placeholder 2"/>
          <p:cNvSpPr>
            <a:spLocks noGrp="1"/>
          </p:cNvSpPr>
          <p:nvPr>
            <p:ph idx="1"/>
          </p:nvPr>
        </p:nvSpPr>
        <p:spPr/>
        <p:txBody>
          <a:bodyPr/>
          <a:lstStyle/>
          <a:p>
            <a:pPr>
              <a:defRPr/>
            </a:pPr>
            <a:r>
              <a:rPr lang="en-US" sz="2800" dirty="0"/>
              <a:t>Perfect Positive Relationship</a:t>
            </a:r>
          </a:p>
          <a:p>
            <a:pPr marL="0" indent="0">
              <a:buFont typeface="Arial" charset="0"/>
              <a:buNone/>
              <a:defRPr/>
            </a:pPr>
            <a:endParaRPr lang="en-US" sz="2800" dirty="0"/>
          </a:p>
          <a:p>
            <a:pPr>
              <a:defRPr/>
            </a:pPr>
            <a:endParaRPr lang="en-US" sz="2800" dirty="0"/>
          </a:p>
          <a:p>
            <a:pPr>
              <a:defRPr/>
            </a:pPr>
            <a:r>
              <a:rPr lang="en-US" sz="2800" dirty="0"/>
              <a:t>No relationship</a:t>
            </a:r>
          </a:p>
          <a:p>
            <a:pPr>
              <a:defRPr/>
            </a:pPr>
            <a:endParaRPr lang="en-US" sz="2800" dirty="0"/>
          </a:p>
          <a:p>
            <a:pPr>
              <a:defRPr/>
            </a:pPr>
            <a:endParaRPr lang="en-US" sz="2800" dirty="0"/>
          </a:p>
          <a:p>
            <a:pPr>
              <a:defRPr/>
            </a:pPr>
            <a:r>
              <a:rPr lang="en-US" sz="2800" dirty="0"/>
              <a:t>Perfect Negative Relationship</a:t>
            </a:r>
          </a:p>
          <a:p>
            <a:pPr>
              <a:defRPr/>
            </a:pPr>
            <a:endParaRPr lang="en-GB" sz="1800" dirty="0"/>
          </a:p>
        </p:txBody>
      </p:sp>
      <p:pic>
        <p:nvPicPr>
          <p:cNvPr id="12292" name="Picture 3" descr="Graph showing no relationshi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0068" y="2924944"/>
            <a:ext cx="223043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Graph showing perfect negative relation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069" y="5275263"/>
            <a:ext cx="2230437"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Graph showing perfect positive relationsh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3757" y="1196752"/>
            <a:ext cx="22320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906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smtClean="0">
                <a:latin typeface="Arial" charset="0"/>
                <a:cs typeface="Arial" charset="0"/>
              </a:rPr>
              <a:t>Correlation Co-efficient</a:t>
            </a:r>
          </a:p>
        </p:txBody>
      </p:sp>
      <p:sp>
        <p:nvSpPr>
          <p:cNvPr id="13315" name="Content Placeholder 2"/>
          <p:cNvSpPr>
            <a:spLocks noGrp="1"/>
          </p:cNvSpPr>
          <p:nvPr>
            <p:ph idx="1"/>
          </p:nvPr>
        </p:nvSpPr>
        <p:spPr/>
        <p:txBody>
          <a:bodyPr>
            <a:normAutofit fontScale="92500" lnSpcReduction="20000"/>
          </a:bodyPr>
          <a:lstStyle/>
          <a:p>
            <a:pPr>
              <a:spcBef>
                <a:spcPct val="0"/>
              </a:spcBef>
            </a:pPr>
            <a:r>
              <a:rPr lang="en-US" altLang="en-US" sz="3900" dirty="0" smtClean="0">
                <a:latin typeface="Arial" charset="0"/>
                <a:cs typeface="Arial" charset="0"/>
              </a:rPr>
              <a:t>We can measure the strength of the relationship, by using inferential statistics.</a:t>
            </a:r>
          </a:p>
          <a:p>
            <a:pPr>
              <a:spcBef>
                <a:spcPct val="0"/>
              </a:spcBef>
            </a:pPr>
            <a:r>
              <a:rPr lang="en-US" altLang="en-US" sz="3900" dirty="0" smtClean="0">
                <a:latin typeface="Arial" charset="0"/>
                <a:cs typeface="Arial" charset="0"/>
              </a:rPr>
              <a:t>Which statistical test would we need to use?  Why?</a:t>
            </a:r>
          </a:p>
          <a:p>
            <a:pPr>
              <a:spcBef>
                <a:spcPct val="0"/>
              </a:spcBef>
            </a:pPr>
            <a:r>
              <a:rPr lang="en-US" altLang="en-US" sz="3900" dirty="0" smtClean="0">
                <a:latin typeface="Arial" charset="0"/>
                <a:cs typeface="Arial" charset="0"/>
              </a:rPr>
              <a:t>Being wealthy is correlated with living longer, BUT eating healthily and exercising has a stronger relationship with living longer.</a:t>
            </a:r>
          </a:p>
          <a:p>
            <a:pPr>
              <a:spcBef>
                <a:spcPct val="0"/>
              </a:spcBef>
            </a:pPr>
            <a:r>
              <a:rPr lang="en-US" altLang="en-US" sz="3900" b="1" dirty="0" smtClean="0">
                <a:latin typeface="Arial" charset="0"/>
                <a:cs typeface="Arial" charset="0"/>
              </a:rPr>
              <a:t>Correlation Coefficient: </a:t>
            </a:r>
            <a:r>
              <a:rPr lang="en-US" altLang="en-US" sz="3900" dirty="0" smtClean="0">
                <a:latin typeface="Arial" charset="0"/>
                <a:cs typeface="Arial" charset="0"/>
              </a:rPr>
              <a:t>a number between -1 and 1 that tells us how strong the relationship is.</a:t>
            </a:r>
          </a:p>
          <a:p>
            <a:pPr>
              <a:spcBef>
                <a:spcPct val="0"/>
              </a:spcBef>
            </a:pPr>
            <a:endParaRPr lang="en-GB" altLang="en-US" sz="1800" dirty="0" smtClean="0">
              <a:latin typeface="Arial" charset="0"/>
              <a:cs typeface="Arial" charset="0"/>
            </a:endParaRPr>
          </a:p>
        </p:txBody>
      </p:sp>
    </p:spTree>
    <p:extLst>
      <p:ext uri="{BB962C8B-B14F-4D97-AF65-F5344CB8AC3E}">
        <p14:creationId xmlns:p14="http://schemas.microsoft.com/office/powerpoint/2010/main" val="1611367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smtClean="0">
                <a:latin typeface="Arial" charset="0"/>
                <a:cs typeface="Arial" charset="0"/>
              </a:rPr>
              <a:t>Correlation Co-efficient</a:t>
            </a:r>
          </a:p>
        </p:txBody>
      </p:sp>
      <p:sp>
        <p:nvSpPr>
          <p:cNvPr id="13315" name="Content Placeholder 2"/>
          <p:cNvSpPr>
            <a:spLocks noGrp="1"/>
          </p:cNvSpPr>
          <p:nvPr>
            <p:ph idx="1"/>
          </p:nvPr>
        </p:nvSpPr>
        <p:spPr/>
        <p:txBody>
          <a:bodyPr>
            <a:normAutofit/>
          </a:bodyPr>
          <a:lstStyle/>
          <a:p>
            <a:pPr marL="0" indent="0">
              <a:spcBef>
                <a:spcPct val="0"/>
              </a:spcBef>
              <a:buNone/>
            </a:pPr>
            <a:r>
              <a:rPr lang="en-US" altLang="en-US" sz="3900" dirty="0" smtClean="0">
                <a:latin typeface="Arial" charset="0"/>
                <a:cs typeface="Arial" charset="0"/>
              </a:rPr>
              <a:t>a number between -1 and 1 that tells us how strong the relationship is and in which direction.</a:t>
            </a:r>
          </a:p>
          <a:p>
            <a:pPr>
              <a:spcBef>
                <a:spcPct val="0"/>
              </a:spcBef>
            </a:pPr>
            <a:endParaRPr lang="en-GB" altLang="en-US" sz="1800" dirty="0" smtClean="0">
              <a:latin typeface="Arial" charset="0"/>
              <a:cs typeface="Arial" charset="0"/>
            </a:endParaRP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460" t="14250" r="37461" b="24233"/>
          <a:stretch/>
        </p:blipFill>
        <p:spPr bwMode="auto">
          <a:xfrm rot="563411">
            <a:off x="5394266" y="2618304"/>
            <a:ext cx="2773971" cy="3827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236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dirty="0" smtClean="0">
                <a:latin typeface="Arial" charset="0"/>
                <a:cs typeface="Arial" charset="0"/>
              </a:rPr>
              <a:t>Correlation Co-efficient</a:t>
            </a:r>
          </a:p>
        </p:txBody>
      </p:sp>
      <p:graphicFrame>
        <p:nvGraphicFramePr>
          <p:cNvPr id="2" name="Table 1"/>
          <p:cNvGraphicFramePr>
            <a:graphicFrameLocks noGrp="1"/>
          </p:cNvGraphicFramePr>
          <p:nvPr>
            <p:extLst>
              <p:ext uri="{D42A27DB-BD31-4B8C-83A1-F6EECF244321}">
                <p14:modId xmlns:p14="http://schemas.microsoft.com/office/powerpoint/2010/main" val="1477487229"/>
              </p:ext>
            </p:extLst>
          </p:nvPr>
        </p:nvGraphicFramePr>
        <p:xfrm>
          <a:off x="251521" y="1340767"/>
          <a:ext cx="6529742" cy="5219877"/>
        </p:xfrm>
        <a:graphic>
          <a:graphicData uri="http://schemas.openxmlformats.org/drawingml/2006/table">
            <a:tbl>
              <a:tblPr firstRow="1" firstCol="1" bandRow="1">
                <a:tableStyleId>{5940675A-B579-460E-94D1-54222C63F5DA}</a:tableStyleId>
              </a:tblPr>
              <a:tblGrid>
                <a:gridCol w="2063363">
                  <a:extLst>
                    <a:ext uri="{9D8B030D-6E8A-4147-A177-3AD203B41FA5}">
                      <a16:colId xmlns:a16="http://schemas.microsoft.com/office/drawing/2014/main" xmlns="" val="20000"/>
                    </a:ext>
                  </a:extLst>
                </a:gridCol>
                <a:gridCol w="4466379">
                  <a:extLst>
                    <a:ext uri="{9D8B030D-6E8A-4147-A177-3AD203B41FA5}">
                      <a16:colId xmlns:a16="http://schemas.microsoft.com/office/drawing/2014/main" xmlns="" val="20001"/>
                    </a:ext>
                  </a:extLst>
                </a:gridCol>
              </a:tblGrid>
              <a:tr h="576065">
                <a:tc>
                  <a:txBody>
                    <a:bodyPr/>
                    <a:lstStyle/>
                    <a:p>
                      <a:pPr algn="ctr">
                        <a:spcAft>
                          <a:spcPts val="0"/>
                        </a:spcAft>
                      </a:pPr>
                      <a:r>
                        <a:rPr lang="en-GB" sz="2000" dirty="0">
                          <a:effectLst/>
                          <a:latin typeface="Arial" pitchFamily="34" charset="0"/>
                          <a:cs typeface="Arial" pitchFamily="34" charset="0"/>
                        </a:rPr>
                        <a:t>+1.0</a:t>
                      </a:r>
                      <a:endParaRPr lang="en-GB" sz="2000" dirty="0">
                        <a:effectLst/>
                        <a:latin typeface="Arial" pitchFamily="34" charset="0"/>
                        <a:ea typeface="Calibri"/>
                        <a:cs typeface="Arial" pitchFamily="34" charset="0"/>
                      </a:endParaRPr>
                    </a:p>
                  </a:txBody>
                  <a:tcPr marL="48959" marR="48959" marT="0" marB="0"/>
                </a:tc>
                <a:tc>
                  <a:txBody>
                    <a:bodyPr/>
                    <a:lstStyle/>
                    <a:p>
                      <a:pPr>
                        <a:spcAft>
                          <a:spcPts val="0"/>
                        </a:spcAft>
                      </a:pPr>
                      <a:r>
                        <a:rPr lang="en-GB" sz="2000" dirty="0">
                          <a:effectLst/>
                          <a:latin typeface="Arial" pitchFamily="34" charset="0"/>
                          <a:cs typeface="Arial" pitchFamily="34" charset="0"/>
                        </a:rPr>
                        <a:t>perfect </a:t>
                      </a:r>
                      <a:r>
                        <a:rPr lang="en-GB" sz="2000" dirty="0" smtClean="0">
                          <a:effectLst/>
                          <a:latin typeface="Arial" pitchFamily="34" charset="0"/>
                          <a:cs typeface="Arial" pitchFamily="34" charset="0"/>
                        </a:rPr>
                        <a:t>positive correlation</a:t>
                      </a:r>
                      <a:endParaRPr lang="en-GB" sz="2000" dirty="0">
                        <a:effectLst/>
                        <a:latin typeface="Arial" pitchFamily="34" charset="0"/>
                        <a:cs typeface="Arial" pitchFamily="34" charset="0"/>
                      </a:endParaRPr>
                    </a:p>
                  </a:txBody>
                  <a:tcPr marL="48959" marR="48959" marT="0" marB="0"/>
                </a:tc>
                <a:extLst>
                  <a:ext uri="{0D108BD9-81ED-4DB2-BD59-A6C34878D82A}">
                    <a16:rowId xmlns:a16="http://schemas.microsoft.com/office/drawing/2014/main" xmlns="" val="10000"/>
                  </a:ext>
                </a:extLst>
              </a:tr>
              <a:tr h="523409">
                <a:tc>
                  <a:txBody>
                    <a:bodyPr/>
                    <a:lstStyle/>
                    <a:p>
                      <a:pPr algn="ctr">
                        <a:spcAft>
                          <a:spcPts val="0"/>
                        </a:spcAft>
                      </a:pPr>
                      <a:r>
                        <a:rPr lang="en-GB" sz="2000">
                          <a:effectLst/>
                          <a:latin typeface="Arial" pitchFamily="34" charset="0"/>
                          <a:cs typeface="Arial" pitchFamily="34" charset="0"/>
                        </a:rPr>
                        <a:t>+0.8</a:t>
                      </a:r>
                      <a:endParaRPr lang="en-GB" sz="2000">
                        <a:effectLst/>
                        <a:latin typeface="Arial" pitchFamily="34" charset="0"/>
                        <a:ea typeface="Calibri"/>
                        <a:cs typeface="Arial" pitchFamily="34" charset="0"/>
                      </a:endParaRPr>
                    </a:p>
                  </a:txBody>
                  <a:tcPr marL="48959" marR="48959" marT="0" marB="0"/>
                </a:tc>
                <a:tc>
                  <a:txBody>
                    <a:bodyPr/>
                    <a:lstStyle/>
                    <a:p>
                      <a:pPr>
                        <a:spcAft>
                          <a:spcPts val="0"/>
                        </a:spcAft>
                      </a:pPr>
                      <a:r>
                        <a:rPr lang="en-GB" sz="2000" dirty="0">
                          <a:effectLst/>
                          <a:latin typeface="Arial" pitchFamily="34" charset="0"/>
                          <a:cs typeface="Arial" pitchFamily="34" charset="0"/>
                        </a:rPr>
                        <a:t>strong positive correlation</a:t>
                      </a:r>
                      <a:endParaRPr lang="en-GB" sz="2000" dirty="0">
                        <a:effectLst/>
                        <a:latin typeface="Arial" pitchFamily="34" charset="0"/>
                        <a:ea typeface="Calibri"/>
                        <a:cs typeface="Arial" pitchFamily="34" charset="0"/>
                      </a:endParaRPr>
                    </a:p>
                  </a:txBody>
                  <a:tcPr marL="48959" marR="48959" marT="0" marB="0"/>
                </a:tc>
                <a:extLst>
                  <a:ext uri="{0D108BD9-81ED-4DB2-BD59-A6C34878D82A}">
                    <a16:rowId xmlns:a16="http://schemas.microsoft.com/office/drawing/2014/main" xmlns="" val="10001"/>
                  </a:ext>
                </a:extLst>
              </a:tr>
              <a:tr h="637544">
                <a:tc>
                  <a:txBody>
                    <a:bodyPr/>
                    <a:lstStyle/>
                    <a:p>
                      <a:pPr algn="ctr">
                        <a:spcAft>
                          <a:spcPts val="0"/>
                        </a:spcAft>
                      </a:pPr>
                      <a:r>
                        <a:rPr lang="en-GB" sz="2000">
                          <a:effectLst/>
                          <a:latin typeface="Arial" pitchFamily="34" charset="0"/>
                          <a:cs typeface="Arial" pitchFamily="34" charset="0"/>
                        </a:rPr>
                        <a:t>+0.5</a:t>
                      </a:r>
                      <a:endParaRPr lang="en-GB" sz="2000">
                        <a:effectLst/>
                        <a:latin typeface="Arial" pitchFamily="34" charset="0"/>
                        <a:ea typeface="Calibri"/>
                        <a:cs typeface="Arial" pitchFamily="34" charset="0"/>
                      </a:endParaRPr>
                    </a:p>
                  </a:txBody>
                  <a:tcPr marL="48959" marR="48959" marT="0" marB="0"/>
                </a:tc>
                <a:tc>
                  <a:txBody>
                    <a:bodyPr/>
                    <a:lstStyle/>
                    <a:p>
                      <a:pPr>
                        <a:spcAft>
                          <a:spcPts val="0"/>
                        </a:spcAft>
                      </a:pPr>
                      <a:r>
                        <a:rPr lang="en-GB" sz="2000">
                          <a:effectLst/>
                          <a:latin typeface="Arial" pitchFamily="34" charset="0"/>
                          <a:cs typeface="Arial" pitchFamily="34" charset="0"/>
                        </a:rPr>
                        <a:t>moderate positive correlation</a:t>
                      </a:r>
                      <a:endParaRPr lang="en-GB" sz="2000">
                        <a:effectLst/>
                        <a:latin typeface="Arial" pitchFamily="34" charset="0"/>
                        <a:ea typeface="Calibri"/>
                        <a:cs typeface="Arial" pitchFamily="34" charset="0"/>
                      </a:endParaRPr>
                    </a:p>
                  </a:txBody>
                  <a:tcPr marL="48959" marR="48959" marT="0" marB="0"/>
                </a:tc>
                <a:extLst>
                  <a:ext uri="{0D108BD9-81ED-4DB2-BD59-A6C34878D82A}">
                    <a16:rowId xmlns:a16="http://schemas.microsoft.com/office/drawing/2014/main" xmlns="" val="10002"/>
                  </a:ext>
                </a:extLst>
              </a:tr>
              <a:tr h="523409">
                <a:tc>
                  <a:txBody>
                    <a:bodyPr/>
                    <a:lstStyle/>
                    <a:p>
                      <a:pPr algn="ctr">
                        <a:spcAft>
                          <a:spcPts val="0"/>
                        </a:spcAft>
                      </a:pPr>
                      <a:r>
                        <a:rPr lang="en-GB" sz="2000">
                          <a:effectLst/>
                          <a:latin typeface="Arial" pitchFamily="34" charset="0"/>
                          <a:cs typeface="Arial" pitchFamily="34" charset="0"/>
                        </a:rPr>
                        <a:t>+0.3</a:t>
                      </a:r>
                      <a:endParaRPr lang="en-GB" sz="2000">
                        <a:effectLst/>
                        <a:latin typeface="Arial" pitchFamily="34" charset="0"/>
                        <a:ea typeface="Calibri"/>
                        <a:cs typeface="Arial" pitchFamily="34" charset="0"/>
                      </a:endParaRPr>
                    </a:p>
                  </a:txBody>
                  <a:tcPr marL="48959" marR="48959" marT="0" marB="0"/>
                </a:tc>
                <a:tc>
                  <a:txBody>
                    <a:bodyPr/>
                    <a:lstStyle/>
                    <a:p>
                      <a:pPr>
                        <a:spcAft>
                          <a:spcPts val="0"/>
                        </a:spcAft>
                      </a:pPr>
                      <a:r>
                        <a:rPr lang="en-GB" sz="2000" dirty="0">
                          <a:effectLst/>
                          <a:latin typeface="Arial" pitchFamily="34" charset="0"/>
                          <a:cs typeface="Arial" pitchFamily="34" charset="0"/>
                        </a:rPr>
                        <a:t>weak positive correlation</a:t>
                      </a:r>
                      <a:endParaRPr lang="en-GB" sz="2000" dirty="0">
                        <a:effectLst/>
                        <a:latin typeface="Arial" pitchFamily="34" charset="0"/>
                        <a:ea typeface="Calibri"/>
                        <a:cs typeface="Arial" pitchFamily="34" charset="0"/>
                      </a:endParaRPr>
                    </a:p>
                  </a:txBody>
                  <a:tcPr marL="48959" marR="48959" marT="0" marB="0"/>
                </a:tc>
                <a:extLst>
                  <a:ext uri="{0D108BD9-81ED-4DB2-BD59-A6C34878D82A}">
                    <a16:rowId xmlns:a16="http://schemas.microsoft.com/office/drawing/2014/main" xmlns="" val="10003"/>
                  </a:ext>
                </a:extLst>
              </a:tr>
              <a:tr h="523409">
                <a:tc>
                  <a:txBody>
                    <a:bodyPr/>
                    <a:lstStyle/>
                    <a:p>
                      <a:pPr algn="ctr">
                        <a:spcAft>
                          <a:spcPts val="0"/>
                        </a:spcAft>
                      </a:pPr>
                      <a:r>
                        <a:rPr lang="en-GB" sz="2000">
                          <a:effectLst/>
                          <a:latin typeface="Arial" pitchFamily="34" charset="0"/>
                          <a:cs typeface="Arial" pitchFamily="34" charset="0"/>
                        </a:rPr>
                        <a:t>0</a:t>
                      </a:r>
                      <a:endParaRPr lang="en-GB" sz="2000">
                        <a:effectLst/>
                        <a:latin typeface="Arial" pitchFamily="34" charset="0"/>
                        <a:ea typeface="Calibri"/>
                        <a:cs typeface="Arial" pitchFamily="34" charset="0"/>
                      </a:endParaRPr>
                    </a:p>
                  </a:txBody>
                  <a:tcPr marL="48959" marR="48959" marT="0" marB="0"/>
                </a:tc>
                <a:tc>
                  <a:txBody>
                    <a:bodyPr/>
                    <a:lstStyle/>
                    <a:p>
                      <a:pPr>
                        <a:spcAft>
                          <a:spcPts val="0"/>
                        </a:spcAft>
                      </a:pPr>
                      <a:r>
                        <a:rPr lang="en-GB" sz="2000" dirty="0">
                          <a:effectLst/>
                          <a:latin typeface="Arial" pitchFamily="34" charset="0"/>
                          <a:cs typeface="Arial" pitchFamily="34" charset="0"/>
                        </a:rPr>
                        <a:t>no correlation</a:t>
                      </a:r>
                      <a:endParaRPr lang="en-GB" sz="2000" dirty="0">
                        <a:effectLst/>
                        <a:latin typeface="Arial" pitchFamily="34" charset="0"/>
                        <a:ea typeface="Calibri"/>
                        <a:cs typeface="Arial" pitchFamily="34" charset="0"/>
                      </a:endParaRPr>
                    </a:p>
                  </a:txBody>
                  <a:tcPr marL="48959" marR="48959" marT="0" marB="0"/>
                </a:tc>
                <a:extLst>
                  <a:ext uri="{0D108BD9-81ED-4DB2-BD59-A6C34878D82A}">
                    <a16:rowId xmlns:a16="http://schemas.microsoft.com/office/drawing/2014/main" xmlns="" val="10004"/>
                  </a:ext>
                </a:extLst>
              </a:tr>
              <a:tr h="523409">
                <a:tc>
                  <a:txBody>
                    <a:bodyPr/>
                    <a:lstStyle/>
                    <a:p>
                      <a:pPr algn="ctr">
                        <a:spcAft>
                          <a:spcPts val="0"/>
                        </a:spcAft>
                      </a:pPr>
                      <a:r>
                        <a:rPr lang="en-GB" sz="2000">
                          <a:effectLst/>
                          <a:latin typeface="Arial" pitchFamily="34" charset="0"/>
                          <a:cs typeface="Arial" pitchFamily="34" charset="0"/>
                        </a:rPr>
                        <a:t>-0.3</a:t>
                      </a:r>
                      <a:endParaRPr lang="en-GB" sz="2000">
                        <a:effectLst/>
                        <a:latin typeface="Arial" pitchFamily="34" charset="0"/>
                        <a:ea typeface="Calibri"/>
                        <a:cs typeface="Arial" pitchFamily="34" charset="0"/>
                      </a:endParaRPr>
                    </a:p>
                  </a:txBody>
                  <a:tcPr marL="48959" marR="48959" marT="0" marB="0"/>
                </a:tc>
                <a:tc>
                  <a:txBody>
                    <a:bodyPr/>
                    <a:lstStyle/>
                    <a:p>
                      <a:pPr>
                        <a:spcAft>
                          <a:spcPts val="0"/>
                        </a:spcAft>
                      </a:pPr>
                      <a:r>
                        <a:rPr lang="en-GB" sz="2000" dirty="0">
                          <a:effectLst/>
                          <a:latin typeface="Arial" pitchFamily="34" charset="0"/>
                          <a:cs typeface="Arial" pitchFamily="34" charset="0"/>
                        </a:rPr>
                        <a:t>weak negative correlation</a:t>
                      </a:r>
                      <a:endParaRPr lang="en-GB" sz="2000" dirty="0">
                        <a:effectLst/>
                        <a:latin typeface="Arial" pitchFamily="34" charset="0"/>
                        <a:ea typeface="Calibri"/>
                        <a:cs typeface="Arial" pitchFamily="34" charset="0"/>
                      </a:endParaRPr>
                    </a:p>
                  </a:txBody>
                  <a:tcPr marL="48959" marR="48959" marT="0" marB="0"/>
                </a:tc>
                <a:extLst>
                  <a:ext uri="{0D108BD9-81ED-4DB2-BD59-A6C34878D82A}">
                    <a16:rowId xmlns:a16="http://schemas.microsoft.com/office/drawing/2014/main" xmlns="" val="10005"/>
                  </a:ext>
                </a:extLst>
              </a:tr>
              <a:tr h="637544">
                <a:tc>
                  <a:txBody>
                    <a:bodyPr/>
                    <a:lstStyle/>
                    <a:p>
                      <a:pPr algn="ctr">
                        <a:spcAft>
                          <a:spcPts val="0"/>
                        </a:spcAft>
                      </a:pPr>
                      <a:r>
                        <a:rPr lang="en-GB" sz="2000">
                          <a:effectLst/>
                          <a:latin typeface="Arial" pitchFamily="34" charset="0"/>
                          <a:cs typeface="Arial" pitchFamily="34" charset="0"/>
                        </a:rPr>
                        <a:t>-0.5</a:t>
                      </a:r>
                      <a:endParaRPr lang="en-GB" sz="2000">
                        <a:effectLst/>
                        <a:latin typeface="Arial" pitchFamily="34" charset="0"/>
                        <a:ea typeface="Calibri"/>
                        <a:cs typeface="Arial" pitchFamily="34" charset="0"/>
                      </a:endParaRPr>
                    </a:p>
                  </a:txBody>
                  <a:tcPr marL="48959" marR="48959" marT="0" marB="0"/>
                </a:tc>
                <a:tc>
                  <a:txBody>
                    <a:bodyPr/>
                    <a:lstStyle/>
                    <a:p>
                      <a:pPr>
                        <a:spcAft>
                          <a:spcPts val="0"/>
                        </a:spcAft>
                      </a:pPr>
                      <a:r>
                        <a:rPr lang="en-GB" sz="2000" dirty="0">
                          <a:effectLst/>
                          <a:latin typeface="Arial" pitchFamily="34" charset="0"/>
                          <a:cs typeface="Arial" pitchFamily="34" charset="0"/>
                        </a:rPr>
                        <a:t>moderate negative correlation</a:t>
                      </a:r>
                      <a:endParaRPr lang="en-GB" sz="2000" dirty="0">
                        <a:effectLst/>
                        <a:latin typeface="Arial" pitchFamily="34" charset="0"/>
                        <a:ea typeface="Calibri"/>
                        <a:cs typeface="Arial" pitchFamily="34" charset="0"/>
                      </a:endParaRPr>
                    </a:p>
                  </a:txBody>
                  <a:tcPr marL="48959" marR="48959" marT="0" marB="0"/>
                </a:tc>
                <a:extLst>
                  <a:ext uri="{0D108BD9-81ED-4DB2-BD59-A6C34878D82A}">
                    <a16:rowId xmlns:a16="http://schemas.microsoft.com/office/drawing/2014/main" xmlns="" val="10006"/>
                  </a:ext>
                </a:extLst>
              </a:tr>
              <a:tr h="637544">
                <a:tc>
                  <a:txBody>
                    <a:bodyPr/>
                    <a:lstStyle/>
                    <a:p>
                      <a:pPr algn="ctr">
                        <a:spcAft>
                          <a:spcPts val="0"/>
                        </a:spcAft>
                      </a:pPr>
                      <a:r>
                        <a:rPr lang="en-GB" sz="2000">
                          <a:effectLst/>
                          <a:latin typeface="Arial" pitchFamily="34" charset="0"/>
                          <a:cs typeface="Arial" pitchFamily="34" charset="0"/>
                        </a:rPr>
                        <a:t>-0.8</a:t>
                      </a:r>
                      <a:endParaRPr lang="en-GB" sz="2000">
                        <a:effectLst/>
                        <a:latin typeface="Arial" pitchFamily="34" charset="0"/>
                        <a:ea typeface="Calibri"/>
                        <a:cs typeface="Arial" pitchFamily="34" charset="0"/>
                      </a:endParaRPr>
                    </a:p>
                  </a:txBody>
                  <a:tcPr marL="48959" marR="48959" marT="0" marB="0"/>
                </a:tc>
                <a:tc>
                  <a:txBody>
                    <a:bodyPr/>
                    <a:lstStyle/>
                    <a:p>
                      <a:pPr>
                        <a:spcAft>
                          <a:spcPts val="0"/>
                        </a:spcAft>
                      </a:pPr>
                      <a:r>
                        <a:rPr lang="en-GB" sz="2000" dirty="0">
                          <a:effectLst/>
                          <a:latin typeface="Arial" pitchFamily="34" charset="0"/>
                          <a:cs typeface="Arial" pitchFamily="34" charset="0"/>
                        </a:rPr>
                        <a:t>strong negative correlation</a:t>
                      </a:r>
                      <a:endParaRPr lang="en-GB" sz="2000" dirty="0">
                        <a:effectLst/>
                        <a:latin typeface="Arial" pitchFamily="34" charset="0"/>
                        <a:ea typeface="Calibri"/>
                        <a:cs typeface="Arial" pitchFamily="34" charset="0"/>
                      </a:endParaRPr>
                    </a:p>
                  </a:txBody>
                  <a:tcPr marL="48959" marR="48959" marT="0" marB="0"/>
                </a:tc>
                <a:extLst>
                  <a:ext uri="{0D108BD9-81ED-4DB2-BD59-A6C34878D82A}">
                    <a16:rowId xmlns:a16="http://schemas.microsoft.com/office/drawing/2014/main" xmlns="" val="10007"/>
                  </a:ext>
                </a:extLst>
              </a:tr>
              <a:tr h="637544">
                <a:tc>
                  <a:txBody>
                    <a:bodyPr/>
                    <a:lstStyle/>
                    <a:p>
                      <a:pPr algn="ctr">
                        <a:spcAft>
                          <a:spcPts val="0"/>
                        </a:spcAft>
                      </a:pPr>
                      <a:r>
                        <a:rPr lang="en-GB" sz="2000">
                          <a:effectLst/>
                          <a:latin typeface="Arial" pitchFamily="34" charset="0"/>
                          <a:cs typeface="Arial" pitchFamily="34" charset="0"/>
                        </a:rPr>
                        <a:t>-1.0</a:t>
                      </a:r>
                      <a:endParaRPr lang="en-GB" sz="2000">
                        <a:effectLst/>
                        <a:latin typeface="Arial" pitchFamily="34" charset="0"/>
                        <a:ea typeface="Calibri"/>
                        <a:cs typeface="Arial" pitchFamily="34" charset="0"/>
                      </a:endParaRPr>
                    </a:p>
                  </a:txBody>
                  <a:tcPr marL="48959" marR="48959" marT="0" marB="0"/>
                </a:tc>
                <a:tc>
                  <a:txBody>
                    <a:bodyPr/>
                    <a:lstStyle/>
                    <a:p>
                      <a:pPr>
                        <a:spcAft>
                          <a:spcPts val="0"/>
                        </a:spcAft>
                      </a:pPr>
                      <a:r>
                        <a:rPr lang="en-GB" sz="2000" dirty="0">
                          <a:effectLst/>
                          <a:latin typeface="Arial" pitchFamily="34" charset="0"/>
                          <a:cs typeface="Arial" pitchFamily="34" charset="0"/>
                        </a:rPr>
                        <a:t>perfect negative correlation</a:t>
                      </a:r>
                      <a:endParaRPr lang="en-GB" sz="2000" dirty="0">
                        <a:effectLst/>
                        <a:latin typeface="Arial" pitchFamily="34" charset="0"/>
                        <a:ea typeface="Calibri"/>
                        <a:cs typeface="Arial" pitchFamily="34" charset="0"/>
                      </a:endParaRPr>
                    </a:p>
                  </a:txBody>
                  <a:tcPr marL="48959" marR="48959"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46276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smtClean="0">
                <a:latin typeface="Arial" charset="0"/>
                <a:cs typeface="Arial" charset="0"/>
              </a:rPr>
              <a:t>Strengths of Correlations</a:t>
            </a:r>
          </a:p>
        </p:txBody>
      </p:sp>
      <p:sp>
        <p:nvSpPr>
          <p:cNvPr id="28675" name="Content Placeholder 2"/>
          <p:cNvSpPr>
            <a:spLocks noGrp="1"/>
          </p:cNvSpPr>
          <p:nvPr>
            <p:ph idx="1"/>
          </p:nvPr>
        </p:nvSpPr>
        <p:spPr/>
        <p:txBody>
          <a:bodyPr>
            <a:noAutofit/>
          </a:bodyPr>
          <a:lstStyle/>
          <a:p>
            <a:pPr marL="360363" lvl="1" indent="-360363" eaLnBrk="1" hangingPunct="1">
              <a:spcBef>
                <a:spcPct val="0"/>
              </a:spcBef>
              <a:buClr>
                <a:srgbClr val="00FF00"/>
              </a:buClr>
              <a:buFont typeface="Wingdings 2" pitchFamily="18" charset="2"/>
              <a:buChar char=""/>
              <a:tabLst>
                <a:tab pos="360363" algn="l"/>
              </a:tabLst>
            </a:pPr>
            <a:r>
              <a:rPr lang="en-US" altLang="en-US" sz="4400" dirty="0" smtClean="0">
                <a:latin typeface="Arial" charset="0"/>
                <a:cs typeface="Arial" charset="0"/>
              </a:rPr>
              <a:t>Makes a good pilot study to generate a hypothesis for an experiment.</a:t>
            </a:r>
          </a:p>
          <a:p>
            <a:pPr marL="360363" lvl="1" indent="-360363" eaLnBrk="1" hangingPunct="1">
              <a:spcBef>
                <a:spcPct val="0"/>
              </a:spcBef>
              <a:buClr>
                <a:srgbClr val="00FF00"/>
              </a:buClr>
              <a:buFont typeface="Wingdings" pitchFamily="2" charset="2"/>
              <a:buChar char="ü"/>
              <a:tabLst>
                <a:tab pos="360363" algn="l"/>
              </a:tabLst>
            </a:pPr>
            <a:r>
              <a:rPr lang="en-US" altLang="en-US" sz="4400" dirty="0" smtClean="0">
                <a:latin typeface="Arial" charset="0"/>
                <a:cs typeface="Arial" charset="0"/>
              </a:rPr>
              <a:t>Can research variables that would be unethical to manipulate.</a:t>
            </a:r>
          </a:p>
          <a:p>
            <a:pPr marL="360363" lvl="1" indent="-360363" eaLnBrk="1" hangingPunct="1">
              <a:spcBef>
                <a:spcPct val="0"/>
              </a:spcBef>
              <a:buClr>
                <a:srgbClr val="00FF00"/>
              </a:buClr>
              <a:buFont typeface="Wingdings" pitchFamily="2" charset="2"/>
              <a:buChar char="ü"/>
              <a:tabLst>
                <a:tab pos="360363" algn="l"/>
              </a:tabLst>
            </a:pPr>
            <a:r>
              <a:rPr lang="en-US" altLang="en-US" sz="4400" dirty="0" smtClean="0">
                <a:latin typeface="Arial" charset="0"/>
                <a:cs typeface="Arial" charset="0"/>
              </a:rPr>
              <a:t>Can understand the relationship between two variables (positive/negative, weak/strong).</a:t>
            </a:r>
            <a:endParaRPr lang="en-GB" altLang="en-US" sz="5400" dirty="0" smtClean="0">
              <a:latin typeface="Arial" charset="0"/>
              <a:cs typeface="Arial" charset="0"/>
            </a:endParaRPr>
          </a:p>
        </p:txBody>
      </p:sp>
    </p:spTree>
    <p:extLst>
      <p:ext uri="{BB962C8B-B14F-4D97-AF65-F5344CB8AC3E}">
        <p14:creationId xmlns:p14="http://schemas.microsoft.com/office/powerpoint/2010/main" val="1146836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smtClean="0">
                <a:latin typeface="Arial" charset="0"/>
                <a:cs typeface="Arial" charset="0"/>
              </a:rPr>
              <a:t>Weaknesses of Correlations</a:t>
            </a:r>
          </a:p>
        </p:txBody>
      </p:sp>
      <p:sp>
        <p:nvSpPr>
          <p:cNvPr id="3" name="Content Placeholder 2"/>
          <p:cNvSpPr>
            <a:spLocks noGrp="1"/>
          </p:cNvSpPr>
          <p:nvPr>
            <p:ph idx="1"/>
          </p:nvPr>
        </p:nvSpPr>
        <p:spPr/>
        <p:txBody>
          <a:bodyPr>
            <a:normAutofit fontScale="92500" lnSpcReduction="20000"/>
          </a:bodyPr>
          <a:lstStyle/>
          <a:p>
            <a:pPr marL="360363" lvl="1" indent="-360363" eaLnBrk="1" fontAlgn="auto" hangingPunct="1">
              <a:spcAft>
                <a:spcPts val="0"/>
              </a:spcAft>
              <a:buClr>
                <a:srgbClr val="C00000"/>
              </a:buClr>
              <a:buFont typeface="Wingdings 2" panose="05020102010507070707" pitchFamily="18" charset="2"/>
              <a:buChar char=""/>
              <a:defRPr/>
            </a:pPr>
            <a:r>
              <a:rPr lang="en-US" sz="3500" dirty="0" smtClean="0"/>
              <a:t>Correlations </a:t>
            </a:r>
            <a:r>
              <a:rPr lang="en-US" sz="3500" dirty="0"/>
              <a:t>do not show causation.</a:t>
            </a:r>
          </a:p>
          <a:p>
            <a:pPr marL="360363" lvl="1" indent="-360363" eaLnBrk="1" fontAlgn="auto" hangingPunct="1">
              <a:spcAft>
                <a:spcPts val="0"/>
              </a:spcAft>
              <a:buClr>
                <a:srgbClr val="C00000"/>
              </a:buClr>
              <a:buFont typeface="Wingdings 2" panose="05020102010507070707" pitchFamily="18" charset="2"/>
              <a:buChar char=""/>
              <a:defRPr/>
            </a:pPr>
            <a:r>
              <a:rPr lang="en-US" sz="3500" dirty="0" smtClean="0"/>
              <a:t>They </a:t>
            </a:r>
            <a:r>
              <a:rPr lang="en-US" sz="3500" dirty="0"/>
              <a:t>have the same weakness as whatever method was used to gather the data (observation/self report).</a:t>
            </a:r>
          </a:p>
          <a:p>
            <a:pPr marL="360363" lvl="1" indent="-360363" eaLnBrk="1" fontAlgn="auto" hangingPunct="1">
              <a:spcAft>
                <a:spcPts val="0"/>
              </a:spcAft>
              <a:buClr>
                <a:srgbClr val="C00000"/>
              </a:buClr>
              <a:buFont typeface="Wingdings 2" panose="05020102010507070707" pitchFamily="18" charset="2"/>
              <a:buChar char=""/>
              <a:defRPr/>
            </a:pPr>
            <a:r>
              <a:rPr lang="en-US" sz="3500" dirty="0" smtClean="0"/>
              <a:t>Tell </a:t>
            </a:r>
            <a:r>
              <a:rPr lang="en-US" sz="3500" dirty="0"/>
              <a:t>us nothing about other variables that may be the real cause</a:t>
            </a:r>
          </a:p>
          <a:p>
            <a:pPr marL="360363" lvl="1" indent="-360363" eaLnBrk="1" fontAlgn="auto" hangingPunct="1">
              <a:spcAft>
                <a:spcPts val="0"/>
              </a:spcAft>
              <a:buClr>
                <a:srgbClr val="C00000"/>
              </a:buClr>
              <a:buFont typeface="Wingdings 2" panose="05020102010507070707" pitchFamily="18" charset="2"/>
              <a:buChar char=""/>
              <a:defRPr/>
            </a:pPr>
            <a:r>
              <a:rPr lang="en-US" sz="3500" dirty="0" smtClean="0"/>
              <a:t>Often </a:t>
            </a:r>
            <a:r>
              <a:rPr lang="en-US" sz="3500" dirty="0"/>
              <a:t>correlations are </a:t>
            </a:r>
            <a:r>
              <a:rPr lang="en-US" sz="3500" dirty="0" smtClean="0"/>
              <a:t>misleading</a:t>
            </a:r>
          </a:p>
          <a:p>
            <a:pPr marL="0" lvl="1" indent="0" eaLnBrk="1" fontAlgn="auto" hangingPunct="1">
              <a:spcAft>
                <a:spcPts val="0"/>
              </a:spcAft>
              <a:buFont typeface="Arial" charset="0"/>
              <a:buNone/>
              <a:defRPr/>
            </a:pPr>
            <a:endParaRPr lang="en-GB" sz="3500" dirty="0" smtClean="0"/>
          </a:p>
          <a:p>
            <a:pPr marL="0" lvl="1" indent="0" algn="ctr" eaLnBrk="1" fontAlgn="auto" hangingPunct="1">
              <a:spcAft>
                <a:spcPts val="0"/>
              </a:spcAft>
              <a:buFont typeface="Arial" charset="0"/>
              <a:buNone/>
              <a:defRPr/>
            </a:pPr>
            <a:r>
              <a:rPr lang="en-US" sz="3500" b="1" dirty="0"/>
              <a:t>NEVER USE DIFFERENCE, EFFECT OR CAUSE </a:t>
            </a:r>
            <a:r>
              <a:rPr lang="en-US" sz="3500" b="1" dirty="0" smtClean="0"/>
              <a:t/>
            </a:r>
            <a:br>
              <a:rPr lang="en-US" sz="3500" b="1" dirty="0" smtClean="0"/>
            </a:br>
            <a:r>
              <a:rPr lang="en-US" sz="3500" b="1" dirty="0" smtClean="0"/>
              <a:t>when </a:t>
            </a:r>
            <a:r>
              <a:rPr lang="en-US" sz="3500" b="1" dirty="0"/>
              <a:t>describing a correlation.</a:t>
            </a:r>
          </a:p>
          <a:p>
            <a:pPr marL="0" lvl="1" indent="0" eaLnBrk="1" fontAlgn="auto" hangingPunct="1">
              <a:spcAft>
                <a:spcPts val="0"/>
              </a:spcAft>
              <a:buFont typeface="Arial" charset="0"/>
              <a:buNone/>
              <a:defRPr/>
            </a:pPr>
            <a:endParaRPr lang="en-US" sz="1800" dirty="0"/>
          </a:p>
        </p:txBody>
      </p:sp>
    </p:spTree>
    <p:extLst>
      <p:ext uri="{BB962C8B-B14F-4D97-AF65-F5344CB8AC3E}">
        <p14:creationId xmlns:p14="http://schemas.microsoft.com/office/powerpoint/2010/main" val="3910135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2776"/>
          </a:xfrm>
        </p:spPr>
        <p:txBody>
          <a:bodyPr>
            <a:normAutofit fontScale="90000"/>
          </a:bodyPr>
          <a:lstStyle/>
          <a:p>
            <a:r>
              <a:rPr lang="en-GB" dirty="0" smtClean="0"/>
              <a:t>Even if you have that gene … will you show the behaviour?</a:t>
            </a:r>
            <a:endParaRPr lang="en-GB" dirty="0"/>
          </a:p>
        </p:txBody>
      </p:sp>
      <p:sp>
        <p:nvSpPr>
          <p:cNvPr id="3" name="Rectangle 2"/>
          <p:cNvSpPr/>
          <p:nvPr/>
        </p:nvSpPr>
        <p:spPr>
          <a:xfrm>
            <a:off x="251520" y="1700808"/>
            <a:ext cx="8064896" cy="2585323"/>
          </a:xfrm>
          <a:prstGeom prst="rect">
            <a:avLst/>
          </a:prstGeom>
        </p:spPr>
        <p:txBody>
          <a:bodyPr wrap="square">
            <a:spAutoFit/>
          </a:bodyPr>
          <a:lstStyle/>
          <a:p>
            <a:r>
              <a:rPr lang="en-GB" sz="5400" dirty="0">
                <a:latin typeface="Arial" panose="020B0604020202020204" pitchFamily="34" charset="0"/>
                <a:cs typeface="Arial" panose="020B0604020202020204" pitchFamily="34" charset="0"/>
                <a:hlinkClick r:id="rId2"/>
              </a:rPr>
              <a:t>http://learn.genetics.utah.edu/content/epigenetics/rats</a:t>
            </a:r>
            <a:r>
              <a:rPr lang="en-GB" sz="5400" dirty="0" smtClean="0">
                <a:latin typeface="Arial" panose="020B0604020202020204" pitchFamily="34" charset="0"/>
                <a:cs typeface="Arial" panose="020B0604020202020204" pitchFamily="34" charset="0"/>
                <a:hlinkClick r:id="rId2"/>
              </a:rPr>
              <a:t>/</a:t>
            </a:r>
            <a:r>
              <a:rPr lang="en-GB" sz="5400" dirty="0" smtClean="0">
                <a:latin typeface="Arial" panose="020B0604020202020204" pitchFamily="34" charset="0"/>
                <a:cs typeface="Arial" panose="020B0604020202020204" pitchFamily="34" charset="0"/>
              </a:rPr>
              <a:t> </a:t>
            </a:r>
            <a:endParaRPr lang="en-GB" sz="54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64" t="20644" r="13636" b="30303"/>
          <a:stretch/>
        </p:blipFill>
        <p:spPr bwMode="auto">
          <a:xfrm>
            <a:off x="2051720" y="3645024"/>
            <a:ext cx="6018642"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450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Model: </a:t>
            </a:r>
            <a:r>
              <a:rPr lang="en-GB" dirty="0" err="1" smtClean="0"/>
              <a:t>Gottesman</a:t>
            </a:r>
            <a:endParaRPr lang="en-GB" dirty="0"/>
          </a:p>
        </p:txBody>
      </p:sp>
      <p:sp>
        <p:nvSpPr>
          <p:cNvPr id="3" name="Rectangle 2"/>
          <p:cNvSpPr/>
          <p:nvPr/>
        </p:nvSpPr>
        <p:spPr>
          <a:xfrm>
            <a:off x="0" y="1196752"/>
            <a:ext cx="9144000" cy="369332"/>
          </a:xfrm>
          <a:prstGeom prst="rect">
            <a:avLst/>
          </a:prstGeom>
        </p:spPr>
        <p:txBody>
          <a:bodyPr wrap="square">
            <a:spAutoFit/>
          </a:bodyPr>
          <a:lstStyle/>
          <a:p>
            <a:r>
              <a:rPr lang="en-GB" dirty="0">
                <a:solidFill>
                  <a:prstClr val="black"/>
                </a:solidFill>
                <a:latin typeface="Arial" panose="020B0604020202020204" pitchFamily="34" charset="0"/>
                <a:hlinkClick r:id="rId2"/>
              </a:rPr>
              <a:t>https://www.youtube.com/watch?v=ahftOcYUR9E</a:t>
            </a:r>
            <a:r>
              <a:rPr lang="en-GB" dirty="0">
                <a:solidFill>
                  <a:prstClr val="black"/>
                </a:solidFill>
                <a:latin typeface="Arial" panose="020B0604020202020204" pitchFamily="34" charset="0"/>
              </a:rPr>
              <a:t> </a:t>
            </a:r>
          </a:p>
        </p:txBody>
      </p:sp>
      <p:sp>
        <p:nvSpPr>
          <p:cNvPr id="4" name="TextBox 3"/>
          <p:cNvSpPr txBox="1"/>
          <p:nvPr/>
        </p:nvSpPr>
        <p:spPr>
          <a:xfrm>
            <a:off x="179512" y="1844824"/>
            <a:ext cx="3600400" cy="2800767"/>
          </a:xfrm>
          <a:prstGeom prst="rect">
            <a:avLst/>
          </a:prstGeom>
          <a:solidFill>
            <a:srgbClr val="92D050"/>
          </a:solidFill>
        </p:spPr>
        <p:txBody>
          <a:bodyPr wrap="square" rtlCol="0">
            <a:spAutoFit/>
          </a:bodyPr>
          <a:lstStyle/>
          <a:p>
            <a:r>
              <a:rPr lang="en-GB" sz="4400" dirty="0" err="1">
                <a:solidFill>
                  <a:prstClr val="black"/>
                </a:solidFill>
                <a:latin typeface="Arial" panose="020B0604020202020204" pitchFamily="34" charset="0"/>
                <a:cs typeface="Arial" panose="020B0604020202020204" pitchFamily="34" charset="0"/>
              </a:rPr>
              <a:t>Gottesman’s</a:t>
            </a:r>
            <a:r>
              <a:rPr lang="en-GB" sz="4400" dirty="0">
                <a:solidFill>
                  <a:prstClr val="black"/>
                </a:solidFill>
                <a:latin typeface="Arial" panose="020B0604020202020204" pitchFamily="34" charset="0"/>
                <a:cs typeface="Arial" panose="020B0604020202020204" pitchFamily="34" charset="0"/>
              </a:rPr>
              <a:t> work is a correlational analysis. </a:t>
            </a:r>
          </a:p>
        </p:txBody>
      </p:sp>
      <p:sp>
        <p:nvSpPr>
          <p:cNvPr id="5" name="Rectangle 4"/>
          <p:cNvSpPr/>
          <p:nvPr/>
        </p:nvSpPr>
        <p:spPr>
          <a:xfrm>
            <a:off x="4139952" y="1541433"/>
            <a:ext cx="5004048" cy="4893647"/>
          </a:xfrm>
          <a:prstGeom prst="rect">
            <a:avLst/>
          </a:prstGeom>
          <a:solidFill>
            <a:srgbClr val="FFFF00"/>
          </a:solidFill>
        </p:spPr>
        <p:txBody>
          <a:bodyPr wrap="square">
            <a:spAutoFit/>
          </a:bodyPr>
          <a:lstStyle/>
          <a:p>
            <a:r>
              <a:rPr lang="en-GB" sz="2400" dirty="0">
                <a:solidFill>
                  <a:prstClr val="black"/>
                </a:solidFill>
                <a:latin typeface="Arial" panose="020B0604020202020204" pitchFamily="34" charset="0"/>
                <a:cs typeface="Arial" panose="020B0604020202020204" pitchFamily="34" charset="0"/>
              </a:rPr>
              <a:t>Records of families from the national register in Denmark were used. </a:t>
            </a:r>
          </a:p>
          <a:p>
            <a:r>
              <a:rPr lang="en-GB" sz="2400" dirty="0">
                <a:solidFill>
                  <a:prstClr val="black"/>
                </a:solidFill>
                <a:latin typeface="Arial" panose="020B0604020202020204" pitchFamily="34" charset="0"/>
                <a:cs typeface="Arial" panose="020B0604020202020204" pitchFamily="34" charset="0"/>
              </a:rPr>
              <a:t>Participants were born or alive after 1968 and offspring followed up to 52 years old. </a:t>
            </a:r>
          </a:p>
          <a:p>
            <a:r>
              <a:rPr lang="en-GB" sz="2400" dirty="0">
                <a:solidFill>
                  <a:prstClr val="black"/>
                </a:solidFill>
                <a:latin typeface="Arial" panose="020B0604020202020204" pitchFamily="34" charset="0"/>
                <a:cs typeface="Arial" panose="020B0604020202020204" pitchFamily="34" charset="0"/>
              </a:rPr>
              <a:t>Patients were diagnosed using ICD-8 and ICD-10 which had been checked for concurrent validity. </a:t>
            </a:r>
          </a:p>
          <a:p>
            <a:r>
              <a:rPr lang="en-GB" sz="2400" dirty="0">
                <a:solidFill>
                  <a:prstClr val="black"/>
                </a:solidFill>
                <a:latin typeface="Arial" panose="020B0604020202020204" pitchFamily="34" charset="0"/>
                <a:cs typeface="Arial" panose="020B0604020202020204" pitchFamily="34" charset="0"/>
              </a:rPr>
              <a:t>The study measures the cumulative incidences of schizophrenia and bipolar disorder in the offspring up to the age of 52.</a:t>
            </a:r>
          </a:p>
        </p:txBody>
      </p:sp>
    </p:spTree>
    <p:extLst>
      <p:ext uri="{BB962C8B-B14F-4D97-AF65-F5344CB8AC3E}">
        <p14:creationId xmlns:p14="http://schemas.microsoft.com/office/powerpoint/2010/main" val="27458457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Model: </a:t>
            </a:r>
            <a:r>
              <a:rPr lang="en-GB" dirty="0" err="1" smtClean="0"/>
              <a:t>Gottesman</a:t>
            </a:r>
            <a:endParaRPr lang="en-GB"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16" t="32031" r="19922" b="14063"/>
          <a:stretch/>
        </p:blipFill>
        <p:spPr bwMode="auto">
          <a:xfrm>
            <a:off x="2627784" y="1052736"/>
            <a:ext cx="3672780" cy="559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Evagora\AppData\Local\Microsoft\Windows\Temporary Internet Files\Content.IE5\P5BZT784\MM910001094[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1961120"/>
            <a:ext cx="2016224" cy="29728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previews.123rf.com/images/unseenthings/unseenthings0809/unseenthings080900007/3517705-Single-sheet-of-Loose-Leaf-Paper-Stock-Vector-paper-notebook-lin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5814">
            <a:off x="424027" y="2244108"/>
            <a:ext cx="2308492" cy="298908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vevagora\AppData\Local\Microsoft\Windows\Temporary Internet Files\Content.IE5\J41JHY6Q\Ball_pe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3722151"/>
            <a:ext cx="1615728" cy="1211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5722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Model: </a:t>
            </a:r>
            <a:r>
              <a:rPr lang="en-GB" dirty="0" err="1" smtClean="0"/>
              <a:t>Gottesman</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006152022"/>
              </p:ext>
            </p:extLst>
          </p:nvPr>
        </p:nvGraphicFramePr>
        <p:xfrm>
          <a:off x="2" y="1196752"/>
          <a:ext cx="9143995" cy="4784780"/>
        </p:xfrm>
        <a:graphic>
          <a:graphicData uri="http://schemas.openxmlformats.org/drawingml/2006/table">
            <a:tbl>
              <a:tblPr firstRow="1" firstCol="1" bandRow="1">
                <a:tableStyleId>{5C22544A-7EE6-4342-B048-85BDC9FD1C3A}</a:tableStyleId>
              </a:tblPr>
              <a:tblGrid>
                <a:gridCol w="1306285">
                  <a:extLst>
                    <a:ext uri="{9D8B030D-6E8A-4147-A177-3AD203B41FA5}">
                      <a16:colId xmlns:a16="http://schemas.microsoft.com/office/drawing/2014/main" xmlns="" val="20000"/>
                    </a:ext>
                  </a:extLst>
                </a:gridCol>
                <a:gridCol w="1306285">
                  <a:extLst>
                    <a:ext uri="{9D8B030D-6E8A-4147-A177-3AD203B41FA5}">
                      <a16:colId xmlns:a16="http://schemas.microsoft.com/office/drawing/2014/main" xmlns="" val="20001"/>
                    </a:ext>
                  </a:extLst>
                </a:gridCol>
                <a:gridCol w="1306285">
                  <a:extLst>
                    <a:ext uri="{9D8B030D-6E8A-4147-A177-3AD203B41FA5}">
                      <a16:colId xmlns:a16="http://schemas.microsoft.com/office/drawing/2014/main" xmlns="" val="20002"/>
                    </a:ext>
                  </a:extLst>
                </a:gridCol>
                <a:gridCol w="1306285">
                  <a:extLst>
                    <a:ext uri="{9D8B030D-6E8A-4147-A177-3AD203B41FA5}">
                      <a16:colId xmlns:a16="http://schemas.microsoft.com/office/drawing/2014/main" xmlns="" val="20003"/>
                    </a:ext>
                  </a:extLst>
                </a:gridCol>
                <a:gridCol w="1306285">
                  <a:extLst>
                    <a:ext uri="{9D8B030D-6E8A-4147-A177-3AD203B41FA5}">
                      <a16:colId xmlns:a16="http://schemas.microsoft.com/office/drawing/2014/main" xmlns="" val="20004"/>
                    </a:ext>
                  </a:extLst>
                </a:gridCol>
                <a:gridCol w="1306285">
                  <a:extLst>
                    <a:ext uri="{9D8B030D-6E8A-4147-A177-3AD203B41FA5}">
                      <a16:colId xmlns:a16="http://schemas.microsoft.com/office/drawing/2014/main" xmlns="" val="20005"/>
                    </a:ext>
                  </a:extLst>
                </a:gridCol>
                <a:gridCol w="1306285">
                  <a:extLst>
                    <a:ext uri="{9D8B030D-6E8A-4147-A177-3AD203B41FA5}">
                      <a16:colId xmlns:a16="http://schemas.microsoft.com/office/drawing/2014/main" xmlns="" val="20006"/>
                    </a:ext>
                  </a:extLst>
                </a:gridCol>
              </a:tblGrid>
              <a:tr h="2520280">
                <a:tc>
                  <a:txBody>
                    <a:bodyPr/>
                    <a:lstStyle/>
                    <a:p>
                      <a:pPr>
                        <a:spcAft>
                          <a:spcPts val="0"/>
                        </a:spcAft>
                      </a:pPr>
                      <a:r>
                        <a:rPr lang="en-GB" sz="2400" dirty="0">
                          <a:effectLst/>
                          <a:latin typeface="Arial" panose="020B0604020202020204" pitchFamily="34" charset="0"/>
                        </a:rPr>
                        <a:t> </a:t>
                      </a:r>
                      <a:endParaRPr lang="en-GB" sz="2400" dirty="0">
                        <a:effectLst/>
                        <a:latin typeface="Arial"/>
                        <a:ea typeface="Arial"/>
                        <a:cs typeface="Arial" panose="020B0604020202020204" pitchFamily="34" charset="0"/>
                      </a:endParaRPr>
                    </a:p>
                  </a:txBody>
                  <a:tcPr marL="68580" marR="68580" marT="0" marB="0" anchor="ctr"/>
                </a:tc>
                <a:tc>
                  <a:txBody>
                    <a:bodyPr/>
                    <a:lstStyle/>
                    <a:p>
                      <a:pPr algn="ctr">
                        <a:spcAft>
                          <a:spcPts val="0"/>
                        </a:spcAft>
                      </a:pPr>
                      <a:r>
                        <a:rPr lang="en-GB" sz="2400" dirty="0">
                          <a:effectLst/>
                          <a:latin typeface="Arial" panose="020B0604020202020204" pitchFamily="34" charset="0"/>
                        </a:rPr>
                        <a:t>Both Parents with </a:t>
                      </a:r>
                      <a:r>
                        <a:rPr lang="en-GB" sz="2400" dirty="0" err="1">
                          <a:effectLst/>
                          <a:latin typeface="Arial" panose="020B0604020202020204" pitchFamily="34" charset="0"/>
                        </a:rPr>
                        <a:t>Sz</a:t>
                      </a:r>
                      <a:endParaRPr lang="en-GB" sz="2400" dirty="0">
                        <a:effectLst/>
                        <a:latin typeface="Arial"/>
                        <a:ea typeface="Arial"/>
                        <a:cs typeface="Arial" panose="020B0604020202020204" pitchFamily="34" charset="0"/>
                      </a:endParaRPr>
                    </a:p>
                  </a:txBody>
                  <a:tcPr marL="68580" marR="68580" marT="0" marB="0" anchor="ctr"/>
                </a:tc>
                <a:tc>
                  <a:txBody>
                    <a:bodyPr/>
                    <a:lstStyle/>
                    <a:p>
                      <a:pPr algn="ctr">
                        <a:spcAft>
                          <a:spcPts val="0"/>
                        </a:spcAft>
                      </a:pPr>
                      <a:r>
                        <a:rPr lang="en-GB" sz="2400" dirty="0">
                          <a:effectLst/>
                          <a:latin typeface="Arial" panose="020B0604020202020204" pitchFamily="34" charset="0"/>
                        </a:rPr>
                        <a:t>One Parent with </a:t>
                      </a:r>
                      <a:r>
                        <a:rPr lang="en-GB" sz="2400" dirty="0" err="1">
                          <a:effectLst/>
                          <a:latin typeface="Arial" panose="020B0604020202020204" pitchFamily="34" charset="0"/>
                        </a:rPr>
                        <a:t>Sz</a:t>
                      </a:r>
                      <a:endParaRPr lang="en-GB" sz="2400" dirty="0">
                        <a:effectLst/>
                        <a:latin typeface="Arial"/>
                        <a:ea typeface="Arial"/>
                        <a:cs typeface="Arial" panose="020B0604020202020204" pitchFamily="34" charset="0"/>
                      </a:endParaRPr>
                    </a:p>
                  </a:txBody>
                  <a:tcPr marL="68580" marR="68580" marT="0" marB="0" anchor="ctr"/>
                </a:tc>
                <a:tc>
                  <a:txBody>
                    <a:bodyPr/>
                    <a:lstStyle/>
                    <a:p>
                      <a:pPr algn="ctr">
                        <a:spcAft>
                          <a:spcPts val="0"/>
                        </a:spcAft>
                      </a:pPr>
                      <a:r>
                        <a:rPr lang="en-GB" sz="2000" dirty="0">
                          <a:effectLst/>
                          <a:latin typeface="Arial" panose="020B0604020202020204" pitchFamily="34" charset="0"/>
                        </a:rPr>
                        <a:t>Both parents with bipolar disorder</a:t>
                      </a:r>
                      <a:endParaRPr lang="en-GB" sz="2000" dirty="0">
                        <a:effectLst/>
                        <a:latin typeface="Arial"/>
                        <a:ea typeface="Arial"/>
                        <a:cs typeface="Arial" panose="020B0604020202020204" pitchFamily="34" charset="0"/>
                      </a:endParaRPr>
                    </a:p>
                  </a:txBody>
                  <a:tcPr marL="68580" marR="68580" marT="0" marB="0" anchor="ctr"/>
                </a:tc>
                <a:tc>
                  <a:txBody>
                    <a:bodyPr/>
                    <a:lstStyle/>
                    <a:p>
                      <a:pPr algn="ctr">
                        <a:spcAft>
                          <a:spcPts val="0"/>
                        </a:spcAft>
                      </a:pPr>
                      <a:r>
                        <a:rPr lang="en-GB" sz="2000" dirty="0">
                          <a:effectLst/>
                          <a:latin typeface="Arial" panose="020B0604020202020204" pitchFamily="34" charset="0"/>
                        </a:rPr>
                        <a:t>1 parent with bipolar disorder</a:t>
                      </a:r>
                      <a:endParaRPr lang="en-GB" sz="2000" dirty="0">
                        <a:effectLst/>
                        <a:latin typeface="Arial"/>
                        <a:ea typeface="Arial"/>
                        <a:cs typeface="Arial" panose="020B0604020202020204" pitchFamily="34" charset="0"/>
                      </a:endParaRPr>
                    </a:p>
                  </a:txBody>
                  <a:tcPr marL="68580" marR="68580" marT="0" marB="0"/>
                </a:tc>
                <a:tc>
                  <a:txBody>
                    <a:bodyPr/>
                    <a:lstStyle/>
                    <a:p>
                      <a:pPr algn="ctr">
                        <a:spcAft>
                          <a:spcPts val="0"/>
                        </a:spcAft>
                      </a:pPr>
                      <a:r>
                        <a:rPr lang="en-GB" sz="2000" dirty="0">
                          <a:effectLst/>
                          <a:latin typeface="Arial" panose="020B0604020202020204" pitchFamily="34" charset="0"/>
                        </a:rPr>
                        <a:t>Neither parent ever admitted</a:t>
                      </a:r>
                      <a:endParaRPr lang="en-GB" sz="2000" dirty="0">
                        <a:effectLst/>
                        <a:latin typeface="Arial"/>
                        <a:ea typeface="Arial"/>
                        <a:cs typeface="Arial" panose="020B0604020202020204" pitchFamily="34" charset="0"/>
                      </a:endParaRPr>
                    </a:p>
                  </a:txBody>
                  <a:tcPr marL="68580" marR="68580" marT="0" marB="0"/>
                </a:tc>
                <a:tc>
                  <a:txBody>
                    <a:bodyPr/>
                    <a:lstStyle/>
                    <a:p>
                      <a:pPr algn="ctr">
                        <a:spcAft>
                          <a:spcPts val="0"/>
                        </a:spcAft>
                      </a:pPr>
                      <a:r>
                        <a:rPr lang="en-GB" sz="1600" dirty="0">
                          <a:effectLst/>
                          <a:latin typeface="Arial" panose="020B0604020202020204" pitchFamily="34" charset="0"/>
                        </a:rPr>
                        <a:t>General Population (unclean)</a:t>
                      </a:r>
                      <a:endParaRPr lang="en-GB" sz="1600" dirty="0">
                        <a:effectLst/>
                        <a:latin typeface="Arial"/>
                        <a:ea typeface="Arial"/>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1132250">
                <a:tc>
                  <a:txBody>
                    <a:bodyPr/>
                    <a:lstStyle/>
                    <a:p>
                      <a:pPr>
                        <a:spcAft>
                          <a:spcPts val="0"/>
                        </a:spcAft>
                      </a:pPr>
                      <a:r>
                        <a:rPr lang="en-GB" sz="2400" dirty="0">
                          <a:effectLst/>
                          <a:latin typeface="Arial" panose="020B0604020202020204" pitchFamily="34" charset="0"/>
                        </a:rPr>
                        <a:t>No. of couples</a:t>
                      </a:r>
                      <a:endParaRPr lang="en-GB" sz="2400" dirty="0">
                        <a:effectLst/>
                        <a:latin typeface="Arial"/>
                        <a:ea typeface="Arial"/>
                        <a:cs typeface="Arial" panose="020B0604020202020204" pitchFamily="34" charset="0"/>
                      </a:endParaRPr>
                    </a:p>
                  </a:txBody>
                  <a:tcPr marL="68580" marR="68580" marT="0" marB="0"/>
                </a:tc>
                <a:tc>
                  <a:txBody>
                    <a:bodyPr/>
                    <a:lstStyle/>
                    <a:p>
                      <a:pPr algn="ctr">
                        <a:spcAft>
                          <a:spcPts val="0"/>
                        </a:spcAft>
                      </a:pPr>
                      <a:r>
                        <a:rPr lang="en-GB" sz="2400" dirty="0">
                          <a:effectLst/>
                          <a:latin typeface="Arial" panose="020B0604020202020204" pitchFamily="34" charset="0"/>
                        </a:rPr>
                        <a:t>196</a:t>
                      </a:r>
                      <a:endParaRPr lang="en-GB" sz="2400" dirty="0">
                        <a:effectLst/>
                        <a:latin typeface="Arial"/>
                        <a:ea typeface="Arial"/>
                        <a:cs typeface="Arial" panose="020B0604020202020204" pitchFamily="34" charset="0"/>
                      </a:endParaRPr>
                    </a:p>
                  </a:txBody>
                  <a:tcPr marL="68580" marR="68580" marT="0" marB="0"/>
                </a:tc>
                <a:tc>
                  <a:txBody>
                    <a:bodyPr/>
                    <a:lstStyle/>
                    <a:p>
                      <a:pPr algn="ctr">
                        <a:spcAft>
                          <a:spcPts val="0"/>
                        </a:spcAft>
                      </a:pPr>
                      <a:r>
                        <a:rPr lang="en-GB" sz="2400" dirty="0">
                          <a:effectLst/>
                          <a:latin typeface="Arial" panose="020B0604020202020204" pitchFamily="34" charset="0"/>
                        </a:rPr>
                        <a:t>8006</a:t>
                      </a:r>
                      <a:endParaRPr lang="en-GB" sz="2400" dirty="0">
                        <a:effectLst/>
                        <a:latin typeface="Arial"/>
                        <a:ea typeface="Arial"/>
                        <a:cs typeface="Arial" panose="020B0604020202020204" pitchFamily="34" charset="0"/>
                      </a:endParaRPr>
                    </a:p>
                  </a:txBody>
                  <a:tcPr marL="68580" marR="68580" marT="0" marB="0"/>
                </a:tc>
                <a:tc>
                  <a:txBody>
                    <a:bodyPr/>
                    <a:lstStyle/>
                    <a:p>
                      <a:pPr algn="ctr">
                        <a:spcAft>
                          <a:spcPts val="0"/>
                        </a:spcAft>
                      </a:pPr>
                      <a:r>
                        <a:rPr lang="en-GB" sz="2400" dirty="0">
                          <a:effectLst/>
                          <a:latin typeface="Arial" panose="020B0604020202020204" pitchFamily="34" charset="0"/>
                        </a:rPr>
                        <a:t>83</a:t>
                      </a:r>
                      <a:endParaRPr lang="en-GB" sz="2400" dirty="0">
                        <a:effectLst/>
                        <a:latin typeface="Arial"/>
                        <a:ea typeface="Arial"/>
                        <a:cs typeface="Arial" panose="020B0604020202020204" pitchFamily="34" charset="0"/>
                      </a:endParaRPr>
                    </a:p>
                  </a:txBody>
                  <a:tcPr marL="68580" marR="68580" marT="0" marB="0"/>
                </a:tc>
                <a:tc>
                  <a:txBody>
                    <a:bodyPr/>
                    <a:lstStyle/>
                    <a:p>
                      <a:pPr algn="ctr">
                        <a:spcAft>
                          <a:spcPts val="0"/>
                        </a:spcAft>
                      </a:pPr>
                      <a:r>
                        <a:rPr lang="en-GB" sz="2400" dirty="0">
                          <a:effectLst/>
                          <a:latin typeface="Arial" panose="020B0604020202020204" pitchFamily="34" charset="0"/>
                        </a:rPr>
                        <a:t>11995</a:t>
                      </a:r>
                      <a:endParaRPr lang="en-GB" sz="2400" dirty="0">
                        <a:effectLst/>
                        <a:latin typeface="Arial"/>
                        <a:ea typeface="Arial"/>
                        <a:cs typeface="Arial" panose="020B0604020202020204" pitchFamily="34" charset="0"/>
                      </a:endParaRPr>
                    </a:p>
                  </a:txBody>
                  <a:tcPr marL="68580" marR="68580" marT="0" marB="0"/>
                </a:tc>
                <a:tc>
                  <a:txBody>
                    <a:bodyPr/>
                    <a:lstStyle/>
                    <a:p>
                      <a:pPr algn="ctr">
                        <a:spcAft>
                          <a:spcPts val="0"/>
                        </a:spcAft>
                      </a:pPr>
                      <a:r>
                        <a:rPr lang="en-GB" sz="2400" dirty="0" smtClean="0">
                          <a:effectLst/>
                          <a:latin typeface="Arial" panose="020B0604020202020204" pitchFamily="34" charset="0"/>
                        </a:rPr>
                        <a:t>1.08</a:t>
                      </a:r>
                    </a:p>
                    <a:p>
                      <a:pPr algn="ctr">
                        <a:spcAft>
                          <a:spcPts val="0"/>
                        </a:spcAft>
                      </a:pPr>
                      <a:r>
                        <a:rPr lang="en-GB" sz="2400" dirty="0" smtClean="0">
                          <a:effectLst/>
                          <a:latin typeface="Arial" panose="020B0604020202020204" pitchFamily="34" charset="0"/>
                        </a:rPr>
                        <a:t>million</a:t>
                      </a:r>
                      <a:endParaRPr lang="en-GB" sz="2400" dirty="0">
                        <a:effectLst/>
                        <a:latin typeface="Arial"/>
                        <a:ea typeface="Arial"/>
                        <a:cs typeface="Arial" panose="020B0604020202020204" pitchFamily="34" charset="0"/>
                      </a:endParaRPr>
                    </a:p>
                  </a:txBody>
                  <a:tcPr marL="68580" marR="68580" marT="0" marB="0"/>
                </a:tc>
                <a:tc>
                  <a:txBody>
                    <a:bodyPr/>
                    <a:lstStyle/>
                    <a:p>
                      <a:pPr algn="ctr">
                        <a:spcAft>
                          <a:spcPts val="0"/>
                        </a:spcAft>
                      </a:pPr>
                      <a:r>
                        <a:rPr lang="en-GB" sz="2400" dirty="0" smtClean="0">
                          <a:effectLst/>
                          <a:latin typeface="Arial" panose="020B0604020202020204" pitchFamily="34" charset="0"/>
                        </a:rPr>
                        <a:t>1.28</a:t>
                      </a:r>
                    </a:p>
                    <a:p>
                      <a:pPr algn="ctr">
                        <a:spcAft>
                          <a:spcPts val="0"/>
                        </a:spcAft>
                      </a:pPr>
                      <a:r>
                        <a:rPr lang="en-GB" sz="2400" dirty="0" smtClean="0">
                          <a:effectLst/>
                          <a:latin typeface="Arial" panose="020B0604020202020204" pitchFamily="34" charset="0"/>
                        </a:rPr>
                        <a:t>million</a:t>
                      </a:r>
                      <a:endParaRPr lang="en-GB" sz="2400" dirty="0">
                        <a:effectLst/>
                        <a:latin typeface="Arial"/>
                        <a:ea typeface="Arial"/>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1132250">
                <a:tc>
                  <a:txBody>
                    <a:bodyPr/>
                    <a:lstStyle/>
                    <a:p>
                      <a:pPr>
                        <a:spcAft>
                          <a:spcPts val="0"/>
                        </a:spcAft>
                      </a:pPr>
                      <a:r>
                        <a:rPr lang="en-GB" sz="2000" dirty="0">
                          <a:effectLst/>
                          <a:latin typeface="Arial" panose="020B0604020202020204" pitchFamily="34" charset="0"/>
                        </a:rPr>
                        <a:t>No. of offspring</a:t>
                      </a:r>
                      <a:endParaRPr lang="en-GB" sz="2000" dirty="0">
                        <a:effectLst/>
                        <a:latin typeface="Arial"/>
                        <a:ea typeface="Arial"/>
                        <a:cs typeface="Arial" panose="020B0604020202020204" pitchFamily="34" charset="0"/>
                      </a:endParaRPr>
                    </a:p>
                  </a:txBody>
                  <a:tcPr marL="68580" marR="68580" marT="0" marB="0"/>
                </a:tc>
                <a:tc>
                  <a:txBody>
                    <a:bodyPr/>
                    <a:lstStyle/>
                    <a:p>
                      <a:pPr algn="ctr">
                        <a:spcAft>
                          <a:spcPts val="0"/>
                        </a:spcAft>
                      </a:pPr>
                      <a:r>
                        <a:rPr lang="en-GB" sz="2400" dirty="0">
                          <a:effectLst/>
                          <a:latin typeface="Arial" panose="020B0604020202020204" pitchFamily="34" charset="0"/>
                        </a:rPr>
                        <a:t>270</a:t>
                      </a:r>
                      <a:endParaRPr lang="en-GB" sz="2400" dirty="0">
                        <a:effectLst/>
                        <a:latin typeface="Arial"/>
                        <a:ea typeface="Arial"/>
                        <a:cs typeface="Arial" panose="020B0604020202020204" pitchFamily="34" charset="0"/>
                      </a:endParaRPr>
                    </a:p>
                  </a:txBody>
                  <a:tcPr marL="68580" marR="68580" marT="0" marB="0"/>
                </a:tc>
                <a:tc>
                  <a:txBody>
                    <a:bodyPr/>
                    <a:lstStyle/>
                    <a:p>
                      <a:pPr algn="ctr">
                        <a:spcAft>
                          <a:spcPts val="0"/>
                        </a:spcAft>
                      </a:pPr>
                      <a:r>
                        <a:rPr lang="en-GB" sz="2400" dirty="0">
                          <a:effectLst/>
                          <a:latin typeface="Arial" panose="020B0604020202020204" pitchFamily="34" charset="0"/>
                        </a:rPr>
                        <a:t>13878</a:t>
                      </a:r>
                      <a:endParaRPr lang="en-GB" sz="2400" dirty="0">
                        <a:effectLst/>
                        <a:latin typeface="Arial"/>
                        <a:ea typeface="Arial"/>
                        <a:cs typeface="Arial" panose="020B0604020202020204" pitchFamily="34" charset="0"/>
                      </a:endParaRPr>
                    </a:p>
                  </a:txBody>
                  <a:tcPr marL="68580" marR="68580" marT="0" marB="0"/>
                </a:tc>
                <a:tc>
                  <a:txBody>
                    <a:bodyPr/>
                    <a:lstStyle/>
                    <a:p>
                      <a:pPr algn="ctr">
                        <a:spcAft>
                          <a:spcPts val="0"/>
                        </a:spcAft>
                      </a:pPr>
                      <a:r>
                        <a:rPr lang="en-GB" sz="2400" dirty="0">
                          <a:effectLst/>
                          <a:latin typeface="Arial" panose="020B0604020202020204" pitchFamily="34" charset="0"/>
                        </a:rPr>
                        <a:t>146</a:t>
                      </a:r>
                      <a:endParaRPr lang="en-GB" sz="2400" dirty="0">
                        <a:effectLst/>
                        <a:latin typeface="Arial"/>
                        <a:ea typeface="Arial"/>
                        <a:cs typeface="Arial" panose="020B0604020202020204" pitchFamily="34" charset="0"/>
                      </a:endParaRPr>
                    </a:p>
                  </a:txBody>
                  <a:tcPr marL="68580" marR="68580" marT="0" marB="0"/>
                </a:tc>
                <a:tc>
                  <a:txBody>
                    <a:bodyPr/>
                    <a:lstStyle/>
                    <a:p>
                      <a:pPr algn="ctr">
                        <a:spcAft>
                          <a:spcPts val="0"/>
                        </a:spcAft>
                      </a:pPr>
                      <a:r>
                        <a:rPr lang="en-GB" sz="2400" dirty="0">
                          <a:effectLst/>
                          <a:latin typeface="Arial" panose="020B0604020202020204" pitchFamily="34" charset="0"/>
                        </a:rPr>
                        <a:t>23152</a:t>
                      </a:r>
                      <a:endParaRPr lang="en-GB" sz="2400" dirty="0">
                        <a:effectLst/>
                        <a:latin typeface="Arial"/>
                        <a:ea typeface="Arial"/>
                        <a:cs typeface="Arial" panose="020B0604020202020204" pitchFamily="34" charset="0"/>
                      </a:endParaRPr>
                    </a:p>
                  </a:txBody>
                  <a:tcPr marL="68580" marR="68580" marT="0" marB="0"/>
                </a:tc>
                <a:tc>
                  <a:txBody>
                    <a:bodyPr/>
                    <a:lstStyle/>
                    <a:p>
                      <a:pPr algn="ctr">
                        <a:spcAft>
                          <a:spcPts val="0"/>
                        </a:spcAft>
                      </a:pPr>
                      <a:r>
                        <a:rPr lang="en-GB" sz="2400" dirty="0" smtClean="0">
                          <a:effectLst/>
                          <a:latin typeface="Arial" panose="020B0604020202020204" pitchFamily="34" charset="0"/>
                        </a:rPr>
                        <a:t>2.23 million</a:t>
                      </a:r>
                      <a:endParaRPr lang="en-GB" sz="2400" dirty="0">
                        <a:effectLst/>
                        <a:latin typeface="Arial"/>
                        <a:ea typeface="Arial"/>
                        <a:cs typeface="Arial" panose="020B0604020202020204" pitchFamily="34" charset="0"/>
                      </a:endParaRPr>
                    </a:p>
                  </a:txBody>
                  <a:tcPr marL="68580" marR="68580" marT="0" marB="0"/>
                </a:tc>
                <a:tc>
                  <a:txBody>
                    <a:bodyPr/>
                    <a:lstStyle/>
                    <a:p>
                      <a:pPr algn="ctr">
                        <a:spcAft>
                          <a:spcPts val="0"/>
                        </a:spcAft>
                      </a:pPr>
                      <a:r>
                        <a:rPr lang="en-GB" sz="2400" dirty="0" smtClean="0">
                          <a:effectLst/>
                          <a:latin typeface="Arial" panose="020B0604020202020204" pitchFamily="34" charset="0"/>
                        </a:rPr>
                        <a:t>2.7</a:t>
                      </a:r>
                    </a:p>
                    <a:p>
                      <a:pPr algn="ctr">
                        <a:spcAft>
                          <a:spcPts val="0"/>
                        </a:spcAft>
                      </a:pPr>
                      <a:r>
                        <a:rPr lang="en-GB" sz="2400" dirty="0" smtClean="0">
                          <a:effectLst/>
                          <a:latin typeface="Arial" panose="020B0604020202020204" pitchFamily="34" charset="0"/>
                        </a:rPr>
                        <a:t>million</a:t>
                      </a:r>
                      <a:endParaRPr lang="en-GB" sz="2400" dirty="0">
                        <a:effectLst/>
                        <a:latin typeface="Arial"/>
                        <a:ea typeface="Arial"/>
                        <a:cs typeface="Arial" panose="020B0604020202020204" pitchFamily="34" charset="0"/>
                      </a:endParaRP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6573295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Proportions of People Admitted to Hospital for </a:t>
            </a:r>
            <a:r>
              <a:rPr lang="en-GB" sz="3200" dirty="0" err="1" smtClean="0"/>
              <a:t>Sz</a:t>
            </a:r>
            <a:r>
              <a:rPr lang="en-GB" sz="3200" dirty="0" smtClean="0"/>
              <a:t> and Bipolar Disorder and their Parents</a:t>
            </a:r>
            <a:endParaRPr lang="en-GB" sz="3200" dirty="0"/>
          </a:p>
        </p:txBody>
      </p:sp>
      <p:graphicFrame>
        <p:nvGraphicFramePr>
          <p:cNvPr id="5" name="Chart 4"/>
          <p:cNvGraphicFramePr>
            <a:graphicFrameLocks noGrp="1"/>
          </p:cNvGraphicFramePr>
          <p:nvPr>
            <p:extLst>
              <p:ext uri="{D42A27DB-BD31-4B8C-83A1-F6EECF244321}">
                <p14:modId xmlns:p14="http://schemas.microsoft.com/office/powerpoint/2010/main" val="1461419755"/>
              </p:ext>
            </p:extLst>
          </p:nvPr>
        </p:nvGraphicFramePr>
        <p:xfrm>
          <a:off x="0" y="1124743"/>
          <a:ext cx="9144000" cy="57332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75927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98591723"/>
              </p:ext>
            </p:extLst>
          </p:nvPr>
        </p:nvGraphicFramePr>
        <p:xfrm>
          <a:off x="827584" y="1052736"/>
          <a:ext cx="7416828" cy="2392040"/>
        </p:xfrm>
        <a:graphic>
          <a:graphicData uri="http://schemas.openxmlformats.org/drawingml/2006/table">
            <a:tbl>
              <a:tblPr firstRow="1" bandRow="1">
                <a:tableStyleId>{5C22544A-7EE6-4342-B048-85BDC9FD1C3A}</a:tableStyleId>
              </a:tblPr>
              <a:tblGrid>
                <a:gridCol w="1236138">
                  <a:extLst>
                    <a:ext uri="{9D8B030D-6E8A-4147-A177-3AD203B41FA5}">
                      <a16:colId xmlns:a16="http://schemas.microsoft.com/office/drawing/2014/main" xmlns="" val="20000"/>
                    </a:ext>
                  </a:extLst>
                </a:gridCol>
                <a:gridCol w="1236138">
                  <a:extLst>
                    <a:ext uri="{9D8B030D-6E8A-4147-A177-3AD203B41FA5}">
                      <a16:colId xmlns:a16="http://schemas.microsoft.com/office/drawing/2014/main" xmlns="" val="20001"/>
                    </a:ext>
                  </a:extLst>
                </a:gridCol>
                <a:gridCol w="1236138">
                  <a:extLst>
                    <a:ext uri="{9D8B030D-6E8A-4147-A177-3AD203B41FA5}">
                      <a16:colId xmlns:a16="http://schemas.microsoft.com/office/drawing/2014/main" xmlns="" val="20002"/>
                    </a:ext>
                  </a:extLst>
                </a:gridCol>
                <a:gridCol w="1236138">
                  <a:extLst>
                    <a:ext uri="{9D8B030D-6E8A-4147-A177-3AD203B41FA5}">
                      <a16:colId xmlns:a16="http://schemas.microsoft.com/office/drawing/2014/main" xmlns="" val="20003"/>
                    </a:ext>
                  </a:extLst>
                </a:gridCol>
                <a:gridCol w="1236138">
                  <a:extLst>
                    <a:ext uri="{9D8B030D-6E8A-4147-A177-3AD203B41FA5}">
                      <a16:colId xmlns:a16="http://schemas.microsoft.com/office/drawing/2014/main" xmlns="" val="20004"/>
                    </a:ext>
                  </a:extLst>
                </a:gridCol>
                <a:gridCol w="1236138">
                  <a:extLst>
                    <a:ext uri="{9D8B030D-6E8A-4147-A177-3AD203B41FA5}">
                      <a16:colId xmlns:a16="http://schemas.microsoft.com/office/drawing/2014/main" xmlns="" val="20005"/>
                    </a:ext>
                  </a:extLst>
                </a:gridCol>
              </a:tblGrid>
              <a:tr h="1701847">
                <a:tc>
                  <a:txBody>
                    <a:bodyPr/>
                    <a:lstStyle/>
                    <a:p>
                      <a:r>
                        <a:rPr lang="en-GB" dirty="0" smtClean="0">
                          <a:latin typeface="Arial" panose="020B0604020202020204" pitchFamily="34" charset="0"/>
                        </a:rPr>
                        <a:t>Group A</a:t>
                      </a:r>
                    </a:p>
                    <a:p>
                      <a:r>
                        <a:rPr lang="en-GB" dirty="0" smtClean="0">
                          <a:latin typeface="Arial" panose="020B0604020202020204" pitchFamily="34" charset="0"/>
                        </a:rPr>
                        <a:t>Both</a:t>
                      </a:r>
                      <a:r>
                        <a:rPr lang="en-GB" baseline="0" dirty="0" smtClean="0">
                          <a:latin typeface="Arial" panose="020B0604020202020204" pitchFamily="34" charset="0"/>
                        </a:rPr>
                        <a:t> parents</a:t>
                      </a:r>
                      <a:endParaRPr lang="en-GB" dirty="0">
                        <a:latin typeface="Arial" panose="020B0604020202020204" pitchFamily="34" charset="0"/>
                      </a:endParaRPr>
                    </a:p>
                  </a:txBody>
                  <a:tcPr/>
                </a:tc>
                <a:tc>
                  <a:txBody>
                    <a:bodyPr/>
                    <a:lstStyle/>
                    <a:p>
                      <a:r>
                        <a:rPr lang="en-GB" dirty="0" smtClean="0">
                          <a:latin typeface="Arial" panose="020B0604020202020204" pitchFamily="34" charset="0"/>
                        </a:rPr>
                        <a:t>Group B</a:t>
                      </a:r>
                    </a:p>
                    <a:p>
                      <a:r>
                        <a:rPr lang="en-GB" dirty="0" smtClean="0">
                          <a:latin typeface="Arial" panose="020B0604020202020204" pitchFamily="34" charset="0"/>
                        </a:rPr>
                        <a:t>One parent</a:t>
                      </a:r>
                      <a:endParaRPr lang="en-GB" dirty="0">
                        <a:latin typeface="Arial" panose="020B0604020202020204" pitchFamily="34" charset="0"/>
                      </a:endParaRPr>
                    </a:p>
                  </a:txBody>
                  <a:tcPr/>
                </a:tc>
                <a:tc>
                  <a:txBody>
                    <a:bodyPr/>
                    <a:lstStyle/>
                    <a:p>
                      <a:r>
                        <a:rPr lang="en-GB" dirty="0" smtClean="0">
                          <a:latin typeface="Arial" panose="020B0604020202020204" pitchFamily="34" charset="0"/>
                        </a:rPr>
                        <a:t>Group</a:t>
                      </a:r>
                      <a:r>
                        <a:rPr lang="en-GB" baseline="0" dirty="0" smtClean="0">
                          <a:latin typeface="Arial" panose="020B0604020202020204" pitchFamily="34" charset="0"/>
                        </a:rPr>
                        <a:t> C</a:t>
                      </a:r>
                    </a:p>
                    <a:p>
                      <a:r>
                        <a:rPr lang="en-GB" baseline="0" dirty="0" smtClean="0">
                          <a:latin typeface="Arial" panose="020B0604020202020204" pitchFamily="34" charset="0"/>
                        </a:rPr>
                        <a:t>Neither parent</a:t>
                      </a:r>
                      <a:endParaRPr lang="en-GB" dirty="0">
                        <a:latin typeface="Arial" panose="020B0604020202020204" pitchFamily="34" charset="0"/>
                      </a:endParaRPr>
                    </a:p>
                  </a:txBody>
                  <a:tcPr/>
                </a:tc>
                <a:tc>
                  <a:txBody>
                    <a:bodyPr/>
                    <a:lstStyle/>
                    <a:p>
                      <a:r>
                        <a:rPr lang="en-GB" dirty="0" smtClean="0">
                          <a:latin typeface="Arial" panose="020B0604020202020204" pitchFamily="34" charset="0"/>
                        </a:rPr>
                        <a:t>Group D</a:t>
                      </a:r>
                    </a:p>
                    <a:p>
                      <a:r>
                        <a:rPr lang="en-GB" dirty="0" smtClean="0">
                          <a:latin typeface="Arial" panose="020B0604020202020204" pitchFamily="34" charset="0"/>
                        </a:rPr>
                        <a:t>General</a:t>
                      </a:r>
                      <a:r>
                        <a:rPr lang="en-GB" baseline="0" dirty="0" smtClean="0">
                          <a:latin typeface="Arial" panose="020B0604020202020204" pitchFamily="34" charset="0"/>
                        </a:rPr>
                        <a:t> pop.</a:t>
                      </a:r>
                      <a:endParaRPr lang="en-GB" dirty="0">
                        <a:latin typeface="Arial" panose="020B0604020202020204" pitchFamily="34" charset="0"/>
                      </a:endParaRPr>
                    </a:p>
                  </a:txBody>
                  <a:tcPr/>
                </a:tc>
                <a:tc>
                  <a:txBody>
                    <a:bodyPr/>
                    <a:lstStyle/>
                    <a:p>
                      <a:r>
                        <a:rPr lang="en-GB" dirty="0" smtClean="0">
                          <a:latin typeface="Arial" panose="020B0604020202020204" pitchFamily="34" charset="0"/>
                        </a:rPr>
                        <a:t>Group E</a:t>
                      </a:r>
                    </a:p>
                    <a:p>
                      <a:r>
                        <a:rPr lang="en-GB" dirty="0" smtClean="0">
                          <a:latin typeface="Arial" panose="020B0604020202020204" pitchFamily="34" charset="0"/>
                        </a:rPr>
                        <a:t>Both bipolar</a:t>
                      </a:r>
                      <a:endParaRPr lang="en-GB" dirty="0">
                        <a:latin typeface="Arial" panose="020B0604020202020204" pitchFamily="34" charset="0"/>
                      </a:endParaRPr>
                    </a:p>
                  </a:txBody>
                  <a:tcPr/>
                </a:tc>
                <a:tc>
                  <a:txBody>
                    <a:bodyPr/>
                    <a:lstStyle/>
                    <a:p>
                      <a:r>
                        <a:rPr lang="en-GB" dirty="0" smtClean="0">
                          <a:latin typeface="Arial" panose="020B0604020202020204" pitchFamily="34" charset="0"/>
                        </a:rPr>
                        <a:t>Group</a:t>
                      </a:r>
                      <a:r>
                        <a:rPr lang="en-GB" baseline="0" dirty="0" smtClean="0">
                          <a:latin typeface="Arial" panose="020B0604020202020204" pitchFamily="34" charset="0"/>
                        </a:rPr>
                        <a:t> F</a:t>
                      </a:r>
                    </a:p>
                    <a:p>
                      <a:r>
                        <a:rPr lang="en-GB" baseline="0" dirty="0" smtClean="0">
                          <a:latin typeface="Arial" panose="020B0604020202020204" pitchFamily="34" charset="0"/>
                        </a:rPr>
                        <a:t>One </a:t>
                      </a:r>
                      <a:r>
                        <a:rPr lang="en-GB" baseline="0" dirty="0" err="1" smtClean="0">
                          <a:latin typeface="Arial" panose="020B0604020202020204" pitchFamily="34" charset="0"/>
                        </a:rPr>
                        <a:t>Sz</a:t>
                      </a:r>
                      <a:r>
                        <a:rPr lang="en-GB" baseline="0" dirty="0" smtClean="0">
                          <a:latin typeface="Arial" panose="020B0604020202020204" pitchFamily="34" charset="0"/>
                        </a:rPr>
                        <a:t>, one Bipolar</a:t>
                      </a:r>
                      <a:endParaRPr lang="en-GB" dirty="0">
                        <a:latin typeface="Arial" panose="020B0604020202020204" pitchFamily="34" charset="0"/>
                      </a:endParaRPr>
                    </a:p>
                  </a:txBody>
                  <a:tcPr/>
                </a:tc>
                <a:extLst>
                  <a:ext uri="{0D108BD9-81ED-4DB2-BD59-A6C34878D82A}">
                    <a16:rowId xmlns:a16="http://schemas.microsoft.com/office/drawing/2014/main" xmlns="" val="10000"/>
                  </a:ext>
                </a:extLst>
              </a:tr>
              <a:tr h="690193">
                <a:tc>
                  <a:txBody>
                    <a:bodyPr/>
                    <a:lstStyle/>
                    <a:p>
                      <a:endParaRPr lang="en-GB" dirty="0">
                        <a:latin typeface="Arial" panose="020B0604020202020204" pitchFamily="34" charset="0"/>
                      </a:endParaRPr>
                    </a:p>
                  </a:txBody>
                  <a:tcPr/>
                </a:tc>
                <a:tc>
                  <a:txBody>
                    <a:bodyPr/>
                    <a:lstStyle/>
                    <a:p>
                      <a:endParaRPr lang="en-GB" dirty="0">
                        <a:latin typeface="Arial" panose="020B0604020202020204" pitchFamily="34" charset="0"/>
                      </a:endParaRPr>
                    </a:p>
                  </a:txBody>
                  <a:tcPr/>
                </a:tc>
                <a:tc>
                  <a:txBody>
                    <a:bodyPr/>
                    <a:lstStyle/>
                    <a:p>
                      <a:endParaRPr lang="en-GB" dirty="0">
                        <a:latin typeface="Arial" panose="020B0604020202020204" pitchFamily="34" charset="0"/>
                      </a:endParaRPr>
                    </a:p>
                  </a:txBody>
                  <a:tcPr/>
                </a:tc>
                <a:tc>
                  <a:txBody>
                    <a:bodyPr/>
                    <a:lstStyle/>
                    <a:p>
                      <a:endParaRPr lang="en-GB" dirty="0">
                        <a:latin typeface="Arial" panose="020B0604020202020204" pitchFamily="34" charset="0"/>
                      </a:endParaRPr>
                    </a:p>
                  </a:txBody>
                  <a:tcPr/>
                </a:tc>
                <a:tc>
                  <a:txBody>
                    <a:bodyPr/>
                    <a:lstStyle/>
                    <a:p>
                      <a:endParaRPr lang="en-GB" dirty="0">
                        <a:latin typeface="Arial" panose="020B0604020202020204" pitchFamily="34" charset="0"/>
                      </a:endParaRPr>
                    </a:p>
                  </a:txBody>
                  <a:tcPr/>
                </a:tc>
                <a:tc>
                  <a:txBody>
                    <a:bodyPr/>
                    <a:lstStyle/>
                    <a:p>
                      <a:endParaRPr lang="en-GB" dirty="0">
                        <a:latin typeface="Arial" panose="020B0604020202020204" pitchFamily="34" charset="0"/>
                      </a:endParaRPr>
                    </a:p>
                  </a:txBody>
                  <a:tcPr/>
                </a:tc>
                <a:extLst>
                  <a:ext uri="{0D108BD9-81ED-4DB2-BD59-A6C34878D82A}">
                    <a16:rowId xmlns:a16="http://schemas.microsoft.com/office/drawing/2014/main" xmlns="" val="10001"/>
                  </a:ext>
                </a:extLst>
              </a:tr>
            </a:tbl>
          </a:graphicData>
        </a:graphic>
      </p:graphicFrame>
      <p:sp>
        <p:nvSpPr>
          <p:cNvPr id="5" name="Rectangle 4"/>
          <p:cNvSpPr/>
          <p:nvPr/>
        </p:nvSpPr>
        <p:spPr>
          <a:xfrm rot="1452395">
            <a:off x="4768316" y="3935435"/>
            <a:ext cx="10801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Arial" panose="020B0604020202020204" pitchFamily="34" charset="0"/>
              </a:rPr>
              <a:t>39.2%</a:t>
            </a:r>
          </a:p>
        </p:txBody>
      </p:sp>
      <p:sp>
        <p:nvSpPr>
          <p:cNvPr id="6" name="Rectangle 5"/>
          <p:cNvSpPr/>
          <p:nvPr/>
        </p:nvSpPr>
        <p:spPr>
          <a:xfrm rot="1943483">
            <a:off x="7642022" y="3955908"/>
            <a:ext cx="10801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Arial" panose="020B0604020202020204" pitchFamily="34" charset="0"/>
              </a:rPr>
              <a:t>7%</a:t>
            </a:r>
          </a:p>
        </p:txBody>
      </p:sp>
      <p:sp>
        <p:nvSpPr>
          <p:cNvPr id="7" name="Rectangle 6"/>
          <p:cNvSpPr/>
          <p:nvPr/>
        </p:nvSpPr>
        <p:spPr>
          <a:xfrm rot="20782480">
            <a:off x="3268666" y="3994600"/>
            <a:ext cx="10801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Arial" panose="020B0604020202020204" pitchFamily="34" charset="0"/>
              </a:rPr>
              <a:t>0.86%</a:t>
            </a:r>
          </a:p>
        </p:txBody>
      </p:sp>
      <p:sp>
        <p:nvSpPr>
          <p:cNvPr id="8" name="Rectangle 7"/>
          <p:cNvSpPr/>
          <p:nvPr/>
        </p:nvSpPr>
        <p:spPr>
          <a:xfrm rot="1151301">
            <a:off x="1664060" y="3935435"/>
            <a:ext cx="10801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Arial" panose="020B0604020202020204" pitchFamily="34" charset="0"/>
              </a:rPr>
              <a:t>1.12%</a:t>
            </a:r>
          </a:p>
        </p:txBody>
      </p:sp>
      <p:sp>
        <p:nvSpPr>
          <p:cNvPr id="9" name="Rectangle 8"/>
          <p:cNvSpPr/>
          <p:nvPr/>
        </p:nvSpPr>
        <p:spPr>
          <a:xfrm rot="20341078">
            <a:off x="6156176" y="4016475"/>
            <a:ext cx="10801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Arial" panose="020B0604020202020204" pitchFamily="34" charset="0"/>
              </a:rPr>
              <a:t>4.8%</a:t>
            </a:r>
          </a:p>
        </p:txBody>
      </p:sp>
      <p:sp>
        <p:nvSpPr>
          <p:cNvPr id="10" name="Rectangle 9"/>
          <p:cNvSpPr/>
          <p:nvPr/>
        </p:nvSpPr>
        <p:spPr>
          <a:xfrm rot="20689175">
            <a:off x="323528" y="3839106"/>
            <a:ext cx="10801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Arial" panose="020B0604020202020204" pitchFamily="34" charset="0"/>
              </a:rPr>
              <a:t>15.6%</a:t>
            </a:r>
          </a:p>
        </p:txBody>
      </p:sp>
      <p:sp>
        <p:nvSpPr>
          <p:cNvPr id="11" name="Rectangle 10"/>
          <p:cNvSpPr/>
          <p:nvPr/>
        </p:nvSpPr>
        <p:spPr>
          <a:xfrm>
            <a:off x="0" y="0"/>
            <a:ext cx="9144000"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white"/>
                </a:solidFill>
                <a:latin typeface="Arial" panose="020B0604020202020204" pitchFamily="34" charset="0"/>
              </a:rPr>
              <a:t>Starter Task: Guess which % goes in which column</a:t>
            </a:r>
          </a:p>
        </p:txBody>
      </p:sp>
    </p:spTree>
    <p:extLst>
      <p:ext uri="{BB962C8B-B14F-4D97-AF65-F5344CB8AC3E}">
        <p14:creationId xmlns:p14="http://schemas.microsoft.com/office/powerpoint/2010/main" val="6297467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0746451"/>
              </p:ext>
            </p:extLst>
          </p:nvPr>
        </p:nvGraphicFramePr>
        <p:xfrm>
          <a:off x="827584" y="1052736"/>
          <a:ext cx="7416828" cy="2616247"/>
        </p:xfrm>
        <a:graphic>
          <a:graphicData uri="http://schemas.openxmlformats.org/drawingml/2006/table">
            <a:tbl>
              <a:tblPr firstRow="1" bandRow="1">
                <a:tableStyleId>{5C22544A-7EE6-4342-B048-85BDC9FD1C3A}</a:tableStyleId>
              </a:tblPr>
              <a:tblGrid>
                <a:gridCol w="1236138">
                  <a:extLst>
                    <a:ext uri="{9D8B030D-6E8A-4147-A177-3AD203B41FA5}">
                      <a16:colId xmlns:a16="http://schemas.microsoft.com/office/drawing/2014/main" xmlns="" val="20000"/>
                    </a:ext>
                  </a:extLst>
                </a:gridCol>
                <a:gridCol w="1236138">
                  <a:extLst>
                    <a:ext uri="{9D8B030D-6E8A-4147-A177-3AD203B41FA5}">
                      <a16:colId xmlns:a16="http://schemas.microsoft.com/office/drawing/2014/main" xmlns="" val="20001"/>
                    </a:ext>
                  </a:extLst>
                </a:gridCol>
                <a:gridCol w="1236138">
                  <a:extLst>
                    <a:ext uri="{9D8B030D-6E8A-4147-A177-3AD203B41FA5}">
                      <a16:colId xmlns:a16="http://schemas.microsoft.com/office/drawing/2014/main" xmlns="" val="20002"/>
                    </a:ext>
                  </a:extLst>
                </a:gridCol>
                <a:gridCol w="1236138">
                  <a:extLst>
                    <a:ext uri="{9D8B030D-6E8A-4147-A177-3AD203B41FA5}">
                      <a16:colId xmlns:a16="http://schemas.microsoft.com/office/drawing/2014/main" xmlns="" val="20003"/>
                    </a:ext>
                  </a:extLst>
                </a:gridCol>
                <a:gridCol w="1236138">
                  <a:extLst>
                    <a:ext uri="{9D8B030D-6E8A-4147-A177-3AD203B41FA5}">
                      <a16:colId xmlns:a16="http://schemas.microsoft.com/office/drawing/2014/main" xmlns="" val="20004"/>
                    </a:ext>
                  </a:extLst>
                </a:gridCol>
                <a:gridCol w="1236138">
                  <a:extLst>
                    <a:ext uri="{9D8B030D-6E8A-4147-A177-3AD203B41FA5}">
                      <a16:colId xmlns:a16="http://schemas.microsoft.com/office/drawing/2014/main" xmlns="" val="20005"/>
                    </a:ext>
                  </a:extLst>
                </a:gridCol>
              </a:tblGrid>
              <a:tr h="1701847">
                <a:tc>
                  <a:txBody>
                    <a:bodyPr/>
                    <a:lstStyle/>
                    <a:p>
                      <a:r>
                        <a:rPr lang="en-GB" dirty="0" smtClean="0">
                          <a:latin typeface="Arial" panose="020B0604020202020204" pitchFamily="34" charset="0"/>
                        </a:rPr>
                        <a:t>Group A</a:t>
                      </a:r>
                    </a:p>
                    <a:p>
                      <a:r>
                        <a:rPr lang="en-GB" dirty="0" smtClean="0">
                          <a:latin typeface="Arial" panose="020B0604020202020204" pitchFamily="34" charset="0"/>
                        </a:rPr>
                        <a:t>Both</a:t>
                      </a:r>
                      <a:r>
                        <a:rPr lang="en-GB" baseline="0" dirty="0" smtClean="0">
                          <a:latin typeface="Arial" panose="020B0604020202020204" pitchFamily="34" charset="0"/>
                        </a:rPr>
                        <a:t> parents</a:t>
                      </a:r>
                      <a:endParaRPr lang="en-GB" dirty="0">
                        <a:latin typeface="Arial" panose="020B0604020202020204" pitchFamily="34" charset="0"/>
                      </a:endParaRPr>
                    </a:p>
                  </a:txBody>
                  <a:tcPr/>
                </a:tc>
                <a:tc>
                  <a:txBody>
                    <a:bodyPr/>
                    <a:lstStyle/>
                    <a:p>
                      <a:r>
                        <a:rPr lang="en-GB" dirty="0" smtClean="0">
                          <a:latin typeface="Arial" panose="020B0604020202020204" pitchFamily="34" charset="0"/>
                        </a:rPr>
                        <a:t>Group B</a:t>
                      </a:r>
                    </a:p>
                    <a:p>
                      <a:r>
                        <a:rPr lang="en-GB" dirty="0" smtClean="0">
                          <a:latin typeface="Arial" panose="020B0604020202020204" pitchFamily="34" charset="0"/>
                        </a:rPr>
                        <a:t>One parent</a:t>
                      </a:r>
                      <a:endParaRPr lang="en-GB" dirty="0">
                        <a:latin typeface="Arial" panose="020B0604020202020204" pitchFamily="34" charset="0"/>
                      </a:endParaRPr>
                    </a:p>
                  </a:txBody>
                  <a:tcPr/>
                </a:tc>
                <a:tc>
                  <a:txBody>
                    <a:bodyPr/>
                    <a:lstStyle/>
                    <a:p>
                      <a:r>
                        <a:rPr lang="en-GB" dirty="0" smtClean="0">
                          <a:latin typeface="Arial" panose="020B0604020202020204" pitchFamily="34" charset="0"/>
                        </a:rPr>
                        <a:t>Group</a:t>
                      </a:r>
                      <a:r>
                        <a:rPr lang="en-GB" baseline="0" dirty="0" smtClean="0">
                          <a:latin typeface="Arial" panose="020B0604020202020204" pitchFamily="34" charset="0"/>
                        </a:rPr>
                        <a:t> C</a:t>
                      </a:r>
                    </a:p>
                    <a:p>
                      <a:r>
                        <a:rPr lang="en-GB" baseline="0" dirty="0" smtClean="0">
                          <a:latin typeface="Arial" panose="020B0604020202020204" pitchFamily="34" charset="0"/>
                        </a:rPr>
                        <a:t>Neither parent</a:t>
                      </a:r>
                      <a:endParaRPr lang="en-GB" dirty="0">
                        <a:latin typeface="Arial" panose="020B0604020202020204" pitchFamily="34" charset="0"/>
                      </a:endParaRPr>
                    </a:p>
                  </a:txBody>
                  <a:tcPr/>
                </a:tc>
                <a:tc>
                  <a:txBody>
                    <a:bodyPr/>
                    <a:lstStyle/>
                    <a:p>
                      <a:r>
                        <a:rPr lang="en-GB" dirty="0" smtClean="0">
                          <a:latin typeface="Arial" panose="020B0604020202020204" pitchFamily="34" charset="0"/>
                        </a:rPr>
                        <a:t>Group D</a:t>
                      </a:r>
                    </a:p>
                    <a:p>
                      <a:r>
                        <a:rPr lang="en-GB" dirty="0" smtClean="0">
                          <a:latin typeface="Arial" panose="020B0604020202020204" pitchFamily="34" charset="0"/>
                        </a:rPr>
                        <a:t>General</a:t>
                      </a:r>
                      <a:r>
                        <a:rPr lang="en-GB" baseline="0" dirty="0" smtClean="0">
                          <a:latin typeface="Arial" panose="020B0604020202020204" pitchFamily="34" charset="0"/>
                        </a:rPr>
                        <a:t> pop.</a:t>
                      </a:r>
                      <a:endParaRPr lang="en-GB" dirty="0">
                        <a:latin typeface="Arial" panose="020B0604020202020204" pitchFamily="34" charset="0"/>
                      </a:endParaRPr>
                    </a:p>
                  </a:txBody>
                  <a:tcPr/>
                </a:tc>
                <a:tc>
                  <a:txBody>
                    <a:bodyPr/>
                    <a:lstStyle/>
                    <a:p>
                      <a:r>
                        <a:rPr lang="en-GB" dirty="0" smtClean="0">
                          <a:latin typeface="Arial" panose="020B0604020202020204" pitchFamily="34" charset="0"/>
                        </a:rPr>
                        <a:t>Group E</a:t>
                      </a:r>
                    </a:p>
                    <a:p>
                      <a:r>
                        <a:rPr lang="en-GB" dirty="0" smtClean="0">
                          <a:latin typeface="Arial" panose="020B0604020202020204" pitchFamily="34" charset="0"/>
                        </a:rPr>
                        <a:t>Both bipolar</a:t>
                      </a:r>
                      <a:endParaRPr lang="en-GB" dirty="0">
                        <a:latin typeface="Arial" panose="020B0604020202020204" pitchFamily="34" charset="0"/>
                      </a:endParaRPr>
                    </a:p>
                  </a:txBody>
                  <a:tcPr/>
                </a:tc>
                <a:tc>
                  <a:txBody>
                    <a:bodyPr/>
                    <a:lstStyle/>
                    <a:p>
                      <a:r>
                        <a:rPr lang="en-GB" dirty="0" smtClean="0">
                          <a:latin typeface="Arial" panose="020B0604020202020204" pitchFamily="34" charset="0"/>
                        </a:rPr>
                        <a:t>Group</a:t>
                      </a:r>
                      <a:r>
                        <a:rPr lang="en-GB" baseline="0" dirty="0" smtClean="0">
                          <a:latin typeface="Arial" panose="020B0604020202020204" pitchFamily="34" charset="0"/>
                        </a:rPr>
                        <a:t> F</a:t>
                      </a:r>
                    </a:p>
                    <a:p>
                      <a:r>
                        <a:rPr lang="en-GB" baseline="0" dirty="0" smtClean="0">
                          <a:latin typeface="Arial" panose="020B0604020202020204" pitchFamily="34" charset="0"/>
                        </a:rPr>
                        <a:t>One </a:t>
                      </a:r>
                      <a:r>
                        <a:rPr lang="en-GB" baseline="0" dirty="0" err="1" smtClean="0">
                          <a:latin typeface="Arial" panose="020B0604020202020204" pitchFamily="34" charset="0"/>
                        </a:rPr>
                        <a:t>Sz</a:t>
                      </a:r>
                      <a:r>
                        <a:rPr lang="en-GB" baseline="0" dirty="0" smtClean="0">
                          <a:latin typeface="Arial" panose="020B0604020202020204" pitchFamily="34" charset="0"/>
                        </a:rPr>
                        <a:t>, one Bipolar</a:t>
                      </a:r>
                      <a:endParaRPr lang="en-GB" dirty="0">
                        <a:latin typeface="Arial" panose="020B0604020202020204" pitchFamily="34" charset="0"/>
                      </a:endParaRPr>
                    </a:p>
                  </a:txBody>
                  <a:tcPr/>
                </a:tc>
                <a:extLst>
                  <a:ext uri="{0D108BD9-81ED-4DB2-BD59-A6C34878D82A}">
                    <a16:rowId xmlns:a16="http://schemas.microsoft.com/office/drawing/2014/main" xmlns="" val="10000"/>
                  </a:ext>
                </a:extLst>
              </a:tr>
              <a:tr h="690193">
                <a:tc>
                  <a:txBody>
                    <a:bodyPr/>
                    <a:lstStyle/>
                    <a:p>
                      <a:endParaRPr lang="en-GB" dirty="0">
                        <a:latin typeface="Arial" panose="020B0604020202020204" pitchFamily="34" charset="0"/>
                      </a:endParaRPr>
                    </a:p>
                  </a:txBody>
                  <a:tcPr/>
                </a:tc>
                <a:tc>
                  <a:txBody>
                    <a:bodyPr/>
                    <a:lstStyle/>
                    <a:p>
                      <a:endParaRPr lang="en-GB" dirty="0">
                        <a:latin typeface="Arial" panose="020B0604020202020204" pitchFamily="34" charset="0"/>
                      </a:endParaRPr>
                    </a:p>
                  </a:txBody>
                  <a:tcPr/>
                </a:tc>
                <a:tc>
                  <a:txBody>
                    <a:bodyPr/>
                    <a:lstStyle/>
                    <a:p>
                      <a:endParaRPr lang="en-GB" dirty="0">
                        <a:latin typeface="Arial" panose="020B0604020202020204" pitchFamily="34" charset="0"/>
                      </a:endParaRPr>
                    </a:p>
                  </a:txBody>
                  <a:tcPr/>
                </a:tc>
                <a:tc>
                  <a:txBody>
                    <a:bodyPr/>
                    <a:lstStyle/>
                    <a:p>
                      <a:endParaRPr lang="en-GB" dirty="0">
                        <a:latin typeface="Arial" panose="020B0604020202020204" pitchFamily="34" charset="0"/>
                      </a:endParaRPr>
                    </a:p>
                  </a:txBody>
                  <a:tcPr/>
                </a:tc>
                <a:tc>
                  <a:txBody>
                    <a:bodyPr/>
                    <a:lstStyle/>
                    <a:p>
                      <a:endParaRPr lang="en-GB" dirty="0">
                        <a:latin typeface="Arial" panose="020B0604020202020204" pitchFamily="34" charset="0"/>
                      </a:endParaRPr>
                    </a:p>
                  </a:txBody>
                  <a:tcPr/>
                </a:tc>
                <a:tc>
                  <a:txBody>
                    <a:bodyPr/>
                    <a:lstStyle/>
                    <a:p>
                      <a:endParaRPr lang="en-GB" dirty="0" smtClean="0">
                        <a:latin typeface="Arial" panose="020B0604020202020204" pitchFamily="34" charset="0"/>
                      </a:endParaRPr>
                    </a:p>
                    <a:p>
                      <a:endParaRPr lang="en-GB" dirty="0" smtClean="0">
                        <a:latin typeface="Arial" panose="020B0604020202020204" pitchFamily="34" charset="0"/>
                      </a:endParaRPr>
                    </a:p>
                    <a:p>
                      <a:endParaRPr lang="en-GB" dirty="0">
                        <a:latin typeface="Arial" panose="020B0604020202020204" pitchFamily="34" charset="0"/>
                      </a:endParaRPr>
                    </a:p>
                  </a:txBody>
                  <a:tcPr/>
                </a:tc>
                <a:extLst>
                  <a:ext uri="{0D108BD9-81ED-4DB2-BD59-A6C34878D82A}">
                    <a16:rowId xmlns:a16="http://schemas.microsoft.com/office/drawing/2014/main" xmlns="" val="10001"/>
                  </a:ext>
                </a:extLst>
              </a:tr>
            </a:tbl>
          </a:graphicData>
        </a:graphic>
      </p:graphicFrame>
      <p:sp>
        <p:nvSpPr>
          <p:cNvPr id="5" name="Rectangle 4"/>
          <p:cNvSpPr/>
          <p:nvPr/>
        </p:nvSpPr>
        <p:spPr>
          <a:xfrm>
            <a:off x="944666" y="2831480"/>
            <a:ext cx="10801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Arial" panose="020B0604020202020204" pitchFamily="34" charset="0"/>
              </a:rPr>
              <a:t>39.2%</a:t>
            </a:r>
          </a:p>
        </p:txBody>
      </p:sp>
      <p:sp>
        <p:nvSpPr>
          <p:cNvPr id="6" name="Rectangle 5"/>
          <p:cNvSpPr/>
          <p:nvPr/>
        </p:nvSpPr>
        <p:spPr>
          <a:xfrm>
            <a:off x="2191431" y="2831480"/>
            <a:ext cx="868401"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Arial" panose="020B0604020202020204" pitchFamily="34" charset="0"/>
              </a:rPr>
              <a:t>7%</a:t>
            </a:r>
          </a:p>
        </p:txBody>
      </p:sp>
      <p:sp>
        <p:nvSpPr>
          <p:cNvPr id="7" name="Rectangle 6"/>
          <p:cNvSpPr/>
          <p:nvPr/>
        </p:nvSpPr>
        <p:spPr>
          <a:xfrm>
            <a:off x="3271551" y="2831480"/>
            <a:ext cx="10801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Arial" panose="020B0604020202020204" pitchFamily="34" charset="0"/>
              </a:rPr>
              <a:t>0.86%</a:t>
            </a:r>
          </a:p>
        </p:txBody>
      </p:sp>
      <p:sp>
        <p:nvSpPr>
          <p:cNvPr id="8" name="Rectangle 7"/>
          <p:cNvSpPr/>
          <p:nvPr/>
        </p:nvSpPr>
        <p:spPr>
          <a:xfrm>
            <a:off x="4612790" y="2864800"/>
            <a:ext cx="10801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Arial" panose="020B0604020202020204" pitchFamily="34" charset="0"/>
              </a:rPr>
              <a:t>1.12%</a:t>
            </a:r>
          </a:p>
        </p:txBody>
      </p:sp>
      <p:sp>
        <p:nvSpPr>
          <p:cNvPr id="9" name="Rectangle 8"/>
          <p:cNvSpPr/>
          <p:nvPr/>
        </p:nvSpPr>
        <p:spPr>
          <a:xfrm>
            <a:off x="5867458" y="2831480"/>
            <a:ext cx="10801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Arial" panose="020B0604020202020204" pitchFamily="34" charset="0"/>
              </a:rPr>
              <a:t>4.8%</a:t>
            </a:r>
          </a:p>
        </p:txBody>
      </p:sp>
      <p:sp>
        <p:nvSpPr>
          <p:cNvPr id="10" name="Rectangle 9"/>
          <p:cNvSpPr/>
          <p:nvPr/>
        </p:nvSpPr>
        <p:spPr>
          <a:xfrm>
            <a:off x="7099978" y="2802095"/>
            <a:ext cx="10801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Arial" panose="020B0604020202020204" pitchFamily="34" charset="0"/>
              </a:rPr>
              <a:t>15.6%</a:t>
            </a:r>
          </a:p>
        </p:txBody>
      </p:sp>
    </p:spTree>
    <p:extLst>
      <p:ext uri="{BB962C8B-B14F-4D97-AF65-F5344CB8AC3E}">
        <p14:creationId xmlns:p14="http://schemas.microsoft.com/office/powerpoint/2010/main" val="3923982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Model: </a:t>
            </a:r>
            <a:r>
              <a:rPr lang="en-GB" dirty="0" err="1" smtClean="0"/>
              <a:t>Gottesman</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751368833"/>
              </p:ext>
            </p:extLst>
          </p:nvPr>
        </p:nvGraphicFramePr>
        <p:xfrm>
          <a:off x="0" y="1080120"/>
          <a:ext cx="9144000" cy="5589240"/>
        </p:xfrm>
        <a:graphic>
          <a:graphicData uri="http://schemas.openxmlformats.org/drawingml/2006/table">
            <a:tbl>
              <a:tblPr firstRow="1" firstCol="1" bandRow="1">
                <a:tableStyleId>{5C22544A-7EE6-4342-B048-85BDC9FD1C3A}</a:tableStyleId>
              </a:tblPr>
              <a:tblGrid>
                <a:gridCol w="5716828">
                  <a:extLst>
                    <a:ext uri="{9D8B030D-6E8A-4147-A177-3AD203B41FA5}">
                      <a16:colId xmlns:a16="http://schemas.microsoft.com/office/drawing/2014/main" xmlns="" val="20000"/>
                    </a:ext>
                  </a:extLst>
                </a:gridCol>
                <a:gridCol w="3427172">
                  <a:extLst>
                    <a:ext uri="{9D8B030D-6E8A-4147-A177-3AD203B41FA5}">
                      <a16:colId xmlns:a16="http://schemas.microsoft.com/office/drawing/2014/main" xmlns="" val="20001"/>
                    </a:ext>
                  </a:extLst>
                </a:gridCol>
              </a:tblGrid>
              <a:tr h="893760">
                <a:tc>
                  <a:txBody>
                    <a:bodyPr/>
                    <a:lstStyle/>
                    <a:p>
                      <a:pPr>
                        <a:spcAft>
                          <a:spcPts val="0"/>
                        </a:spcAft>
                      </a:pPr>
                      <a:r>
                        <a:rPr lang="en-GB" sz="2400">
                          <a:effectLst/>
                          <a:latin typeface="Arial" panose="020B0604020202020204" pitchFamily="34" charset="0"/>
                          <a:cs typeface="Arial" panose="020B0604020202020204" pitchFamily="34" charset="0"/>
                        </a:rPr>
                        <a:t>Strengths</a:t>
                      </a:r>
                      <a:endParaRPr lang="en-GB" sz="2400">
                        <a:effectLst/>
                        <a:latin typeface="Arial" panose="020B0604020202020204" pitchFamily="34" charset="0"/>
                        <a:ea typeface="Arial"/>
                        <a:cs typeface="Arial" panose="020B0604020202020204" pitchFamily="34" charset="0"/>
                      </a:endParaRPr>
                    </a:p>
                  </a:txBody>
                  <a:tcPr marL="68580" marR="68580" marT="0" marB="0" anchor="ctr"/>
                </a:tc>
                <a:tc>
                  <a:txBody>
                    <a:bodyPr/>
                    <a:lstStyle/>
                    <a:p>
                      <a:pPr>
                        <a:spcAft>
                          <a:spcPts val="0"/>
                        </a:spcAft>
                      </a:pPr>
                      <a:r>
                        <a:rPr lang="en-GB" sz="2400">
                          <a:effectLst/>
                          <a:latin typeface="Arial" panose="020B0604020202020204" pitchFamily="34" charset="0"/>
                          <a:cs typeface="Arial" panose="020B0604020202020204" pitchFamily="34" charset="0"/>
                        </a:rPr>
                        <a:t>Weaknesses</a:t>
                      </a:r>
                      <a:endParaRPr lang="en-GB" sz="2400">
                        <a:effectLst/>
                        <a:latin typeface="Arial" panose="020B0604020202020204" pitchFamily="34" charset="0"/>
                        <a:ea typeface="Arial"/>
                        <a:cs typeface="Arial" panose="020B0604020202020204" pitchFamily="34" charset="0"/>
                      </a:endParaRPr>
                    </a:p>
                  </a:txBody>
                  <a:tcPr marL="68580" marR="68580" marT="0" marB="0" anchor="ctr"/>
                </a:tc>
                <a:extLst>
                  <a:ext uri="{0D108BD9-81ED-4DB2-BD59-A6C34878D82A}">
                    <a16:rowId xmlns:a16="http://schemas.microsoft.com/office/drawing/2014/main" xmlns="" val="10000"/>
                  </a:ext>
                </a:extLst>
              </a:tr>
              <a:tr h="4695480">
                <a:tc>
                  <a:txBody>
                    <a:bodyPr/>
                    <a:lstStyle/>
                    <a:p>
                      <a:pPr marL="342900" lvl="0" indent="-342900">
                        <a:spcAft>
                          <a:spcPts val="0"/>
                        </a:spcAft>
                        <a:buFont typeface="Symbol"/>
                        <a:buChar char=""/>
                      </a:pPr>
                      <a:r>
                        <a:rPr lang="en-GB" sz="2400" dirty="0">
                          <a:effectLst/>
                          <a:latin typeface="Arial" panose="020B0604020202020204" pitchFamily="34" charset="0"/>
                          <a:cs typeface="Arial" panose="020B0604020202020204" pitchFamily="34" charset="0"/>
                        </a:rPr>
                        <a:t>High in ecological validity</a:t>
                      </a:r>
                    </a:p>
                    <a:p>
                      <a:pPr marL="342900" lvl="0" indent="-342900">
                        <a:spcAft>
                          <a:spcPts val="0"/>
                        </a:spcAft>
                        <a:buFont typeface="Symbol"/>
                        <a:buChar char=""/>
                      </a:pPr>
                      <a:r>
                        <a:rPr lang="en-GB" sz="2400" dirty="0">
                          <a:effectLst/>
                          <a:latin typeface="Arial" panose="020B0604020202020204" pitchFamily="34" charset="0"/>
                          <a:cs typeface="Arial" panose="020B0604020202020204" pitchFamily="34" charset="0"/>
                        </a:rPr>
                        <a:t>Representative sample</a:t>
                      </a:r>
                    </a:p>
                    <a:p>
                      <a:pPr marL="342900" lvl="0" indent="-342900">
                        <a:spcAft>
                          <a:spcPts val="0"/>
                        </a:spcAft>
                        <a:buFont typeface="Symbol"/>
                        <a:buChar char=""/>
                      </a:pPr>
                      <a:r>
                        <a:rPr lang="en-GB" sz="2400" dirty="0">
                          <a:effectLst/>
                          <a:latin typeface="Arial" panose="020B0604020202020204" pitchFamily="34" charset="0"/>
                          <a:cs typeface="Arial" panose="020B0604020202020204" pitchFamily="34" charset="0"/>
                        </a:rPr>
                        <a:t>Ethical – records were available. Anonymity assured</a:t>
                      </a:r>
                    </a:p>
                    <a:p>
                      <a:pPr marL="342900" lvl="0" indent="-342900">
                        <a:spcAft>
                          <a:spcPts val="0"/>
                        </a:spcAft>
                        <a:buFont typeface="Symbol"/>
                        <a:buChar char=""/>
                      </a:pPr>
                      <a:r>
                        <a:rPr lang="en-GB" sz="2400" dirty="0">
                          <a:effectLst/>
                          <a:latin typeface="Arial" panose="020B0604020202020204" pitchFamily="34" charset="0"/>
                          <a:cs typeface="Arial" panose="020B0604020202020204" pitchFamily="34" charset="0"/>
                        </a:rPr>
                        <a:t>Valid – diagnosis over time from ICD-8 to ICD-10 was valid</a:t>
                      </a:r>
                    </a:p>
                    <a:p>
                      <a:pPr marL="342900" lvl="0" indent="-342900">
                        <a:spcAft>
                          <a:spcPts val="0"/>
                        </a:spcAft>
                        <a:buFont typeface="Symbol"/>
                        <a:buChar char=""/>
                      </a:pPr>
                      <a:r>
                        <a:rPr lang="en-GB" sz="2400" dirty="0">
                          <a:effectLst/>
                          <a:latin typeface="Arial" panose="020B0604020202020204" pitchFamily="34" charset="0"/>
                          <a:cs typeface="Arial" panose="020B0604020202020204" pitchFamily="34" charset="0"/>
                        </a:rPr>
                        <a:t>Useful to advise people on risks associated with having children, adopting and genetic counselling</a:t>
                      </a:r>
                      <a:endParaRPr lang="en-GB" sz="2400" dirty="0">
                        <a:effectLst/>
                        <a:latin typeface="Arial" panose="020B0604020202020204" pitchFamily="34" charset="0"/>
                        <a:ea typeface="Arial"/>
                        <a:cs typeface="Arial" panose="020B0604020202020204" pitchFamily="34" charset="0"/>
                      </a:endParaRPr>
                    </a:p>
                  </a:txBody>
                  <a:tcPr marL="68580" marR="68580" marT="0" marB="0"/>
                </a:tc>
                <a:tc>
                  <a:txBody>
                    <a:bodyPr/>
                    <a:lstStyle/>
                    <a:p>
                      <a:pPr marL="342900" lvl="0" indent="-342900">
                        <a:spcAft>
                          <a:spcPts val="0"/>
                        </a:spcAft>
                        <a:buFont typeface="Symbol"/>
                        <a:buChar char=""/>
                      </a:pPr>
                      <a:r>
                        <a:rPr lang="en-GB" sz="2400" dirty="0">
                          <a:effectLst/>
                          <a:latin typeface="Arial" panose="020B0604020202020204" pitchFamily="34" charset="0"/>
                          <a:cs typeface="Arial" panose="020B0604020202020204" pitchFamily="34" charset="0"/>
                        </a:rPr>
                        <a:t>Difficult to rule out influence of shared environment</a:t>
                      </a:r>
                    </a:p>
                    <a:p>
                      <a:pPr marL="342900" lvl="0" indent="-342900">
                        <a:spcAft>
                          <a:spcPts val="0"/>
                        </a:spcAft>
                        <a:buFont typeface="Symbol"/>
                        <a:buChar char=""/>
                      </a:pPr>
                      <a:r>
                        <a:rPr lang="en-GB" sz="2400" dirty="0">
                          <a:effectLst/>
                          <a:latin typeface="Arial" panose="020B0604020202020204" pitchFamily="34" charset="0"/>
                          <a:cs typeface="Arial" panose="020B0604020202020204" pitchFamily="34" charset="0"/>
                        </a:rPr>
                        <a:t>May be unethical to use results to discriminate people from having children, adopting or for increasing health insurance premiums</a:t>
                      </a:r>
                    </a:p>
                    <a:p>
                      <a:pPr marL="342900" lvl="0" indent="-342900">
                        <a:spcAft>
                          <a:spcPts val="0"/>
                        </a:spcAft>
                        <a:buFont typeface="Symbol"/>
                        <a:buChar char=""/>
                      </a:pPr>
                      <a:r>
                        <a:rPr lang="en-GB" sz="2400" dirty="0">
                          <a:effectLst/>
                          <a:latin typeface="Arial" panose="020B0604020202020204" pitchFamily="34" charset="0"/>
                          <a:cs typeface="Arial" panose="020B0604020202020204" pitchFamily="34" charset="0"/>
                        </a:rPr>
                        <a:t>May only apply to Denmark</a:t>
                      </a:r>
                      <a:endParaRPr lang="en-GB" sz="2400" dirty="0">
                        <a:effectLst/>
                        <a:latin typeface="Arial" panose="020B0604020202020204" pitchFamily="34" charset="0"/>
                        <a:ea typeface="Arial"/>
                        <a:cs typeface="Arial" panose="020B0604020202020204" pitchFamily="34" charset="0"/>
                      </a:endParaRPr>
                    </a:p>
                  </a:txBody>
                  <a:tcPr marL="68580" marR="68580"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9453590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Gottesman</a:t>
            </a:r>
            <a:r>
              <a:rPr lang="en-GB" dirty="0" smtClean="0"/>
              <a:t>: Evaluation: Sampling Bias</a:t>
            </a:r>
            <a:endParaRPr lang="en-GB" dirty="0"/>
          </a:p>
        </p:txBody>
      </p:sp>
      <p:sp>
        <p:nvSpPr>
          <p:cNvPr id="4" name="Rectangle 3"/>
          <p:cNvSpPr/>
          <p:nvPr/>
        </p:nvSpPr>
        <p:spPr>
          <a:xfrm>
            <a:off x="1314061" y="836712"/>
            <a:ext cx="7578080" cy="584775"/>
          </a:xfrm>
          <a:prstGeom prst="rect">
            <a:avLst/>
          </a:prstGeom>
        </p:spPr>
        <p:txBody>
          <a:bodyPr wrap="square">
            <a:spAutoFit/>
          </a:bodyPr>
          <a:lstStyle/>
          <a:p>
            <a:endParaRPr lang="en-GB" sz="3200" dirty="0">
              <a:latin typeface="Arial" panose="020B0604020202020204" pitchFamily="34" charset="0"/>
              <a:cs typeface="Arial" panose="020B0604020202020204" pitchFamily="34" charset="0"/>
            </a:endParaRPr>
          </a:p>
        </p:txBody>
      </p:sp>
      <p:sp>
        <p:nvSpPr>
          <p:cNvPr id="3" name="Rectangle 2"/>
          <p:cNvSpPr/>
          <p:nvPr/>
        </p:nvSpPr>
        <p:spPr>
          <a:xfrm>
            <a:off x="-11014" y="1196752"/>
            <a:ext cx="8111405" cy="5617948"/>
          </a:xfrm>
          <a:prstGeom prst="rect">
            <a:avLst/>
          </a:prstGeom>
        </p:spPr>
        <p:txBody>
          <a:bodyPr wrap="square">
            <a:spAutoFit/>
          </a:bodyPr>
          <a:lstStyle/>
          <a:p>
            <a:pPr>
              <a:lnSpc>
                <a:spcPct val="107000"/>
              </a:lnSpc>
              <a:spcAft>
                <a:spcPts val="800"/>
              </a:spcAft>
            </a:pPr>
            <a:r>
              <a:rPr lang="en-GB" sz="2900" b="1" dirty="0" smtClean="0">
                <a:latin typeface="Arial" panose="020B0604020202020204" pitchFamily="34" charset="0"/>
                <a:ea typeface="Calibri" panose="020F0502020204030204" pitchFamily="34" charset="0"/>
                <a:cs typeface="Arial" panose="020B0604020202020204" pitchFamily="34" charset="0"/>
              </a:rPr>
              <a:t>Point</a:t>
            </a:r>
            <a:r>
              <a:rPr lang="en-GB" sz="2900" dirty="0" smtClean="0">
                <a:latin typeface="Arial" panose="020B0604020202020204" pitchFamily="34" charset="0"/>
                <a:ea typeface="Calibri" panose="020F0502020204030204" pitchFamily="34" charset="0"/>
                <a:cs typeface="Arial" panose="020B0604020202020204" pitchFamily="34" charset="0"/>
              </a:rPr>
              <a:t>: A </a:t>
            </a:r>
            <a:r>
              <a:rPr lang="en-GB" sz="2900" dirty="0">
                <a:latin typeface="Arial" panose="020B0604020202020204" pitchFamily="34" charset="0"/>
                <a:ea typeface="Calibri" panose="020F0502020204030204" pitchFamily="34" charset="0"/>
                <a:cs typeface="Arial" panose="020B0604020202020204" pitchFamily="34" charset="0"/>
              </a:rPr>
              <a:t>huge sample of 2.6 million was obtained, </a:t>
            </a:r>
            <a:endParaRPr lang="en-GB" sz="29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900" b="1" dirty="0" smtClean="0">
                <a:latin typeface="Arial" panose="020B0604020202020204" pitchFamily="34" charset="0"/>
                <a:ea typeface="Calibri" panose="020F0502020204030204" pitchFamily="34" charset="0"/>
                <a:cs typeface="Arial" panose="020B0604020202020204" pitchFamily="34" charset="0"/>
              </a:rPr>
              <a:t>Explanation</a:t>
            </a:r>
            <a:r>
              <a:rPr lang="en-GB" sz="2900" dirty="0" smtClean="0">
                <a:latin typeface="Arial" panose="020B0604020202020204" pitchFamily="34" charset="0"/>
                <a:ea typeface="Calibri" panose="020F0502020204030204" pitchFamily="34" charset="0"/>
                <a:cs typeface="Arial" panose="020B0604020202020204" pitchFamily="34" charset="0"/>
              </a:rPr>
              <a:t>: which </a:t>
            </a:r>
            <a:r>
              <a:rPr lang="en-GB" sz="2900" dirty="0">
                <a:latin typeface="Arial" panose="020B0604020202020204" pitchFamily="34" charset="0"/>
                <a:ea typeface="Calibri" panose="020F0502020204030204" pitchFamily="34" charset="0"/>
                <a:cs typeface="Arial" panose="020B0604020202020204" pitchFamily="34" charset="0"/>
              </a:rPr>
              <a:t>included a wide range of individuals from Denmark. </a:t>
            </a:r>
            <a:endParaRPr lang="en-GB" sz="29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900" b="1" dirty="0" smtClean="0">
                <a:latin typeface="Arial" panose="020B0604020202020204" pitchFamily="34" charset="0"/>
                <a:ea typeface="Calibri" panose="020F0502020204030204" pitchFamily="34" charset="0"/>
                <a:cs typeface="Arial" panose="020B0604020202020204" pitchFamily="34" charset="0"/>
              </a:rPr>
              <a:t>Conclusion</a:t>
            </a:r>
            <a:r>
              <a:rPr lang="en-GB" sz="2900" dirty="0" smtClean="0">
                <a:latin typeface="Arial" panose="020B0604020202020204" pitchFamily="34" charset="0"/>
                <a:ea typeface="Calibri" panose="020F0502020204030204" pitchFamily="34" charset="0"/>
                <a:cs typeface="Arial" panose="020B0604020202020204" pitchFamily="34" charset="0"/>
              </a:rPr>
              <a:t>: Therefore</a:t>
            </a:r>
            <a:r>
              <a:rPr lang="en-GB" sz="2900" dirty="0">
                <a:latin typeface="Arial" panose="020B0604020202020204" pitchFamily="34" charset="0"/>
                <a:ea typeface="Calibri" panose="020F0502020204030204" pitchFamily="34" charset="0"/>
                <a:cs typeface="Arial" panose="020B0604020202020204" pitchFamily="34" charset="0"/>
              </a:rPr>
              <a:t>, the study was high in </a:t>
            </a:r>
            <a:r>
              <a:rPr lang="en-GB" sz="2900" b="1" dirty="0">
                <a:latin typeface="Arial" panose="020B0604020202020204" pitchFamily="34" charset="0"/>
                <a:ea typeface="Calibri" panose="020F0502020204030204" pitchFamily="34" charset="0"/>
                <a:cs typeface="Arial" panose="020B0604020202020204" pitchFamily="34" charset="0"/>
              </a:rPr>
              <a:t>population validity </a:t>
            </a:r>
            <a:r>
              <a:rPr lang="en-GB" sz="2900" dirty="0">
                <a:latin typeface="Arial" panose="020B0604020202020204" pitchFamily="34" charset="0"/>
                <a:ea typeface="Calibri" panose="020F0502020204030204" pitchFamily="34" charset="0"/>
                <a:cs typeface="Arial" panose="020B0604020202020204" pitchFamily="34" charset="0"/>
              </a:rPr>
              <a:t>and results would be representative of people of different classes and socio- economic statuses. </a:t>
            </a:r>
            <a:endParaRPr lang="en-GB" sz="29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900" b="1" dirty="0" smtClean="0">
                <a:latin typeface="Arial" panose="020B0604020202020204" pitchFamily="34" charset="0"/>
                <a:ea typeface="Calibri" panose="020F0502020204030204" pitchFamily="34" charset="0"/>
                <a:cs typeface="Arial" panose="020B0604020202020204" pitchFamily="34" charset="0"/>
              </a:rPr>
              <a:t>Challenge</a:t>
            </a:r>
            <a:r>
              <a:rPr lang="en-GB" sz="2900" dirty="0" smtClean="0">
                <a:latin typeface="Arial" panose="020B0604020202020204" pitchFamily="34" charset="0"/>
                <a:ea typeface="Calibri" panose="020F0502020204030204" pitchFamily="34" charset="0"/>
                <a:cs typeface="Arial" panose="020B0604020202020204" pitchFamily="34" charset="0"/>
              </a:rPr>
              <a:t>: However</a:t>
            </a:r>
            <a:r>
              <a:rPr lang="en-GB" sz="2900" dirty="0">
                <a:latin typeface="Arial" panose="020B0604020202020204" pitchFamily="34" charset="0"/>
                <a:ea typeface="Calibri" panose="020F0502020204030204" pitchFamily="34" charset="0"/>
                <a:cs typeface="Arial" panose="020B0604020202020204" pitchFamily="34" charset="0"/>
              </a:rPr>
              <a:t>, results would not be </a:t>
            </a:r>
            <a:r>
              <a:rPr lang="en-GB" sz="2900" dirty="0" err="1">
                <a:latin typeface="Arial" panose="020B0604020202020204" pitchFamily="34" charset="0"/>
                <a:ea typeface="Calibri" panose="020F0502020204030204" pitchFamily="34" charset="0"/>
                <a:cs typeface="Arial" panose="020B0604020202020204" pitchFamily="34" charset="0"/>
              </a:rPr>
              <a:t>generalisable</a:t>
            </a:r>
            <a:r>
              <a:rPr lang="en-GB" sz="2900" dirty="0">
                <a:latin typeface="Arial" panose="020B0604020202020204" pitchFamily="34" charset="0"/>
                <a:ea typeface="Calibri" panose="020F0502020204030204" pitchFamily="34" charset="0"/>
                <a:cs typeface="Arial" panose="020B0604020202020204" pitchFamily="34" charset="0"/>
              </a:rPr>
              <a:t> to different cultures, as other factors may be </a:t>
            </a:r>
            <a:r>
              <a:rPr lang="en-GB" sz="2900" dirty="0" smtClean="0">
                <a:latin typeface="Arial" panose="020B0604020202020204" pitchFamily="34" charset="0"/>
                <a:ea typeface="Calibri" panose="020F0502020204030204" pitchFamily="34" charset="0"/>
                <a:cs typeface="Arial" panose="020B0604020202020204" pitchFamily="34" charset="0"/>
              </a:rPr>
              <a:t>important </a:t>
            </a:r>
            <a:r>
              <a:rPr lang="en-GB" sz="2900" dirty="0">
                <a:latin typeface="Arial" panose="020B0604020202020204" pitchFamily="34" charset="0"/>
                <a:ea typeface="Calibri" panose="020F0502020204030204" pitchFamily="34" charset="0"/>
                <a:cs typeface="Arial" panose="020B0604020202020204" pitchFamily="34" charset="0"/>
              </a:rPr>
              <a:t>in other countries.</a:t>
            </a: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613" t="24207" r="12351" b="9325"/>
          <a:stretch/>
        </p:blipFill>
        <p:spPr bwMode="auto">
          <a:xfrm rot="20986780">
            <a:off x="7613099" y="1320150"/>
            <a:ext cx="1359663" cy="2051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907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6"/>
                                        </p:tgtEl>
                                        <p:attrNameLst>
                                          <p:attrName>r</p:attrName>
                                        </p:attrNameLst>
                                      </p:cBhvr>
                                    </p:animRot>
                                    <p:animRot by="-240000">
                                      <p:cBhvr>
                                        <p:cTn id="7" dur="1000" fill="hold">
                                          <p:stCondLst>
                                            <p:cond delay="1000"/>
                                          </p:stCondLst>
                                        </p:cTn>
                                        <p:tgtEl>
                                          <p:spTgt spid="6"/>
                                        </p:tgtEl>
                                        <p:attrNameLst>
                                          <p:attrName>r</p:attrName>
                                        </p:attrNameLst>
                                      </p:cBhvr>
                                    </p:animRot>
                                    <p:animRot by="240000">
                                      <p:cBhvr>
                                        <p:cTn id="8" dur="1000" fill="hold">
                                          <p:stCondLst>
                                            <p:cond delay="2000"/>
                                          </p:stCondLst>
                                        </p:cTn>
                                        <p:tgtEl>
                                          <p:spTgt spid="6"/>
                                        </p:tgtEl>
                                        <p:attrNameLst>
                                          <p:attrName>r</p:attrName>
                                        </p:attrNameLst>
                                      </p:cBhvr>
                                    </p:animRot>
                                    <p:animRot by="-240000">
                                      <p:cBhvr>
                                        <p:cTn id="9" dur="1000" fill="hold">
                                          <p:stCondLst>
                                            <p:cond delay="3000"/>
                                          </p:stCondLst>
                                        </p:cTn>
                                        <p:tgtEl>
                                          <p:spTgt spid="6"/>
                                        </p:tgtEl>
                                        <p:attrNameLst>
                                          <p:attrName>r</p:attrName>
                                        </p:attrNameLst>
                                      </p:cBhvr>
                                    </p:animRot>
                                    <p:animRot by="120000">
                                      <p:cBhvr>
                                        <p:cTn id="10" dur="1000" fill="hold">
                                          <p:stCondLst>
                                            <p:cond delay="40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Model: </a:t>
            </a:r>
            <a:r>
              <a:rPr lang="en-GB" dirty="0" err="1" smtClean="0"/>
              <a:t>Gottesman</a:t>
            </a:r>
            <a:endParaRPr lang="en-GB"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613" t="24207" r="12351" b="9325"/>
          <a:stretch/>
        </p:blipFill>
        <p:spPr bwMode="auto">
          <a:xfrm rot="20986780">
            <a:off x="585316" y="1617484"/>
            <a:ext cx="3222172" cy="486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3664947186"/>
              </p:ext>
            </p:extLst>
          </p:nvPr>
        </p:nvGraphicFramePr>
        <p:xfrm>
          <a:off x="4355976" y="1268760"/>
          <a:ext cx="4572000" cy="4461277"/>
        </p:xfrm>
        <a:graphic>
          <a:graphicData uri="http://schemas.openxmlformats.org/drawingml/2006/table">
            <a:tbl>
              <a:tblPr firstRow="1" firstCol="1" bandRow="1">
                <a:tableStyleId>{5C22544A-7EE6-4342-B048-85BDC9FD1C3A}</a:tableStyleId>
              </a:tblPr>
              <a:tblGrid>
                <a:gridCol w="2483768">
                  <a:extLst>
                    <a:ext uri="{9D8B030D-6E8A-4147-A177-3AD203B41FA5}">
                      <a16:colId xmlns:a16="http://schemas.microsoft.com/office/drawing/2014/main" xmlns="" val="20000"/>
                    </a:ext>
                  </a:extLst>
                </a:gridCol>
                <a:gridCol w="2088232">
                  <a:extLst>
                    <a:ext uri="{9D8B030D-6E8A-4147-A177-3AD203B41FA5}">
                      <a16:colId xmlns:a16="http://schemas.microsoft.com/office/drawing/2014/main" xmlns="" val="20001"/>
                    </a:ext>
                  </a:extLst>
                </a:gridCol>
              </a:tblGrid>
              <a:tr h="559837">
                <a:tc>
                  <a:txBody>
                    <a:bodyPr/>
                    <a:lstStyle/>
                    <a:p>
                      <a:pPr>
                        <a:spcAft>
                          <a:spcPts val="0"/>
                        </a:spcAft>
                      </a:pPr>
                      <a:r>
                        <a:rPr lang="en-GB" sz="1600" dirty="0">
                          <a:effectLst/>
                          <a:latin typeface="Arial" panose="020B0604020202020204" pitchFamily="34" charset="0"/>
                          <a:cs typeface="Arial" panose="020B0604020202020204" pitchFamily="34" charset="0"/>
                        </a:rPr>
                        <a:t>Strengths</a:t>
                      </a:r>
                      <a:endParaRPr lang="en-GB" sz="1600" dirty="0">
                        <a:effectLst/>
                        <a:latin typeface="Arial" panose="020B0604020202020204" pitchFamily="34" charset="0"/>
                        <a:ea typeface="Arial"/>
                        <a:cs typeface="Arial" panose="020B0604020202020204" pitchFamily="34" charset="0"/>
                      </a:endParaRPr>
                    </a:p>
                  </a:txBody>
                  <a:tcPr marL="68580" marR="68580" marT="0" marB="0" anchor="ctr"/>
                </a:tc>
                <a:tc>
                  <a:txBody>
                    <a:bodyPr/>
                    <a:lstStyle/>
                    <a:p>
                      <a:pPr>
                        <a:spcAft>
                          <a:spcPts val="0"/>
                        </a:spcAft>
                      </a:pPr>
                      <a:r>
                        <a:rPr lang="en-GB" sz="1600" dirty="0">
                          <a:effectLst/>
                          <a:latin typeface="Arial" panose="020B0604020202020204" pitchFamily="34" charset="0"/>
                          <a:cs typeface="Arial" panose="020B0604020202020204" pitchFamily="34" charset="0"/>
                        </a:rPr>
                        <a:t>Weaknesses</a:t>
                      </a:r>
                      <a:endParaRPr lang="en-GB" sz="1600" dirty="0">
                        <a:effectLst/>
                        <a:latin typeface="Arial" panose="020B0604020202020204" pitchFamily="34" charset="0"/>
                        <a:ea typeface="Arial"/>
                        <a:cs typeface="Arial" panose="020B0604020202020204" pitchFamily="34" charset="0"/>
                      </a:endParaRPr>
                    </a:p>
                  </a:txBody>
                  <a:tcPr marL="68580" marR="68580" marT="0" marB="0" anchor="ctr"/>
                </a:tc>
                <a:extLst>
                  <a:ext uri="{0D108BD9-81ED-4DB2-BD59-A6C34878D82A}">
                    <a16:rowId xmlns:a16="http://schemas.microsoft.com/office/drawing/2014/main" xmlns="" val="10000"/>
                  </a:ext>
                </a:extLst>
              </a:tr>
              <a:tr h="2941171">
                <a:tc>
                  <a:txBody>
                    <a:bodyPr/>
                    <a:lstStyle/>
                    <a:p>
                      <a:pPr marL="342900" lvl="0" indent="-342900">
                        <a:spcAft>
                          <a:spcPts val="0"/>
                        </a:spcAft>
                        <a:buFont typeface="Symbol"/>
                        <a:buChar char=""/>
                      </a:pPr>
                      <a:r>
                        <a:rPr lang="en-GB" sz="1600">
                          <a:effectLst/>
                          <a:latin typeface="Arial" panose="020B0604020202020204" pitchFamily="34" charset="0"/>
                          <a:cs typeface="Arial" panose="020B0604020202020204" pitchFamily="34" charset="0"/>
                        </a:rPr>
                        <a:t>High in ecological validity</a:t>
                      </a:r>
                    </a:p>
                    <a:p>
                      <a:pPr marL="342900" lvl="0" indent="-342900">
                        <a:spcAft>
                          <a:spcPts val="0"/>
                        </a:spcAft>
                        <a:buFont typeface="Symbol"/>
                        <a:buChar char=""/>
                      </a:pPr>
                      <a:r>
                        <a:rPr lang="en-GB" sz="1600">
                          <a:effectLst/>
                          <a:latin typeface="Arial" panose="020B0604020202020204" pitchFamily="34" charset="0"/>
                          <a:cs typeface="Arial" panose="020B0604020202020204" pitchFamily="34" charset="0"/>
                        </a:rPr>
                        <a:t>Representative sample</a:t>
                      </a:r>
                    </a:p>
                    <a:p>
                      <a:pPr marL="342900" lvl="0" indent="-342900">
                        <a:spcAft>
                          <a:spcPts val="0"/>
                        </a:spcAft>
                        <a:buFont typeface="Symbol"/>
                        <a:buChar char=""/>
                      </a:pPr>
                      <a:r>
                        <a:rPr lang="en-GB" sz="1600">
                          <a:effectLst/>
                          <a:latin typeface="Arial" panose="020B0604020202020204" pitchFamily="34" charset="0"/>
                          <a:cs typeface="Arial" panose="020B0604020202020204" pitchFamily="34" charset="0"/>
                        </a:rPr>
                        <a:t>Ethical – records were available. Anonymity assured</a:t>
                      </a:r>
                    </a:p>
                    <a:p>
                      <a:pPr marL="342900" lvl="0" indent="-342900">
                        <a:spcAft>
                          <a:spcPts val="0"/>
                        </a:spcAft>
                        <a:buFont typeface="Symbol"/>
                        <a:buChar char=""/>
                      </a:pPr>
                      <a:r>
                        <a:rPr lang="en-GB" sz="1600">
                          <a:effectLst/>
                          <a:latin typeface="Arial" panose="020B0604020202020204" pitchFamily="34" charset="0"/>
                          <a:cs typeface="Arial" panose="020B0604020202020204" pitchFamily="34" charset="0"/>
                        </a:rPr>
                        <a:t>Valid – diagnosis over time from ICD-8 to ICD-10 was valid</a:t>
                      </a:r>
                    </a:p>
                    <a:p>
                      <a:pPr marL="342900" lvl="0" indent="-342900">
                        <a:spcAft>
                          <a:spcPts val="0"/>
                        </a:spcAft>
                        <a:buFont typeface="Symbol"/>
                        <a:buChar char=""/>
                      </a:pPr>
                      <a:r>
                        <a:rPr lang="en-GB" sz="1600">
                          <a:effectLst/>
                          <a:latin typeface="Arial" panose="020B0604020202020204" pitchFamily="34" charset="0"/>
                          <a:cs typeface="Arial" panose="020B0604020202020204" pitchFamily="34" charset="0"/>
                        </a:rPr>
                        <a:t>Useful to advise people on risks associated with having children, adopting and genetic counselling</a:t>
                      </a:r>
                      <a:endParaRPr lang="en-GB" sz="1600">
                        <a:effectLst/>
                        <a:latin typeface="Arial" panose="020B0604020202020204" pitchFamily="34" charset="0"/>
                        <a:ea typeface="Arial"/>
                        <a:cs typeface="Arial" panose="020B0604020202020204" pitchFamily="34" charset="0"/>
                      </a:endParaRPr>
                    </a:p>
                  </a:txBody>
                  <a:tcPr marL="68580" marR="68580" marT="0" marB="0"/>
                </a:tc>
                <a:tc>
                  <a:txBody>
                    <a:bodyPr/>
                    <a:lstStyle/>
                    <a:p>
                      <a:pPr marL="342900" lvl="0" indent="-342900">
                        <a:spcAft>
                          <a:spcPts val="0"/>
                        </a:spcAft>
                        <a:buFont typeface="Symbol"/>
                        <a:buChar char=""/>
                      </a:pPr>
                      <a:r>
                        <a:rPr lang="en-GB" sz="1600" dirty="0">
                          <a:effectLst/>
                          <a:latin typeface="Arial" panose="020B0604020202020204" pitchFamily="34" charset="0"/>
                          <a:cs typeface="Arial" panose="020B0604020202020204" pitchFamily="34" charset="0"/>
                        </a:rPr>
                        <a:t>Difficult to rule out influence of shared environment</a:t>
                      </a:r>
                    </a:p>
                    <a:p>
                      <a:pPr marL="342900" lvl="0" indent="-342900">
                        <a:spcAft>
                          <a:spcPts val="0"/>
                        </a:spcAft>
                        <a:buFont typeface="Symbol"/>
                        <a:buChar char=""/>
                      </a:pPr>
                      <a:r>
                        <a:rPr lang="en-GB" sz="1600" dirty="0">
                          <a:effectLst/>
                          <a:latin typeface="Arial" panose="020B0604020202020204" pitchFamily="34" charset="0"/>
                          <a:cs typeface="Arial" panose="020B0604020202020204" pitchFamily="34" charset="0"/>
                        </a:rPr>
                        <a:t>May be unethical to use results to discriminate people from having children, adopting or for increasing health insurance premiums</a:t>
                      </a:r>
                    </a:p>
                    <a:p>
                      <a:pPr marL="342900" lvl="0" indent="-342900">
                        <a:spcAft>
                          <a:spcPts val="0"/>
                        </a:spcAft>
                        <a:buFont typeface="Symbol"/>
                        <a:buChar char=""/>
                      </a:pPr>
                      <a:r>
                        <a:rPr lang="en-GB" sz="1600" dirty="0">
                          <a:effectLst/>
                          <a:latin typeface="Arial" panose="020B0604020202020204" pitchFamily="34" charset="0"/>
                          <a:cs typeface="Arial" panose="020B0604020202020204" pitchFamily="34" charset="0"/>
                        </a:rPr>
                        <a:t>May only apply to Denmark</a:t>
                      </a:r>
                      <a:endParaRPr lang="en-GB" sz="1600" dirty="0">
                        <a:effectLst/>
                        <a:latin typeface="Arial" panose="020B0604020202020204" pitchFamily="34" charset="0"/>
                        <a:ea typeface="Arial"/>
                        <a:cs typeface="Arial" panose="020B0604020202020204" pitchFamily="34" charset="0"/>
                      </a:endParaRPr>
                    </a:p>
                  </a:txBody>
                  <a:tcPr marL="68580" marR="68580" marT="0" marB="0"/>
                </a:tc>
                <a:extLst>
                  <a:ext uri="{0D108BD9-81ED-4DB2-BD59-A6C34878D82A}">
                    <a16:rowId xmlns:a16="http://schemas.microsoft.com/office/drawing/2014/main" xmlns="" val="10001"/>
                  </a:ext>
                </a:extLst>
              </a:tr>
            </a:tbl>
          </a:graphicData>
        </a:graphic>
      </p:graphicFrame>
      <p:sp>
        <p:nvSpPr>
          <p:cNvPr id="4" name="TextBox 3"/>
          <p:cNvSpPr txBox="1"/>
          <p:nvPr/>
        </p:nvSpPr>
        <p:spPr>
          <a:xfrm>
            <a:off x="576222" y="4437112"/>
            <a:ext cx="3240360" cy="1384995"/>
          </a:xfrm>
          <a:prstGeom prst="rect">
            <a:avLst/>
          </a:prstGeom>
          <a:solidFill>
            <a:srgbClr val="FFFF00"/>
          </a:solidFill>
        </p:spPr>
        <p:txBody>
          <a:bodyPr wrap="square" rtlCol="0">
            <a:spAutoFit/>
          </a:bodyPr>
          <a:lstStyle/>
          <a:p>
            <a:r>
              <a:rPr lang="en-GB" sz="2800" dirty="0">
                <a:solidFill>
                  <a:prstClr val="black"/>
                </a:solidFill>
                <a:latin typeface="Arial" panose="020B0604020202020204" pitchFamily="34" charset="0"/>
                <a:cs typeface="Arial" panose="020B0604020202020204" pitchFamily="34" charset="0"/>
              </a:rPr>
              <a:t>Explain 1 strength and 1 weakness of </a:t>
            </a:r>
            <a:r>
              <a:rPr lang="en-GB" sz="2800" dirty="0" err="1">
                <a:solidFill>
                  <a:prstClr val="black"/>
                </a:solidFill>
                <a:latin typeface="Arial" panose="020B0604020202020204" pitchFamily="34" charset="0"/>
                <a:cs typeface="Arial" panose="020B0604020202020204" pitchFamily="34" charset="0"/>
              </a:rPr>
              <a:t>Gottesman’s</a:t>
            </a:r>
            <a:r>
              <a:rPr lang="en-GB" sz="2800" dirty="0">
                <a:solidFill>
                  <a:prstClr val="black"/>
                </a:solidFill>
                <a:latin typeface="Arial" panose="020B0604020202020204" pitchFamily="34" charset="0"/>
                <a:cs typeface="Arial" panose="020B0604020202020204" pitchFamily="34" charset="0"/>
              </a:rPr>
              <a:t> study</a:t>
            </a:r>
          </a:p>
        </p:txBody>
      </p:sp>
    </p:spTree>
    <p:extLst>
      <p:ext uri="{BB962C8B-B14F-4D97-AF65-F5344CB8AC3E}">
        <p14:creationId xmlns:p14="http://schemas.microsoft.com/office/powerpoint/2010/main" val="31735515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Gottesman</a:t>
            </a:r>
            <a:r>
              <a:rPr lang="en-GB" dirty="0" smtClean="0"/>
              <a:t>: Evaluation: Ethics</a:t>
            </a:r>
            <a:endParaRPr lang="en-GB"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72" t="24740" r="53906" b="8854"/>
          <a:stretch/>
        </p:blipFill>
        <p:spPr bwMode="auto">
          <a:xfrm rot="20957493">
            <a:off x="-448644" y="2200870"/>
            <a:ext cx="1760624" cy="2704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14061" y="836712"/>
            <a:ext cx="7578080" cy="584775"/>
          </a:xfrm>
          <a:prstGeom prst="rect">
            <a:avLst/>
          </a:prstGeom>
        </p:spPr>
        <p:txBody>
          <a:bodyPr wrap="square">
            <a:spAutoFit/>
          </a:bodyPr>
          <a:lstStyle/>
          <a:p>
            <a:endParaRPr lang="en-GB" sz="3200" dirty="0">
              <a:latin typeface="Arial" panose="020B0604020202020204" pitchFamily="34" charset="0"/>
              <a:cs typeface="Arial" panose="020B0604020202020204" pitchFamily="34" charset="0"/>
            </a:endParaRPr>
          </a:p>
        </p:txBody>
      </p:sp>
      <p:sp>
        <p:nvSpPr>
          <p:cNvPr id="3" name="Rectangle 2"/>
          <p:cNvSpPr/>
          <p:nvPr/>
        </p:nvSpPr>
        <p:spPr>
          <a:xfrm>
            <a:off x="1475656" y="1196752"/>
            <a:ext cx="7668344" cy="5515356"/>
          </a:xfrm>
          <a:prstGeom prst="rect">
            <a:avLst/>
          </a:prstGeom>
        </p:spPr>
        <p:txBody>
          <a:bodyPr wrap="square">
            <a:spAutoFit/>
          </a:bodyPr>
          <a:lstStyle/>
          <a:p>
            <a:pPr>
              <a:lnSpc>
                <a:spcPct val="107000"/>
              </a:lnSpc>
              <a:spcAft>
                <a:spcPts val="800"/>
              </a:spcAft>
            </a:pPr>
            <a:r>
              <a:rPr lang="en-GB" sz="2900" dirty="0">
                <a:latin typeface="Arial" panose="020B0604020202020204" pitchFamily="34" charset="0"/>
                <a:ea typeface="Calibri" panose="020F0502020204030204" pitchFamily="34" charset="0"/>
                <a:cs typeface="Arial" panose="020B0604020202020204" pitchFamily="34" charset="0"/>
              </a:rPr>
              <a:t>The study was approved by the </a:t>
            </a:r>
            <a:r>
              <a:rPr lang="en-GB" sz="2900" b="1" dirty="0">
                <a:latin typeface="Arial" panose="020B0604020202020204" pitchFamily="34" charset="0"/>
                <a:ea typeface="Calibri" panose="020F0502020204030204" pitchFamily="34" charset="0"/>
                <a:cs typeface="Arial" panose="020B0604020202020204" pitchFamily="34" charset="0"/>
              </a:rPr>
              <a:t>Danish Data Protection Agency. </a:t>
            </a:r>
            <a:endParaRPr lang="en-GB" sz="2900" b="1"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900" dirty="0" smtClean="0">
                <a:latin typeface="Arial" panose="020B0604020202020204" pitchFamily="34" charset="0"/>
                <a:ea typeface="Calibri" panose="020F0502020204030204" pitchFamily="34" charset="0"/>
                <a:cs typeface="Arial" panose="020B0604020202020204" pitchFamily="34" charset="0"/>
              </a:rPr>
              <a:t>Because </a:t>
            </a:r>
            <a:r>
              <a:rPr lang="en-GB" sz="2900" dirty="0">
                <a:latin typeface="Arial" panose="020B0604020202020204" pitchFamily="34" charset="0"/>
                <a:ea typeface="Calibri" panose="020F0502020204030204" pitchFamily="34" charset="0"/>
                <a:cs typeface="Arial" panose="020B0604020202020204" pitchFamily="34" charset="0"/>
              </a:rPr>
              <a:t>data was available for register‐based research and did not include information that could lead to the identification of individuals, approval from the </a:t>
            </a:r>
            <a:r>
              <a:rPr lang="en-GB" sz="2900" b="1" dirty="0">
                <a:latin typeface="Arial" panose="020B0604020202020204" pitchFamily="34" charset="0"/>
                <a:ea typeface="Calibri" panose="020F0502020204030204" pitchFamily="34" charset="0"/>
                <a:cs typeface="Arial" panose="020B0604020202020204" pitchFamily="34" charset="0"/>
              </a:rPr>
              <a:t>National Scientific Ethical Committee </a:t>
            </a:r>
            <a:r>
              <a:rPr lang="en-GB" sz="2900" dirty="0">
                <a:latin typeface="Arial" panose="020B0604020202020204" pitchFamily="34" charset="0"/>
                <a:ea typeface="Calibri" panose="020F0502020204030204" pitchFamily="34" charset="0"/>
                <a:cs typeface="Arial" panose="020B0604020202020204" pitchFamily="34" charset="0"/>
              </a:rPr>
              <a:t>was not required. </a:t>
            </a:r>
            <a:endParaRPr lang="en-GB" sz="29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900" dirty="0" smtClean="0">
                <a:latin typeface="Arial" panose="020B0604020202020204" pitchFamily="34" charset="0"/>
                <a:ea typeface="Calibri" panose="020F0502020204030204" pitchFamily="34" charset="0"/>
                <a:cs typeface="Arial" panose="020B0604020202020204" pitchFamily="34" charset="0"/>
              </a:rPr>
              <a:t>Therefore</a:t>
            </a:r>
            <a:r>
              <a:rPr lang="en-GB" sz="2900" dirty="0">
                <a:latin typeface="Arial" panose="020B0604020202020204" pitchFamily="34" charset="0"/>
                <a:ea typeface="Calibri" panose="020F0502020204030204" pitchFamily="34" charset="0"/>
                <a:cs typeface="Arial" panose="020B0604020202020204" pitchFamily="34" charset="0"/>
              </a:rPr>
              <a:t>, all data was </a:t>
            </a:r>
            <a:r>
              <a:rPr lang="en-GB" sz="2900" b="1" dirty="0">
                <a:latin typeface="Arial" panose="020B0604020202020204" pitchFamily="34" charset="0"/>
                <a:ea typeface="Calibri" panose="020F0502020204030204" pitchFamily="34" charset="0"/>
                <a:cs typeface="Arial" panose="020B0604020202020204" pitchFamily="34" charset="0"/>
              </a:rPr>
              <a:t>anonymous </a:t>
            </a:r>
            <a:r>
              <a:rPr lang="en-GB" sz="2900" dirty="0">
                <a:latin typeface="Arial" panose="020B0604020202020204" pitchFamily="34" charset="0"/>
                <a:ea typeface="Calibri" panose="020F0502020204030204" pitchFamily="34" charset="0"/>
                <a:cs typeface="Arial" panose="020B0604020202020204" pitchFamily="34" charset="0"/>
              </a:rPr>
              <a:t>and</a:t>
            </a:r>
            <a:r>
              <a:rPr lang="en-GB" sz="2900" b="1" dirty="0">
                <a:latin typeface="Arial" panose="020B0604020202020204" pitchFamily="34" charset="0"/>
                <a:ea typeface="Calibri" panose="020F0502020204030204" pitchFamily="34" charset="0"/>
                <a:cs typeface="Arial" panose="020B0604020202020204" pitchFamily="34" charset="0"/>
              </a:rPr>
              <a:t> confidential </a:t>
            </a:r>
            <a:r>
              <a:rPr lang="en-GB" sz="2900" dirty="0">
                <a:latin typeface="Arial" panose="020B0604020202020204" pitchFamily="34" charset="0"/>
                <a:ea typeface="Calibri" panose="020F0502020204030204" pitchFamily="34" charset="0"/>
                <a:cs typeface="Arial" panose="020B0604020202020204" pitchFamily="34" charset="0"/>
              </a:rPr>
              <a:t>and</a:t>
            </a:r>
            <a:r>
              <a:rPr lang="en-GB" sz="2900" b="1" dirty="0">
                <a:latin typeface="Arial" panose="020B0604020202020204" pitchFamily="34" charset="0"/>
                <a:ea typeface="Calibri" panose="020F0502020204030204" pitchFamily="34" charset="0"/>
                <a:cs typeface="Arial" panose="020B0604020202020204" pitchFamily="34" charset="0"/>
              </a:rPr>
              <a:t> informed consent</a:t>
            </a:r>
            <a:r>
              <a:rPr lang="en-GB" sz="2900" dirty="0">
                <a:latin typeface="Arial" panose="020B0604020202020204" pitchFamily="34" charset="0"/>
                <a:ea typeface="Calibri" panose="020F0502020204030204" pitchFamily="34" charset="0"/>
                <a:cs typeface="Arial" panose="020B0604020202020204" pitchFamily="34" charset="0"/>
              </a:rPr>
              <a:t> from individuals was not required.</a:t>
            </a:r>
          </a:p>
        </p:txBody>
      </p:sp>
    </p:spTree>
    <p:extLst>
      <p:ext uri="{BB962C8B-B14F-4D97-AF65-F5344CB8AC3E}">
        <p14:creationId xmlns:p14="http://schemas.microsoft.com/office/powerpoint/2010/main" val="3454861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lstStyle/>
          <a:p>
            <a:r>
              <a:rPr lang="en-GB" dirty="0" smtClean="0"/>
              <a:t>Medical Model: </a:t>
            </a:r>
            <a:r>
              <a:rPr lang="en-GB" dirty="0" err="1" smtClean="0"/>
              <a:t>Gottesman</a:t>
            </a:r>
            <a:endParaRPr lang="en-GB" dirty="0"/>
          </a:p>
        </p:txBody>
      </p:sp>
      <p:sp>
        <p:nvSpPr>
          <p:cNvPr id="3" name="Rectangle 2"/>
          <p:cNvSpPr/>
          <p:nvPr/>
        </p:nvSpPr>
        <p:spPr>
          <a:xfrm>
            <a:off x="0" y="941288"/>
            <a:ext cx="3995936" cy="646331"/>
          </a:xfrm>
          <a:prstGeom prst="rect">
            <a:avLst/>
          </a:prstGeom>
        </p:spPr>
        <p:txBody>
          <a:bodyPr wrap="square">
            <a:spAutoFit/>
          </a:bodyPr>
          <a:lstStyle/>
          <a:p>
            <a:r>
              <a:rPr lang="en-GB" dirty="0">
                <a:solidFill>
                  <a:prstClr val="black"/>
                </a:solidFill>
                <a:latin typeface="Arial" panose="020B0604020202020204" pitchFamily="34" charset="0"/>
                <a:hlinkClick r:id="rId2"/>
              </a:rPr>
              <a:t>https://www.youtube.com/watch?v=ahftOcYUR9E</a:t>
            </a:r>
            <a:r>
              <a:rPr lang="en-GB" dirty="0">
                <a:solidFill>
                  <a:prstClr val="black"/>
                </a:solidFill>
                <a:latin typeface="Arial" panose="020B0604020202020204" pitchFamily="34" charset="0"/>
              </a:rPr>
              <a:t> </a:t>
            </a:r>
          </a:p>
        </p:txBody>
      </p:sp>
      <p:sp>
        <p:nvSpPr>
          <p:cNvPr id="4" name="TextBox 3"/>
          <p:cNvSpPr txBox="1"/>
          <p:nvPr/>
        </p:nvSpPr>
        <p:spPr>
          <a:xfrm>
            <a:off x="-18256" y="1660547"/>
            <a:ext cx="4158208" cy="2800767"/>
          </a:xfrm>
          <a:prstGeom prst="rect">
            <a:avLst/>
          </a:prstGeom>
          <a:solidFill>
            <a:srgbClr val="92D050"/>
          </a:solidFill>
        </p:spPr>
        <p:txBody>
          <a:bodyPr wrap="square" rtlCol="0">
            <a:spAutoFit/>
          </a:bodyPr>
          <a:lstStyle/>
          <a:p>
            <a:r>
              <a:rPr lang="en-GB" sz="4400" dirty="0" err="1">
                <a:solidFill>
                  <a:prstClr val="black"/>
                </a:solidFill>
                <a:latin typeface="Arial" panose="020B0604020202020204" pitchFamily="34" charset="0"/>
                <a:cs typeface="Arial" panose="020B0604020202020204" pitchFamily="34" charset="0"/>
              </a:rPr>
              <a:t>Gottesman’s</a:t>
            </a:r>
            <a:r>
              <a:rPr lang="en-GB" sz="4400" dirty="0">
                <a:solidFill>
                  <a:prstClr val="black"/>
                </a:solidFill>
                <a:latin typeface="Arial" panose="020B0604020202020204" pitchFamily="34" charset="0"/>
                <a:cs typeface="Arial" panose="020B0604020202020204" pitchFamily="34" charset="0"/>
              </a:rPr>
              <a:t> work is a correlational analysis. </a:t>
            </a:r>
          </a:p>
        </p:txBody>
      </p:sp>
      <p:sp>
        <p:nvSpPr>
          <p:cNvPr id="5" name="Rectangle 4"/>
          <p:cNvSpPr/>
          <p:nvPr/>
        </p:nvSpPr>
        <p:spPr>
          <a:xfrm>
            <a:off x="4139952" y="883741"/>
            <a:ext cx="5004048" cy="6001643"/>
          </a:xfrm>
          <a:prstGeom prst="rect">
            <a:avLst/>
          </a:prstGeom>
          <a:solidFill>
            <a:srgbClr val="FFFF00"/>
          </a:solidFill>
        </p:spPr>
        <p:txBody>
          <a:bodyPr wrap="square">
            <a:spAutoFit/>
          </a:bodyPr>
          <a:lstStyle/>
          <a:p>
            <a:r>
              <a:rPr lang="en-GB" sz="2400" dirty="0">
                <a:solidFill>
                  <a:prstClr val="black"/>
                </a:solidFill>
                <a:latin typeface="Arial" panose="020B0604020202020204" pitchFamily="34" charset="0"/>
                <a:cs typeface="Arial" panose="020B0604020202020204" pitchFamily="34" charset="0"/>
              </a:rPr>
              <a:t>Records of families from the national register in Denmark were used. </a:t>
            </a:r>
            <a:endParaRPr lang="en-GB" sz="2400" dirty="0" smtClean="0">
              <a:solidFill>
                <a:prstClr val="black"/>
              </a:solidFill>
              <a:latin typeface="Arial" panose="020B0604020202020204" pitchFamily="34" charset="0"/>
              <a:cs typeface="Arial" panose="020B0604020202020204" pitchFamily="34" charset="0"/>
            </a:endParaRPr>
          </a:p>
          <a:p>
            <a:endParaRPr lang="en-GB" sz="2400" dirty="0">
              <a:solidFill>
                <a:prstClr val="black"/>
              </a:solidFill>
              <a:latin typeface="Arial" panose="020B0604020202020204" pitchFamily="34" charset="0"/>
              <a:cs typeface="Arial" panose="020B0604020202020204" pitchFamily="34" charset="0"/>
            </a:endParaRPr>
          </a:p>
          <a:p>
            <a:r>
              <a:rPr lang="en-GB" sz="2400" dirty="0">
                <a:solidFill>
                  <a:prstClr val="black"/>
                </a:solidFill>
                <a:latin typeface="Arial" panose="020B0604020202020204" pitchFamily="34" charset="0"/>
                <a:cs typeface="Arial" panose="020B0604020202020204" pitchFamily="34" charset="0"/>
              </a:rPr>
              <a:t>Participants were born or alive after 1968 and offspring followed up to 52 years old. </a:t>
            </a:r>
            <a:endParaRPr lang="en-GB" sz="2400" dirty="0" smtClean="0">
              <a:solidFill>
                <a:prstClr val="black"/>
              </a:solidFill>
              <a:latin typeface="Arial" panose="020B0604020202020204" pitchFamily="34" charset="0"/>
              <a:cs typeface="Arial" panose="020B0604020202020204" pitchFamily="34" charset="0"/>
            </a:endParaRPr>
          </a:p>
          <a:p>
            <a:endParaRPr lang="en-GB" sz="2400" dirty="0">
              <a:solidFill>
                <a:prstClr val="black"/>
              </a:solidFill>
              <a:latin typeface="Arial" panose="020B0604020202020204" pitchFamily="34" charset="0"/>
              <a:cs typeface="Arial" panose="020B0604020202020204" pitchFamily="34" charset="0"/>
            </a:endParaRPr>
          </a:p>
          <a:p>
            <a:r>
              <a:rPr lang="en-GB" sz="2400" dirty="0">
                <a:solidFill>
                  <a:prstClr val="black"/>
                </a:solidFill>
                <a:latin typeface="Arial" panose="020B0604020202020204" pitchFamily="34" charset="0"/>
                <a:cs typeface="Arial" panose="020B0604020202020204" pitchFamily="34" charset="0"/>
              </a:rPr>
              <a:t>Patients were diagnosed using ICD-8 and ICD-10 which had been checked for concurrent validity. </a:t>
            </a:r>
            <a:endParaRPr lang="en-GB" sz="2400" dirty="0" smtClean="0">
              <a:solidFill>
                <a:prstClr val="black"/>
              </a:solidFill>
              <a:latin typeface="Arial" panose="020B0604020202020204" pitchFamily="34" charset="0"/>
              <a:cs typeface="Arial" panose="020B0604020202020204" pitchFamily="34" charset="0"/>
            </a:endParaRPr>
          </a:p>
          <a:p>
            <a:endParaRPr lang="en-GB" sz="2400" dirty="0">
              <a:solidFill>
                <a:prstClr val="black"/>
              </a:solidFill>
              <a:latin typeface="Arial" panose="020B0604020202020204" pitchFamily="34" charset="0"/>
              <a:cs typeface="Arial" panose="020B0604020202020204" pitchFamily="34" charset="0"/>
            </a:endParaRPr>
          </a:p>
          <a:p>
            <a:r>
              <a:rPr lang="en-GB" sz="2400" dirty="0">
                <a:solidFill>
                  <a:prstClr val="black"/>
                </a:solidFill>
                <a:latin typeface="Arial" panose="020B0604020202020204" pitchFamily="34" charset="0"/>
                <a:cs typeface="Arial" panose="020B0604020202020204" pitchFamily="34" charset="0"/>
              </a:rPr>
              <a:t>The study measures the cumulative incidences of schizophrenia and bipolar disorder in the offspring up to the age of 52.</a:t>
            </a:r>
          </a:p>
        </p:txBody>
      </p:sp>
      <p:sp>
        <p:nvSpPr>
          <p:cNvPr id="7" name="Rectangle 6"/>
          <p:cNvSpPr/>
          <p:nvPr/>
        </p:nvSpPr>
        <p:spPr>
          <a:xfrm>
            <a:off x="0" y="4534242"/>
            <a:ext cx="4139952" cy="2308324"/>
          </a:xfrm>
          <a:prstGeom prst="rect">
            <a:avLst/>
          </a:prstGeom>
          <a:solidFill>
            <a:srgbClr val="00B0F0"/>
          </a:solidFill>
        </p:spPr>
        <p:txBody>
          <a:bodyPr wrap="square">
            <a:spAutoFit/>
          </a:bodyPr>
          <a:lstStyle/>
          <a:p>
            <a:r>
              <a:rPr lang="en-GB" sz="2400" dirty="0" smtClean="0">
                <a:latin typeface="Arial" panose="020B0604020202020204" pitchFamily="34" charset="0"/>
                <a:cs typeface="Arial" panose="020B0604020202020204" pitchFamily="34" charset="0"/>
              </a:rPr>
              <a:t>Prep for 27</a:t>
            </a:r>
            <a:r>
              <a:rPr lang="en-GB" sz="2400" baseline="30000" dirty="0" smtClean="0">
                <a:latin typeface="Arial" panose="020B0604020202020204" pitchFamily="34" charset="0"/>
                <a:cs typeface="Arial" panose="020B0604020202020204" pitchFamily="34" charset="0"/>
              </a:rPr>
              <a:t>th</a:t>
            </a:r>
            <a:r>
              <a:rPr lang="en-GB" sz="2400" dirty="0" smtClean="0">
                <a:latin typeface="Arial" panose="020B0604020202020204" pitchFamily="34" charset="0"/>
                <a:cs typeface="Arial" panose="020B0604020202020204" pitchFamily="34" charset="0"/>
              </a:rPr>
              <a:t> June </a:t>
            </a:r>
          </a:p>
          <a:p>
            <a:r>
              <a:rPr lang="en-GB" sz="2400" dirty="0" smtClean="0">
                <a:latin typeface="Arial" panose="020B0604020202020204" pitchFamily="34" charset="0"/>
                <a:cs typeface="Arial" panose="020B0604020202020204" pitchFamily="34" charset="0"/>
              </a:rPr>
              <a:t>Summarise </a:t>
            </a:r>
            <a:r>
              <a:rPr lang="en-GB" sz="2400" dirty="0" err="1">
                <a:latin typeface="Arial" panose="020B0604020202020204" pitchFamily="34" charset="0"/>
                <a:cs typeface="Arial" panose="020B0604020202020204" pitchFamily="34" charset="0"/>
              </a:rPr>
              <a:t>Gottesman's</a:t>
            </a:r>
            <a:r>
              <a:rPr lang="en-GB" sz="2400" dirty="0">
                <a:latin typeface="Arial" panose="020B0604020202020204" pitchFamily="34" charset="0"/>
                <a:cs typeface="Arial" panose="020B0604020202020204" pitchFamily="34" charset="0"/>
              </a:rPr>
              <a:t> study into 5 marks worth of material (aim, sample, procedure, results, conclusions</a:t>
            </a:r>
            <a:r>
              <a:rPr lang="en-GB"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8278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Gottesman</a:t>
            </a:r>
            <a:r>
              <a:rPr lang="en-GB" dirty="0" smtClean="0"/>
              <a:t>: Free Will v Determinism</a:t>
            </a:r>
            <a:endParaRPr lang="en-GB"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72" t="24740" r="53906" b="8854"/>
          <a:stretch/>
        </p:blipFill>
        <p:spPr bwMode="auto">
          <a:xfrm rot="20957493">
            <a:off x="-448644" y="2200870"/>
            <a:ext cx="1760624" cy="2704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14061" y="836712"/>
            <a:ext cx="7578080" cy="584775"/>
          </a:xfrm>
          <a:prstGeom prst="rect">
            <a:avLst/>
          </a:prstGeom>
        </p:spPr>
        <p:txBody>
          <a:bodyPr wrap="square">
            <a:spAutoFit/>
          </a:bodyPr>
          <a:lstStyle/>
          <a:p>
            <a:endParaRPr lang="en-GB" sz="3200" dirty="0">
              <a:latin typeface="Arial" panose="020B0604020202020204" pitchFamily="34" charset="0"/>
              <a:cs typeface="Arial" panose="020B0604020202020204" pitchFamily="34" charset="0"/>
            </a:endParaRPr>
          </a:p>
        </p:txBody>
      </p:sp>
      <p:sp>
        <p:nvSpPr>
          <p:cNvPr id="3" name="Rectangle 2"/>
          <p:cNvSpPr/>
          <p:nvPr/>
        </p:nvSpPr>
        <p:spPr>
          <a:xfrm>
            <a:off x="1475656" y="1196752"/>
            <a:ext cx="7668344" cy="5109540"/>
          </a:xfrm>
          <a:prstGeom prst="rect">
            <a:avLst/>
          </a:prstGeom>
        </p:spPr>
        <p:txBody>
          <a:bodyPr wrap="square">
            <a:spAutoFit/>
          </a:bodyPr>
          <a:lstStyle/>
          <a:p>
            <a:pPr>
              <a:lnSpc>
                <a:spcPct val="107000"/>
              </a:lnSpc>
              <a:spcAft>
                <a:spcPts val="800"/>
              </a:spcAft>
            </a:pPr>
            <a:r>
              <a:rPr lang="en-GB" sz="2600" dirty="0" smtClean="0">
                <a:latin typeface="Arial" panose="020B0604020202020204" pitchFamily="34" charset="0"/>
                <a:ea typeface="Calibri" panose="020F0502020204030204" pitchFamily="34" charset="0"/>
                <a:cs typeface="Arial" panose="020B0604020202020204" pitchFamily="34" charset="0"/>
              </a:rPr>
              <a:t>It was concluded </a:t>
            </a:r>
            <a:r>
              <a:rPr lang="en-GB" sz="2600" dirty="0">
                <a:latin typeface="Arial" panose="020B0604020202020204" pitchFamily="34" charset="0"/>
                <a:ea typeface="Calibri" panose="020F0502020204030204" pitchFamily="34" charset="0"/>
                <a:cs typeface="Arial" panose="020B0604020202020204" pitchFamily="34" charset="0"/>
              </a:rPr>
              <a:t>that </a:t>
            </a:r>
            <a:r>
              <a:rPr lang="en-GB" sz="2600" dirty="0" smtClean="0">
                <a:latin typeface="Arial" panose="020B0604020202020204" pitchFamily="34" charset="0"/>
                <a:ea typeface="Calibri" panose="020F0502020204030204" pitchFamily="34" charset="0"/>
                <a:cs typeface="Arial" panose="020B0604020202020204" pitchFamily="34" charset="0"/>
              </a:rPr>
              <a:t>having 2 </a:t>
            </a:r>
            <a:r>
              <a:rPr lang="en-GB" sz="2600" dirty="0">
                <a:latin typeface="Arial" panose="020B0604020202020204" pitchFamily="34" charset="0"/>
                <a:ea typeface="Calibri" panose="020F0502020204030204" pitchFamily="34" charset="0"/>
                <a:cs typeface="Arial" panose="020B0604020202020204" pitchFamily="34" charset="0"/>
              </a:rPr>
              <a:t>parents with the same mental disorder have a ‘super high’ risk of developing the disorder themselves. </a:t>
            </a:r>
            <a:endParaRPr lang="en-GB" sz="26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600" dirty="0" smtClean="0">
                <a:latin typeface="Arial" panose="020B0604020202020204" pitchFamily="34" charset="0"/>
                <a:ea typeface="Calibri" panose="020F0502020204030204" pitchFamily="34" charset="0"/>
                <a:cs typeface="Arial" panose="020B0604020202020204" pitchFamily="34" charset="0"/>
              </a:rPr>
              <a:t>This view </a:t>
            </a:r>
            <a:r>
              <a:rPr lang="en-GB" sz="2600" dirty="0">
                <a:latin typeface="Arial" panose="020B0604020202020204" pitchFamily="34" charset="0"/>
                <a:ea typeface="Calibri" panose="020F0502020204030204" pitchFamily="34" charset="0"/>
                <a:cs typeface="Arial" panose="020B0604020202020204" pitchFamily="34" charset="0"/>
              </a:rPr>
              <a:t>is biologically determined </a:t>
            </a:r>
            <a:r>
              <a:rPr lang="en-GB" sz="2600" dirty="0" smtClean="0">
                <a:latin typeface="Arial" panose="020B0604020202020204" pitchFamily="34" charset="0"/>
                <a:ea typeface="Calibri" panose="020F0502020204030204" pitchFamily="34" charset="0"/>
                <a:cs typeface="Arial" panose="020B0604020202020204" pitchFamily="34" charset="0"/>
              </a:rPr>
              <a:t>- mental </a:t>
            </a:r>
            <a:r>
              <a:rPr lang="en-GB" sz="2600" dirty="0">
                <a:latin typeface="Arial" panose="020B0604020202020204" pitchFamily="34" charset="0"/>
                <a:ea typeface="Calibri" panose="020F0502020204030204" pitchFamily="34" charset="0"/>
                <a:cs typeface="Arial" panose="020B0604020202020204" pitchFamily="34" charset="0"/>
              </a:rPr>
              <a:t>illness will be passed on through our genes. </a:t>
            </a:r>
            <a:endParaRPr lang="en-GB" sz="26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600" dirty="0" smtClean="0">
                <a:latin typeface="Arial" panose="020B0604020202020204" pitchFamily="34" charset="0"/>
                <a:ea typeface="Calibri" panose="020F0502020204030204" pitchFamily="34" charset="0"/>
                <a:cs typeface="Arial" panose="020B0604020202020204" pitchFamily="34" charset="0"/>
              </a:rPr>
              <a:t>So 2 </a:t>
            </a:r>
            <a:r>
              <a:rPr lang="en-GB" sz="2600" dirty="0">
                <a:latin typeface="Arial" panose="020B0604020202020204" pitchFamily="34" charset="0"/>
                <a:ea typeface="Calibri" panose="020F0502020204030204" pitchFamily="34" charset="0"/>
                <a:cs typeface="Arial" panose="020B0604020202020204" pitchFamily="34" charset="0"/>
              </a:rPr>
              <a:t>individuals with a mental illness should carefully consider whether to have children due to the high chance of passing on the disorder. </a:t>
            </a:r>
            <a:endParaRPr lang="en-GB" sz="26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600" dirty="0" smtClean="0">
                <a:latin typeface="Arial" panose="020B0604020202020204" pitchFamily="34" charset="0"/>
                <a:ea typeface="Calibri" panose="020F0502020204030204" pitchFamily="34" charset="0"/>
                <a:cs typeface="Arial" panose="020B0604020202020204" pitchFamily="34" charset="0"/>
              </a:rPr>
              <a:t>This </a:t>
            </a:r>
            <a:r>
              <a:rPr lang="en-GB" sz="2600" dirty="0">
                <a:latin typeface="Arial" panose="020B0604020202020204" pitchFamily="34" charset="0"/>
                <a:ea typeface="Calibri" panose="020F0502020204030204" pitchFamily="34" charset="0"/>
                <a:cs typeface="Arial" panose="020B0604020202020204" pitchFamily="34" charset="0"/>
              </a:rPr>
              <a:t>study ignores the role of free will and the fact that concordance rates are not 100%; therefore, other factors such as environment do play a part.</a:t>
            </a:r>
          </a:p>
        </p:txBody>
      </p:sp>
    </p:spTree>
    <p:extLst>
      <p:ext uri="{BB962C8B-B14F-4D97-AF65-F5344CB8AC3E}">
        <p14:creationId xmlns:p14="http://schemas.microsoft.com/office/powerpoint/2010/main" val="35016088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Model: </a:t>
            </a:r>
            <a:r>
              <a:rPr lang="en-GB" dirty="0" err="1" smtClean="0"/>
              <a:t>Gottesman</a:t>
            </a:r>
            <a:endParaRPr lang="en-GB"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72" t="24740" r="53906" b="8854"/>
          <a:stretch/>
        </p:blipFill>
        <p:spPr bwMode="auto">
          <a:xfrm rot="20957493">
            <a:off x="2799482" y="1285966"/>
            <a:ext cx="3430573" cy="5269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vevagora\AppData\Local\Microsoft\Windows\Temporary Internet Files\Content.IE5\0KNE98FX\post_it_azu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7004" y="1484784"/>
            <a:ext cx="2094267" cy="20882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20424034">
            <a:off x="716917" y="3012898"/>
            <a:ext cx="4131469" cy="3046988"/>
          </a:xfrm>
          <a:prstGeom prst="rect">
            <a:avLst/>
          </a:prstGeom>
          <a:solidFill>
            <a:srgbClr val="FFFF00"/>
          </a:solidFill>
        </p:spPr>
        <p:txBody>
          <a:bodyPr wrap="square" rtlCol="0">
            <a:spAutoFit/>
          </a:bodyPr>
          <a:lstStyle/>
          <a:p>
            <a:r>
              <a:rPr lang="en-GB" sz="4800" dirty="0">
                <a:solidFill>
                  <a:prstClr val="black"/>
                </a:solidFill>
                <a:latin typeface="Arial" panose="020B0604020202020204" pitchFamily="34" charset="0"/>
                <a:cs typeface="Arial" panose="020B0604020202020204" pitchFamily="34" charset="0"/>
              </a:rPr>
              <a:t>5 minutes to feedback to the whole class</a:t>
            </a:r>
          </a:p>
        </p:txBody>
      </p:sp>
      <p:pic>
        <p:nvPicPr>
          <p:cNvPr id="4100" name="Picture 4" descr="C:\Users\vevagora\AppData\Local\Microsoft\Windows\Temporary Internet Files\Content.IE5\HS5AWRH2\19814403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784" y="3949326"/>
            <a:ext cx="2147853" cy="192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2542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Gottesman</a:t>
            </a:r>
            <a:r>
              <a:rPr lang="en-GB" dirty="0" smtClean="0"/>
              <a:t>: Deterministic </a:t>
            </a:r>
            <a:endParaRPr lang="en-GB"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72" t="24740" r="53906" b="8854"/>
          <a:stretch/>
        </p:blipFill>
        <p:spPr bwMode="auto">
          <a:xfrm rot="20957493">
            <a:off x="355826" y="3581895"/>
            <a:ext cx="1922479" cy="295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20424034">
            <a:off x="379335" y="1823003"/>
            <a:ext cx="2096552" cy="2062103"/>
          </a:xfrm>
          <a:prstGeom prst="rect">
            <a:avLst/>
          </a:prstGeom>
          <a:solidFill>
            <a:srgbClr val="FFFF00"/>
          </a:solidFill>
        </p:spPr>
        <p:txBody>
          <a:bodyPr wrap="square" rtlCol="0">
            <a:spAutoFit/>
          </a:bodyPr>
          <a:lstStyle/>
          <a:p>
            <a:r>
              <a:rPr lang="en-GB" sz="3200" dirty="0" smtClean="0">
                <a:solidFill>
                  <a:prstClr val="black"/>
                </a:solidFill>
                <a:latin typeface="Arial" panose="020B0604020202020204" pitchFamily="34" charset="0"/>
                <a:cs typeface="Arial" panose="020B0604020202020204" pitchFamily="34" charset="0"/>
              </a:rPr>
              <a:t>Feedback to </a:t>
            </a:r>
            <a:r>
              <a:rPr lang="en-GB" sz="3200" dirty="0">
                <a:solidFill>
                  <a:prstClr val="black"/>
                </a:solidFill>
                <a:latin typeface="Arial" panose="020B0604020202020204" pitchFamily="34" charset="0"/>
                <a:cs typeface="Arial" panose="020B0604020202020204" pitchFamily="34" charset="0"/>
              </a:rPr>
              <a:t>the whole class</a:t>
            </a:r>
          </a:p>
        </p:txBody>
      </p:sp>
      <p:sp>
        <p:nvSpPr>
          <p:cNvPr id="4" name="TextBox 3"/>
          <p:cNvSpPr txBox="1"/>
          <p:nvPr/>
        </p:nvSpPr>
        <p:spPr>
          <a:xfrm>
            <a:off x="2761009" y="1196752"/>
            <a:ext cx="6382991" cy="5537350"/>
          </a:xfrm>
          <a:prstGeom prst="rect">
            <a:avLst/>
          </a:prstGeom>
          <a:noFill/>
        </p:spPr>
        <p:txBody>
          <a:bodyPr wrap="square" rtlCol="0">
            <a:spAutoFit/>
          </a:bodyPr>
          <a:lstStyle/>
          <a:p>
            <a:pPr>
              <a:lnSpc>
                <a:spcPct val="107000"/>
              </a:lnSpc>
              <a:spcAft>
                <a:spcPts val="800"/>
              </a:spcAft>
            </a:pPr>
            <a:r>
              <a:rPr lang="en-GB" sz="2400" dirty="0" smtClean="0">
                <a:latin typeface="Arial" panose="020B0604020202020204" pitchFamily="34" charset="0"/>
                <a:ea typeface="Calibri" panose="020F0502020204030204" pitchFamily="34" charset="0"/>
                <a:cs typeface="Arial" panose="020B0604020202020204" pitchFamily="34" charset="0"/>
              </a:rPr>
              <a:t>P: having </a:t>
            </a:r>
            <a:r>
              <a:rPr lang="en-GB" sz="2400" dirty="0">
                <a:latin typeface="Arial" panose="020B0604020202020204" pitchFamily="34" charset="0"/>
                <a:ea typeface="Calibri" panose="020F0502020204030204" pitchFamily="34" charset="0"/>
                <a:cs typeface="Arial" panose="020B0604020202020204" pitchFamily="34" charset="0"/>
              </a:rPr>
              <a:t>2 parents with </a:t>
            </a:r>
            <a:r>
              <a:rPr lang="en-GB" sz="2400" dirty="0" smtClean="0">
                <a:latin typeface="Arial" panose="020B0604020202020204" pitchFamily="34" charset="0"/>
                <a:ea typeface="Calibri" panose="020F0502020204030204" pitchFamily="34" charset="0"/>
                <a:cs typeface="Arial" panose="020B0604020202020204" pitchFamily="34" charset="0"/>
              </a:rPr>
              <a:t>mental disorders </a:t>
            </a:r>
            <a:r>
              <a:rPr lang="en-GB" sz="2400" dirty="0">
                <a:latin typeface="Arial" panose="020B0604020202020204" pitchFamily="34" charset="0"/>
                <a:ea typeface="Calibri" panose="020F0502020204030204" pitchFamily="34" charset="0"/>
                <a:cs typeface="Arial" panose="020B0604020202020204" pitchFamily="34" charset="0"/>
              </a:rPr>
              <a:t>have a </a:t>
            </a:r>
            <a:r>
              <a:rPr lang="en-GB" sz="2400" b="1" dirty="0">
                <a:latin typeface="Arial" panose="020B0604020202020204" pitchFamily="34" charset="0"/>
                <a:ea typeface="Calibri" panose="020F0502020204030204" pitchFamily="34" charset="0"/>
                <a:cs typeface="Arial" panose="020B0604020202020204" pitchFamily="34" charset="0"/>
              </a:rPr>
              <a:t>‘</a:t>
            </a:r>
            <a:r>
              <a:rPr lang="en-GB" sz="2400" b="1" u="sng" dirty="0">
                <a:latin typeface="Arial" panose="020B0604020202020204" pitchFamily="34" charset="0"/>
                <a:ea typeface="Calibri" panose="020F0502020204030204" pitchFamily="34" charset="0"/>
                <a:cs typeface="Arial" panose="020B0604020202020204" pitchFamily="34" charset="0"/>
              </a:rPr>
              <a:t>super high</a:t>
            </a:r>
            <a:r>
              <a:rPr lang="en-GB" sz="2400" dirty="0">
                <a:latin typeface="Arial" panose="020B0604020202020204" pitchFamily="34" charset="0"/>
                <a:ea typeface="Calibri" panose="020F0502020204030204" pitchFamily="34" charset="0"/>
                <a:cs typeface="Arial" panose="020B0604020202020204" pitchFamily="34" charset="0"/>
              </a:rPr>
              <a:t>’ risk of developing </a:t>
            </a:r>
            <a:r>
              <a:rPr lang="en-GB" sz="2400" dirty="0" smtClean="0">
                <a:latin typeface="Arial" panose="020B0604020202020204" pitchFamily="34" charset="0"/>
                <a:ea typeface="Calibri" panose="020F0502020204030204" pitchFamily="34" charset="0"/>
                <a:cs typeface="Arial" panose="020B0604020202020204" pitchFamily="34" charset="0"/>
              </a:rPr>
              <a:t>a disorder </a:t>
            </a:r>
            <a:r>
              <a:rPr lang="en-GB" sz="2400" dirty="0">
                <a:latin typeface="Arial" panose="020B0604020202020204" pitchFamily="34" charset="0"/>
                <a:ea typeface="Calibri" panose="020F0502020204030204" pitchFamily="34" charset="0"/>
                <a:cs typeface="Arial" panose="020B0604020202020204" pitchFamily="34" charset="0"/>
              </a:rPr>
              <a:t>themselves. </a:t>
            </a:r>
          </a:p>
          <a:p>
            <a:pPr>
              <a:lnSpc>
                <a:spcPct val="107000"/>
              </a:lnSpc>
              <a:spcAft>
                <a:spcPts val="800"/>
              </a:spcAft>
            </a:pPr>
            <a:r>
              <a:rPr lang="en-GB" sz="2400" dirty="0" err="1" smtClean="0">
                <a:latin typeface="Arial" panose="020B0604020202020204" pitchFamily="34" charset="0"/>
                <a:ea typeface="Calibri" panose="020F0502020204030204" pitchFamily="34" charset="0"/>
                <a:cs typeface="Arial" panose="020B0604020202020204" pitchFamily="34" charset="0"/>
              </a:rPr>
              <a:t>Expl</a:t>
            </a:r>
            <a:r>
              <a:rPr lang="en-GB" sz="2400" dirty="0" smtClean="0">
                <a:latin typeface="Arial" panose="020B0604020202020204" pitchFamily="34" charset="0"/>
                <a:ea typeface="Calibri" panose="020F0502020204030204" pitchFamily="34" charset="0"/>
                <a:cs typeface="Arial" panose="020B0604020202020204" pitchFamily="34" charset="0"/>
              </a:rPr>
              <a:t>: So </a:t>
            </a:r>
            <a:r>
              <a:rPr lang="en-GB" sz="2400" b="1" u="sng" dirty="0" smtClean="0">
                <a:latin typeface="Arial" panose="020B0604020202020204" pitchFamily="34" charset="0"/>
                <a:ea typeface="Calibri" panose="020F0502020204030204" pitchFamily="34" charset="0"/>
                <a:cs typeface="Arial" panose="020B0604020202020204" pitchFamily="34" charset="0"/>
              </a:rPr>
              <a:t>biologically </a:t>
            </a:r>
            <a:r>
              <a:rPr lang="en-GB" sz="2400" b="1" u="sng" dirty="0">
                <a:latin typeface="Arial" panose="020B0604020202020204" pitchFamily="34" charset="0"/>
                <a:ea typeface="Calibri" panose="020F0502020204030204" pitchFamily="34" charset="0"/>
                <a:cs typeface="Arial" panose="020B0604020202020204" pitchFamily="34" charset="0"/>
              </a:rPr>
              <a:t>determined </a:t>
            </a:r>
            <a:r>
              <a:rPr lang="en-GB" sz="2400" dirty="0">
                <a:latin typeface="Arial" panose="020B0604020202020204" pitchFamily="34" charset="0"/>
                <a:ea typeface="Calibri" panose="020F0502020204030204" pitchFamily="34" charset="0"/>
                <a:cs typeface="Arial" panose="020B0604020202020204" pitchFamily="34" charset="0"/>
              </a:rPr>
              <a:t>- mental illness will be passed on through our genes. </a:t>
            </a:r>
          </a:p>
          <a:p>
            <a:pPr>
              <a:lnSpc>
                <a:spcPct val="107000"/>
              </a:lnSpc>
              <a:spcAft>
                <a:spcPts val="800"/>
              </a:spcAft>
            </a:pPr>
            <a:r>
              <a:rPr lang="en-GB" sz="2400" dirty="0" smtClean="0">
                <a:latin typeface="Arial" panose="020B0604020202020204" pitchFamily="34" charset="0"/>
                <a:ea typeface="Calibri" panose="020F0502020204030204" pitchFamily="34" charset="0"/>
                <a:cs typeface="Arial" panose="020B0604020202020204" pitchFamily="34" charset="0"/>
              </a:rPr>
              <a:t>C: So </a:t>
            </a:r>
            <a:r>
              <a:rPr lang="en-GB" sz="2400" dirty="0">
                <a:latin typeface="Arial" panose="020B0604020202020204" pitchFamily="34" charset="0"/>
                <a:ea typeface="Calibri" panose="020F0502020204030204" pitchFamily="34" charset="0"/>
                <a:cs typeface="Arial" panose="020B0604020202020204" pitchFamily="34" charset="0"/>
              </a:rPr>
              <a:t>2 individuals with a mental illness should </a:t>
            </a:r>
            <a:r>
              <a:rPr lang="en-GB" sz="2400" b="1" u="sng" dirty="0">
                <a:latin typeface="Arial" panose="020B0604020202020204" pitchFamily="34" charset="0"/>
                <a:ea typeface="Calibri" panose="020F0502020204030204" pitchFamily="34" charset="0"/>
                <a:cs typeface="Arial" panose="020B0604020202020204" pitchFamily="34" charset="0"/>
              </a:rPr>
              <a:t>carefully consider whether to have children </a:t>
            </a:r>
            <a:r>
              <a:rPr lang="en-GB" sz="2400" dirty="0">
                <a:latin typeface="Arial" panose="020B0604020202020204" pitchFamily="34" charset="0"/>
                <a:ea typeface="Calibri" panose="020F0502020204030204" pitchFamily="34" charset="0"/>
                <a:cs typeface="Arial" panose="020B0604020202020204" pitchFamily="34" charset="0"/>
              </a:rPr>
              <a:t>due to the high chance of passing on the disorder. </a:t>
            </a:r>
          </a:p>
          <a:p>
            <a:pPr>
              <a:lnSpc>
                <a:spcPct val="107000"/>
              </a:lnSpc>
              <a:spcAft>
                <a:spcPts val="800"/>
              </a:spcAft>
            </a:pPr>
            <a:r>
              <a:rPr lang="en-GB" sz="2400" dirty="0" err="1" smtClean="0">
                <a:latin typeface="Arial" panose="020B0604020202020204" pitchFamily="34" charset="0"/>
                <a:ea typeface="Calibri" panose="020F0502020204030204" pitchFamily="34" charset="0"/>
                <a:cs typeface="Arial" panose="020B0604020202020204" pitchFamily="34" charset="0"/>
              </a:rPr>
              <a:t>Ch</a:t>
            </a:r>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b="1" u="sng" dirty="0" smtClean="0">
                <a:latin typeface="Arial" panose="020B0604020202020204" pitchFamily="34" charset="0"/>
                <a:ea typeface="Calibri" panose="020F0502020204030204" pitchFamily="34" charset="0"/>
                <a:cs typeface="Arial" panose="020B0604020202020204" pitchFamily="34" charset="0"/>
              </a:rPr>
              <a:t>Ignores</a:t>
            </a:r>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the role of </a:t>
            </a:r>
            <a:r>
              <a:rPr lang="en-GB" sz="2400" b="1" u="sng" dirty="0">
                <a:latin typeface="Arial" panose="020B0604020202020204" pitchFamily="34" charset="0"/>
                <a:ea typeface="Calibri" panose="020F0502020204030204" pitchFamily="34" charset="0"/>
                <a:cs typeface="Arial" panose="020B0604020202020204" pitchFamily="34" charset="0"/>
              </a:rPr>
              <a:t>free will</a:t>
            </a:r>
            <a:r>
              <a:rPr lang="en-GB" sz="2400" dirty="0">
                <a:latin typeface="Arial" panose="020B0604020202020204" pitchFamily="34" charset="0"/>
                <a:ea typeface="Calibri" panose="020F0502020204030204" pitchFamily="34" charset="0"/>
                <a:cs typeface="Arial" panose="020B0604020202020204" pitchFamily="34" charset="0"/>
              </a:rPr>
              <a:t> and the fact that concordance rates are not 100%; therefore, other factors such as environment do play a part</a:t>
            </a:r>
            <a:r>
              <a:rPr lang="en-GB" sz="2400" dirty="0" smtClean="0">
                <a:latin typeface="Arial" panose="020B0604020202020204" pitchFamily="34" charset="0"/>
                <a:ea typeface="Calibri" panose="020F0502020204030204" pitchFamily="34" charset="0"/>
                <a:cs typeface="Arial" panose="020B0604020202020204" pitchFamily="34" charset="0"/>
              </a:rPr>
              <a:t>.</a:t>
            </a:r>
            <a:endParaRPr lang="en-GB" sz="2400" dirty="0"/>
          </a:p>
        </p:txBody>
      </p:sp>
    </p:spTree>
    <p:extLst>
      <p:ext uri="{BB962C8B-B14F-4D97-AF65-F5344CB8AC3E}">
        <p14:creationId xmlns:p14="http://schemas.microsoft.com/office/powerpoint/2010/main" val="25974986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Gottesman</a:t>
            </a:r>
            <a:r>
              <a:rPr lang="en-GB" dirty="0" smtClean="0"/>
              <a:t>: Reductionist</a:t>
            </a:r>
            <a:endParaRPr lang="en-GB"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72" t="24740" r="53906" b="8854"/>
          <a:stretch/>
        </p:blipFill>
        <p:spPr bwMode="auto">
          <a:xfrm rot="20957493">
            <a:off x="355826" y="3581895"/>
            <a:ext cx="1922479" cy="295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20424034">
            <a:off x="379335" y="1823003"/>
            <a:ext cx="2096552" cy="2062103"/>
          </a:xfrm>
          <a:prstGeom prst="rect">
            <a:avLst/>
          </a:prstGeom>
          <a:solidFill>
            <a:srgbClr val="FFFF00"/>
          </a:solidFill>
        </p:spPr>
        <p:txBody>
          <a:bodyPr wrap="square" rtlCol="0">
            <a:spAutoFit/>
          </a:bodyPr>
          <a:lstStyle/>
          <a:p>
            <a:r>
              <a:rPr lang="en-GB" sz="3200" dirty="0" smtClean="0">
                <a:solidFill>
                  <a:prstClr val="black"/>
                </a:solidFill>
                <a:latin typeface="Arial" panose="020B0604020202020204" pitchFamily="34" charset="0"/>
                <a:cs typeface="Arial" panose="020B0604020202020204" pitchFamily="34" charset="0"/>
              </a:rPr>
              <a:t>Feedback to </a:t>
            </a:r>
            <a:r>
              <a:rPr lang="en-GB" sz="3200" dirty="0">
                <a:solidFill>
                  <a:prstClr val="black"/>
                </a:solidFill>
                <a:latin typeface="Arial" panose="020B0604020202020204" pitchFamily="34" charset="0"/>
                <a:cs typeface="Arial" panose="020B0604020202020204" pitchFamily="34" charset="0"/>
              </a:rPr>
              <a:t>the whole class</a:t>
            </a:r>
          </a:p>
        </p:txBody>
      </p:sp>
      <p:sp>
        <p:nvSpPr>
          <p:cNvPr id="4" name="TextBox 3"/>
          <p:cNvSpPr txBox="1"/>
          <p:nvPr/>
        </p:nvSpPr>
        <p:spPr>
          <a:xfrm>
            <a:off x="2761009" y="1196752"/>
            <a:ext cx="6382991" cy="5642955"/>
          </a:xfrm>
          <a:prstGeom prst="rect">
            <a:avLst/>
          </a:prstGeom>
          <a:noFill/>
        </p:spPr>
        <p:txBody>
          <a:bodyPr wrap="square" rtlCol="0">
            <a:spAutoFit/>
          </a:bodyPr>
          <a:lstStyle/>
          <a:p>
            <a:pPr>
              <a:lnSpc>
                <a:spcPct val="107000"/>
              </a:lnSpc>
              <a:spcAft>
                <a:spcPts val="800"/>
              </a:spcAft>
            </a:pPr>
            <a:r>
              <a:rPr lang="en-GB" sz="3200" dirty="0" smtClean="0">
                <a:latin typeface="Arial" panose="020B0604020202020204" pitchFamily="34" charset="0"/>
                <a:ea typeface="Calibri" panose="020F0502020204030204" pitchFamily="34" charset="0"/>
                <a:cs typeface="Arial" panose="020B0604020202020204" pitchFamily="34" charset="0"/>
              </a:rPr>
              <a:t>P: Focuses on </a:t>
            </a:r>
            <a:r>
              <a:rPr lang="en-GB" sz="3200" b="1" u="sng" dirty="0" smtClean="0">
                <a:latin typeface="Arial" panose="020B0604020202020204" pitchFamily="34" charset="0"/>
                <a:ea typeface="Calibri" panose="020F0502020204030204" pitchFamily="34" charset="0"/>
                <a:cs typeface="Arial" panose="020B0604020202020204" pitchFamily="34" charset="0"/>
              </a:rPr>
              <a:t>just genes </a:t>
            </a:r>
            <a:r>
              <a:rPr lang="en-GB" sz="3200" dirty="0" smtClean="0">
                <a:latin typeface="Arial" panose="020B0604020202020204" pitchFamily="34" charset="0"/>
                <a:ea typeface="Calibri" panose="020F0502020204030204" pitchFamily="34" charset="0"/>
                <a:cs typeface="Arial" panose="020B0604020202020204" pitchFamily="34" charset="0"/>
              </a:rPr>
              <a:t>and inheritance </a:t>
            </a:r>
            <a:endParaRPr lang="en-GB" sz="3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3200" dirty="0" err="1" smtClean="0">
                <a:latin typeface="Arial" panose="020B0604020202020204" pitchFamily="34" charset="0"/>
                <a:ea typeface="Calibri" panose="020F0502020204030204" pitchFamily="34" charset="0"/>
                <a:cs typeface="Arial" panose="020B0604020202020204" pitchFamily="34" charset="0"/>
              </a:rPr>
              <a:t>Expl</a:t>
            </a:r>
            <a:r>
              <a:rPr lang="en-GB" sz="3200" dirty="0" smtClean="0">
                <a:latin typeface="Arial" panose="020B0604020202020204" pitchFamily="34" charset="0"/>
                <a:ea typeface="Calibri" panose="020F0502020204030204" pitchFamily="34" charset="0"/>
                <a:cs typeface="Arial" panose="020B0604020202020204" pitchFamily="34" charset="0"/>
              </a:rPr>
              <a:t>: So </a:t>
            </a:r>
            <a:r>
              <a:rPr lang="en-GB" sz="3200" b="1" u="sng" dirty="0" smtClean="0">
                <a:latin typeface="Arial" panose="020B0604020202020204" pitchFamily="34" charset="0"/>
                <a:ea typeface="Calibri" panose="020F0502020204030204" pitchFamily="34" charset="0"/>
                <a:cs typeface="Arial" panose="020B0604020202020204" pitchFamily="34" charset="0"/>
              </a:rPr>
              <a:t>reductionist</a:t>
            </a:r>
            <a:r>
              <a:rPr lang="en-GB" sz="3200" dirty="0" smtClean="0">
                <a:latin typeface="Arial" panose="020B0604020202020204" pitchFamily="34" charset="0"/>
                <a:ea typeface="Calibri" panose="020F0502020204030204" pitchFamily="34" charset="0"/>
                <a:cs typeface="Arial" panose="020B0604020202020204" pitchFamily="34" charset="0"/>
              </a:rPr>
              <a:t> - </a:t>
            </a:r>
            <a:r>
              <a:rPr lang="en-GB" sz="3200" dirty="0">
                <a:latin typeface="Arial" panose="020B0604020202020204" pitchFamily="34" charset="0"/>
                <a:ea typeface="Calibri" panose="020F0502020204030204" pitchFamily="34" charset="0"/>
                <a:cs typeface="Arial" panose="020B0604020202020204" pitchFamily="34" charset="0"/>
              </a:rPr>
              <a:t>mental illness will be passed on through our genes. </a:t>
            </a:r>
          </a:p>
          <a:p>
            <a:pPr>
              <a:lnSpc>
                <a:spcPct val="107000"/>
              </a:lnSpc>
              <a:spcAft>
                <a:spcPts val="800"/>
              </a:spcAft>
            </a:pPr>
            <a:r>
              <a:rPr lang="en-GB" sz="3200" dirty="0" smtClean="0">
                <a:latin typeface="Arial" panose="020B0604020202020204" pitchFamily="34" charset="0"/>
                <a:ea typeface="Calibri" panose="020F0502020204030204" pitchFamily="34" charset="0"/>
                <a:cs typeface="Arial" panose="020B0604020202020204" pitchFamily="34" charset="0"/>
              </a:rPr>
              <a:t>C: </a:t>
            </a:r>
            <a:r>
              <a:rPr lang="en-GB" sz="3200" b="1" u="sng" dirty="0" smtClean="0">
                <a:latin typeface="Arial" panose="020B0604020202020204" pitchFamily="34" charset="0"/>
                <a:ea typeface="Calibri" panose="020F0502020204030204" pitchFamily="34" charset="0"/>
                <a:cs typeface="Arial" panose="020B0604020202020204" pitchFamily="34" charset="0"/>
              </a:rPr>
              <a:t>Super high chance of children </a:t>
            </a:r>
            <a:r>
              <a:rPr lang="en-GB" sz="3200" dirty="0" smtClean="0">
                <a:latin typeface="Arial" panose="020B0604020202020204" pitchFamily="34" charset="0"/>
                <a:ea typeface="Calibri" panose="020F0502020204030204" pitchFamily="34" charset="0"/>
                <a:cs typeface="Arial" panose="020B0604020202020204" pitchFamily="34" charset="0"/>
              </a:rPr>
              <a:t>having a disorder. </a:t>
            </a:r>
            <a:endParaRPr lang="en-GB" sz="3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3200" dirty="0" err="1" smtClean="0">
                <a:latin typeface="Arial" panose="020B0604020202020204" pitchFamily="34" charset="0"/>
                <a:ea typeface="Calibri" panose="020F0502020204030204" pitchFamily="34" charset="0"/>
                <a:cs typeface="Arial" panose="020B0604020202020204" pitchFamily="34" charset="0"/>
              </a:rPr>
              <a:t>Ch</a:t>
            </a:r>
            <a:r>
              <a:rPr lang="en-GB" sz="3200" dirty="0" smtClean="0">
                <a:latin typeface="Arial" panose="020B0604020202020204" pitchFamily="34" charset="0"/>
                <a:ea typeface="Calibri" panose="020F0502020204030204" pitchFamily="34" charset="0"/>
                <a:cs typeface="Arial" panose="020B0604020202020204" pitchFamily="34" charset="0"/>
              </a:rPr>
              <a:t>: There are </a:t>
            </a:r>
            <a:r>
              <a:rPr lang="en-GB" sz="3200" b="1" u="sng" dirty="0" smtClean="0">
                <a:latin typeface="Arial" panose="020B0604020202020204" pitchFamily="34" charset="0"/>
                <a:ea typeface="Calibri" panose="020F0502020204030204" pitchFamily="34" charset="0"/>
                <a:cs typeface="Arial" panose="020B0604020202020204" pitchFamily="34" charset="0"/>
              </a:rPr>
              <a:t>other </a:t>
            </a:r>
            <a:r>
              <a:rPr lang="en-GB" sz="3200" b="1" u="sng" dirty="0">
                <a:latin typeface="Arial" panose="020B0604020202020204" pitchFamily="34" charset="0"/>
                <a:ea typeface="Calibri" panose="020F0502020204030204" pitchFamily="34" charset="0"/>
                <a:cs typeface="Arial" panose="020B0604020202020204" pitchFamily="34" charset="0"/>
              </a:rPr>
              <a:t>factors </a:t>
            </a:r>
            <a:r>
              <a:rPr lang="en-GB" sz="3200" dirty="0">
                <a:latin typeface="Arial" panose="020B0604020202020204" pitchFamily="34" charset="0"/>
                <a:ea typeface="Calibri" panose="020F0502020204030204" pitchFamily="34" charset="0"/>
                <a:cs typeface="Arial" panose="020B0604020202020204" pitchFamily="34" charset="0"/>
              </a:rPr>
              <a:t>such as environment </a:t>
            </a:r>
            <a:r>
              <a:rPr lang="en-GB" sz="3200" dirty="0" smtClean="0">
                <a:latin typeface="Arial" panose="020B0604020202020204" pitchFamily="34" charset="0"/>
                <a:ea typeface="Calibri" panose="020F0502020204030204" pitchFamily="34" charset="0"/>
                <a:cs typeface="Arial" panose="020B0604020202020204" pitchFamily="34" charset="0"/>
              </a:rPr>
              <a:t>and free will (thinking)</a:t>
            </a:r>
            <a:endParaRPr lang="en-GB" sz="3200" dirty="0"/>
          </a:p>
        </p:txBody>
      </p:sp>
    </p:spTree>
    <p:extLst>
      <p:ext uri="{BB962C8B-B14F-4D97-AF65-F5344CB8AC3E}">
        <p14:creationId xmlns:p14="http://schemas.microsoft.com/office/powerpoint/2010/main" val="18910940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Gottesman</a:t>
            </a:r>
            <a:r>
              <a:rPr lang="en-GB" dirty="0" smtClean="0"/>
              <a:t>: Families Share the same environment</a:t>
            </a:r>
            <a:endParaRPr lang="en-GB"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72" t="24740" r="53906" b="8854"/>
          <a:stretch/>
        </p:blipFill>
        <p:spPr bwMode="auto">
          <a:xfrm rot="20957493">
            <a:off x="355826" y="3581895"/>
            <a:ext cx="1922479" cy="295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20424034">
            <a:off x="379335" y="1823003"/>
            <a:ext cx="2096552" cy="2062103"/>
          </a:xfrm>
          <a:prstGeom prst="rect">
            <a:avLst/>
          </a:prstGeom>
          <a:solidFill>
            <a:srgbClr val="FFFF00"/>
          </a:solidFill>
        </p:spPr>
        <p:txBody>
          <a:bodyPr wrap="square" rtlCol="0">
            <a:spAutoFit/>
          </a:bodyPr>
          <a:lstStyle/>
          <a:p>
            <a:r>
              <a:rPr lang="en-GB" sz="3200" dirty="0" smtClean="0">
                <a:solidFill>
                  <a:prstClr val="black"/>
                </a:solidFill>
                <a:latin typeface="Arial" panose="020B0604020202020204" pitchFamily="34" charset="0"/>
                <a:cs typeface="Arial" panose="020B0604020202020204" pitchFamily="34" charset="0"/>
              </a:rPr>
              <a:t>Feedback to </a:t>
            </a:r>
            <a:r>
              <a:rPr lang="en-GB" sz="3200" dirty="0">
                <a:solidFill>
                  <a:prstClr val="black"/>
                </a:solidFill>
                <a:latin typeface="Arial" panose="020B0604020202020204" pitchFamily="34" charset="0"/>
                <a:cs typeface="Arial" panose="020B0604020202020204" pitchFamily="34" charset="0"/>
              </a:rPr>
              <a:t>the whole class</a:t>
            </a:r>
          </a:p>
        </p:txBody>
      </p:sp>
      <p:sp>
        <p:nvSpPr>
          <p:cNvPr id="4" name="TextBox 3"/>
          <p:cNvSpPr txBox="1"/>
          <p:nvPr/>
        </p:nvSpPr>
        <p:spPr>
          <a:xfrm>
            <a:off x="2761009" y="1196752"/>
            <a:ext cx="6382991" cy="5316327"/>
          </a:xfrm>
          <a:prstGeom prst="rect">
            <a:avLst/>
          </a:prstGeom>
          <a:noFill/>
        </p:spPr>
        <p:txBody>
          <a:bodyPr wrap="square" rtlCol="0">
            <a:spAutoFit/>
          </a:bodyPr>
          <a:lstStyle/>
          <a:p>
            <a:pPr>
              <a:lnSpc>
                <a:spcPct val="107000"/>
              </a:lnSpc>
              <a:spcAft>
                <a:spcPts val="800"/>
              </a:spcAft>
            </a:pPr>
            <a:r>
              <a:rPr lang="en-GB" sz="4400" dirty="0" smtClean="0">
                <a:latin typeface="Arial" panose="020B0604020202020204" pitchFamily="34" charset="0"/>
                <a:ea typeface="Calibri" panose="020F0502020204030204" pitchFamily="34" charset="0"/>
                <a:cs typeface="Arial" panose="020B0604020202020204" pitchFamily="34" charset="0"/>
              </a:rPr>
              <a:t>P</a:t>
            </a:r>
            <a:r>
              <a:rPr lang="en-GB" sz="4400" dirty="0">
                <a:latin typeface="Arial" panose="020B0604020202020204" pitchFamily="34" charset="0"/>
                <a:ea typeface="Calibri" panose="020F0502020204030204" pitchFamily="34" charset="0"/>
                <a:cs typeface="Arial" panose="020B0604020202020204" pitchFamily="34" charset="0"/>
              </a:rPr>
              <a:t>: Families </a:t>
            </a:r>
            <a:r>
              <a:rPr lang="en-GB" sz="4400" b="1" u="sng" dirty="0" smtClean="0">
                <a:latin typeface="Arial" panose="020B0604020202020204" pitchFamily="34" charset="0"/>
                <a:ea typeface="Calibri" panose="020F0502020204030204" pitchFamily="34" charset="0"/>
                <a:cs typeface="Arial" panose="020B0604020202020204" pitchFamily="34" charset="0"/>
              </a:rPr>
              <a:t>share</a:t>
            </a:r>
            <a:r>
              <a:rPr lang="en-GB" sz="4400" dirty="0" smtClean="0">
                <a:latin typeface="Arial" panose="020B0604020202020204" pitchFamily="34" charset="0"/>
                <a:ea typeface="Calibri" panose="020F0502020204030204" pitchFamily="34" charset="0"/>
                <a:cs typeface="Arial" panose="020B0604020202020204" pitchFamily="34" charset="0"/>
              </a:rPr>
              <a:t> </a:t>
            </a:r>
            <a:r>
              <a:rPr lang="en-GB" sz="4400" dirty="0">
                <a:latin typeface="Arial" panose="020B0604020202020204" pitchFamily="34" charset="0"/>
                <a:ea typeface="Calibri" panose="020F0502020204030204" pitchFamily="34" charset="0"/>
                <a:cs typeface="Arial" panose="020B0604020202020204" pitchFamily="34" charset="0"/>
              </a:rPr>
              <a:t>the same </a:t>
            </a:r>
            <a:r>
              <a:rPr lang="en-GB" sz="4400" dirty="0" smtClean="0">
                <a:latin typeface="Arial" panose="020B0604020202020204" pitchFamily="34" charset="0"/>
                <a:ea typeface="Calibri" panose="020F0502020204030204" pitchFamily="34" charset="0"/>
                <a:cs typeface="Arial" panose="020B0604020202020204" pitchFamily="34" charset="0"/>
              </a:rPr>
              <a:t>environment </a:t>
            </a:r>
            <a:endParaRPr lang="en-GB" sz="4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4400" dirty="0" err="1" smtClean="0">
                <a:latin typeface="Arial" panose="020B0604020202020204" pitchFamily="34" charset="0"/>
                <a:ea typeface="Calibri" panose="020F0502020204030204" pitchFamily="34" charset="0"/>
                <a:cs typeface="Arial" panose="020B0604020202020204" pitchFamily="34" charset="0"/>
              </a:rPr>
              <a:t>Expl</a:t>
            </a:r>
            <a:r>
              <a:rPr lang="en-GB" sz="4400" dirty="0" smtClean="0">
                <a:latin typeface="Arial" panose="020B0604020202020204" pitchFamily="34" charset="0"/>
                <a:ea typeface="Calibri" panose="020F0502020204030204" pitchFamily="34" charset="0"/>
                <a:cs typeface="Arial" panose="020B0604020202020204" pitchFamily="34" charset="0"/>
              </a:rPr>
              <a:t>: So it is difficult to </a:t>
            </a:r>
            <a:r>
              <a:rPr lang="en-GB" sz="4400" b="1" u="sng" dirty="0" smtClean="0">
                <a:latin typeface="Arial" panose="020B0604020202020204" pitchFamily="34" charset="0"/>
                <a:ea typeface="Calibri" panose="020F0502020204030204" pitchFamily="34" charset="0"/>
                <a:cs typeface="Arial" panose="020B0604020202020204" pitchFamily="34" charset="0"/>
              </a:rPr>
              <a:t>distinguish</a:t>
            </a:r>
            <a:r>
              <a:rPr lang="en-GB" sz="4400" dirty="0" smtClean="0">
                <a:latin typeface="Arial" panose="020B0604020202020204" pitchFamily="34" charset="0"/>
                <a:ea typeface="Calibri" panose="020F0502020204030204" pitchFamily="34" charset="0"/>
                <a:cs typeface="Arial" panose="020B0604020202020204" pitchFamily="34" charset="0"/>
              </a:rPr>
              <a:t> nature and nurture</a:t>
            </a:r>
            <a:endParaRPr lang="en-GB" sz="4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4400" dirty="0" smtClean="0">
                <a:latin typeface="Arial" panose="020B0604020202020204" pitchFamily="34" charset="0"/>
                <a:ea typeface="Calibri" panose="020F0502020204030204" pitchFamily="34" charset="0"/>
                <a:cs typeface="Arial" panose="020B0604020202020204" pitchFamily="34" charset="0"/>
              </a:rPr>
              <a:t>C: So an </a:t>
            </a:r>
            <a:r>
              <a:rPr lang="en-GB" sz="4400" b="1" u="sng" dirty="0" smtClean="0">
                <a:latin typeface="Arial" panose="020B0604020202020204" pitchFamily="34" charset="0"/>
                <a:ea typeface="Calibri" panose="020F0502020204030204" pitchFamily="34" charset="0"/>
                <a:cs typeface="Arial" panose="020B0604020202020204" pitchFamily="34" charset="0"/>
              </a:rPr>
              <a:t>interactionist</a:t>
            </a:r>
            <a:r>
              <a:rPr lang="en-GB" sz="4400" dirty="0" smtClean="0">
                <a:latin typeface="Arial" panose="020B0604020202020204" pitchFamily="34" charset="0"/>
                <a:ea typeface="Calibri" panose="020F0502020204030204" pitchFamily="34" charset="0"/>
                <a:cs typeface="Arial" panose="020B0604020202020204" pitchFamily="34" charset="0"/>
              </a:rPr>
              <a:t> approach is needed</a:t>
            </a:r>
          </a:p>
        </p:txBody>
      </p:sp>
    </p:spTree>
    <p:extLst>
      <p:ext uri="{BB962C8B-B14F-4D97-AF65-F5344CB8AC3E}">
        <p14:creationId xmlns:p14="http://schemas.microsoft.com/office/powerpoint/2010/main" val="1240498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Gottesman</a:t>
            </a:r>
            <a:r>
              <a:rPr lang="en-GB" dirty="0" smtClean="0"/>
              <a:t>: Individual / Situational</a:t>
            </a:r>
            <a:endParaRPr lang="en-GB"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72" t="24740" r="53906" b="8854"/>
          <a:stretch/>
        </p:blipFill>
        <p:spPr bwMode="auto">
          <a:xfrm rot="20957493">
            <a:off x="355826" y="3581895"/>
            <a:ext cx="1922479" cy="295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20424034">
            <a:off x="379335" y="1823003"/>
            <a:ext cx="2096552" cy="2062103"/>
          </a:xfrm>
          <a:prstGeom prst="rect">
            <a:avLst/>
          </a:prstGeom>
          <a:solidFill>
            <a:srgbClr val="FFFF00"/>
          </a:solidFill>
        </p:spPr>
        <p:txBody>
          <a:bodyPr wrap="square" rtlCol="0">
            <a:spAutoFit/>
          </a:bodyPr>
          <a:lstStyle/>
          <a:p>
            <a:r>
              <a:rPr lang="en-GB" sz="3200" dirty="0" smtClean="0">
                <a:solidFill>
                  <a:prstClr val="black"/>
                </a:solidFill>
                <a:latin typeface="Arial" panose="020B0604020202020204" pitchFamily="34" charset="0"/>
                <a:cs typeface="Arial" panose="020B0604020202020204" pitchFamily="34" charset="0"/>
              </a:rPr>
              <a:t>Feedback to </a:t>
            </a:r>
            <a:r>
              <a:rPr lang="en-GB" sz="3200" dirty="0">
                <a:solidFill>
                  <a:prstClr val="black"/>
                </a:solidFill>
                <a:latin typeface="Arial" panose="020B0604020202020204" pitchFamily="34" charset="0"/>
                <a:cs typeface="Arial" panose="020B0604020202020204" pitchFamily="34" charset="0"/>
              </a:rPr>
              <a:t>the whole class</a:t>
            </a:r>
          </a:p>
        </p:txBody>
      </p:sp>
      <p:sp>
        <p:nvSpPr>
          <p:cNvPr id="4" name="TextBox 3"/>
          <p:cNvSpPr txBox="1"/>
          <p:nvPr/>
        </p:nvSpPr>
        <p:spPr>
          <a:xfrm>
            <a:off x="2761009" y="1196752"/>
            <a:ext cx="6382991" cy="5104282"/>
          </a:xfrm>
          <a:prstGeom prst="rect">
            <a:avLst/>
          </a:prstGeom>
          <a:noFill/>
        </p:spPr>
        <p:txBody>
          <a:bodyPr wrap="square" rtlCol="0">
            <a:spAutoFit/>
          </a:bodyPr>
          <a:lstStyle/>
          <a:p>
            <a:pPr>
              <a:lnSpc>
                <a:spcPct val="107000"/>
              </a:lnSpc>
              <a:spcAft>
                <a:spcPts val="800"/>
              </a:spcAft>
            </a:pPr>
            <a:r>
              <a:rPr lang="en-GB" sz="3200" dirty="0" smtClean="0">
                <a:latin typeface="Arial" panose="020B0604020202020204" pitchFamily="34" charset="0"/>
                <a:ea typeface="Calibri" panose="020F0502020204030204" pitchFamily="34" charset="0"/>
                <a:cs typeface="Arial" panose="020B0604020202020204" pitchFamily="34" charset="0"/>
              </a:rPr>
              <a:t>P</a:t>
            </a:r>
            <a:r>
              <a:rPr lang="en-GB" sz="3200" dirty="0">
                <a:latin typeface="Arial" panose="020B0604020202020204" pitchFamily="34" charset="0"/>
                <a:ea typeface="Calibri" panose="020F0502020204030204" pitchFamily="34" charset="0"/>
                <a:cs typeface="Arial" panose="020B0604020202020204" pitchFamily="34" charset="0"/>
              </a:rPr>
              <a:t>: </a:t>
            </a:r>
            <a:r>
              <a:rPr lang="en-GB" sz="3200" dirty="0" smtClean="0">
                <a:latin typeface="Arial" panose="020B0604020202020204" pitchFamily="34" charset="0"/>
                <a:ea typeface="Calibri" panose="020F0502020204030204" pitchFamily="34" charset="0"/>
                <a:cs typeface="Arial" panose="020B0604020202020204" pitchFamily="34" charset="0"/>
              </a:rPr>
              <a:t>a person’s </a:t>
            </a:r>
            <a:r>
              <a:rPr lang="en-GB" sz="3200" b="1" u="sng" dirty="0" smtClean="0">
                <a:latin typeface="Arial" panose="020B0604020202020204" pitchFamily="34" charset="0"/>
                <a:ea typeface="Calibri" panose="020F0502020204030204" pitchFamily="34" charset="0"/>
                <a:cs typeface="Arial" panose="020B0604020202020204" pitchFamily="34" charset="0"/>
              </a:rPr>
              <a:t>own genes </a:t>
            </a:r>
            <a:r>
              <a:rPr lang="en-GB" sz="3200" dirty="0" smtClean="0">
                <a:latin typeface="Arial" panose="020B0604020202020204" pitchFamily="34" charset="0"/>
                <a:ea typeface="Calibri" panose="020F0502020204030204" pitchFamily="34" charset="0"/>
                <a:cs typeface="Arial" panose="020B0604020202020204" pitchFamily="34" charset="0"/>
              </a:rPr>
              <a:t>are causing the mental illness </a:t>
            </a:r>
            <a:endParaRPr lang="en-GB" sz="3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3200" dirty="0" err="1" smtClean="0">
                <a:latin typeface="Arial" panose="020B0604020202020204" pitchFamily="34" charset="0"/>
                <a:ea typeface="Calibri" panose="020F0502020204030204" pitchFamily="34" charset="0"/>
                <a:cs typeface="Arial" panose="020B0604020202020204" pitchFamily="34" charset="0"/>
              </a:rPr>
              <a:t>Expl</a:t>
            </a:r>
            <a:r>
              <a:rPr lang="en-GB" sz="3200" dirty="0" smtClean="0">
                <a:latin typeface="Arial" panose="020B0604020202020204" pitchFamily="34" charset="0"/>
                <a:ea typeface="Calibri" panose="020F0502020204030204" pitchFamily="34" charset="0"/>
                <a:cs typeface="Arial" panose="020B0604020202020204" pitchFamily="34" charset="0"/>
              </a:rPr>
              <a:t>: meaning it is an </a:t>
            </a:r>
            <a:r>
              <a:rPr lang="en-GB" sz="3200" b="1" u="sng" dirty="0" smtClean="0">
                <a:latin typeface="Arial" panose="020B0604020202020204" pitchFamily="34" charset="0"/>
                <a:ea typeface="Calibri" panose="020F0502020204030204" pitchFamily="34" charset="0"/>
                <a:cs typeface="Arial" panose="020B0604020202020204" pitchFamily="34" charset="0"/>
              </a:rPr>
              <a:t>individual explanation </a:t>
            </a:r>
            <a:r>
              <a:rPr lang="en-GB" sz="3200" dirty="0" smtClean="0">
                <a:latin typeface="Arial" panose="020B0604020202020204" pitchFamily="34" charset="0"/>
                <a:ea typeface="Calibri" panose="020F0502020204030204" pitchFamily="34" charset="0"/>
                <a:cs typeface="Arial" panose="020B0604020202020204" pitchFamily="34" charset="0"/>
              </a:rPr>
              <a:t>of behaviour</a:t>
            </a:r>
            <a:endParaRPr lang="en-GB" sz="3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3200" dirty="0" smtClean="0">
                <a:latin typeface="Arial" panose="020B0604020202020204" pitchFamily="34" charset="0"/>
                <a:ea typeface="Calibri" panose="020F0502020204030204" pitchFamily="34" charset="0"/>
                <a:cs typeface="Arial" panose="020B0604020202020204" pitchFamily="34" charset="0"/>
              </a:rPr>
              <a:t>C: the </a:t>
            </a:r>
            <a:r>
              <a:rPr lang="en-GB" sz="3200" b="1" u="sng" dirty="0" smtClean="0">
                <a:latin typeface="Arial" panose="020B0604020202020204" pitchFamily="34" charset="0"/>
                <a:ea typeface="Calibri" panose="020F0502020204030204" pitchFamily="34" charset="0"/>
                <a:cs typeface="Arial" panose="020B0604020202020204" pitchFamily="34" charset="0"/>
              </a:rPr>
              <a:t>place has no impact </a:t>
            </a:r>
            <a:r>
              <a:rPr lang="en-GB" sz="3200" dirty="0" smtClean="0">
                <a:latin typeface="Arial" panose="020B0604020202020204" pitchFamily="34" charset="0"/>
                <a:ea typeface="Calibri" panose="020F0502020204030204" pitchFamily="34" charset="0"/>
                <a:cs typeface="Arial" panose="020B0604020202020204" pitchFamily="34" charset="0"/>
              </a:rPr>
              <a:t>on the mental illness</a:t>
            </a:r>
          </a:p>
          <a:p>
            <a:pPr>
              <a:lnSpc>
                <a:spcPct val="107000"/>
              </a:lnSpc>
              <a:spcAft>
                <a:spcPts val="800"/>
              </a:spcAft>
            </a:pPr>
            <a:r>
              <a:rPr lang="en-GB" sz="3200" dirty="0" err="1" smtClean="0">
                <a:latin typeface="Arial" panose="020B0604020202020204" pitchFamily="34" charset="0"/>
                <a:ea typeface="Calibri" panose="020F0502020204030204" pitchFamily="34" charset="0"/>
                <a:cs typeface="Arial" panose="020B0604020202020204" pitchFamily="34" charset="0"/>
              </a:rPr>
              <a:t>Ch</a:t>
            </a:r>
            <a:r>
              <a:rPr lang="en-GB" sz="3200" dirty="0" smtClean="0">
                <a:latin typeface="Arial" panose="020B0604020202020204" pitchFamily="34" charset="0"/>
                <a:ea typeface="Calibri" panose="020F0502020204030204" pitchFamily="34" charset="0"/>
                <a:cs typeface="Arial" panose="020B0604020202020204" pitchFamily="34" charset="0"/>
              </a:rPr>
              <a:t>: However, Denmark has </a:t>
            </a:r>
            <a:r>
              <a:rPr lang="en-GB" sz="3200" b="1" u="sng" dirty="0" smtClean="0">
                <a:latin typeface="Arial" panose="020B0604020202020204" pitchFamily="34" charset="0"/>
                <a:ea typeface="Calibri" panose="020F0502020204030204" pitchFamily="34" charset="0"/>
                <a:cs typeface="Arial" panose="020B0604020202020204" pitchFamily="34" charset="0"/>
              </a:rPr>
              <a:t>uniquely</a:t>
            </a:r>
            <a:r>
              <a:rPr lang="en-GB" sz="3200" dirty="0" smtClean="0">
                <a:latin typeface="Arial" panose="020B0604020202020204" pitchFamily="34" charset="0"/>
                <a:ea typeface="Calibri" panose="020F0502020204030204" pitchFamily="34" charset="0"/>
                <a:cs typeface="Arial" panose="020B0604020202020204" pitchFamily="34" charset="0"/>
              </a:rPr>
              <a:t> high rates of </a:t>
            </a:r>
            <a:r>
              <a:rPr lang="en-GB" sz="3200" dirty="0" err="1" smtClean="0">
                <a:latin typeface="Arial" panose="020B0604020202020204" pitchFamily="34" charset="0"/>
                <a:ea typeface="Calibri" panose="020F0502020204030204" pitchFamily="34" charset="0"/>
                <a:cs typeface="Arial" panose="020B0604020202020204" pitchFamily="34" charset="0"/>
              </a:rPr>
              <a:t>Sz</a:t>
            </a:r>
            <a:r>
              <a:rPr lang="en-GB" sz="3200" dirty="0" smtClean="0">
                <a:latin typeface="Arial" panose="020B0604020202020204" pitchFamily="34" charset="0"/>
                <a:ea typeface="Calibri" panose="020F0502020204030204" pitchFamily="34" charset="0"/>
                <a:cs typeface="Arial" panose="020B0604020202020204" pitchFamily="34" charset="0"/>
              </a:rPr>
              <a:t>, due to WWII</a:t>
            </a:r>
          </a:p>
        </p:txBody>
      </p:sp>
    </p:spTree>
    <p:extLst>
      <p:ext uri="{BB962C8B-B14F-4D97-AF65-F5344CB8AC3E}">
        <p14:creationId xmlns:p14="http://schemas.microsoft.com/office/powerpoint/2010/main" val="40419573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Gottesman</a:t>
            </a:r>
            <a:r>
              <a:rPr lang="en-GB" dirty="0" smtClean="0"/>
              <a:t>: Validity</a:t>
            </a:r>
            <a:endParaRPr lang="en-GB"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72" t="24740" r="53906" b="8854"/>
          <a:stretch/>
        </p:blipFill>
        <p:spPr bwMode="auto">
          <a:xfrm rot="20957493">
            <a:off x="355826" y="3581895"/>
            <a:ext cx="1922479" cy="295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20424034">
            <a:off x="379335" y="1823003"/>
            <a:ext cx="2096552" cy="2062103"/>
          </a:xfrm>
          <a:prstGeom prst="rect">
            <a:avLst/>
          </a:prstGeom>
          <a:solidFill>
            <a:srgbClr val="FFFF00"/>
          </a:solidFill>
        </p:spPr>
        <p:txBody>
          <a:bodyPr wrap="square" rtlCol="0">
            <a:spAutoFit/>
          </a:bodyPr>
          <a:lstStyle/>
          <a:p>
            <a:r>
              <a:rPr lang="en-GB" sz="3200" dirty="0" smtClean="0">
                <a:solidFill>
                  <a:prstClr val="black"/>
                </a:solidFill>
                <a:latin typeface="Arial" panose="020B0604020202020204" pitchFamily="34" charset="0"/>
                <a:cs typeface="Arial" panose="020B0604020202020204" pitchFamily="34" charset="0"/>
              </a:rPr>
              <a:t>Feedback to </a:t>
            </a:r>
            <a:r>
              <a:rPr lang="en-GB" sz="3200" dirty="0">
                <a:solidFill>
                  <a:prstClr val="black"/>
                </a:solidFill>
                <a:latin typeface="Arial" panose="020B0604020202020204" pitchFamily="34" charset="0"/>
                <a:cs typeface="Arial" panose="020B0604020202020204" pitchFamily="34" charset="0"/>
              </a:rPr>
              <a:t>the whole class</a:t>
            </a:r>
          </a:p>
        </p:txBody>
      </p:sp>
      <p:sp>
        <p:nvSpPr>
          <p:cNvPr id="4" name="TextBox 3"/>
          <p:cNvSpPr txBox="1"/>
          <p:nvPr/>
        </p:nvSpPr>
        <p:spPr>
          <a:xfrm>
            <a:off x="2761009" y="1196752"/>
            <a:ext cx="6382991" cy="5669501"/>
          </a:xfrm>
          <a:prstGeom prst="rect">
            <a:avLst/>
          </a:prstGeom>
          <a:noFill/>
        </p:spPr>
        <p:txBody>
          <a:bodyPr wrap="square" rtlCol="0">
            <a:spAutoFit/>
          </a:bodyPr>
          <a:lstStyle/>
          <a:p>
            <a:pPr>
              <a:lnSpc>
                <a:spcPct val="107000"/>
              </a:lnSpc>
              <a:spcAft>
                <a:spcPts val="800"/>
              </a:spcAft>
            </a:pPr>
            <a:r>
              <a:rPr lang="en-GB" sz="3200" dirty="0" smtClean="0">
                <a:latin typeface="Arial" panose="020B0604020202020204" pitchFamily="34" charset="0"/>
                <a:ea typeface="Calibri" panose="020F0502020204030204" pitchFamily="34" charset="0"/>
                <a:cs typeface="Arial" panose="020B0604020202020204" pitchFamily="34" charset="0"/>
              </a:rPr>
              <a:t>P</a:t>
            </a:r>
            <a:r>
              <a:rPr lang="en-GB" sz="3200" dirty="0">
                <a:latin typeface="Arial" panose="020B0604020202020204" pitchFamily="34" charset="0"/>
                <a:ea typeface="Calibri" panose="020F0502020204030204" pitchFamily="34" charset="0"/>
                <a:cs typeface="Arial" panose="020B0604020202020204" pitchFamily="34" charset="0"/>
              </a:rPr>
              <a:t>: </a:t>
            </a:r>
            <a:r>
              <a:rPr lang="en-GB" sz="3200" dirty="0" smtClean="0">
                <a:latin typeface="Arial" panose="020B0604020202020204" pitchFamily="34" charset="0"/>
                <a:ea typeface="Calibri" panose="020F0502020204030204" pitchFamily="34" charset="0"/>
                <a:cs typeface="Arial" panose="020B0604020202020204" pitchFamily="34" charset="0"/>
              </a:rPr>
              <a:t>excellent </a:t>
            </a:r>
            <a:r>
              <a:rPr lang="en-GB" sz="3200" b="1" u="sng" dirty="0" smtClean="0">
                <a:latin typeface="Arial" panose="020B0604020202020204" pitchFamily="34" charset="0"/>
                <a:ea typeface="Calibri" panose="020F0502020204030204" pitchFamily="34" charset="0"/>
                <a:cs typeface="Arial" panose="020B0604020202020204" pitchFamily="34" charset="0"/>
              </a:rPr>
              <a:t>population validity</a:t>
            </a:r>
            <a:endParaRPr lang="en-GB" sz="3200" b="1" u="sng"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3200" dirty="0" err="1" smtClean="0">
                <a:latin typeface="Arial" panose="020B0604020202020204" pitchFamily="34" charset="0"/>
                <a:ea typeface="Calibri" panose="020F0502020204030204" pitchFamily="34" charset="0"/>
                <a:cs typeface="Arial" panose="020B0604020202020204" pitchFamily="34" charset="0"/>
              </a:rPr>
              <a:t>Expl</a:t>
            </a:r>
            <a:r>
              <a:rPr lang="en-GB" sz="3200" dirty="0" smtClean="0">
                <a:latin typeface="Arial" panose="020B0604020202020204" pitchFamily="34" charset="0"/>
                <a:ea typeface="Calibri" panose="020F0502020204030204" pitchFamily="34" charset="0"/>
                <a:cs typeface="Arial" panose="020B0604020202020204" pitchFamily="34" charset="0"/>
              </a:rPr>
              <a:t>: meaning it is highly </a:t>
            </a:r>
            <a:r>
              <a:rPr lang="en-GB" sz="3200" b="1" u="sng" dirty="0" smtClean="0">
                <a:latin typeface="Arial" panose="020B0604020202020204" pitchFamily="34" charset="0"/>
                <a:ea typeface="Calibri" panose="020F0502020204030204" pitchFamily="34" charset="0"/>
                <a:cs typeface="Arial" panose="020B0604020202020204" pitchFamily="34" charset="0"/>
              </a:rPr>
              <a:t>representative</a:t>
            </a:r>
            <a:r>
              <a:rPr lang="en-GB" sz="3200" dirty="0" smtClean="0">
                <a:latin typeface="Arial" panose="020B0604020202020204" pitchFamily="34" charset="0"/>
                <a:ea typeface="Calibri" panose="020F0502020204030204" pitchFamily="34" charset="0"/>
                <a:cs typeface="Arial" panose="020B0604020202020204" pitchFamily="34" charset="0"/>
              </a:rPr>
              <a:t> of the target population</a:t>
            </a:r>
            <a:endParaRPr lang="en-GB" sz="3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3200" dirty="0" smtClean="0">
                <a:latin typeface="Arial" panose="020B0604020202020204" pitchFamily="34" charset="0"/>
                <a:ea typeface="Calibri" panose="020F0502020204030204" pitchFamily="34" charset="0"/>
                <a:cs typeface="Arial" panose="020B0604020202020204" pitchFamily="34" charset="0"/>
              </a:rPr>
              <a:t>C: so is </a:t>
            </a:r>
            <a:r>
              <a:rPr lang="en-GB" sz="3200" dirty="0" err="1" smtClean="0">
                <a:latin typeface="Arial" panose="020B0604020202020204" pitchFamily="34" charset="0"/>
                <a:ea typeface="Calibri" panose="020F0502020204030204" pitchFamily="34" charset="0"/>
                <a:cs typeface="Arial" panose="020B0604020202020204" pitchFamily="34" charset="0"/>
              </a:rPr>
              <a:t>generalisable</a:t>
            </a:r>
            <a:r>
              <a:rPr lang="en-GB" sz="3200" dirty="0" smtClean="0">
                <a:latin typeface="Arial" panose="020B0604020202020204" pitchFamily="34" charset="0"/>
                <a:ea typeface="Calibri" panose="020F0502020204030204" pitchFamily="34" charset="0"/>
                <a:cs typeface="Arial" panose="020B0604020202020204" pitchFamily="34" charset="0"/>
              </a:rPr>
              <a:t> to </a:t>
            </a:r>
            <a:r>
              <a:rPr lang="en-GB" sz="3200" dirty="0">
                <a:latin typeface="Arial" panose="020B0604020202020204" pitchFamily="34" charset="0"/>
                <a:ea typeface="Calibri" panose="020F0502020204030204" pitchFamily="34" charset="0"/>
                <a:cs typeface="Arial" panose="020B0604020202020204" pitchFamily="34" charset="0"/>
              </a:rPr>
              <a:t>the target population of </a:t>
            </a:r>
            <a:r>
              <a:rPr lang="en-GB" sz="3200" b="1" u="sng" dirty="0">
                <a:latin typeface="Arial" panose="020B0604020202020204" pitchFamily="34" charset="0"/>
                <a:ea typeface="Calibri" panose="020F0502020204030204" pitchFamily="34" charset="0"/>
                <a:cs typeface="Arial" panose="020B0604020202020204" pitchFamily="34" charset="0"/>
              </a:rPr>
              <a:t>Denmark</a:t>
            </a:r>
          </a:p>
          <a:p>
            <a:pPr>
              <a:lnSpc>
                <a:spcPct val="107000"/>
              </a:lnSpc>
              <a:spcAft>
                <a:spcPts val="800"/>
              </a:spcAft>
            </a:pPr>
            <a:r>
              <a:rPr lang="en-GB" sz="3200" dirty="0" err="1" smtClean="0">
                <a:latin typeface="Arial" panose="020B0604020202020204" pitchFamily="34" charset="0"/>
                <a:ea typeface="Calibri" panose="020F0502020204030204" pitchFamily="34" charset="0"/>
                <a:cs typeface="Arial" panose="020B0604020202020204" pitchFamily="34" charset="0"/>
              </a:rPr>
              <a:t>Ch</a:t>
            </a:r>
            <a:r>
              <a:rPr lang="en-GB" sz="3200" dirty="0" smtClean="0">
                <a:latin typeface="Arial" panose="020B0604020202020204" pitchFamily="34" charset="0"/>
                <a:ea typeface="Calibri" panose="020F0502020204030204" pitchFamily="34" charset="0"/>
                <a:cs typeface="Arial" panose="020B0604020202020204" pitchFamily="34" charset="0"/>
              </a:rPr>
              <a:t>: However, Denmark has </a:t>
            </a:r>
            <a:r>
              <a:rPr lang="en-GB" sz="3200" b="1" u="sng" dirty="0" smtClean="0">
                <a:latin typeface="Arial" panose="020B0604020202020204" pitchFamily="34" charset="0"/>
                <a:ea typeface="Calibri" panose="020F0502020204030204" pitchFamily="34" charset="0"/>
                <a:cs typeface="Arial" panose="020B0604020202020204" pitchFamily="34" charset="0"/>
              </a:rPr>
              <a:t>uniquely</a:t>
            </a:r>
            <a:r>
              <a:rPr lang="en-GB" sz="3200" dirty="0" smtClean="0">
                <a:latin typeface="Arial" panose="020B0604020202020204" pitchFamily="34" charset="0"/>
                <a:ea typeface="Calibri" panose="020F0502020204030204" pitchFamily="34" charset="0"/>
                <a:cs typeface="Arial" panose="020B0604020202020204" pitchFamily="34" charset="0"/>
              </a:rPr>
              <a:t> high rates of </a:t>
            </a:r>
            <a:r>
              <a:rPr lang="en-GB" sz="3200" dirty="0" err="1" smtClean="0">
                <a:latin typeface="Arial" panose="020B0604020202020204" pitchFamily="34" charset="0"/>
                <a:ea typeface="Calibri" panose="020F0502020204030204" pitchFamily="34" charset="0"/>
                <a:cs typeface="Arial" panose="020B0604020202020204" pitchFamily="34" charset="0"/>
              </a:rPr>
              <a:t>Sz</a:t>
            </a:r>
            <a:r>
              <a:rPr lang="en-GB" sz="3200" dirty="0" smtClean="0">
                <a:latin typeface="Arial" panose="020B0604020202020204" pitchFamily="34" charset="0"/>
                <a:ea typeface="Calibri" panose="020F0502020204030204" pitchFamily="34" charset="0"/>
                <a:cs typeface="Arial" panose="020B0604020202020204" pitchFamily="34" charset="0"/>
              </a:rPr>
              <a:t>, due to WWII, so the results may not be valid </a:t>
            </a:r>
            <a:r>
              <a:rPr lang="en-GB" sz="3200" b="1" u="sng" dirty="0" smtClean="0">
                <a:latin typeface="Arial" panose="020B0604020202020204" pitchFamily="34" charset="0"/>
                <a:ea typeface="Calibri" panose="020F0502020204030204" pitchFamily="34" charset="0"/>
                <a:cs typeface="Arial" panose="020B0604020202020204" pitchFamily="34" charset="0"/>
              </a:rPr>
              <a:t>worldwide</a:t>
            </a:r>
          </a:p>
        </p:txBody>
      </p:sp>
    </p:spTree>
    <p:extLst>
      <p:ext uri="{BB962C8B-B14F-4D97-AF65-F5344CB8AC3E}">
        <p14:creationId xmlns:p14="http://schemas.microsoft.com/office/powerpoint/2010/main" val="16922604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Gottesman</a:t>
            </a:r>
            <a:r>
              <a:rPr lang="en-GB" dirty="0" smtClean="0"/>
              <a:t>: Ethics</a:t>
            </a:r>
            <a:endParaRPr lang="en-GB"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72" t="24740" r="53906" b="8854"/>
          <a:stretch/>
        </p:blipFill>
        <p:spPr bwMode="auto">
          <a:xfrm rot="20957493">
            <a:off x="355826" y="3581895"/>
            <a:ext cx="1922479" cy="295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20424034">
            <a:off x="379335" y="1823003"/>
            <a:ext cx="2096552" cy="2062103"/>
          </a:xfrm>
          <a:prstGeom prst="rect">
            <a:avLst/>
          </a:prstGeom>
          <a:solidFill>
            <a:srgbClr val="FFFF00"/>
          </a:solidFill>
        </p:spPr>
        <p:txBody>
          <a:bodyPr wrap="square" rtlCol="0">
            <a:spAutoFit/>
          </a:bodyPr>
          <a:lstStyle/>
          <a:p>
            <a:r>
              <a:rPr lang="en-GB" sz="3200" dirty="0" smtClean="0">
                <a:solidFill>
                  <a:prstClr val="black"/>
                </a:solidFill>
                <a:latin typeface="Arial" panose="020B0604020202020204" pitchFamily="34" charset="0"/>
                <a:cs typeface="Arial" panose="020B0604020202020204" pitchFamily="34" charset="0"/>
              </a:rPr>
              <a:t>Feedback to </a:t>
            </a:r>
            <a:r>
              <a:rPr lang="en-GB" sz="3200" dirty="0">
                <a:solidFill>
                  <a:prstClr val="black"/>
                </a:solidFill>
                <a:latin typeface="Arial" panose="020B0604020202020204" pitchFamily="34" charset="0"/>
                <a:cs typeface="Arial" panose="020B0604020202020204" pitchFamily="34" charset="0"/>
              </a:rPr>
              <a:t>the whole class</a:t>
            </a:r>
          </a:p>
        </p:txBody>
      </p:sp>
      <p:sp>
        <p:nvSpPr>
          <p:cNvPr id="4" name="TextBox 3"/>
          <p:cNvSpPr txBox="1"/>
          <p:nvPr/>
        </p:nvSpPr>
        <p:spPr>
          <a:xfrm>
            <a:off x="2761009" y="1196752"/>
            <a:ext cx="6382991" cy="5669501"/>
          </a:xfrm>
          <a:prstGeom prst="rect">
            <a:avLst/>
          </a:prstGeom>
          <a:noFill/>
        </p:spPr>
        <p:txBody>
          <a:bodyPr wrap="square" rtlCol="0">
            <a:spAutoFit/>
          </a:bodyPr>
          <a:lstStyle/>
          <a:p>
            <a:pPr>
              <a:lnSpc>
                <a:spcPct val="107000"/>
              </a:lnSpc>
              <a:spcAft>
                <a:spcPts val="800"/>
              </a:spcAft>
            </a:pPr>
            <a:r>
              <a:rPr lang="en-GB" sz="3200" dirty="0" smtClean="0">
                <a:latin typeface="Arial" panose="020B0604020202020204" pitchFamily="34" charset="0"/>
                <a:ea typeface="Calibri" panose="020F0502020204030204" pitchFamily="34" charset="0"/>
                <a:cs typeface="Arial" panose="020B0604020202020204" pitchFamily="34" charset="0"/>
              </a:rPr>
              <a:t>P: highly ethical</a:t>
            </a:r>
          </a:p>
          <a:p>
            <a:pPr>
              <a:lnSpc>
                <a:spcPct val="107000"/>
              </a:lnSpc>
              <a:spcAft>
                <a:spcPts val="800"/>
              </a:spcAft>
            </a:pPr>
            <a:r>
              <a:rPr lang="en-GB" sz="3200" dirty="0" err="1" smtClean="0">
                <a:latin typeface="Arial" panose="020B0604020202020204" pitchFamily="34" charset="0"/>
                <a:ea typeface="Calibri" panose="020F0502020204030204" pitchFamily="34" charset="0"/>
                <a:cs typeface="Arial" panose="020B0604020202020204" pitchFamily="34" charset="0"/>
              </a:rPr>
              <a:t>Expl</a:t>
            </a:r>
            <a:r>
              <a:rPr lang="en-GB" sz="3200" dirty="0" smtClean="0">
                <a:latin typeface="Arial" panose="020B0604020202020204" pitchFamily="34" charset="0"/>
                <a:ea typeface="Calibri" panose="020F0502020204030204" pitchFamily="34" charset="0"/>
                <a:cs typeface="Arial" panose="020B0604020202020204" pitchFamily="34" charset="0"/>
              </a:rPr>
              <a:t>: approved </a:t>
            </a:r>
            <a:r>
              <a:rPr lang="en-GB" sz="3200" dirty="0">
                <a:latin typeface="Arial" panose="020B0604020202020204" pitchFamily="34" charset="0"/>
                <a:ea typeface="Calibri" panose="020F0502020204030204" pitchFamily="34" charset="0"/>
                <a:cs typeface="Arial" panose="020B0604020202020204" pitchFamily="34" charset="0"/>
              </a:rPr>
              <a:t>by the </a:t>
            </a:r>
            <a:r>
              <a:rPr lang="en-GB" sz="3200" b="1" dirty="0">
                <a:latin typeface="Arial" panose="020B0604020202020204" pitchFamily="34" charset="0"/>
                <a:ea typeface="Calibri" panose="020F0502020204030204" pitchFamily="34" charset="0"/>
                <a:cs typeface="Arial" panose="020B0604020202020204" pitchFamily="34" charset="0"/>
              </a:rPr>
              <a:t>Danish Data Protection </a:t>
            </a:r>
            <a:r>
              <a:rPr lang="en-GB" sz="3200" b="1" dirty="0" smtClean="0">
                <a:latin typeface="Arial" panose="020B0604020202020204" pitchFamily="34" charset="0"/>
                <a:ea typeface="Calibri" panose="020F0502020204030204" pitchFamily="34" charset="0"/>
                <a:cs typeface="Arial" panose="020B0604020202020204" pitchFamily="34" charset="0"/>
              </a:rPr>
              <a:t>Agency</a:t>
            </a:r>
          </a:p>
          <a:p>
            <a:pPr>
              <a:lnSpc>
                <a:spcPct val="107000"/>
              </a:lnSpc>
              <a:spcAft>
                <a:spcPts val="800"/>
              </a:spcAft>
            </a:pPr>
            <a:r>
              <a:rPr lang="en-GB" sz="3200" b="1" dirty="0" smtClean="0">
                <a:latin typeface="Arial" panose="020B0604020202020204" pitchFamily="34" charset="0"/>
                <a:ea typeface="Calibri" panose="020F0502020204030204" pitchFamily="34" charset="0"/>
                <a:cs typeface="Arial" panose="020B0604020202020204" pitchFamily="34" charset="0"/>
              </a:rPr>
              <a:t>C: </a:t>
            </a:r>
            <a:r>
              <a:rPr lang="en-GB" sz="3200" dirty="0" smtClean="0">
                <a:latin typeface="Arial" panose="020B0604020202020204" pitchFamily="34" charset="0"/>
                <a:ea typeface="Calibri" panose="020F0502020204030204" pitchFamily="34" charset="0"/>
                <a:cs typeface="Arial" panose="020B0604020202020204" pitchFamily="34" charset="0"/>
              </a:rPr>
              <a:t>Therefore</a:t>
            </a:r>
            <a:r>
              <a:rPr lang="en-GB" sz="3200" dirty="0">
                <a:latin typeface="Arial" panose="020B0604020202020204" pitchFamily="34" charset="0"/>
                <a:ea typeface="Calibri" panose="020F0502020204030204" pitchFamily="34" charset="0"/>
                <a:cs typeface="Arial" panose="020B0604020202020204" pitchFamily="34" charset="0"/>
              </a:rPr>
              <a:t>, all data was </a:t>
            </a:r>
            <a:r>
              <a:rPr lang="en-GB" sz="3200" b="1" dirty="0">
                <a:latin typeface="Arial" panose="020B0604020202020204" pitchFamily="34" charset="0"/>
                <a:ea typeface="Calibri" panose="020F0502020204030204" pitchFamily="34" charset="0"/>
                <a:cs typeface="Arial" panose="020B0604020202020204" pitchFamily="34" charset="0"/>
              </a:rPr>
              <a:t>anonymous </a:t>
            </a:r>
            <a:r>
              <a:rPr lang="en-GB" sz="3200" dirty="0">
                <a:latin typeface="Arial" panose="020B0604020202020204" pitchFamily="34" charset="0"/>
                <a:ea typeface="Calibri" panose="020F0502020204030204" pitchFamily="34" charset="0"/>
                <a:cs typeface="Arial" panose="020B0604020202020204" pitchFamily="34" charset="0"/>
              </a:rPr>
              <a:t>and</a:t>
            </a:r>
            <a:r>
              <a:rPr lang="en-GB" sz="3200" b="1" dirty="0">
                <a:latin typeface="Arial" panose="020B0604020202020204" pitchFamily="34" charset="0"/>
                <a:ea typeface="Calibri" panose="020F0502020204030204" pitchFamily="34" charset="0"/>
                <a:cs typeface="Arial" panose="020B0604020202020204" pitchFamily="34" charset="0"/>
              </a:rPr>
              <a:t> confidential </a:t>
            </a:r>
            <a:r>
              <a:rPr lang="en-GB" sz="3200" dirty="0">
                <a:latin typeface="Arial" panose="020B0604020202020204" pitchFamily="34" charset="0"/>
                <a:ea typeface="Calibri" panose="020F0502020204030204" pitchFamily="34" charset="0"/>
                <a:cs typeface="Arial" panose="020B0604020202020204" pitchFamily="34" charset="0"/>
              </a:rPr>
              <a:t>and</a:t>
            </a:r>
            <a:r>
              <a:rPr lang="en-GB" sz="3200" b="1" dirty="0">
                <a:latin typeface="Arial" panose="020B0604020202020204" pitchFamily="34" charset="0"/>
                <a:ea typeface="Calibri" panose="020F0502020204030204" pitchFamily="34" charset="0"/>
                <a:cs typeface="Arial" panose="020B0604020202020204" pitchFamily="34" charset="0"/>
              </a:rPr>
              <a:t> informed consent</a:t>
            </a:r>
            <a:r>
              <a:rPr lang="en-GB" sz="3200" dirty="0">
                <a:latin typeface="Arial" panose="020B0604020202020204" pitchFamily="34" charset="0"/>
                <a:ea typeface="Calibri" panose="020F0502020204030204" pitchFamily="34" charset="0"/>
                <a:cs typeface="Arial" panose="020B0604020202020204" pitchFamily="34" charset="0"/>
              </a:rPr>
              <a:t> from individuals was not </a:t>
            </a:r>
            <a:r>
              <a:rPr lang="en-GB" sz="3200" dirty="0" smtClean="0">
                <a:latin typeface="Arial" panose="020B0604020202020204" pitchFamily="34" charset="0"/>
                <a:ea typeface="Calibri" panose="020F0502020204030204" pitchFamily="34" charset="0"/>
                <a:cs typeface="Arial" panose="020B0604020202020204" pitchFamily="34" charset="0"/>
              </a:rPr>
              <a:t>required</a:t>
            </a:r>
          </a:p>
          <a:p>
            <a:pPr>
              <a:lnSpc>
                <a:spcPct val="107000"/>
              </a:lnSpc>
              <a:spcAft>
                <a:spcPts val="800"/>
              </a:spcAft>
            </a:pPr>
            <a:r>
              <a:rPr lang="en-GB" sz="3200" dirty="0" err="1" smtClean="0">
                <a:latin typeface="Arial" panose="020B0604020202020204" pitchFamily="34" charset="0"/>
                <a:ea typeface="Calibri" panose="020F0502020204030204" pitchFamily="34" charset="0"/>
                <a:cs typeface="Arial" panose="020B0604020202020204" pitchFamily="34" charset="0"/>
              </a:rPr>
              <a:t>Ch</a:t>
            </a:r>
            <a:r>
              <a:rPr lang="en-GB" sz="3200" dirty="0" smtClean="0">
                <a:latin typeface="Arial" panose="020B0604020202020204" pitchFamily="34" charset="0"/>
                <a:ea typeface="Calibri" panose="020F0502020204030204" pitchFamily="34" charset="0"/>
                <a:cs typeface="Arial" panose="020B0604020202020204" pitchFamily="34" charset="0"/>
              </a:rPr>
              <a:t>: but the results have </a:t>
            </a:r>
            <a:r>
              <a:rPr lang="en-GB" sz="3200" b="1" u="sng" dirty="0" smtClean="0">
                <a:latin typeface="Arial" panose="020B0604020202020204" pitchFamily="34" charset="0"/>
                <a:ea typeface="Calibri" panose="020F0502020204030204" pitchFamily="34" charset="0"/>
                <a:cs typeface="Arial" panose="020B0604020202020204" pitchFamily="34" charset="0"/>
              </a:rPr>
              <a:t>implications</a:t>
            </a:r>
            <a:r>
              <a:rPr lang="en-GB" sz="3200" dirty="0" smtClean="0">
                <a:latin typeface="Arial" panose="020B0604020202020204" pitchFamily="34" charset="0"/>
                <a:ea typeface="Calibri" panose="020F0502020204030204" pitchFamily="34" charset="0"/>
                <a:cs typeface="Arial" panose="020B0604020202020204" pitchFamily="34" charset="0"/>
              </a:rPr>
              <a:t> for insurance, employment, etc. </a:t>
            </a:r>
            <a:endParaRPr lang="en-GB"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511710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Gottesman</a:t>
            </a:r>
            <a:r>
              <a:rPr lang="en-GB" dirty="0" smtClean="0"/>
              <a:t>: Useful</a:t>
            </a:r>
            <a:endParaRPr lang="en-GB"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72" t="24740" r="53906" b="8854"/>
          <a:stretch/>
        </p:blipFill>
        <p:spPr bwMode="auto">
          <a:xfrm rot="20957493">
            <a:off x="355826" y="3581895"/>
            <a:ext cx="1922479" cy="295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20424034">
            <a:off x="379335" y="1823003"/>
            <a:ext cx="2096552" cy="2062103"/>
          </a:xfrm>
          <a:prstGeom prst="rect">
            <a:avLst/>
          </a:prstGeom>
          <a:solidFill>
            <a:srgbClr val="FFFF00"/>
          </a:solidFill>
        </p:spPr>
        <p:txBody>
          <a:bodyPr wrap="square" rtlCol="0">
            <a:spAutoFit/>
          </a:bodyPr>
          <a:lstStyle/>
          <a:p>
            <a:r>
              <a:rPr lang="en-GB" sz="3200" dirty="0" smtClean="0">
                <a:solidFill>
                  <a:prstClr val="black"/>
                </a:solidFill>
                <a:latin typeface="Arial" panose="020B0604020202020204" pitchFamily="34" charset="0"/>
                <a:cs typeface="Arial" panose="020B0604020202020204" pitchFamily="34" charset="0"/>
              </a:rPr>
              <a:t>Feedback to </a:t>
            </a:r>
            <a:r>
              <a:rPr lang="en-GB" sz="3200" dirty="0">
                <a:solidFill>
                  <a:prstClr val="black"/>
                </a:solidFill>
                <a:latin typeface="Arial" panose="020B0604020202020204" pitchFamily="34" charset="0"/>
                <a:cs typeface="Arial" panose="020B0604020202020204" pitchFamily="34" charset="0"/>
              </a:rPr>
              <a:t>the whole class</a:t>
            </a:r>
          </a:p>
        </p:txBody>
      </p:sp>
      <p:sp>
        <p:nvSpPr>
          <p:cNvPr id="4" name="TextBox 3"/>
          <p:cNvSpPr txBox="1"/>
          <p:nvPr/>
        </p:nvSpPr>
        <p:spPr>
          <a:xfrm>
            <a:off x="2411761" y="1196752"/>
            <a:ext cx="6732240" cy="4976875"/>
          </a:xfrm>
          <a:prstGeom prst="rect">
            <a:avLst/>
          </a:prstGeom>
          <a:noFill/>
        </p:spPr>
        <p:txBody>
          <a:bodyPr wrap="square" rtlCol="0">
            <a:spAutoFit/>
          </a:bodyPr>
          <a:lstStyle/>
          <a:p>
            <a:pPr>
              <a:lnSpc>
                <a:spcPct val="107000"/>
              </a:lnSpc>
              <a:spcAft>
                <a:spcPts val="800"/>
              </a:spcAft>
            </a:pPr>
            <a:r>
              <a:rPr lang="en-GB" sz="2800" dirty="0" smtClean="0">
                <a:latin typeface="Arial" panose="020B0604020202020204" pitchFamily="34" charset="0"/>
                <a:ea typeface="Calibri" panose="020F0502020204030204" pitchFamily="34" charset="0"/>
                <a:cs typeface="Arial" panose="020B0604020202020204" pitchFamily="34" charset="0"/>
              </a:rPr>
              <a:t>P: highly </a:t>
            </a:r>
            <a:r>
              <a:rPr lang="en-GB" sz="2800" b="1" u="sng" dirty="0" smtClean="0">
                <a:latin typeface="Arial" panose="020B0604020202020204" pitchFamily="34" charset="0"/>
                <a:ea typeface="Calibri" panose="020F0502020204030204" pitchFamily="34" charset="0"/>
                <a:cs typeface="Arial" panose="020B0604020202020204" pitchFamily="34" charset="0"/>
              </a:rPr>
              <a:t>useful</a:t>
            </a:r>
            <a:r>
              <a:rPr lang="en-GB" sz="2800" dirty="0" smtClean="0">
                <a:latin typeface="Arial" panose="020B0604020202020204" pitchFamily="34" charset="0"/>
                <a:ea typeface="Calibri" panose="020F0502020204030204" pitchFamily="34" charset="0"/>
                <a:cs typeface="Arial" panose="020B0604020202020204" pitchFamily="34" charset="0"/>
              </a:rPr>
              <a:t> as it is </a:t>
            </a:r>
          </a:p>
          <a:p>
            <a:pPr>
              <a:lnSpc>
                <a:spcPct val="107000"/>
              </a:lnSpc>
              <a:spcAft>
                <a:spcPts val="800"/>
              </a:spcAft>
            </a:pPr>
            <a:r>
              <a:rPr lang="en-GB" sz="2800" dirty="0" err="1" smtClean="0">
                <a:latin typeface="Arial" panose="020B0604020202020204" pitchFamily="34" charset="0"/>
                <a:ea typeface="Calibri" panose="020F0502020204030204" pitchFamily="34" charset="0"/>
                <a:cs typeface="Arial" panose="020B0604020202020204" pitchFamily="34" charset="0"/>
              </a:rPr>
              <a:t>Expl</a:t>
            </a:r>
            <a:r>
              <a:rPr lang="en-GB" sz="2800" dirty="0" smtClean="0">
                <a:latin typeface="Arial" panose="020B0604020202020204" pitchFamily="34" charset="0"/>
                <a:ea typeface="Calibri" panose="020F0502020204030204" pitchFamily="34" charset="0"/>
                <a:cs typeface="Arial" panose="020B0604020202020204" pitchFamily="34" charset="0"/>
              </a:rPr>
              <a:t>: develops </a:t>
            </a:r>
            <a:r>
              <a:rPr lang="en-GB" sz="2800" b="1" u="sng" dirty="0" smtClean="0">
                <a:latin typeface="Arial" panose="020B0604020202020204" pitchFamily="34" charset="0"/>
                <a:ea typeface="Calibri" panose="020F0502020204030204" pitchFamily="34" charset="0"/>
                <a:cs typeface="Arial" panose="020B0604020202020204" pitchFamily="34" charset="0"/>
              </a:rPr>
              <a:t>interventions</a:t>
            </a:r>
            <a:r>
              <a:rPr lang="en-GB" sz="2800" dirty="0" smtClean="0">
                <a:latin typeface="Arial" panose="020B0604020202020204" pitchFamily="34" charset="0"/>
                <a:ea typeface="Calibri" panose="020F0502020204030204" pitchFamily="34" charset="0"/>
                <a:cs typeface="Arial" panose="020B0604020202020204" pitchFamily="34" charset="0"/>
              </a:rPr>
              <a:t> (sterilisation, genetic counselling), and prompts further research into specific genes causing mental illness</a:t>
            </a:r>
          </a:p>
          <a:p>
            <a:pPr>
              <a:lnSpc>
                <a:spcPct val="107000"/>
              </a:lnSpc>
              <a:spcAft>
                <a:spcPts val="800"/>
              </a:spcAft>
            </a:pPr>
            <a:r>
              <a:rPr lang="en-GB" sz="2800" b="1" dirty="0" smtClean="0">
                <a:latin typeface="Arial" panose="020B0604020202020204" pitchFamily="34" charset="0"/>
                <a:ea typeface="Calibri" panose="020F0502020204030204" pitchFamily="34" charset="0"/>
                <a:cs typeface="Arial" panose="020B0604020202020204" pitchFamily="34" charset="0"/>
              </a:rPr>
              <a:t>C: </a:t>
            </a:r>
            <a:r>
              <a:rPr lang="en-GB" sz="2800" dirty="0" smtClean="0">
                <a:latin typeface="Arial" panose="020B0604020202020204" pitchFamily="34" charset="0"/>
                <a:ea typeface="Calibri" panose="020F0502020204030204" pitchFamily="34" charset="0"/>
                <a:cs typeface="Arial" panose="020B0604020202020204" pitchFamily="34" charset="0"/>
              </a:rPr>
              <a:t>So research like this </a:t>
            </a:r>
            <a:r>
              <a:rPr lang="en-GB" sz="2800" b="1" u="sng" dirty="0" smtClean="0">
                <a:latin typeface="Arial" panose="020B0604020202020204" pitchFamily="34" charset="0"/>
                <a:ea typeface="Calibri" panose="020F0502020204030204" pitchFamily="34" charset="0"/>
                <a:cs typeface="Arial" panose="020B0604020202020204" pitchFamily="34" charset="0"/>
              </a:rPr>
              <a:t>should be </a:t>
            </a:r>
            <a:r>
              <a:rPr lang="en-GB" sz="2800" dirty="0" smtClean="0">
                <a:latin typeface="Arial" panose="020B0604020202020204" pitchFamily="34" charset="0"/>
                <a:ea typeface="Calibri" panose="020F0502020204030204" pitchFamily="34" charset="0"/>
                <a:cs typeface="Arial" panose="020B0604020202020204" pitchFamily="34" charset="0"/>
              </a:rPr>
              <a:t>undertaken, as it is so useful</a:t>
            </a:r>
          </a:p>
          <a:p>
            <a:pPr>
              <a:lnSpc>
                <a:spcPct val="107000"/>
              </a:lnSpc>
              <a:spcAft>
                <a:spcPts val="800"/>
              </a:spcAft>
            </a:pPr>
            <a:r>
              <a:rPr lang="en-GB" sz="2800" dirty="0" err="1" smtClean="0">
                <a:latin typeface="Arial" panose="020B0604020202020204" pitchFamily="34" charset="0"/>
                <a:ea typeface="Calibri" panose="020F0502020204030204" pitchFamily="34" charset="0"/>
                <a:cs typeface="Arial" panose="020B0604020202020204" pitchFamily="34" charset="0"/>
              </a:rPr>
              <a:t>Ch</a:t>
            </a:r>
            <a:r>
              <a:rPr lang="en-GB" sz="2800" dirty="0" smtClean="0">
                <a:latin typeface="Arial" panose="020B0604020202020204" pitchFamily="34" charset="0"/>
                <a:ea typeface="Calibri" panose="020F0502020204030204" pitchFamily="34" charset="0"/>
                <a:cs typeface="Arial" panose="020B0604020202020204" pitchFamily="34" charset="0"/>
              </a:rPr>
              <a:t>: but the results have </a:t>
            </a:r>
            <a:r>
              <a:rPr lang="en-GB" sz="2800" b="1" u="sng" dirty="0" smtClean="0">
                <a:latin typeface="Arial" panose="020B0604020202020204" pitchFamily="34" charset="0"/>
                <a:ea typeface="Calibri" panose="020F0502020204030204" pitchFamily="34" charset="0"/>
                <a:cs typeface="Arial" panose="020B0604020202020204" pitchFamily="34" charset="0"/>
              </a:rPr>
              <a:t>implications</a:t>
            </a:r>
            <a:r>
              <a:rPr lang="en-GB" sz="2800" dirty="0" smtClean="0">
                <a:latin typeface="Arial" panose="020B0604020202020204" pitchFamily="34" charset="0"/>
                <a:ea typeface="Calibri" panose="020F0502020204030204" pitchFamily="34" charset="0"/>
                <a:cs typeface="Arial" panose="020B0604020202020204" pitchFamily="34" charset="0"/>
              </a:rPr>
              <a:t> for insurance, employment, etc. so is </a:t>
            </a:r>
            <a:r>
              <a:rPr lang="en-GB" sz="2800" b="1" u="sng" dirty="0" smtClean="0">
                <a:latin typeface="Arial" panose="020B0604020202020204" pitchFamily="34" charset="0"/>
                <a:ea typeface="Calibri" panose="020F0502020204030204" pitchFamily="34" charset="0"/>
                <a:cs typeface="Arial" panose="020B0604020202020204" pitchFamily="34" charset="0"/>
              </a:rPr>
              <a:t>highly socially sensitive</a:t>
            </a:r>
            <a:endParaRPr lang="en-GB" sz="2800" b="1" u="sng"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388826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0" y="0"/>
            <a:ext cx="9144000" cy="1268413"/>
          </a:xfrm>
          <a:solidFill>
            <a:srgbClr val="FFFF00"/>
          </a:solidFill>
        </p:spPr>
        <p:txBody>
          <a:bodyPr anchor="ctr"/>
          <a:lstStyle/>
          <a:p>
            <a:pPr algn="ctr" eaLnBrk="1" hangingPunct="1"/>
            <a:r>
              <a:rPr lang="en-GB" altLang="en-US" sz="4400" b="0" smtClean="0">
                <a:solidFill>
                  <a:schemeClr val="tx1"/>
                </a:solidFill>
              </a:rPr>
              <a:t>Validity and Reliability of Diagnosis</a:t>
            </a:r>
          </a:p>
        </p:txBody>
      </p:sp>
      <p:sp>
        <p:nvSpPr>
          <p:cNvPr id="134147" name="Rectangle 3"/>
          <p:cNvSpPr>
            <a:spLocks noGrp="1" noChangeArrowheads="1"/>
          </p:cNvSpPr>
          <p:nvPr>
            <p:ph type="body" idx="4294967295"/>
          </p:nvPr>
        </p:nvSpPr>
        <p:spPr>
          <a:xfrm>
            <a:off x="2627313" y="1268413"/>
            <a:ext cx="6516687" cy="5589587"/>
          </a:xfrm>
        </p:spPr>
        <p:txBody>
          <a:bodyPr/>
          <a:lstStyle/>
          <a:p>
            <a:pPr marL="0" indent="0">
              <a:buFont typeface="Wingdings" pitchFamily="2" charset="2"/>
              <a:buNone/>
            </a:pPr>
            <a:r>
              <a:rPr lang="en-GB" altLang="en-US" sz="4400" dirty="0" smtClean="0"/>
              <a:t>With reference to </a:t>
            </a:r>
            <a:r>
              <a:rPr lang="en-GB" altLang="en-US" sz="4400" dirty="0" err="1" smtClean="0"/>
              <a:t>Gottesman</a:t>
            </a:r>
            <a:r>
              <a:rPr lang="en-GB" altLang="en-US" sz="4400" dirty="0" smtClean="0"/>
              <a:t> (1973), discuss the </a:t>
            </a:r>
            <a:r>
              <a:rPr lang="en-GB" altLang="en-US" sz="4400" b="1" dirty="0" smtClean="0"/>
              <a:t>reductionism </a:t>
            </a:r>
            <a:r>
              <a:rPr lang="en-GB" altLang="en-US" sz="4400" dirty="0" smtClean="0"/>
              <a:t>of the Medical Model’s explanations of mental disorders. [10]</a:t>
            </a:r>
          </a:p>
          <a:p>
            <a:pPr marL="0" indent="0">
              <a:buFont typeface="Wingdings" pitchFamily="2" charset="2"/>
              <a:buNone/>
            </a:pPr>
            <a:endParaRPr lang="en-GB" altLang="en-US" sz="3600" dirty="0" smtClean="0"/>
          </a:p>
          <a:p>
            <a:pPr marL="0" indent="0">
              <a:buFont typeface="Wingdings" pitchFamily="2" charset="2"/>
              <a:buNone/>
            </a:pPr>
            <a:endParaRPr lang="en-GB" altLang="en-US" sz="3600" dirty="0" smtClean="0"/>
          </a:p>
          <a:p>
            <a:pPr marL="0" indent="0">
              <a:buFont typeface="Wingdings" pitchFamily="2" charset="2"/>
              <a:buNone/>
            </a:pPr>
            <a:endParaRPr lang="en-GB" altLang="en-US" sz="3600" dirty="0" smtClean="0"/>
          </a:p>
        </p:txBody>
      </p:sp>
      <p:pic>
        <p:nvPicPr>
          <p:cNvPr id="134148" name="Picture 7" descr="C:\Users\vevagora\AppData\Local\Microsoft\Windows\Temporary Internet Files\Content.IE5\7G34RZRO\pe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268413"/>
            <a:ext cx="3735388"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89028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GB" altLang="en-US" smtClean="0">
                <a:latin typeface="Arial" charset="0"/>
                <a:cs typeface="Arial" charset="0"/>
              </a:rPr>
              <a:t>Learning Objectives </a:t>
            </a:r>
          </a:p>
        </p:txBody>
      </p:sp>
      <p:sp>
        <p:nvSpPr>
          <p:cNvPr id="3075" name="Content Placeholder 2"/>
          <p:cNvSpPr>
            <a:spLocks noGrp="1"/>
          </p:cNvSpPr>
          <p:nvPr>
            <p:ph idx="1"/>
          </p:nvPr>
        </p:nvSpPr>
        <p:spPr/>
        <p:txBody>
          <a:bodyPr>
            <a:normAutofit/>
          </a:bodyPr>
          <a:lstStyle/>
          <a:p>
            <a:pPr marL="361950" indent="-361950" eaLnBrk="1" hangingPunct="1">
              <a:spcBef>
                <a:spcPct val="0"/>
              </a:spcBef>
            </a:pPr>
            <a:r>
              <a:rPr lang="en-US" altLang="en-US" sz="4400" dirty="0" smtClean="0">
                <a:latin typeface="Arial" charset="0"/>
                <a:cs typeface="Arial" charset="0"/>
              </a:rPr>
              <a:t>Identify the features of correlations.</a:t>
            </a:r>
          </a:p>
          <a:p>
            <a:pPr marL="361950" indent="-361950" eaLnBrk="1" hangingPunct="1">
              <a:spcBef>
                <a:spcPct val="0"/>
              </a:spcBef>
            </a:pPr>
            <a:r>
              <a:rPr lang="en-US" altLang="en-US" sz="4400" dirty="0" smtClean="0">
                <a:latin typeface="Arial" charset="0"/>
                <a:cs typeface="Arial" charset="0"/>
              </a:rPr>
              <a:t>Outline differences between positive and negative correlations and no correlations.</a:t>
            </a:r>
          </a:p>
          <a:p>
            <a:pPr marL="361950" indent="-361950" eaLnBrk="1" hangingPunct="1">
              <a:spcBef>
                <a:spcPct val="0"/>
              </a:spcBef>
            </a:pPr>
            <a:r>
              <a:rPr lang="en-US" altLang="en-US" sz="4400" dirty="0" smtClean="0">
                <a:latin typeface="Arial" charset="0"/>
                <a:cs typeface="Arial" charset="0"/>
              </a:rPr>
              <a:t>Outline features of a correlation coefficient.</a:t>
            </a:r>
          </a:p>
        </p:txBody>
      </p:sp>
    </p:spTree>
    <p:extLst>
      <p:ext uri="{BB962C8B-B14F-4D97-AF65-F5344CB8AC3E}">
        <p14:creationId xmlns:p14="http://schemas.microsoft.com/office/powerpoint/2010/main" val="194286746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GB" altLang="en-US" smtClean="0">
                <a:latin typeface="Arial" charset="0"/>
                <a:cs typeface="Arial" charset="0"/>
              </a:rPr>
              <a:t>Key terms </a:t>
            </a:r>
          </a:p>
        </p:txBody>
      </p:sp>
      <p:sp>
        <p:nvSpPr>
          <p:cNvPr id="3" name="Content Placeholder 2"/>
          <p:cNvSpPr>
            <a:spLocks noGrp="1"/>
          </p:cNvSpPr>
          <p:nvPr>
            <p:ph idx="1"/>
          </p:nvPr>
        </p:nvSpPr>
        <p:spPr>
          <a:xfrm>
            <a:off x="457200" y="1600201"/>
            <a:ext cx="8229600" cy="3989040"/>
          </a:xfrm>
          <a:extLst/>
        </p:spPr>
        <p:txBody>
          <a:bodyPr numCol="2" rtlCol="0">
            <a:normAutofit/>
          </a:bodyPr>
          <a:lstStyle/>
          <a:p>
            <a:pPr eaLnBrk="1" fontAlgn="auto" hangingPunct="1">
              <a:spcAft>
                <a:spcPts val="0"/>
              </a:spcAft>
              <a:buFont typeface="Arial" panose="020B0604020202020204" pitchFamily="34" charset="0"/>
              <a:buChar char="•"/>
              <a:defRPr/>
            </a:pPr>
            <a:r>
              <a:rPr lang="en-GB" sz="3600" dirty="0"/>
              <a:t>Correlation</a:t>
            </a:r>
          </a:p>
          <a:p>
            <a:pPr eaLnBrk="1" fontAlgn="auto" hangingPunct="1">
              <a:spcAft>
                <a:spcPts val="0"/>
              </a:spcAft>
              <a:buFont typeface="Arial" panose="020B0604020202020204" pitchFamily="34" charset="0"/>
              <a:buChar char="•"/>
              <a:defRPr/>
            </a:pPr>
            <a:r>
              <a:rPr lang="en-GB" sz="3600" dirty="0"/>
              <a:t>Positive correlation</a:t>
            </a:r>
          </a:p>
          <a:p>
            <a:pPr eaLnBrk="1" fontAlgn="auto" hangingPunct="1">
              <a:spcAft>
                <a:spcPts val="0"/>
              </a:spcAft>
              <a:buFont typeface="Arial" panose="020B0604020202020204" pitchFamily="34" charset="0"/>
              <a:buChar char="•"/>
              <a:defRPr/>
            </a:pPr>
            <a:r>
              <a:rPr lang="en-GB" sz="3600" dirty="0"/>
              <a:t>Negative correlation</a:t>
            </a:r>
          </a:p>
          <a:p>
            <a:pPr eaLnBrk="1" fontAlgn="auto" hangingPunct="1">
              <a:spcAft>
                <a:spcPts val="0"/>
              </a:spcAft>
              <a:buFont typeface="Arial" panose="020B0604020202020204" pitchFamily="34" charset="0"/>
              <a:buChar char="•"/>
              <a:defRPr/>
            </a:pPr>
            <a:r>
              <a:rPr lang="en-GB" sz="3600" dirty="0"/>
              <a:t>No correlation</a:t>
            </a:r>
          </a:p>
          <a:p>
            <a:pPr eaLnBrk="1" fontAlgn="auto" hangingPunct="1">
              <a:spcAft>
                <a:spcPts val="0"/>
              </a:spcAft>
              <a:buFont typeface="Arial" panose="020B0604020202020204" pitchFamily="34" charset="0"/>
              <a:buChar char="•"/>
              <a:defRPr/>
            </a:pPr>
            <a:r>
              <a:rPr lang="en-GB" sz="3600" dirty="0"/>
              <a:t>Correlation </a:t>
            </a:r>
            <a:r>
              <a:rPr lang="en-GB" sz="3600" dirty="0" smtClean="0"/>
              <a:t>coefficient</a:t>
            </a:r>
            <a:endParaRPr lang="en-GB" sz="3600" dirty="0"/>
          </a:p>
        </p:txBody>
      </p:sp>
      <p:pic>
        <p:nvPicPr>
          <p:cNvPr id="5" name="Picture 2" descr="http://3.bp.blogspot.com/-6Mka7W1vn2A/Uc9DVbbD7XI/AAAAAAAAFOU/jSMpUmuz8n0/s251/imag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620" y="3140968"/>
            <a:ext cx="4355380" cy="348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93605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 y="1557338"/>
            <a:ext cx="9144000" cy="2663825"/>
          </a:xfrm>
          <a:prstGeom prst="wedgeRoundRectCallout">
            <a:avLst>
              <a:gd name="adj1" fmla="val -37262"/>
              <a:gd name="adj2" fmla="val 63262"/>
              <a:gd name="adj3" fmla="val 16667"/>
            </a:avLst>
          </a:prstGeom>
          <a:solidFill>
            <a:srgbClr val="EEE5EF"/>
          </a:solidFill>
          <a:ln>
            <a:solidFill>
              <a:srgbClr val="9A68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anose="020B0604020202020204" pitchFamily="34" charset="0"/>
              <a:buChar char="•"/>
              <a:defRPr/>
            </a:pPr>
            <a:r>
              <a:rPr lang="en-US" sz="2000" b="1" dirty="0">
                <a:solidFill>
                  <a:prstClr val="black"/>
                </a:solidFill>
                <a:latin typeface="Arial" panose="020B0604020202020204" pitchFamily="34" charset="0"/>
                <a:cs typeface="Arial" panose="020B0604020202020204" pitchFamily="34" charset="0"/>
              </a:rPr>
              <a:t>Correlation: </a:t>
            </a:r>
            <a:r>
              <a:rPr lang="en-US" sz="2000" dirty="0">
                <a:solidFill>
                  <a:prstClr val="black"/>
                </a:solidFill>
                <a:latin typeface="Arial" panose="020B0604020202020204" pitchFamily="34" charset="0"/>
                <a:cs typeface="Arial" panose="020B0604020202020204" pitchFamily="34" charset="0"/>
              </a:rPr>
              <a:t>a measure of how strongly two or more variables are related to each other:</a:t>
            </a:r>
          </a:p>
          <a:p>
            <a:pPr marL="900113" indent="-360363">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Height is positively correlated to shoe size</a:t>
            </a:r>
          </a:p>
          <a:p>
            <a:pPr marL="900113" indent="-360363">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The taller someone is, the larger their shoe size tends to be.</a:t>
            </a:r>
          </a:p>
          <a:p>
            <a:pPr marL="285750" indent="-285750">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Like Self Report and Observation, there is no manipulation of data, conditions or groups in correlations.</a:t>
            </a:r>
          </a:p>
          <a:p>
            <a:pPr marL="285750" indent="-285750">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No IV or DV, just to co-occurring variables (co-variables).</a:t>
            </a:r>
          </a:p>
        </p:txBody>
      </p:sp>
      <p:sp>
        <p:nvSpPr>
          <p:cNvPr id="5123" name="Title 1"/>
          <p:cNvSpPr>
            <a:spLocks noGrp="1"/>
          </p:cNvSpPr>
          <p:nvPr>
            <p:ph type="title"/>
          </p:nvPr>
        </p:nvSpPr>
        <p:spPr/>
        <p:txBody>
          <a:bodyPr/>
          <a:lstStyle/>
          <a:p>
            <a:pPr eaLnBrk="1" hangingPunct="1"/>
            <a:r>
              <a:rPr lang="en-GB" altLang="en-US" smtClean="0">
                <a:latin typeface="Arial" charset="0"/>
                <a:cs typeface="Arial" charset="0"/>
              </a:rPr>
              <a:t>Correlations</a:t>
            </a:r>
          </a:p>
        </p:txBody>
      </p:sp>
      <p:sp>
        <p:nvSpPr>
          <p:cNvPr id="5124" name="TextBox 1"/>
          <p:cNvSpPr txBox="1">
            <a:spLocks noChangeArrowheads="1"/>
          </p:cNvSpPr>
          <p:nvPr/>
        </p:nvSpPr>
        <p:spPr bwMode="auto">
          <a:xfrm>
            <a:off x="457200" y="4868863"/>
            <a:ext cx="70215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US" altLang="en-US" sz="4000" b="1" i="1" dirty="0">
                <a:solidFill>
                  <a:prstClr val="black"/>
                </a:solidFill>
              </a:rPr>
              <a:t>Stretch &amp; Challenge: </a:t>
            </a:r>
            <a:r>
              <a:rPr lang="en-US" altLang="en-US" sz="4000" b="1" dirty="0">
                <a:solidFill>
                  <a:prstClr val="black"/>
                </a:solidFill>
              </a:rPr>
              <a:t>If there is no IV, what can’t we establish?</a:t>
            </a:r>
          </a:p>
        </p:txBody>
      </p:sp>
    </p:spTree>
    <p:extLst>
      <p:ext uri="{BB962C8B-B14F-4D97-AF65-F5344CB8AC3E}">
        <p14:creationId xmlns:p14="http://schemas.microsoft.com/office/powerpoint/2010/main" val="38007194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0" y="1128713"/>
            <a:ext cx="9143999" cy="5729287"/>
          </a:xfrm>
        </p:spPr>
        <p:txBody>
          <a:bodyPr>
            <a:noAutofit/>
          </a:bodyPr>
          <a:lstStyle/>
          <a:p>
            <a:pPr eaLnBrk="1" hangingPunct="1">
              <a:spcBef>
                <a:spcPct val="0"/>
              </a:spcBef>
            </a:pPr>
            <a:r>
              <a:rPr lang="en-US" altLang="en-US" sz="3600" b="1" dirty="0" smtClean="0">
                <a:latin typeface="Arial" charset="0"/>
                <a:cs typeface="Arial" charset="0"/>
              </a:rPr>
              <a:t>Still use the same sampling methods:</a:t>
            </a:r>
          </a:p>
          <a:p>
            <a:pPr lvl="1" eaLnBrk="1" hangingPunct="1">
              <a:spcBef>
                <a:spcPct val="0"/>
              </a:spcBef>
            </a:pPr>
            <a:r>
              <a:rPr lang="en-US" altLang="en-US" sz="3600" dirty="0" smtClean="0">
                <a:latin typeface="Arial" charset="0"/>
                <a:cs typeface="Arial" charset="0"/>
              </a:rPr>
              <a:t>Volunteer, self selected, random, snowball</a:t>
            </a:r>
          </a:p>
          <a:p>
            <a:pPr eaLnBrk="1" hangingPunct="1">
              <a:spcBef>
                <a:spcPct val="0"/>
              </a:spcBef>
            </a:pPr>
            <a:r>
              <a:rPr lang="en-US" altLang="en-US" sz="3600" b="1" dirty="0" smtClean="0">
                <a:latin typeface="Arial" charset="0"/>
                <a:cs typeface="Arial" charset="0"/>
              </a:rPr>
              <a:t>Still consider the same ethical issues:</a:t>
            </a:r>
          </a:p>
          <a:p>
            <a:pPr lvl="1" eaLnBrk="1" hangingPunct="1">
              <a:spcBef>
                <a:spcPct val="0"/>
              </a:spcBef>
            </a:pPr>
            <a:r>
              <a:rPr lang="en-US" altLang="en-US" sz="3600" dirty="0" smtClean="0">
                <a:latin typeface="Arial" charset="0"/>
                <a:cs typeface="Arial" charset="0"/>
              </a:rPr>
              <a:t>How many of the ethical issues can you identify?  Give an example of how each ethical issue may need to be considered in a correlation.</a:t>
            </a:r>
          </a:p>
        </p:txBody>
      </p:sp>
      <p:sp>
        <p:nvSpPr>
          <p:cNvPr id="6147" name="AutoShape 2" descr="https://encrypted-tbn2.gstatic.com/images?q=tbn:ANd9GcTzeqULco7XK3P5X5bAfmnLhRNNtu9yRsGKuCZskGoMTFzyXTN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endParaRPr lang="en-GB" altLang="en-US" sz="1800" dirty="0">
              <a:solidFill>
                <a:prstClr val="black"/>
              </a:solidFill>
              <a:latin typeface="Arial" panose="020B0604020202020204" pitchFamily="34" charset="0"/>
            </a:endParaRPr>
          </a:p>
        </p:txBody>
      </p:sp>
      <p:sp>
        <p:nvSpPr>
          <p:cNvPr id="6148" name="AutoShape 4" descr="https://encrypted-tbn2.gstatic.com/images?q=tbn:ANd9GcTzeqULco7XK3P5X5bAfmnLhRNNtu9yRsGKuCZskGoMTFzyXTN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endParaRPr lang="en-GB" altLang="en-US" sz="1800" dirty="0">
              <a:solidFill>
                <a:prstClr val="black"/>
              </a:solidFill>
              <a:latin typeface="Arial" panose="020B0604020202020204" pitchFamily="34" charset="0"/>
            </a:endParaRPr>
          </a:p>
        </p:txBody>
      </p:sp>
      <p:sp>
        <p:nvSpPr>
          <p:cNvPr id="6149" name="Title 1"/>
          <p:cNvSpPr>
            <a:spLocks noGrp="1"/>
          </p:cNvSpPr>
          <p:nvPr>
            <p:ph type="title"/>
          </p:nvPr>
        </p:nvSpPr>
        <p:spPr/>
        <p:txBody>
          <a:bodyPr/>
          <a:lstStyle/>
          <a:p>
            <a:pPr eaLnBrk="1" hangingPunct="1"/>
            <a:r>
              <a:rPr lang="en-GB" altLang="en-US" smtClean="0">
                <a:latin typeface="Arial" charset="0"/>
                <a:cs typeface="Arial" charset="0"/>
              </a:rPr>
              <a:t>Correlations</a:t>
            </a:r>
          </a:p>
        </p:txBody>
      </p:sp>
    </p:spTree>
    <p:extLst>
      <p:ext uri="{BB962C8B-B14F-4D97-AF65-F5344CB8AC3E}">
        <p14:creationId xmlns:p14="http://schemas.microsoft.com/office/powerpoint/2010/main" val="22588659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7937"/>
            <a:ext cx="9324527" cy="4360863"/>
          </a:xfrm>
        </p:spPr>
        <p:txBody>
          <a:bodyPr>
            <a:normAutofit/>
          </a:bodyPr>
          <a:lstStyle/>
          <a:p>
            <a:pPr eaLnBrk="1" hangingPunct="1">
              <a:spcBef>
                <a:spcPct val="0"/>
              </a:spcBef>
            </a:pPr>
            <a:r>
              <a:rPr lang="en-US" altLang="en-US" sz="2800" dirty="0" smtClean="0">
                <a:latin typeface="Arial" charset="0"/>
                <a:cs typeface="Arial" charset="0"/>
              </a:rPr>
              <a:t>Unlike experiments there is no IV, just two variables that occur together as ‘co-variables.’</a:t>
            </a:r>
          </a:p>
          <a:p>
            <a:pPr eaLnBrk="1" hangingPunct="1">
              <a:spcBef>
                <a:spcPct val="0"/>
              </a:spcBef>
            </a:pPr>
            <a:r>
              <a:rPr lang="en-US" altLang="en-US" sz="2800" dirty="0" smtClean="0">
                <a:latin typeface="Arial" charset="0"/>
                <a:cs typeface="Arial" charset="0"/>
              </a:rPr>
              <a:t>As there is no IV to manipulate we cannot establish cause and effect.</a:t>
            </a:r>
          </a:p>
          <a:p>
            <a:pPr eaLnBrk="1" hangingPunct="1">
              <a:spcBef>
                <a:spcPct val="0"/>
              </a:spcBef>
            </a:pPr>
            <a:r>
              <a:rPr lang="en-US" altLang="en-US" sz="2800" dirty="0" smtClean="0">
                <a:latin typeface="Arial" charset="0"/>
                <a:cs typeface="Arial" charset="0"/>
              </a:rPr>
              <a:t>We don’t know which variable is causing the other, we just know there is a relationship between them.</a:t>
            </a:r>
          </a:p>
        </p:txBody>
      </p:sp>
      <p:sp>
        <p:nvSpPr>
          <p:cNvPr id="7171" name="AutoShape 2" descr="https://encrypted-tbn2.gstatic.com/images?q=tbn:ANd9GcTzeqULco7XK3P5X5bAfmnLhRNNtu9yRsGKuCZskGoMTFzyXTN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endParaRPr lang="en-GB" altLang="en-US" sz="1800" dirty="0">
              <a:solidFill>
                <a:prstClr val="black"/>
              </a:solidFill>
              <a:latin typeface="Arial" panose="020B0604020202020204" pitchFamily="34" charset="0"/>
            </a:endParaRPr>
          </a:p>
        </p:txBody>
      </p:sp>
      <p:sp>
        <p:nvSpPr>
          <p:cNvPr id="7172" name="AutoShape 4" descr="https://encrypted-tbn2.gstatic.com/images?q=tbn:ANd9GcTzeqULco7XK3P5X5bAfmnLhRNNtu9yRsGKuCZskGoMTFzyXTN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endParaRPr lang="en-GB" altLang="en-US" sz="1800" dirty="0">
              <a:solidFill>
                <a:prstClr val="black"/>
              </a:solidFill>
              <a:latin typeface="Arial" panose="020B0604020202020204" pitchFamily="34" charset="0"/>
            </a:endParaRPr>
          </a:p>
        </p:txBody>
      </p:sp>
      <p:sp>
        <p:nvSpPr>
          <p:cNvPr id="7" name="Rounded Rectangular Callout 6"/>
          <p:cNvSpPr/>
          <p:nvPr/>
        </p:nvSpPr>
        <p:spPr>
          <a:xfrm>
            <a:off x="583664" y="3284984"/>
            <a:ext cx="7976673" cy="2304256"/>
          </a:xfrm>
          <a:prstGeom prst="wedgeRoundRectCallout">
            <a:avLst>
              <a:gd name="adj1" fmla="val -22945"/>
              <a:gd name="adj2" fmla="val 49476"/>
              <a:gd name="adj3" fmla="val 16667"/>
            </a:avLst>
          </a:prstGeom>
          <a:solidFill>
            <a:srgbClr val="EEE5E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lstStyle/>
          <a:p>
            <a:pPr marL="365125" eaLnBrk="0" hangingPunct="0">
              <a:defRPr/>
            </a:pPr>
            <a:endParaRPr lang="en-GB" sz="2000" dirty="0">
              <a:solidFill>
                <a:prstClr val="black"/>
              </a:solidFill>
              <a:latin typeface="Arial" panose="020B0604020202020204" pitchFamily="34" charset="0"/>
              <a:cs typeface="Arial" panose="020B0604020202020204" pitchFamily="34" charset="0"/>
            </a:endParaRPr>
          </a:p>
        </p:txBody>
      </p:sp>
      <p:sp>
        <p:nvSpPr>
          <p:cNvPr id="10" name="TextBox 9"/>
          <p:cNvSpPr txBox="1"/>
          <p:nvPr/>
        </p:nvSpPr>
        <p:spPr>
          <a:xfrm>
            <a:off x="2682875" y="3913188"/>
            <a:ext cx="1512888" cy="554037"/>
          </a:xfrm>
          <a:prstGeom prst="rect">
            <a:avLst/>
          </a:prstGeom>
          <a:solidFill>
            <a:srgbClr val="D8C4DA"/>
          </a:solidFill>
          <a:ln>
            <a:solidFill>
              <a:srgbClr val="9A689E"/>
            </a:solidFill>
          </a:ln>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GB" sz="3000" b="1" dirty="0">
                <a:solidFill>
                  <a:prstClr val="black"/>
                </a:solidFill>
                <a:latin typeface="Arial" panose="020B0604020202020204" pitchFamily="34" charset="0"/>
                <a:cs typeface="Arial" panose="020B0604020202020204" pitchFamily="34" charset="0"/>
              </a:rPr>
              <a:t>IV</a:t>
            </a:r>
          </a:p>
        </p:txBody>
      </p:sp>
      <p:sp>
        <p:nvSpPr>
          <p:cNvPr id="3" name="Oval 2"/>
          <p:cNvSpPr/>
          <p:nvPr/>
        </p:nvSpPr>
        <p:spPr>
          <a:xfrm>
            <a:off x="5724525" y="3541713"/>
            <a:ext cx="1295400" cy="1296987"/>
          </a:xfrm>
          <a:prstGeom prst="ellipse">
            <a:avLst/>
          </a:prstGeom>
          <a:solidFill>
            <a:srgbClr val="D8C4DA"/>
          </a:solidFill>
          <a:ln>
            <a:solidFill>
              <a:srgbClr val="9A689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000" b="1" dirty="0">
                <a:solidFill>
                  <a:prstClr val="black"/>
                </a:solidFill>
                <a:latin typeface="Arial" panose="020B0604020202020204" pitchFamily="34" charset="0"/>
                <a:cs typeface="Arial" panose="020B0604020202020204" pitchFamily="34" charset="0"/>
              </a:rPr>
              <a:t>DV</a:t>
            </a:r>
          </a:p>
        </p:txBody>
      </p:sp>
      <p:sp>
        <p:nvSpPr>
          <p:cNvPr id="13" name="Right Arrow 12"/>
          <p:cNvSpPr/>
          <p:nvPr/>
        </p:nvSpPr>
        <p:spPr>
          <a:xfrm>
            <a:off x="4587875" y="3848100"/>
            <a:ext cx="744538" cy="682625"/>
          </a:xfrm>
          <a:prstGeom prst="rightArrow">
            <a:avLst/>
          </a:prstGeom>
          <a:solidFill>
            <a:schemeClr val="bg1"/>
          </a:solidFill>
          <a:ln>
            <a:solidFill>
              <a:srgbClr val="9A68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latin typeface="Arial" panose="020B0604020202020204" pitchFamily="34" charset="0"/>
            </a:endParaRPr>
          </a:p>
        </p:txBody>
      </p:sp>
      <p:sp>
        <p:nvSpPr>
          <p:cNvPr id="7179" name="TextBox 3"/>
          <p:cNvSpPr txBox="1">
            <a:spLocks noChangeArrowheads="1"/>
          </p:cNvSpPr>
          <p:nvPr/>
        </p:nvSpPr>
        <p:spPr bwMode="auto">
          <a:xfrm>
            <a:off x="730250" y="4035425"/>
            <a:ext cx="158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800" b="1">
                <a:solidFill>
                  <a:prstClr val="black"/>
                </a:solidFill>
              </a:rPr>
              <a:t>Experiment</a:t>
            </a:r>
          </a:p>
        </p:txBody>
      </p:sp>
      <p:sp>
        <p:nvSpPr>
          <p:cNvPr id="7180" name="TextBox 14"/>
          <p:cNvSpPr txBox="1">
            <a:spLocks noChangeArrowheads="1"/>
          </p:cNvSpPr>
          <p:nvPr/>
        </p:nvSpPr>
        <p:spPr bwMode="auto">
          <a:xfrm>
            <a:off x="2647950" y="4991100"/>
            <a:ext cx="158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hangingPunct="1">
              <a:spcBef>
                <a:spcPct val="0"/>
              </a:spcBef>
              <a:buFontTx/>
              <a:buNone/>
            </a:pPr>
            <a:r>
              <a:rPr lang="en-GB" altLang="en-US" sz="1800" b="1">
                <a:solidFill>
                  <a:prstClr val="black"/>
                </a:solidFill>
              </a:rPr>
              <a:t>CAUSE</a:t>
            </a:r>
          </a:p>
        </p:txBody>
      </p:sp>
      <p:sp>
        <p:nvSpPr>
          <p:cNvPr id="7181" name="TextBox 15"/>
          <p:cNvSpPr txBox="1">
            <a:spLocks noChangeArrowheads="1"/>
          </p:cNvSpPr>
          <p:nvPr/>
        </p:nvSpPr>
        <p:spPr bwMode="auto">
          <a:xfrm>
            <a:off x="5580063" y="4991100"/>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hangingPunct="1">
              <a:spcBef>
                <a:spcPct val="0"/>
              </a:spcBef>
              <a:buFontTx/>
              <a:buNone/>
            </a:pPr>
            <a:r>
              <a:rPr lang="en-GB" altLang="en-US" sz="1800" b="1">
                <a:solidFill>
                  <a:prstClr val="black"/>
                </a:solidFill>
              </a:rPr>
              <a:t>EFFECT</a:t>
            </a:r>
          </a:p>
        </p:txBody>
      </p:sp>
    </p:spTree>
    <p:extLst>
      <p:ext uri="{BB962C8B-B14F-4D97-AF65-F5344CB8AC3E}">
        <p14:creationId xmlns:p14="http://schemas.microsoft.com/office/powerpoint/2010/main" val="160783818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2828</Words>
  <Application>Microsoft Office PowerPoint</Application>
  <PresentationFormat>On-screen Show (4:3)</PresentationFormat>
  <Paragraphs>360</Paragraphs>
  <Slides>49</Slides>
  <Notes>19</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1_Office Theme</vt:lpstr>
      <vt:lpstr>simple-light</vt:lpstr>
      <vt:lpstr>Could you have a single gene for …</vt:lpstr>
      <vt:lpstr>Could you have a single gene for …</vt:lpstr>
      <vt:lpstr>Even if you have that gene … will you show the behaviour?</vt:lpstr>
      <vt:lpstr>Medical Model: Gottesman</vt:lpstr>
      <vt:lpstr>Learning Objectives </vt:lpstr>
      <vt:lpstr>Key terms </vt:lpstr>
      <vt:lpstr>Correlations</vt:lpstr>
      <vt:lpstr>Correlations</vt:lpstr>
      <vt:lpstr>PowerPoint Presentation</vt:lpstr>
      <vt:lpstr>PowerPoint Presentation</vt:lpstr>
      <vt:lpstr>PowerPoint Presentation</vt:lpstr>
      <vt:lpstr>Paper 1 Section B: Research design and response </vt:lpstr>
      <vt:lpstr>Hypotheses</vt:lpstr>
      <vt:lpstr>Hypotheses</vt:lpstr>
      <vt:lpstr>Hypotheses</vt:lpstr>
      <vt:lpstr>PowerPoint Presentation</vt:lpstr>
      <vt:lpstr>PowerPoint Presentation</vt:lpstr>
      <vt:lpstr>PowerPoint Presentation</vt:lpstr>
      <vt:lpstr>PowerPoint Presentation</vt:lpstr>
      <vt:lpstr>PowerPoint Presentation</vt:lpstr>
      <vt:lpstr>Positive and negative correlations </vt:lpstr>
      <vt:lpstr>Scatter diagrams</vt:lpstr>
      <vt:lpstr>Positive, negative and no correlations</vt:lpstr>
      <vt:lpstr>Positive, negative and no correlations</vt:lpstr>
      <vt:lpstr>Correlation Co-efficient</vt:lpstr>
      <vt:lpstr>Correlation Co-efficient</vt:lpstr>
      <vt:lpstr>Correlation Co-efficient</vt:lpstr>
      <vt:lpstr>Strengths of Correlations</vt:lpstr>
      <vt:lpstr>Weaknesses of Correlations</vt:lpstr>
      <vt:lpstr>Medical Model: Gottesman</vt:lpstr>
      <vt:lpstr>Medical Model: Gottesman</vt:lpstr>
      <vt:lpstr>Medical Model: Gottesman</vt:lpstr>
      <vt:lpstr>Proportions of People Admitted to Hospital for Sz and Bipolar Disorder and their Parents</vt:lpstr>
      <vt:lpstr>PowerPoint Presentation</vt:lpstr>
      <vt:lpstr>PowerPoint Presentation</vt:lpstr>
      <vt:lpstr>Medical Model: Gottesman</vt:lpstr>
      <vt:lpstr>Gottesman: Evaluation: Sampling Bias</vt:lpstr>
      <vt:lpstr>Medical Model: Gottesman</vt:lpstr>
      <vt:lpstr>Gottesman: Evaluation: Ethics</vt:lpstr>
      <vt:lpstr>Gottesman: Free Will v Determinism</vt:lpstr>
      <vt:lpstr>Medical Model: Gottesman</vt:lpstr>
      <vt:lpstr>Gottesman: Deterministic </vt:lpstr>
      <vt:lpstr>Gottesman: Reductionist</vt:lpstr>
      <vt:lpstr>Gottesman: Families Share the same environment</vt:lpstr>
      <vt:lpstr>Gottesman: Individual / Situational</vt:lpstr>
      <vt:lpstr>Gottesman: Validity</vt:lpstr>
      <vt:lpstr>Gottesman: Ethics</vt:lpstr>
      <vt:lpstr>Gottesman: Useful</vt:lpstr>
      <vt:lpstr>Validity and Reliability of Diagnosis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Model: Gottesman</dc:title>
  <dc:creator>Evagora</dc:creator>
  <cp:lastModifiedBy>Evagora V</cp:lastModifiedBy>
  <cp:revision>19</cp:revision>
  <dcterms:created xsi:type="dcterms:W3CDTF">2018-06-18T04:37:41Z</dcterms:created>
  <dcterms:modified xsi:type="dcterms:W3CDTF">2018-06-27T12:55:20Z</dcterms:modified>
</cp:coreProperties>
</file>