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sldIdLst>
    <p:sldId id="282" r:id="rId4"/>
    <p:sldId id="287" r:id="rId5"/>
    <p:sldId id="257" r:id="rId6"/>
    <p:sldId id="258" r:id="rId7"/>
    <p:sldId id="259" r:id="rId8"/>
    <p:sldId id="260" r:id="rId9"/>
    <p:sldId id="261" r:id="rId10"/>
    <p:sldId id="284" r:id="rId11"/>
    <p:sldId id="285" r:id="rId12"/>
    <p:sldId id="286" r:id="rId13"/>
    <p:sldId id="263" r:id="rId14"/>
    <p:sldId id="339" r:id="rId15"/>
    <p:sldId id="264" r:id="rId16"/>
    <p:sldId id="268" r:id="rId17"/>
    <p:sldId id="269" r:id="rId18"/>
    <p:sldId id="270" r:id="rId19"/>
    <p:sldId id="272" r:id="rId20"/>
    <p:sldId id="265" r:id="rId21"/>
    <p:sldId id="277" r:id="rId22"/>
    <p:sldId id="276" r:id="rId23"/>
    <p:sldId id="283" r:id="rId24"/>
    <p:sldId id="288" r:id="rId25"/>
    <p:sldId id="335" r:id="rId26"/>
    <p:sldId id="337" r:id="rId27"/>
    <p:sldId id="338" r:id="rId28"/>
    <p:sldId id="289" r:id="rId29"/>
    <p:sldId id="290" r:id="rId30"/>
    <p:sldId id="291" r:id="rId31"/>
    <p:sldId id="292"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36" r:id="rId45"/>
    <p:sldId id="347" r:id="rId46"/>
    <p:sldId id="317" r:id="rId47"/>
    <p:sldId id="306" r:id="rId48"/>
    <p:sldId id="307" r:id="rId49"/>
    <p:sldId id="308" r:id="rId50"/>
    <p:sldId id="309" r:id="rId51"/>
    <p:sldId id="310" r:id="rId52"/>
    <p:sldId id="311" r:id="rId53"/>
    <p:sldId id="312" r:id="rId54"/>
    <p:sldId id="314" r:id="rId55"/>
    <p:sldId id="315" r:id="rId56"/>
    <p:sldId id="318" r:id="rId57"/>
    <p:sldId id="319" r:id="rId58"/>
    <p:sldId id="320" r:id="rId59"/>
    <p:sldId id="321" r:id="rId60"/>
    <p:sldId id="322" r:id="rId61"/>
    <p:sldId id="327" r:id="rId62"/>
    <p:sldId id="328" r:id="rId63"/>
    <p:sldId id="329" r:id="rId64"/>
    <p:sldId id="330" r:id="rId65"/>
    <p:sldId id="331" r:id="rId66"/>
    <p:sldId id="323" r:id="rId67"/>
    <p:sldId id="324" r:id="rId68"/>
    <p:sldId id="325" r:id="rId69"/>
    <p:sldId id="326" r:id="rId70"/>
    <p:sldId id="340" r:id="rId71"/>
    <p:sldId id="341" r:id="rId72"/>
    <p:sldId id="342" r:id="rId73"/>
    <p:sldId id="343" r:id="rId74"/>
    <p:sldId id="344" r:id="rId75"/>
    <p:sldId id="345" r:id="rId76"/>
    <p:sldId id="34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596" y="8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5631A7-2721-48A8-B621-995CB44CBC85}"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270906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5631A7-2721-48A8-B621-995CB44CBC85}"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192028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5631A7-2721-48A8-B621-995CB44CBC85}"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1111858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0063" y="1773238"/>
            <a:ext cx="8134350" cy="1811337"/>
          </a:xfrm>
        </p:spPr>
        <p:txBody>
          <a:bodyPr anchor="b"/>
          <a:lstStyle>
            <a:lvl1pPr>
              <a:defRPr sz="51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500063" y="3789363"/>
            <a:ext cx="8134350" cy="838200"/>
          </a:xfrm>
        </p:spPr>
        <p:txBody>
          <a:bodyPr/>
          <a:lstStyle>
            <a:lvl1pPr marL="0" indent="0">
              <a:buFontTx/>
              <a:buNone/>
              <a:defRPr sz="41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98137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1268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982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0063" y="3213100"/>
            <a:ext cx="3990975" cy="327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3213100"/>
            <a:ext cx="3990975" cy="3271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9088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4746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67485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254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305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5631A7-2721-48A8-B621-995CB44CBC85}"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937110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2068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8964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1862138"/>
            <a:ext cx="2033588" cy="4622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0063" y="1862138"/>
            <a:ext cx="5948362" cy="462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7722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3" y="1862138"/>
            <a:ext cx="8134350" cy="7032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00063" y="3213100"/>
            <a:ext cx="3990975" cy="327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3438" y="3213100"/>
            <a:ext cx="3990975" cy="327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3403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0063" y="1862138"/>
            <a:ext cx="8134350" cy="70326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00063" y="3213100"/>
            <a:ext cx="3990975" cy="327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3438" y="3213100"/>
            <a:ext cx="3990975" cy="327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95116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A3669473-795C-4976-A4D9-B23923F637BD}" type="datetimeFigureOut">
              <a:rPr lang="en-GB"/>
              <a:pPr>
                <a:defRPr/>
              </a:pPr>
              <a:t>31/01/2019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6988E367-35BE-4393-85FD-01182B2EC3C7}" type="slidenum">
              <a:rPr lang="en-GB"/>
              <a:pPr>
                <a:defRPr/>
              </a:pPr>
              <a:t>‹#›</a:t>
            </a:fld>
            <a:endParaRPr lang="en-GB"/>
          </a:p>
        </p:txBody>
      </p:sp>
    </p:spTree>
    <p:extLst>
      <p:ext uri="{BB962C8B-B14F-4D97-AF65-F5344CB8AC3E}">
        <p14:creationId xmlns:p14="http://schemas.microsoft.com/office/powerpoint/2010/main" val="426246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C6305B69-A9F5-4F6E-A77B-7F80E6D100B8}" type="datetimeFigureOut">
              <a:rPr lang="en-GB"/>
              <a:pPr>
                <a:defRPr/>
              </a:pPr>
              <a:t>31/01/2019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5F38FC51-4909-4041-BD87-5D39466777FB}" type="slidenum">
              <a:rPr lang="en-GB"/>
              <a:pPr>
                <a:defRPr/>
              </a:pPr>
              <a:t>‹#›</a:t>
            </a:fld>
            <a:endParaRPr lang="en-GB"/>
          </a:p>
        </p:txBody>
      </p:sp>
    </p:spTree>
    <p:extLst>
      <p:ext uri="{BB962C8B-B14F-4D97-AF65-F5344CB8AC3E}">
        <p14:creationId xmlns:p14="http://schemas.microsoft.com/office/powerpoint/2010/main" val="1159906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3E216996-4FC7-4D4F-A416-67C64C9760AB}" type="datetimeFigureOut">
              <a:rPr lang="en-GB"/>
              <a:pPr>
                <a:defRPr/>
              </a:pPr>
              <a:t>31/01/2019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A79D8B81-AF12-4F89-BB94-CAEAAA50ADCE}" type="slidenum">
              <a:rPr lang="en-GB"/>
              <a:pPr>
                <a:defRPr/>
              </a:pPr>
              <a:t>‹#›</a:t>
            </a:fld>
            <a:endParaRPr lang="en-GB"/>
          </a:p>
        </p:txBody>
      </p:sp>
    </p:spTree>
    <p:extLst>
      <p:ext uri="{BB962C8B-B14F-4D97-AF65-F5344CB8AC3E}">
        <p14:creationId xmlns:p14="http://schemas.microsoft.com/office/powerpoint/2010/main" val="3277166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BF3D0ABE-A654-4CA3-8B33-79E261867573}" type="datetimeFigureOut">
              <a:rPr lang="en-GB"/>
              <a:pPr>
                <a:defRPr/>
              </a:pPr>
              <a:t>31/01/2019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5D4020BA-0369-4E61-A104-8611DF0AEC0A}" type="slidenum">
              <a:rPr lang="en-GB"/>
              <a:pPr>
                <a:defRPr/>
              </a:pPr>
              <a:t>‹#›</a:t>
            </a:fld>
            <a:endParaRPr lang="en-GB"/>
          </a:p>
        </p:txBody>
      </p:sp>
    </p:spTree>
    <p:extLst>
      <p:ext uri="{BB962C8B-B14F-4D97-AF65-F5344CB8AC3E}">
        <p14:creationId xmlns:p14="http://schemas.microsoft.com/office/powerpoint/2010/main" val="277148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vl1pPr>
          </a:lstStyle>
          <a:p>
            <a:pPr>
              <a:defRPr/>
            </a:pPr>
            <a:fld id="{51DE3646-182A-477D-BD16-142F87DF19E9}" type="datetimeFigureOut">
              <a:rPr lang="en-GB"/>
              <a:pPr>
                <a:defRPr/>
              </a:pPr>
              <a:t>31/01/2019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BF6AABD0-0FF1-474C-B51E-B87E5559CE92}" type="slidenum">
              <a:rPr lang="en-GB"/>
              <a:pPr>
                <a:defRPr/>
              </a:pPr>
              <a:t>‹#›</a:t>
            </a:fld>
            <a:endParaRPr lang="en-GB"/>
          </a:p>
        </p:txBody>
      </p:sp>
    </p:spTree>
    <p:extLst>
      <p:ext uri="{BB962C8B-B14F-4D97-AF65-F5344CB8AC3E}">
        <p14:creationId xmlns:p14="http://schemas.microsoft.com/office/powerpoint/2010/main" val="174278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31A7-2721-48A8-B621-995CB44CBC85}" type="datetimeFigureOut">
              <a:rPr lang="en-GB" smtClean="0"/>
              <a:t>31/01/2019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1802005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B060ACA4-F0C9-4FFA-882C-DEA70B42E6D3}" type="datetimeFigureOut">
              <a:rPr lang="en-GB"/>
              <a:pPr>
                <a:defRPr/>
              </a:pPr>
              <a:t>31/01/2019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D652D5A-B722-4557-9E7E-F806DC88C7C8}" type="slidenum">
              <a:rPr lang="en-GB"/>
              <a:pPr>
                <a:defRPr/>
              </a:pPr>
              <a:t>‹#›</a:t>
            </a:fld>
            <a:endParaRPr lang="en-GB"/>
          </a:p>
        </p:txBody>
      </p:sp>
    </p:spTree>
    <p:extLst>
      <p:ext uri="{BB962C8B-B14F-4D97-AF65-F5344CB8AC3E}">
        <p14:creationId xmlns:p14="http://schemas.microsoft.com/office/powerpoint/2010/main" val="141955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05E1993C-7404-44FB-BE2A-D1395DDCB7D5}" type="datetimeFigureOut">
              <a:rPr lang="en-GB"/>
              <a:pPr>
                <a:defRPr/>
              </a:pPr>
              <a:t>31/01/2019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96917011-6AC3-42B9-A26B-AA7FC4661CBB}" type="slidenum">
              <a:rPr lang="en-GB"/>
              <a:pPr>
                <a:defRPr/>
              </a:pPr>
              <a:t>‹#›</a:t>
            </a:fld>
            <a:endParaRPr lang="en-GB"/>
          </a:p>
        </p:txBody>
      </p:sp>
    </p:spTree>
    <p:extLst>
      <p:ext uri="{BB962C8B-B14F-4D97-AF65-F5344CB8AC3E}">
        <p14:creationId xmlns:p14="http://schemas.microsoft.com/office/powerpoint/2010/main" val="1405121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79DEF897-339D-44B2-BC52-7542983B78D9}" type="datetimeFigureOut">
              <a:rPr lang="en-GB"/>
              <a:pPr>
                <a:defRPr/>
              </a:pPr>
              <a:t>31/01/2019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3E1DB4D5-ABE7-43EA-A71F-8C4648AEDC50}" type="slidenum">
              <a:rPr lang="en-GB"/>
              <a:pPr>
                <a:defRPr/>
              </a:pPr>
              <a:t>‹#›</a:t>
            </a:fld>
            <a:endParaRPr lang="en-GB"/>
          </a:p>
        </p:txBody>
      </p:sp>
    </p:spTree>
    <p:extLst>
      <p:ext uri="{BB962C8B-B14F-4D97-AF65-F5344CB8AC3E}">
        <p14:creationId xmlns:p14="http://schemas.microsoft.com/office/powerpoint/2010/main" val="3389020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28B37505-2769-4BBD-B681-27DD025F4090}" type="datetimeFigureOut">
              <a:rPr lang="en-GB"/>
              <a:pPr>
                <a:defRPr/>
              </a:pPr>
              <a:t>31/01/2019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24EE7B16-E093-4B42-96B3-BA8B2DA02108}" type="slidenum">
              <a:rPr lang="en-GB"/>
              <a:pPr>
                <a:defRPr/>
              </a:pPr>
              <a:t>‹#›</a:t>
            </a:fld>
            <a:endParaRPr lang="en-GB"/>
          </a:p>
        </p:txBody>
      </p:sp>
    </p:spTree>
    <p:extLst>
      <p:ext uri="{BB962C8B-B14F-4D97-AF65-F5344CB8AC3E}">
        <p14:creationId xmlns:p14="http://schemas.microsoft.com/office/powerpoint/2010/main" val="191872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4FF23AB8-5ED7-4747-9451-8E57B8645E4C}" type="datetimeFigureOut">
              <a:rPr lang="en-GB"/>
              <a:pPr>
                <a:defRPr/>
              </a:pPr>
              <a:t>31/01/2019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41B4B2BB-FCA7-45E6-AE1F-77C5715D02A3}" type="slidenum">
              <a:rPr lang="en-GB"/>
              <a:pPr>
                <a:defRPr/>
              </a:pPr>
              <a:t>‹#›</a:t>
            </a:fld>
            <a:endParaRPr lang="en-GB"/>
          </a:p>
        </p:txBody>
      </p:sp>
    </p:spTree>
    <p:extLst>
      <p:ext uri="{BB962C8B-B14F-4D97-AF65-F5344CB8AC3E}">
        <p14:creationId xmlns:p14="http://schemas.microsoft.com/office/powerpoint/2010/main" val="3184335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092D1959-3330-4BD0-9182-A129C4D20008}" type="datetimeFigureOut">
              <a:rPr lang="en-GB"/>
              <a:pPr>
                <a:defRPr/>
              </a:pPr>
              <a:t>31/01/2019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9ACC8573-9F08-41ED-997E-80799776BA5B}" type="slidenum">
              <a:rPr lang="en-GB"/>
              <a:pPr>
                <a:defRPr/>
              </a:pPr>
              <a:t>‹#›</a:t>
            </a:fld>
            <a:endParaRPr lang="en-GB"/>
          </a:p>
        </p:txBody>
      </p:sp>
    </p:spTree>
    <p:extLst>
      <p:ext uri="{BB962C8B-B14F-4D97-AF65-F5344CB8AC3E}">
        <p14:creationId xmlns:p14="http://schemas.microsoft.com/office/powerpoint/2010/main" val="212419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5631A7-2721-48A8-B621-995CB44CBC85}" type="datetimeFigureOut">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262296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5631A7-2721-48A8-B621-995CB44CBC85}" type="datetimeFigureOut">
              <a:rPr lang="en-GB" smtClean="0"/>
              <a:t>31/01/2019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384432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5631A7-2721-48A8-B621-995CB44CBC85}" type="datetimeFigureOut">
              <a:rPr lang="en-GB" smtClean="0"/>
              <a:t>31/01/2019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295754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31A7-2721-48A8-B621-995CB44CBC85}" type="datetimeFigureOut">
              <a:rPr lang="en-GB" smtClean="0"/>
              <a:t>31/01/2019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66534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31A7-2721-48A8-B621-995CB44CBC85}" type="datetimeFigureOut">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413213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31A7-2721-48A8-B621-995CB44CBC85}" type="datetimeFigureOut">
              <a:rPr lang="en-GB" smtClean="0"/>
              <a:t>31/01/2019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2F30C-B211-4A77-A9C4-BF89E1FD6865}" type="slidenum">
              <a:rPr lang="en-GB" smtClean="0"/>
              <a:t>‹#›</a:t>
            </a:fld>
            <a:endParaRPr lang="en-GB"/>
          </a:p>
        </p:txBody>
      </p:sp>
    </p:spTree>
    <p:extLst>
      <p:ext uri="{BB962C8B-B14F-4D97-AF65-F5344CB8AC3E}">
        <p14:creationId xmlns:p14="http://schemas.microsoft.com/office/powerpoint/2010/main" val="395912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31A7-2721-48A8-B621-995CB44CBC85}" type="datetimeFigureOut">
              <a:rPr lang="en-GB" smtClean="0"/>
              <a:t>31/01/2019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2F30C-B211-4A77-A9C4-BF89E1FD6865}" type="slidenum">
              <a:rPr lang="en-GB" smtClean="0"/>
              <a:t>‹#›</a:t>
            </a:fld>
            <a:endParaRPr lang="en-GB"/>
          </a:p>
        </p:txBody>
      </p:sp>
    </p:spTree>
    <p:extLst>
      <p:ext uri="{BB962C8B-B14F-4D97-AF65-F5344CB8AC3E}">
        <p14:creationId xmlns:p14="http://schemas.microsoft.com/office/powerpoint/2010/main" val="379616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0063" y="1862138"/>
            <a:ext cx="813435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00063" y="3213100"/>
            <a:ext cx="8134350" cy="32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3502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a:solidFill>
            <a:srgbClr val="E89D00"/>
          </a:solidFill>
          <a:latin typeface="+mj-lt"/>
          <a:ea typeface="+mj-ea"/>
          <a:cs typeface="+mj-cs"/>
        </a:defRPr>
      </a:lvl1pPr>
      <a:lvl2pPr algn="l" rtl="0" eaLnBrk="0" fontAlgn="base" hangingPunct="0">
        <a:spcBef>
          <a:spcPct val="0"/>
        </a:spcBef>
        <a:spcAft>
          <a:spcPct val="0"/>
        </a:spcAft>
        <a:defRPr sz="3600">
          <a:solidFill>
            <a:srgbClr val="E89D00"/>
          </a:solidFill>
          <a:latin typeface="Arial" pitchFamily="34" charset="0"/>
        </a:defRPr>
      </a:lvl2pPr>
      <a:lvl3pPr algn="l" rtl="0" eaLnBrk="0" fontAlgn="base" hangingPunct="0">
        <a:spcBef>
          <a:spcPct val="0"/>
        </a:spcBef>
        <a:spcAft>
          <a:spcPct val="0"/>
        </a:spcAft>
        <a:defRPr sz="3600">
          <a:solidFill>
            <a:srgbClr val="E89D00"/>
          </a:solidFill>
          <a:latin typeface="Arial" pitchFamily="34" charset="0"/>
        </a:defRPr>
      </a:lvl3pPr>
      <a:lvl4pPr algn="l" rtl="0" eaLnBrk="0" fontAlgn="base" hangingPunct="0">
        <a:spcBef>
          <a:spcPct val="0"/>
        </a:spcBef>
        <a:spcAft>
          <a:spcPct val="0"/>
        </a:spcAft>
        <a:defRPr sz="3600">
          <a:solidFill>
            <a:srgbClr val="E89D00"/>
          </a:solidFill>
          <a:latin typeface="Arial" pitchFamily="34" charset="0"/>
        </a:defRPr>
      </a:lvl4pPr>
      <a:lvl5pPr algn="l" rtl="0" eaLnBrk="0" fontAlgn="base" hangingPunct="0">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p:titleStyle>
    <p:bodyStyle>
      <a:lvl1pPr marL="355600" indent="-355600" algn="l" rtl="0" eaLnBrk="0" fontAlgn="base" hangingPunct="0">
        <a:spcBef>
          <a:spcPct val="20000"/>
        </a:spcBef>
        <a:spcAft>
          <a:spcPct val="0"/>
        </a:spcAft>
        <a:buChar char="•"/>
        <a:defRPr sz="2800">
          <a:solidFill>
            <a:srgbClr val="000066"/>
          </a:solidFill>
          <a:latin typeface="+mn-lt"/>
          <a:ea typeface="+mn-ea"/>
          <a:cs typeface="+mn-cs"/>
        </a:defRPr>
      </a:lvl1pPr>
      <a:lvl2pPr marL="1079500" indent="-355600" algn="l" rtl="0" eaLnBrk="0" fontAlgn="base" hangingPunct="0">
        <a:spcBef>
          <a:spcPct val="20000"/>
        </a:spcBef>
        <a:spcAft>
          <a:spcPct val="0"/>
        </a:spcAft>
        <a:buChar char="–"/>
        <a:defRPr sz="2400">
          <a:solidFill>
            <a:srgbClr val="000066"/>
          </a:solidFill>
          <a:latin typeface="+mn-lt"/>
        </a:defRPr>
      </a:lvl2pPr>
      <a:lvl3pPr marL="1790700" indent="-355600" algn="l" rtl="0" eaLnBrk="0" fontAlgn="base" hangingPunct="0">
        <a:spcBef>
          <a:spcPct val="20000"/>
        </a:spcBef>
        <a:spcAft>
          <a:spcPct val="0"/>
        </a:spcAft>
        <a:buChar char="•"/>
        <a:defRPr sz="2000">
          <a:solidFill>
            <a:srgbClr val="000066"/>
          </a:solidFill>
          <a:latin typeface="+mn-lt"/>
        </a:defRPr>
      </a:lvl3pPr>
      <a:lvl4pPr marL="2155825" indent="-185738" algn="l" rtl="0" eaLnBrk="0" fontAlgn="base" hangingPunct="0">
        <a:spcBef>
          <a:spcPct val="20000"/>
        </a:spcBef>
        <a:spcAft>
          <a:spcPct val="0"/>
        </a:spcAft>
        <a:buChar char="–"/>
        <a:defRPr>
          <a:solidFill>
            <a:srgbClr val="000066"/>
          </a:solidFill>
          <a:latin typeface="+mn-lt"/>
        </a:defRPr>
      </a:lvl4pPr>
      <a:lvl5pPr marL="2541588" indent="-206375" algn="l" rtl="0" eaLnBrk="0" fontAlgn="base" hangingPunct="0">
        <a:spcBef>
          <a:spcPct val="20000"/>
        </a:spcBef>
        <a:spcAft>
          <a:spcPct val="0"/>
        </a:spcAft>
        <a:buChar char="»"/>
        <a:defRPr sz="1600">
          <a:solidFill>
            <a:srgbClr val="000066"/>
          </a:solidFill>
          <a:latin typeface="+mn-lt"/>
        </a:defRPr>
      </a:lvl5pPr>
      <a:lvl6pPr marL="2998788" indent="-206375" algn="l" rtl="0" fontAlgn="base">
        <a:spcBef>
          <a:spcPct val="20000"/>
        </a:spcBef>
        <a:spcAft>
          <a:spcPct val="0"/>
        </a:spcAft>
        <a:buChar char="»"/>
        <a:defRPr sz="1600">
          <a:solidFill>
            <a:srgbClr val="000066"/>
          </a:solidFill>
          <a:latin typeface="+mn-lt"/>
        </a:defRPr>
      </a:lvl6pPr>
      <a:lvl7pPr marL="3455988" indent="-206375" algn="l" rtl="0" fontAlgn="base">
        <a:spcBef>
          <a:spcPct val="20000"/>
        </a:spcBef>
        <a:spcAft>
          <a:spcPct val="0"/>
        </a:spcAft>
        <a:buChar char="»"/>
        <a:defRPr sz="1600">
          <a:solidFill>
            <a:srgbClr val="000066"/>
          </a:solidFill>
          <a:latin typeface="+mn-lt"/>
        </a:defRPr>
      </a:lvl7pPr>
      <a:lvl8pPr marL="3913188" indent="-206375" algn="l" rtl="0" fontAlgn="base">
        <a:spcBef>
          <a:spcPct val="20000"/>
        </a:spcBef>
        <a:spcAft>
          <a:spcPct val="0"/>
        </a:spcAft>
        <a:buChar char="»"/>
        <a:defRPr sz="1600">
          <a:solidFill>
            <a:srgbClr val="000066"/>
          </a:solidFill>
          <a:latin typeface="+mn-lt"/>
        </a:defRPr>
      </a:lvl8pPr>
      <a:lvl9pPr marL="4370388" indent="-206375" algn="l" rtl="0" fontAlgn="base">
        <a:spcBef>
          <a:spcPct val="20000"/>
        </a:spcBef>
        <a:spcAft>
          <a:spcPct val="0"/>
        </a:spcAft>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anose="020B0604020202020204" pitchFamily="34" charset="0"/>
              </a:defRPr>
            </a:lvl1pPr>
          </a:lstStyle>
          <a:p>
            <a:pPr>
              <a:defRPr/>
            </a:pPr>
            <a:fld id="{192FE479-DF92-4F84-B306-8CECAFA8CDE8}" type="datetimeFigureOut">
              <a:rPr lang="en-GB"/>
              <a:pPr>
                <a:defRPr/>
              </a:pPr>
              <a:t>31/01/2019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anose="020B0604020202020204"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anose="020B0604020202020204" pitchFamily="34" charset="0"/>
              </a:defRPr>
            </a:lvl1pPr>
          </a:lstStyle>
          <a:p>
            <a:pPr>
              <a:defRPr/>
            </a:pPr>
            <a:fld id="{D7492DE7-95CD-410F-A1BC-CF423DDA0980}" type="slidenum">
              <a:rPr lang="en-GB"/>
              <a:pPr>
                <a:defRPr/>
              </a:pPr>
              <a:t>‹#›</a:t>
            </a:fld>
            <a:endParaRPr lang="en-GB" dirty="0"/>
          </a:p>
        </p:txBody>
      </p:sp>
    </p:spTree>
    <p:extLst>
      <p:ext uri="{BB962C8B-B14F-4D97-AF65-F5344CB8AC3E}">
        <p14:creationId xmlns:p14="http://schemas.microsoft.com/office/powerpoint/2010/main" val="1699217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bMD9VsIn2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wZet50f9SQ" TargetMode="External"/><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hyperlink" Target="https://www.youtube.com/watch?v=XA_DA8s803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twZet50f9SQ" TargetMode="External"/><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hyperlink" Target="https://play.kahoot.it/#/?quizId=16fdf8e0-48da-4504-a483-960e14bf73a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XA_DA8s803s" TargetMode="External"/><Relationship Id="rId2" Type="http://schemas.openxmlformats.org/officeDocument/2006/relationships/image" Target="../media/image32.gif"/><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4.gif"/><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 Id="rId4" Type="http://schemas.openxmlformats.org/officeDocument/2006/relationships/image" Target="../media/image32.gif"/></Relationships>
</file>

<file path=ppt/slides/_rels/slide5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6.png"/><Relationship Id="rId1" Type="http://schemas.openxmlformats.org/officeDocument/2006/relationships/slideLayout" Target="../slideLayouts/slideLayout25.xml"/><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bMD9VsIn218" TargetMode="Externa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bMD9VsIn218" TargetMode="Externa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9144000" cy="5301208"/>
          </a:xfrm>
        </p:spPr>
        <p:txBody>
          <a:bodyPr>
            <a:noAutofit/>
          </a:bodyPr>
          <a:lstStyle/>
          <a:p>
            <a:pPr algn="l"/>
            <a:r>
              <a:rPr lang="en-GB" sz="6000" dirty="0" smtClean="0">
                <a:solidFill>
                  <a:schemeClr val="tx1"/>
                </a:solidFill>
                <a:latin typeface="Arial" panose="020B0604020202020204" pitchFamily="34" charset="0"/>
                <a:cs typeface="Arial" panose="020B0604020202020204" pitchFamily="34" charset="0"/>
              </a:rPr>
              <a:t>Identify </a:t>
            </a:r>
            <a:r>
              <a:rPr lang="en-GB" sz="6000" dirty="0">
                <a:solidFill>
                  <a:schemeClr val="tx1"/>
                </a:solidFill>
                <a:latin typeface="Arial" panose="020B0604020202020204" pitchFamily="34" charset="0"/>
                <a:cs typeface="Arial" panose="020B0604020202020204" pitchFamily="34" charset="0"/>
              </a:rPr>
              <a:t>the psychological content</a:t>
            </a:r>
            <a:r>
              <a:rPr lang="en-GB" sz="6000" dirty="0" smtClean="0">
                <a:solidFill>
                  <a:schemeClr val="tx1"/>
                </a:solidFill>
                <a:latin typeface="Arial" panose="020B0604020202020204" pitchFamily="34" charset="0"/>
                <a:cs typeface="Arial" panose="020B0604020202020204" pitchFamily="34" charset="0"/>
              </a:rPr>
              <a:t>/ issue/ problem in this song</a:t>
            </a:r>
            <a:endParaRPr lang="en-GB" sz="60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173039" y="5357150"/>
            <a:ext cx="5256584" cy="369332"/>
          </a:xfrm>
          <a:prstGeom prst="rect">
            <a:avLst/>
          </a:prstGeom>
          <a:solidFill>
            <a:schemeClr val="tx1"/>
          </a:solidFill>
        </p:spPr>
        <p:txBody>
          <a:bodyPr wrap="square">
            <a:spAutoFit/>
          </a:bodyPr>
          <a:lstStyle/>
          <a:p>
            <a:r>
              <a:rPr lang="en-GB" dirty="0">
                <a:hlinkClick r:id="rId2"/>
              </a:rPr>
              <a:t>https://</a:t>
            </a:r>
            <a:r>
              <a:rPr lang="en-GB" dirty="0" smtClean="0">
                <a:hlinkClick r:id="rId2"/>
              </a:rPr>
              <a:t>www.youtube.com/watch?v=bMD9VsIn218</a:t>
            </a:r>
            <a:r>
              <a:rPr lang="en-GB" dirty="0" smtClean="0"/>
              <a:t> </a:t>
            </a:r>
            <a:endParaRPr lang="en-GB" dirty="0"/>
          </a:p>
        </p:txBody>
      </p:sp>
    </p:spTree>
    <p:extLst>
      <p:ext uri="{BB962C8B-B14F-4D97-AF65-F5344CB8AC3E}">
        <p14:creationId xmlns:p14="http://schemas.microsoft.com/office/powerpoint/2010/main" val="283233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FFFF00"/>
          </a:solidFill>
          <a:ln>
            <a:solidFill>
              <a:schemeClr val="tx1"/>
            </a:solidFill>
          </a:ln>
        </p:spPr>
        <p:txBody>
          <a:bodyPr>
            <a:noAutofit/>
          </a:bodyPr>
          <a:lstStyle/>
          <a:p>
            <a:r>
              <a:rPr lang="en-GB" sz="2800" dirty="0" smtClean="0">
                <a:latin typeface="Arial" panose="020B0604020202020204" pitchFamily="34" charset="0"/>
                <a:cs typeface="Arial" panose="020B0604020202020204" pitchFamily="34" charset="0"/>
              </a:rPr>
              <a:t>What are the Principles of Individual Differences Area?</a:t>
            </a:r>
            <a:endParaRPr lang="en-GB" sz="2800" dirty="0">
              <a:latin typeface="Arial" panose="020B0604020202020204" pitchFamily="34" charset="0"/>
              <a:cs typeface="Arial" panose="020B0604020202020204" pitchFamily="34" charset="0"/>
            </a:endParaRPr>
          </a:p>
        </p:txBody>
      </p:sp>
      <p:pic>
        <p:nvPicPr>
          <p:cNvPr id="5122" name="Picture 2" descr="https://lh3.googleusercontent.com/-05jut5dXsoo/VemocMA4VgI/AAAAAAAATS8/BrP5h9Pw8nE/s0/2015-09-04_16-1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462" y="2204864"/>
            <a:ext cx="3023537"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0" y="764704"/>
            <a:ext cx="6120462" cy="6093296"/>
          </a:xfrm>
        </p:spPr>
        <p:txBody>
          <a:bodyPr>
            <a:normAutofit/>
          </a:bodyPr>
          <a:lstStyle/>
          <a:p>
            <a:pPr algn="l"/>
            <a:r>
              <a:rPr lang="en-GB" sz="4800" dirty="0" smtClean="0">
                <a:solidFill>
                  <a:schemeClr val="tx1"/>
                </a:solidFill>
                <a:latin typeface="Arial" panose="020B0604020202020204" pitchFamily="34" charset="0"/>
                <a:cs typeface="Arial" panose="020B0604020202020204" pitchFamily="34" charset="0"/>
              </a:rPr>
              <a:t>All psychological characteristics are inherited and as everyone inherits different characteristics, everyone is different and unique.</a:t>
            </a:r>
          </a:p>
        </p:txBody>
      </p:sp>
    </p:spTree>
    <p:extLst>
      <p:ext uri="{BB962C8B-B14F-4D97-AF65-F5344CB8AC3E}">
        <p14:creationId xmlns:p14="http://schemas.microsoft.com/office/powerpoint/2010/main" val="385152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Why is Freud Placed in the Individual Differences Area?</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6228184" cy="5301208"/>
          </a:xfrm>
        </p:spPr>
        <p:txBody>
          <a:bodyPr>
            <a:normAutofit/>
          </a:bodyPr>
          <a:lstStyle/>
          <a:p>
            <a:pPr algn="l"/>
            <a:r>
              <a:rPr lang="en-GB" sz="4000" dirty="0" smtClean="0">
                <a:solidFill>
                  <a:schemeClr val="tx1"/>
                </a:solidFill>
                <a:latin typeface="Arial" panose="020B0604020202020204" pitchFamily="34" charset="0"/>
                <a:cs typeface="Arial" panose="020B0604020202020204" pitchFamily="34" charset="0"/>
              </a:rPr>
              <a:t>because of its focus on trying to explain a way in which people may differ </a:t>
            </a:r>
          </a:p>
          <a:p>
            <a:pPr algn="l"/>
            <a:endParaRPr lang="en-GB" sz="4000" dirty="0" smtClean="0">
              <a:solidFill>
                <a:schemeClr val="tx1"/>
              </a:solidFill>
              <a:latin typeface="Arial" panose="020B0604020202020204" pitchFamily="34" charset="0"/>
              <a:cs typeface="Arial" panose="020B0604020202020204" pitchFamily="34" charset="0"/>
            </a:endParaRPr>
          </a:p>
          <a:p>
            <a:pPr algn="l"/>
            <a:r>
              <a:rPr lang="en-GB" sz="4000" dirty="0" smtClean="0">
                <a:solidFill>
                  <a:schemeClr val="tx1"/>
                </a:solidFill>
                <a:latin typeface="Arial" panose="020B0604020202020204" pitchFamily="34" charset="0"/>
                <a:cs typeface="Arial" panose="020B0604020202020204" pitchFamily="34" charset="0"/>
              </a:rPr>
              <a:t>– by having phobias. It does this through the case study of a single boy.</a:t>
            </a:r>
          </a:p>
        </p:txBody>
      </p:sp>
      <p:pic>
        <p:nvPicPr>
          <p:cNvPr id="7170" name="Picture 2" descr="http://www.sigmundfreud.net/images/sigmund-freud-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76872"/>
            <a:ext cx="2959340" cy="32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0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Why is Freud Placed in the Individual Differences Area?</a:t>
            </a:r>
            <a:endParaRPr lang="en-GB" sz="3600" dirty="0">
              <a:latin typeface="Arial" panose="020B0604020202020204" pitchFamily="34" charset="0"/>
              <a:cs typeface="Arial" panose="020B0604020202020204" pitchFamily="34" charset="0"/>
            </a:endParaRPr>
          </a:p>
        </p:txBody>
      </p:sp>
      <p:pic>
        <p:nvPicPr>
          <p:cNvPr id="7170" name="Picture 2" descr="http://www.sigmundfreud.net/images/sigmund-freud-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562" y="3602725"/>
            <a:ext cx="2959340" cy="32552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lstStyle/>
          <a:p>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61" t="56014" r="51984" b="24656"/>
          <a:stretch/>
        </p:blipFill>
        <p:spPr bwMode="auto">
          <a:xfrm rot="20492656">
            <a:off x="683568" y="2910279"/>
            <a:ext cx="7416801" cy="198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483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1556792"/>
            <a:ext cx="3944175" cy="5301208"/>
          </a:xfrm>
        </p:spPr>
        <p:txBody>
          <a:bodyPr>
            <a:normAutofit fontScale="92500"/>
          </a:bodyPr>
          <a:lstStyle/>
          <a:p>
            <a:pPr algn="l"/>
            <a:r>
              <a:rPr lang="en-GB" sz="4000" dirty="0" smtClean="0">
                <a:solidFill>
                  <a:schemeClr val="tx1"/>
                </a:solidFill>
                <a:latin typeface="Arial" panose="020B0604020202020204" pitchFamily="34" charset="0"/>
                <a:cs typeface="Arial" panose="020B0604020202020204" pitchFamily="34" charset="0"/>
              </a:rPr>
              <a:t>Many </a:t>
            </a:r>
            <a:r>
              <a:rPr lang="en-GB" sz="4000" dirty="0">
                <a:solidFill>
                  <a:schemeClr val="tx1"/>
                </a:solidFill>
                <a:latin typeface="Arial" panose="020B0604020202020204" pitchFamily="34" charset="0"/>
                <a:cs typeface="Arial" panose="020B0604020202020204" pitchFamily="34" charset="0"/>
              </a:rPr>
              <a:t>important influences on behaviour come from a part of the mind individuals have no direct awareness of, the unconscious. </a:t>
            </a:r>
          </a:p>
        </p:txBody>
      </p:sp>
      <p:pic>
        <p:nvPicPr>
          <p:cNvPr id="2051" name="Picture 3" descr="C:\Users\vevagora\Downloads\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124744"/>
            <a:ext cx="5229200" cy="5229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
            <a:ext cx="9144000" cy="764703"/>
          </a:xfrm>
          <a:prstGeom prst="rect">
            <a:avLst/>
          </a:prstGeom>
          <a:solidFill>
            <a:srgbClr val="FFFF00"/>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smtClean="0">
                <a:latin typeface="Arial" panose="020B0604020202020204" pitchFamily="34" charset="0"/>
                <a:cs typeface="Arial" panose="020B0604020202020204" pitchFamily="34" charset="0"/>
              </a:rPr>
              <a:t>What are the Principles of the Psychodynamic Perspective?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063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4703"/>
          </a:xfrm>
          <a:solidFill>
            <a:srgbClr val="FFFF00"/>
          </a:solidFill>
          <a:ln>
            <a:solidFill>
              <a:schemeClr val="tx1"/>
            </a:solidFill>
          </a:ln>
        </p:spPr>
        <p:txBody>
          <a:bodyPr>
            <a:noAutofit/>
          </a:bodyPr>
          <a:lstStyle/>
          <a:p>
            <a:r>
              <a:rPr lang="en-GB" sz="2400" dirty="0" smtClean="0">
                <a:latin typeface="Arial" panose="020B0604020202020204" pitchFamily="34" charset="0"/>
                <a:cs typeface="Arial" panose="020B0604020202020204" pitchFamily="34" charset="0"/>
              </a:rPr>
              <a:t>What are the Principles of the Psychodynamic Perspective?</a:t>
            </a:r>
            <a:endParaRPr lang="en-GB" sz="24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5396005" y="1547842"/>
            <a:ext cx="3789559" cy="5301208"/>
          </a:xfrm>
        </p:spPr>
        <p:txBody>
          <a:bodyPr>
            <a:normAutofit lnSpcReduction="10000"/>
          </a:bodyPr>
          <a:lstStyle/>
          <a:p>
            <a:pPr algn="l"/>
            <a:r>
              <a:rPr lang="en-GB" sz="4000" dirty="0" smtClean="0">
                <a:solidFill>
                  <a:schemeClr val="tx1"/>
                </a:solidFill>
                <a:latin typeface="Arial" panose="020B0604020202020204" pitchFamily="34" charset="0"/>
                <a:cs typeface="Arial" panose="020B0604020202020204" pitchFamily="34" charset="0"/>
              </a:rPr>
              <a:t>Personality </a:t>
            </a:r>
            <a:r>
              <a:rPr lang="en-GB" sz="4000" dirty="0">
                <a:solidFill>
                  <a:schemeClr val="tx1"/>
                </a:solidFill>
                <a:latin typeface="Arial" panose="020B0604020202020204" pitchFamily="34" charset="0"/>
                <a:cs typeface="Arial" panose="020B0604020202020204" pitchFamily="34" charset="0"/>
              </a:rPr>
              <a:t>is shaped by relationships, experience and conflict over time, particularly during childhood. </a:t>
            </a:r>
          </a:p>
        </p:txBody>
      </p:sp>
      <p:pic>
        <p:nvPicPr>
          <p:cNvPr id="4098" name="Picture 2" descr="http://media.npr.org/assets/img/2014/06/23/istock-illustration-41931408-dancing-family_sq-d157bd08e8429bac6bd23df0478d587a49b07c25-s30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7" y="980728"/>
            <a:ext cx="53721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10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4074788"/>
            <a:ext cx="9144000" cy="2783211"/>
          </a:xfrm>
        </p:spPr>
        <p:txBody>
          <a:bodyPr>
            <a:normAutofit fontScale="92500" lnSpcReduction="10000"/>
          </a:bodyPr>
          <a:lstStyle/>
          <a:p>
            <a:pPr algn="l"/>
            <a:r>
              <a:rPr lang="en-GB" sz="4000" dirty="0" smtClean="0">
                <a:solidFill>
                  <a:schemeClr val="tx1"/>
                </a:solidFill>
                <a:latin typeface="Arial" panose="020B0604020202020204" pitchFamily="34" charset="0"/>
                <a:cs typeface="Arial" panose="020B0604020202020204" pitchFamily="34" charset="0"/>
              </a:rPr>
              <a:t>Different </a:t>
            </a:r>
            <a:r>
              <a:rPr lang="en-GB" sz="4000" dirty="0">
                <a:solidFill>
                  <a:schemeClr val="tx1"/>
                </a:solidFill>
                <a:latin typeface="Arial" panose="020B0604020202020204" pitchFamily="34" charset="0"/>
                <a:cs typeface="Arial" panose="020B0604020202020204" pitchFamily="34" charset="0"/>
              </a:rPr>
              <a:t>parts of the mind are in constant dynamic struggle with each other (often unconsciously) and the consequences of this struggle are often shown through behaviour</a:t>
            </a:r>
            <a:r>
              <a:rPr lang="en-GB" sz="4000" dirty="0" smtClean="0">
                <a:solidFill>
                  <a:schemeClr val="tx1"/>
                </a:solidFill>
                <a:latin typeface="Arial" panose="020B0604020202020204" pitchFamily="34" charset="0"/>
                <a:cs typeface="Arial" panose="020B0604020202020204" pitchFamily="34" charset="0"/>
              </a:rPr>
              <a:t>.</a:t>
            </a:r>
            <a:endParaRPr lang="en-GB" sz="4000" dirty="0">
              <a:solidFill>
                <a:schemeClr val="tx1"/>
              </a:solidFill>
              <a:latin typeface="Arial" panose="020B0604020202020204" pitchFamily="34" charset="0"/>
              <a:cs typeface="Arial" panose="020B0604020202020204" pitchFamily="34" charset="0"/>
            </a:endParaRPr>
          </a:p>
        </p:txBody>
      </p:sp>
      <p:pic>
        <p:nvPicPr>
          <p:cNvPr id="3074" name="Picture 2" descr="https://figures.boundless-cdn.com/31486/large/convert-crop-0-0-648-294.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23" y="791653"/>
            <a:ext cx="7236296" cy="328313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
            <a:ext cx="9144000" cy="764703"/>
          </a:xfrm>
          <a:prstGeom prst="rect">
            <a:avLst/>
          </a:prstGeom>
          <a:solidFill>
            <a:srgbClr val="FFFF00"/>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smtClean="0">
                <a:latin typeface="Arial" panose="020B0604020202020204" pitchFamily="34" charset="0"/>
                <a:cs typeface="Arial" panose="020B0604020202020204" pitchFamily="34" charset="0"/>
              </a:rPr>
              <a:t>What are the Principles of the Psychodynamic Perspective?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34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764704"/>
            <a:ext cx="5425987" cy="6093296"/>
          </a:xfrm>
        </p:spPr>
        <p:txBody>
          <a:bodyPr>
            <a:normAutofit/>
          </a:bodyPr>
          <a:lstStyle/>
          <a:p>
            <a:pPr algn="l"/>
            <a:r>
              <a:rPr lang="en-GB" sz="4400" dirty="0" smtClean="0">
                <a:solidFill>
                  <a:schemeClr val="tx1"/>
                </a:solidFill>
                <a:latin typeface="Arial" panose="020B0604020202020204" pitchFamily="34" charset="0"/>
                <a:cs typeface="Arial" panose="020B0604020202020204" pitchFamily="34" charset="0"/>
              </a:rPr>
              <a:t>The </a:t>
            </a:r>
            <a:r>
              <a:rPr lang="en-GB" sz="4400" dirty="0">
                <a:solidFill>
                  <a:schemeClr val="tx1"/>
                </a:solidFill>
                <a:latin typeface="Arial" panose="020B0604020202020204" pitchFamily="34" charset="0"/>
                <a:cs typeface="Arial" panose="020B0604020202020204" pitchFamily="34" charset="0"/>
              </a:rPr>
              <a:t>mind is like an iceberg. We have conscious, subconscious and unconscious thought, all of which can influence our behaviour.</a:t>
            </a:r>
          </a:p>
        </p:txBody>
      </p:sp>
      <p:pic>
        <p:nvPicPr>
          <p:cNvPr id="2050" name="Picture 2" descr="https://thementalimage.files.wordpress.com/2012/05/psychodynam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987" y="1844824"/>
            <a:ext cx="3702377" cy="4528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
            <a:ext cx="9144000" cy="764703"/>
          </a:xfrm>
          <a:prstGeom prst="rect">
            <a:avLst/>
          </a:prstGeom>
          <a:solidFill>
            <a:srgbClr val="FFFF00"/>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smtClean="0">
                <a:latin typeface="Arial" panose="020B0604020202020204" pitchFamily="34" charset="0"/>
                <a:cs typeface="Arial" panose="020B0604020202020204" pitchFamily="34" charset="0"/>
              </a:rPr>
              <a:t>What are the Principles of the Psychodynamic Perspective?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454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ementalimage.files.wordpress.com/2012/05/psychodynam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474410"/>
            <a:ext cx="2766273" cy="33835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
            <a:ext cx="9144000" cy="764703"/>
          </a:xfrm>
          <a:prstGeom prst="rect">
            <a:avLst/>
          </a:prstGeom>
          <a:solidFill>
            <a:srgbClr val="FFFF00"/>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smtClean="0">
                <a:latin typeface="Arial" panose="020B0604020202020204" pitchFamily="34" charset="0"/>
                <a:cs typeface="Arial" panose="020B0604020202020204" pitchFamily="34" charset="0"/>
              </a:rPr>
              <a:t>What are the Principles of the Psychodynamic Perspective?</a:t>
            </a:r>
            <a:endParaRPr lang="en-GB"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04" t="39945" r="54524" b="35520"/>
          <a:stretch/>
        </p:blipFill>
        <p:spPr bwMode="auto">
          <a:xfrm>
            <a:off x="899592" y="1052736"/>
            <a:ext cx="7053944" cy="252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2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20687"/>
          </a:xfrm>
          <a:solidFill>
            <a:srgbClr val="FFFF00"/>
          </a:solidFill>
          <a:ln>
            <a:solidFill>
              <a:schemeClr val="tx1"/>
            </a:solidFill>
          </a:ln>
        </p:spPr>
        <p:txBody>
          <a:bodyPr>
            <a:noAutofit/>
          </a:bodyPr>
          <a:lstStyle/>
          <a:p>
            <a:r>
              <a:rPr lang="en-GB" sz="2400" dirty="0" smtClean="0">
                <a:latin typeface="Arial" panose="020B0604020202020204" pitchFamily="34" charset="0"/>
                <a:cs typeface="Arial" panose="020B0604020202020204" pitchFamily="34" charset="0"/>
              </a:rPr>
              <a:t>Why is Freud Placed in the Psychodynamic Perspective?</a:t>
            </a:r>
            <a:endParaRPr lang="en-GB" sz="24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620688"/>
            <a:ext cx="6372200" cy="6237312"/>
          </a:xfrm>
        </p:spPr>
        <p:txBody>
          <a:bodyPr>
            <a:noAutofit/>
          </a:bodyPr>
          <a:lstStyle/>
          <a:p>
            <a:pPr algn="l"/>
            <a:r>
              <a:rPr lang="en-GB" sz="4400" dirty="0" smtClean="0">
                <a:solidFill>
                  <a:schemeClr val="tx1"/>
                </a:solidFill>
                <a:latin typeface="Arial" panose="020B0604020202020204" pitchFamily="34" charset="0"/>
                <a:cs typeface="Arial" panose="020B0604020202020204" pitchFamily="34" charset="0"/>
              </a:rPr>
              <a:t>because </a:t>
            </a:r>
            <a:r>
              <a:rPr lang="en-GB" sz="4400" dirty="0">
                <a:solidFill>
                  <a:schemeClr val="tx1"/>
                </a:solidFill>
                <a:latin typeface="Arial" panose="020B0604020202020204" pitchFamily="34" charset="0"/>
                <a:cs typeface="Arial" panose="020B0604020202020204" pitchFamily="34" charset="0"/>
              </a:rPr>
              <a:t>of the way in which Freud’s theory of psychosexual development (especially the Oedipus complex) </a:t>
            </a:r>
            <a:endParaRPr lang="en-GB" sz="4400" dirty="0" smtClean="0">
              <a:solidFill>
                <a:schemeClr val="tx1"/>
              </a:solidFill>
              <a:latin typeface="Arial" panose="020B0604020202020204" pitchFamily="34" charset="0"/>
              <a:cs typeface="Arial" panose="020B0604020202020204" pitchFamily="34" charset="0"/>
            </a:endParaRPr>
          </a:p>
          <a:p>
            <a:pPr algn="l"/>
            <a:endParaRPr lang="en-GB" sz="4400" dirty="0" smtClean="0">
              <a:solidFill>
                <a:schemeClr val="tx1"/>
              </a:solidFill>
              <a:latin typeface="Arial" panose="020B0604020202020204" pitchFamily="34" charset="0"/>
              <a:cs typeface="Arial" panose="020B0604020202020204" pitchFamily="34" charset="0"/>
            </a:endParaRPr>
          </a:p>
          <a:p>
            <a:pPr algn="l"/>
            <a:r>
              <a:rPr lang="en-GB" sz="4400" dirty="0" smtClean="0">
                <a:solidFill>
                  <a:schemeClr val="tx1"/>
                </a:solidFill>
                <a:latin typeface="Arial" panose="020B0604020202020204" pitchFamily="34" charset="0"/>
                <a:cs typeface="Arial" panose="020B0604020202020204" pitchFamily="34" charset="0"/>
              </a:rPr>
              <a:t>is </a:t>
            </a:r>
            <a:r>
              <a:rPr lang="en-GB" sz="4400" dirty="0">
                <a:solidFill>
                  <a:schemeClr val="tx1"/>
                </a:solidFill>
                <a:latin typeface="Arial" panose="020B0604020202020204" pitchFamily="34" charset="0"/>
                <a:cs typeface="Arial" panose="020B0604020202020204" pitchFamily="34" charset="0"/>
              </a:rPr>
              <a:t>drawn upon to explain little Hans’ phobias and fantasies.</a:t>
            </a:r>
            <a:endParaRPr lang="en-GB" sz="4400" dirty="0" smtClean="0">
              <a:solidFill>
                <a:schemeClr val="tx1"/>
              </a:solidFill>
              <a:latin typeface="Arial" panose="020B0604020202020204" pitchFamily="34" charset="0"/>
              <a:cs typeface="Arial" panose="020B0604020202020204" pitchFamily="34" charset="0"/>
            </a:endParaRPr>
          </a:p>
        </p:txBody>
      </p:sp>
      <p:pic>
        <p:nvPicPr>
          <p:cNvPr id="7170" name="Picture 2" descr="http://www.sigmundfreud.net/images/sigmund-freud-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453" y="2348880"/>
            <a:ext cx="2881403" cy="316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25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Why is Freud Placed in the Psychodynamic Perspective?</a:t>
            </a:r>
            <a:endParaRPr lang="en-GB" sz="3600" dirty="0">
              <a:latin typeface="Arial" panose="020B0604020202020204" pitchFamily="34" charset="0"/>
              <a:cs typeface="Arial" panose="020B0604020202020204" pitchFamily="34" charset="0"/>
            </a:endParaRPr>
          </a:p>
        </p:txBody>
      </p:sp>
      <p:pic>
        <p:nvPicPr>
          <p:cNvPr id="7172" name="Picture 4" descr="https://intelligentleaders.files.wordpress.com/2012/10/psychodynam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691" y="3765212"/>
            <a:ext cx="2983485" cy="30397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70" t="63633" r="54762" b="13933"/>
          <a:stretch/>
        </p:blipFill>
        <p:spPr bwMode="auto">
          <a:xfrm>
            <a:off x="539552" y="1700808"/>
            <a:ext cx="7126515" cy="230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895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35"/>
            <a:ext cx="9144000" cy="986764"/>
          </a:xfrm>
          <a:solidFill>
            <a:srgbClr val="FFFF00"/>
          </a:solidFill>
          <a:ln>
            <a:solidFill>
              <a:schemeClr val="tx1"/>
            </a:solidFill>
          </a:ln>
        </p:spPr>
        <p:txBody>
          <a:bodyPr>
            <a:noAutofit/>
          </a:bodyPr>
          <a:lstStyle/>
          <a:p>
            <a:r>
              <a:rPr lang="en-GB" sz="2800" dirty="0" smtClean="0">
                <a:latin typeface="Arial" panose="020B0604020202020204" pitchFamily="34" charset="0"/>
                <a:cs typeface="Arial" panose="020B0604020202020204" pitchFamily="34" charset="0"/>
              </a:rPr>
              <a:t>Why is Freud in both the Individual Differences Area and the Psychodynamic Perspective?</a:t>
            </a:r>
            <a:endParaRPr lang="en-GB"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980728"/>
            <a:ext cx="5220072" cy="5877272"/>
          </a:xfrm>
        </p:spPr>
        <p:txBody>
          <a:bodyPr>
            <a:normAutofit lnSpcReduction="10000"/>
          </a:bodyPr>
          <a:lstStyle/>
          <a:p>
            <a:pPr algn="l"/>
            <a:r>
              <a:rPr lang="en-GB" dirty="0" smtClean="0">
                <a:solidFill>
                  <a:schemeClr val="tx1"/>
                </a:solidFill>
                <a:latin typeface="Arial" panose="020B0604020202020204" pitchFamily="34" charset="0"/>
                <a:cs typeface="Arial" panose="020B0604020202020204" pitchFamily="34" charset="0"/>
              </a:rPr>
              <a:t>Learning Objectives</a:t>
            </a:r>
          </a:p>
          <a:p>
            <a:pPr marL="457200" indent="-457200" algn="l">
              <a:buFont typeface="Arial" charset="0"/>
              <a:buChar char="•"/>
            </a:pPr>
            <a:r>
              <a:rPr lang="en-GB" dirty="0" smtClean="0">
                <a:solidFill>
                  <a:schemeClr val="tx1"/>
                </a:solidFill>
                <a:latin typeface="Arial" panose="020B0604020202020204" pitchFamily="34" charset="0"/>
                <a:cs typeface="Arial" panose="020B0604020202020204" pitchFamily="34" charset="0"/>
              </a:rPr>
              <a:t>To distinguish the principles of the Individual Differences area and Psychodynamic perspective</a:t>
            </a:r>
          </a:p>
          <a:p>
            <a:pPr marL="457200" indent="-457200" algn="l">
              <a:buFont typeface="Arial" charset="0"/>
              <a:buChar char="•"/>
            </a:pPr>
            <a:r>
              <a:rPr lang="en-GB" dirty="0" smtClean="0">
                <a:solidFill>
                  <a:schemeClr val="tx1"/>
                </a:solidFill>
                <a:latin typeface="Arial" panose="020B0604020202020204" pitchFamily="34" charset="0"/>
                <a:cs typeface="Arial" panose="020B0604020202020204" pitchFamily="34" charset="0"/>
              </a:rPr>
              <a:t>To understand Little Hans’ dreams, fantasies and phobia</a:t>
            </a:r>
          </a:p>
          <a:p>
            <a:pPr marL="457200" indent="-457200" algn="l">
              <a:buFont typeface="Arial" charset="0"/>
              <a:buChar char="•"/>
            </a:pPr>
            <a:r>
              <a:rPr lang="en-GB" dirty="0" smtClean="0">
                <a:solidFill>
                  <a:schemeClr val="tx1"/>
                </a:solidFill>
                <a:latin typeface="Arial" panose="020B0604020202020204" pitchFamily="34" charset="0"/>
                <a:cs typeface="Arial" panose="020B0604020202020204" pitchFamily="34" charset="0"/>
              </a:rPr>
              <a:t>To apply knowledge to Paper 2 Sections A, B and C</a:t>
            </a:r>
            <a:endParaRPr lang="en-GB"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5220072" y="1484784"/>
            <a:ext cx="3923928" cy="1384995"/>
          </a:xfrm>
          <a:prstGeom prst="rect">
            <a:avLst/>
          </a:prstGeom>
          <a:solidFill>
            <a:srgbClr val="00B050"/>
          </a:solidFill>
        </p:spPr>
        <p:txBody>
          <a:bodyPr wrap="square" rtlCol="0">
            <a:spAutoFit/>
          </a:bodyPr>
          <a:lstStyle/>
          <a:p>
            <a:r>
              <a:rPr lang="en-GB" sz="2800" dirty="0" smtClean="0">
                <a:latin typeface="Arial" panose="020B0604020202020204" pitchFamily="34" charset="0"/>
                <a:cs typeface="Arial" panose="020B0604020202020204" pitchFamily="34" charset="0"/>
              </a:rPr>
              <a:t>Prep </a:t>
            </a:r>
          </a:p>
          <a:p>
            <a:r>
              <a:rPr lang="en-GB" sz="2800" dirty="0" smtClean="0">
                <a:latin typeface="Arial" panose="020B0604020202020204" pitchFamily="34" charset="0"/>
                <a:cs typeface="Arial" panose="020B0604020202020204" pitchFamily="34" charset="0"/>
              </a:rPr>
              <a:t>Exam Practice Questions</a:t>
            </a:r>
          </a:p>
        </p:txBody>
      </p:sp>
      <p:pic>
        <p:nvPicPr>
          <p:cNvPr id="4" name="Picture 2" descr="https://i.ytimg.com/vi/KyTxBkDJiYY/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7809" r="7947"/>
          <a:stretch/>
        </p:blipFill>
        <p:spPr bwMode="auto">
          <a:xfrm>
            <a:off x="5256254" y="3398798"/>
            <a:ext cx="3851564"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16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039209">
            <a:off x="91014" y="1181615"/>
            <a:ext cx="7612163" cy="3898075"/>
          </a:xfrm>
          <a:solidFill>
            <a:srgbClr val="FFFF00"/>
          </a:solidFill>
          <a:ln>
            <a:solidFill>
              <a:schemeClr val="tx1"/>
            </a:solidFill>
          </a:ln>
        </p:spPr>
        <p:txBody>
          <a:bodyPr>
            <a:noAutofit/>
          </a:bodyPr>
          <a:lstStyle/>
          <a:p>
            <a:r>
              <a:rPr lang="en-GB" sz="6000" dirty="0" smtClean="0">
                <a:latin typeface="Arial" panose="020B0604020202020204" pitchFamily="34" charset="0"/>
                <a:cs typeface="Arial" panose="020B0604020202020204" pitchFamily="34" charset="0"/>
              </a:rPr>
              <a:t>Why COULD Freud be placed in the Developmental Area?</a:t>
            </a:r>
            <a:endParaRPr lang="en-GB" sz="6000" dirty="0">
              <a:latin typeface="Arial" panose="020B0604020202020204" pitchFamily="34" charset="0"/>
              <a:cs typeface="Arial" panose="020B0604020202020204" pitchFamily="34" charset="0"/>
            </a:endParaRPr>
          </a:p>
        </p:txBody>
      </p:sp>
      <p:pic>
        <p:nvPicPr>
          <p:cNvPr id="7170" name="Picture 2" descr="http://www.sigmundfreud.net/images/sigmund-freud-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248" y="3501007"/>
            <a:ext cx="2490751" cy="273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afterEffect">
                                  <p:stCondLst>
                                    <p:cond delay="0"/>
                                  </p:stCondLst>
                                  <p:childTnLst>
                                    <p:animClr clrSpc="hsl" dir="cw">
                                      <p:cBhvr override="childStyle">
                                        <p:cTn id="6" dur="2000" fill="hold"/>
                                        <p:tgtEl>
                                          <p:spTgt spid="2"/>
                                        </p:tgtEl>
                                        <p:attrNameLst>
                                          <p:attrName>style.color</p:attrName>
                                        </p:attrNameLst>
                                      </p:cBhvr>
                                      <p:by>
                                        <p:hsl h="7200000" s="0" l="0"/>
                                      </p:by>
                                    </p:animClr>
                                    <p:animClr clrSpc="hsl" dir="cw">
                                      <p:cBhvr>
                                        <p:cTn id="7" dur="2000" fill="hold"/>
                                        <p:tgtEl>
                                          <p:spTgt spid="2"/>
                                        </p:tgtEl>
                                        <p:attrNameLst>
                                          <p:attrName>fillcolor</p:attrName>
                                        </p:attrNameLst>
                                      </p:cBhvr>
                                      <p:by>
                                        <p:hsl h="7200000" s="0" l="0"/>
                                      </p:by>
                                    </p:animClr>
                                    <p:animClr clrSpc="hsl" dir="cw">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Using the text the clip, summarise Freud’s case study for 5 marks:</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9144000" cy="5301208"/>
          </a:xfrm>
        </p:spPr>
        <p:txBody>
          <a:bodyPr>
            <a:normAutofit/>
          </a:bodyPr>
          <a:lstStyle/>
          <a:p>
            <a:pPr algn="l"/>
            <a:endParaRPr lang="en-GB" sz="3600" dirty="0">
              <a:solidFill>
                <a:schemeClr val="tx1"/>
              </a:solidFill>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01" t="51325" r="35227" b="18372"/>
          <a:stretch/>
        </p:blipFill>
        <p:spPr bwMode="auto">
          <a:xfrm rot="19868803">
            <a:off x="329375" y="2632359"/>
            <a:ext cx="4823199" cy="258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ttp://images.clipartpanda.com/student-clipart-LiKzjk9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37897"/>
            <a:ext cx="5467350" cy="575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21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0" y="0"/>
            <a:ext cx="9144000" cy="1484313"/>
          </a:xfrm>
          <a:solidFill>
            <a:srgbClr val="FFFF00"/>
          </a:solidFill>
        </p:spPr>
        <p:txBody>
          <a:bodyPr/>
          <a:lstStyle/>
          <a:p>
            <a:pPr algn="ctr" eaLnBrk="1" hangingPunct="1"/>
            <a:r>
              <a:rPr lang="en-GB" altLang="en-US" sz="3200" smtClean="0">
                <a:solidFill>
                  <a:schemeClr val="tx1"/>
                </a:solidFill>
              </a:rPr>
              <a:t>Core Study: Sigmund Freud (1909)</a:t>
            </a:r>
            <a:br>
              <a:rPr lang="en-GB" altLang="en-US" sz="3200" smtClean="0">
                <a:solidFill>
                  <a:schemeClr val="tx1"/>
                </a:solidFill>
              </a:rPr>
            </a:br>
            <a:r>
              <a:rPr lang="en-GB" altLang="en-US" sz="3200" smtClean="0">
                <a:solidFill>
                  <a:schemeClr val="tx1"/>
                </a:solidFill>
              </a:rPr>
              <a:t>The analysis of  a  phobia of a five year old boy</a:t>
            </a:r>
            <a:br>
              <a:rPr lang="en-GB" altLang="en-US" sz="3200" smtClean="0">
                <a:solidFill>
                  <a:schemeClr val="tx1"/>
                </a:solidFill>
              </a:rPr>
            </a:br>
            <a:r>
              <a:rPr lang="en-GB" altLang="en-US" sz="3200" smtClean="0">
                <a:solidFill>
                  <a:schemeClr val="tx1"/>
                </a:solidFill>
              </a:rPr>
              <a:t>The Case Study of Little Hans</a:t>
            </a:r>
            <a:r>
              <a:rPr lang="en-GB" altLang="en-US" smtClean="0">
                <a:solidFill>
                  <a:schemeClr val="tx1"/>
                </a:solidFill>
              </a:rPr>
              <a:t/>
            </a:r>
            <a:br>
              <a:rPr lang="en-GB" altLang="en-US" smtClean="0">
                <a:solidFill>
                  <a:schemeClr val="tx1"/>
                </a:solidFill>
              </a:rPr>
            </a:br>
            <a:endParaRPr lang="en-GB" altLang="en-US" smtClean="0">
              <a:solidFill>
                <a:schemeClr val="tx1"/>
              </a:solidFill>
            </a:endParaRPr>
          </a:p>
        </p:txBody>
      </p:sp>
      <p:pic>
        <p:nvPicPr>
          <p:cNvPr id="4" name="Picture 4" descr="fre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135629"/>
            <a:ext cx="276601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le 1"/>
          <p:cNvSpPr txBox="1">
            <a:spLocks/>
          </p:cNvSpPr>
          <p:nvPr/>
        </p:nvSpPr>
        <p:spPr bwMode="auto">
          <a:xfrm>
            <a:off x="-6350" y="1527175"/>
            <a:ext cx="5657850"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2800">
                <a:solidFill>
                  <a:srgbClr val="000066"/>
                </a:solidFill>
                <a:latin typeface="Arial" charset="0"/>
              </a:defRPr>
            </a:lvl1pPr>
            <a:lvl2pPr marL="1079500" indent="-355600" eaLnBrk="0" hangingPunct="0">
              <a:spcBef>
                <a:spcPct val="20000"/>
              </a:spcBef>
              <a:buChar char="–"/>
              <a:defRPr sz="2400">
                <a:solidFill>
                  <a:srgbClr val="000066"/>
                </a:solidFill>
                <a:latin typeface="Arial" charset="0"/>
              </a:defRPr>
            </a:lvl2pPr>
            <a:lvl3pPr marL="1790700" indent="-355600" eaLnBrk="0" hangingPunct="0">
              <a:spcBef>
                <a:spcPct val="20000"/>
              </a:spcBef>
              <a:buChar char="•"/>
              <a:defRPr sz="2000">
                <a:solidFill>
                  <a:srgbClr val="000066"/>
                </a:solidFill>
                <a:latin typeface="Arial" charset="0"/>
              </a:defRPr>
            </a:lvl3pPr>
            <a:lvl4pPr marL="2155825" indent="-185738" eaLnBrk="0" hangingPunct="0">
              <a:spcBef>
                <a:spcPct val="20000"/>
              </a:spcBef>
              <a:buChar char="–"/>
              <a:defRPr>
                <a:solidFill>
                  <a:srgbClr val="000066"/>
                </a:solidFill>
                <a:latin typeface="Arial" charset="0"/>
              </a:defRPr>
            </a:lvl4pPr>
            <a:lvl5pPr marL="2541588" indent="-206375" eaLnBrk="0" hangingPunct="0">
              <a:spcBef>
                <a:spcPct val="20000"/>
              </a:spcBef>
              <a:buChar char="»"/>
              <a:defRPr sz="1600">
                <a:solidFill>
                  <a:srgbClr val="000066"/>
                </a:solidFill>
                <a:latin typeface="Arial" charset="0"/>
              </a:defRPr>
            </a:lvl5pPr>
            <a:lvl6pPr marL="2998788" indent="-206375" eaLnBrk="0" fontAlgn="base" hangingPunct="0">
              <a:spcBef>
                <a:spcPct val="20000"/>
              </a:spcBef>
              <a:spcAft>
                <a:spcPct val="0"/>
              </a:spcAft>
              <a:buChar char="»"/>
              <a:defRPr sz="1600">
                <a:solidFill>
                  <a:srgbClr val="000066"/>
                </a:solidFill>
                <a:latin typeface="Arial" charset="0"/>
              </a:defRPr>
            </a:lvl6pPr>
            <a:lvl7pPr marL="3455988" indent="-206375" eaLnBrk="0" fontAlgn="base" hangingPunct="0">
              <a:spcBef>
                <a:spcPct val="20000"/>
              </a:spcBef>
              <a:spcAft>
                <a:spcPct val="0"/>
              </a:spcAft>
              <a:buChar char="»"/>
              <a:defRPr sz="1600">
                <a:solidFill>
                  <a:srgbClr val="000066"/>
                </a:solidFill>
                <a:latin typeface="Arial" charset="0"/>
              </a:defRPr>
            </a:lvl7pPr>
            <a:lvl8pPr marL="3913188" indent="-206375" eaLnBrk="0" fontAlgn="base" hangingPunct="0">
              <a:spcBef>
                <a:spcPct val="20000"/>
              </a:spcBef>
              <a:spcAft>
                <a:spcPct val="0"/>
              </a:spcAft>
              <a:buChar char="»"/>
              <a:defRPr sz="1600">
                <a:solidFill>
                  <a:srgbClr val="000066"/>
                </a:solidFill>
                <a:latin typeface="Arial" charset="0"/>
              </a:defRPr>
            </a:lvl8pPr>
            <a:lvl9pPr marL="4370388" indent="-206375" eaLnBrk="0" fontAlgn="base" hangingPunct="0">
              <a:spcBef>
                <a:spcPct val="20000"/>
              </a:spcBef>
              <a:spcAft>
                <a:spcPct val="0"/>
              </a:spcAft>
              <a:buChar char="»"/>
              <a:defRPr sz="1600">
                <a:solidFill>
                  <a:srgbClr val="000066"/>
                </a:solidFill>
                <a:latin typeface="Arial" charset="0"/>
              </a:defRPr>
            </a:lvl9pPr>
          </a:lstStyle>
          <a:p>
            <a:pPr eaLnBrk="1" fontAlgn="base" hangingPunct="1">
              <a:spcBef>
                <a:spcPct val="0"/>
              </a:spcBef>
              <a:spcAft>
                <a:spcPct val="0"/>
              </a:spcAft>
              <a:buFontTx/>
              <a:buNone/>
            </a:pPr>
            <a:r>
              <a:rPr lang="en-GB" altLang="en-US" sz="2700" dirty="0" smtClean="0">
                <a:solidFill>
                  <a:srgbClr val="000000"/>
                </a:solidFill>
                <a:cs typeface="Arial" charset="0"/>
              </a:rPr>
              <a:t>Learning Objectives</a:t>
            </a:r>
          </a:p>
          <a:p>
            <a:pPr eaLnBrk="1" fontAlgn="base" hangingPunct="1">
              <a:spcBef>
                <a:spcPct val="0"/>
              </a:spcBef>
              <a:spcAft>
                <a:spcPct val="0"/>
              </a:spcAft>
            </a:pPr>
            <a:r>
              <a:rPr lang="en-GB" altLang="en-US" sz="2700" dirty="0" smtClean="0">
                <a:solidFill>
                  <a:srgbClr val="000000"/>
                </a:solidFill>
                <a:cs typeface="Arial" charset="0"/>
              </a:rPr>
              <a:t>To evaluate case studies as a research method</a:t>
            </a:r>
          </a:p>
          <a:p>
            <a:pPr eaLnBrk="1" fontAlgn="base" hangingPunct="1">
              <a:spcBef>
                <a:spcPct val="0"/>
              </a:spcBef>
              <a:spcAft>
                <a:spcPct val="0"/>
              </a:spcAft>
            </a:pPr>
            <a:r>
              <a:rPr lang="en-GB" altLang="en-US" sz="2700" dirty="0" smtClean="0">
                <a:solidFill>
                  <a:srgbClr val="000000"/>
                </a:solidFill>
                <a:cs typeface="Arial" charset="0"/>
              </a:rPr>
              <a:t>To understand how phobias represent intra-psychic conflict</a:t>
            </a:r>
          </a:p>
          <a:p>
            <a:pPr eaLnBrk="1" fontAlgn="base" hangingPunct="1">
              <a:spcBef>
                <a:spcPct val="0"/>
              </a:spcBef>
              <a:spcAft>
                <a:spcPct val="0"/>
              </a:spcAft>
            </a:pPr>
            <a:r>
              <a:rPr lang="en-GB" altLang="en-US" sz="2700" dirty="0" smtClean="0">
                <a:solidFill>
                  <a:srgbClr val="000000"/>
                </a:solidFill>
              </a:rPr>
              <a:t>To understand Freud’s interpretation of Hans’ phobias</a:t>
            </a:r>
          </a:p>
          <a:p>
            <a:pPr eaLnBrk="1" fontAlgn="base" hangingPunct="1">
              <a:spcBef>
                <a:spcPct val="0"/>
              </a:spcBef>
              <a:spcAft>
                <a:spcPct val="0"/>
              </a:spcAft>
            </a:pPr>
            <a:r>
              <a:rPr lang="en-GB" altLang="en-US" sz="2700" dirty="0" smtClean="0">
                <a:solidFill>
                  <a:srgbClr val="000000"/>
                </a:solidFill>
              </a:rPr>
              <a:t>To describe and evaluate key aspects of this case study</a:t>
            </a:r>
            <a:r>
              <a:rPr lang="en-GB" altLang="en-US" sz="2700" dirty="0" smtClean="0">
                <a:solidFill>
                  <a:srgbClr val="E89D00"/>
                </a:solidFill>
              </a:rPr>
              <a:t/>
            </a:r>
            <a:br>
              <a:rPr lang="en-GB" altLang="en-US" sz="2700" dirty="0" smtClean="0">
                <a:solidFill>
                  <a:srgbClr val="E89D00"/>
                </a:solidFill>
              </a:rPr>
            </a:br>
            <a:endParaRPr lang="en-GB" altLang="en-US" sz="2700" dirty="0" smtClean="0">
              <a:solidFill>
                <a:srgbClr val="E89D00"/>
              </a:solidFill>
            </a:endParaRPr>
          </a:p>
        </p:txBody>
      </p:sp>
      <p:sp>
        <p:nvSpPr>
          <p:cNvPr id="14343" name="Rectangle 1"/>
          <p:cNvSpPr>
            <a:spLocks noChangeArrowheads="1"/>
          </p:cNvSpPr>
          <p:nvPr/>
        </p:nvSpPr>
        <p:spPr bwMode="auto">
          <a:xfrm>
            <a:off x="194282" y="5899338"/>
            <a:ext cx="5211886" cy="369332"/>
          </a:xfrm>
          <a:prstGeom prst="rect">
            <a:avLst/>
          </a:prstGeom>
          <a:solidFill>
            <a:schemeClr val="tx1"/>
          </a:solidFill>
          <a:ln>
            <a:noFill/>
          </a:ln>
        </p:spPr>
        <p:txBody>
          <a:bodyPr wrap="square">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fontAlgn="base" hangingPunct="1">
              <a:spcBef>
                <a:spcPct val="0"/>
              </a:spcBef>
              <a:spcAft>
                <a:spcPct val="0"/>
              </a:spcAft>
              <a:buFontTx/>
              <a:buNone/>
            </a:pPr>
            <a:r>
              <a:rPr lang="en-GB" altLang="en-US" sz="1800" dirty="0" smtClean="0">
                <a:solidFill>
                  <a:schemeClr val="tx1"/>
                </a:solidFill>
                <a:hlinkClick r:id="rId3"/>
              </a:rPr>
              <a:t>https://www.youtube.com/watch?v=twZet50f9SQ</a:t>
            </a:r>
            <a:r>
              <a:rPr lang="en-GB" altLang="en-US" sz="1800" dirty="0" smtClean="0">
                <a:solidFill>
                  <a:schemeClr val="tx1"/>
                </a:solidFill>
              </a:rPr>
              <a:t> </a:t>
            </a:r>
          </a:p>
        </p:txBody>
      </p:sp>
      <p:sp>
        <p:nvSpPr>
          <p:cNvPr id="8" name="Rectangle 7"/>
          <p:cNvSpPr/>
          <p:nvPr/>
        </p:nvSpPr>
        <p:spPr>
          <a:xfrm>
            <a:off x="194282" y="5307384"/>
            <a:ext cx="5457217" cy="369332"/>
          </a:xfrm>
          <a:prstGeom prst="rect">
            <a:avLst/>
          </a:prstGeom>
          <a:solidFill>
            <a:schemeClr val="tx1"/>
          </a:solidFill>
        </p:spPr>
        <p:txBody>
          <a:bodyPr wrap="square">
            <a:spAutoFit/>
          </a:bodyPr>
          <a:lstStyle/>
          <a:p>
            <a:r>
              <a:rPr lang="en-GB" dirty="0">
                <a:hlinkClick r:id="rId4"/>
              </a:rPr>
              <a:t>https://</a:t>
            </a:r>
            <a:r>
              <a:rPr lang="en-GB" dirty="0" smtClean="0">
                <a:hlinkClick r:id="rId4"/>
              </a:rPr>
              <a:t>www.youtube.com/watch?v=XA_DA8s803s</a:t>
            </a:r>
            <a:r>
              <a:rPr lang="en-GB" dirty="0" smtClean="0"/>
              <a:t> </a:t>
            </a:r>
            <a:endParaRPr lang="en-GB" dirty="0"/>
          </a:p>
        </p:txBody>
      </p:sp>
    </p:spTree>
    <p:extLst>
      <p:ext uri="{BB962C8B-B14F-4D97-AF65-F5344CB8AC3E}">
        <p14:creationId xmlns:p14="http://schemas.microsoft.com/office/powerpoint/2010/main" val="3522817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0" y="0"/>
            <a:ext cx="9144000" cy="1484313"/>
          </a:xfrm>
          <a:solidFill>
            <a:srgbClr val="FFFF00"/>
          </a:solidFill>
        </p:spPr>
        <p:txBody>
          <a:bodyPr/>
          <a:lstStyle/>
          <a:p>
            <a:pPr algn="ctr" eaLnBrk="1" hangingPunct="1"/>
            <a:r>
              <a:rPr lang="en-GB" altLang="en-US" sz="3200" smtClean="0">
                <a:solidFill>
                  <a:schemeClr val="tx1"/>
                </a:solidFill>
              </a:rPr>
              <a:t>Core Study: Sigmund Freud (1909)</a:t>
            </a:r>
            <a:br>
              <a:rPr lang="en-GB" altLang="en-US" sz="3200" smtClean="0">
                <a:solidFill>
                  <a:schemeClr val="tx1"/>
                </a:solidFill>
              </a:rPr>
            </a:br>
            <a:r>
              <a:rPr lang="en-GB" altLang="en-US" sz="3200" smtClean="0">
                <a:solidFill>
                  <a:schemeClr val="tx1"/>
                </a:solidFill>
              </a:rPr>
              <a:t>The analysis of  a  phobia of a five year old boy</a:t>
            </a:r>
            <a:br>
              <a:rPr lang="en-GB" altLang="en-US" sz="3200" smtClean="0">
                <a:solidFill>
                  <a:schemeClr val="tx1"/>
                </a:solidFill>
              </a:rPr>
            </a:br>
            <a:r>
              <a:rPr lang="en-GB" altLang="en-US" sz="3200" smtClean="0">
                <a:solidFill>
                  <a:schemeClr val="tx1"/>
                </a:solidFill>
              </a:rPr>
              <a:t>The Case Study of Little Hans</a:t>
            </a:r>
            <a:r>
              <a:rPr lang="en-GB" altLang="en-US" smtClean="0">
                <a:solidFill>
                  <a:schemeClr val="tx1"/>
                </a:solidFill>
              </a:rPr>
              <a:t/>
            </a:r>
            <a:br>
              <a:rPr lang="en-GB" altLang="en-US" smtClean="0">
                <a:solidFill>
                  <a:schemeClr val="tx1"/>
                </a:solidFill>
              </a:rPr>
            </a:br>
            <a:endParaRPr lang="en-GB" altLang="en-US" smtClean="0">
              <a:solidFill>
                <a:schemeClr val="tx1"/>
              </a:solidFill>
            </a:endParaRPr>
          </a:p>
        </p:txBody>
      </p:sp>
      <p:pic>
        <p:nvPicPr>
          <p:cNvPr id="4" name="Picture 4" descr="fre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922" y="4042033"/>
            <a:ext cx="276601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
          <p:cNvSpPr>
            <a:spLocks noChangeArrowheads="1"/>
          </p:cNvSpPr>
          <p:nvPr/>
        </p:nvSpPr>
        <p:spPr bwMode="auto">
          <a:xfrm>
            <a:off x="-16233" y="6463526"/>
            <a:ext cx="6186736" cy="369332"/>
          </a:xfrm>
          <a:prstGeom prst="rect">
            <a:avLst/>
          </a:prstGeom>
          <a:solidFill>
            <a:schemeClr val="tx1"/>
          </a:solidFill>
          <a:ln>
            <a:noFill/>
          </a:ln>
        </p:spPr>
        <p:txBody>
          <a:bodyPr wrap="square">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fontAlgn="base" hangingPunct="1">
              <a:spcBef>
                <a:spcPct val="0"/>
              </a:spcBef>
              <a:spcAft>
                <a:spcPct val="0"/>
              </a:spcAft>
              <a:buFontTx/>
              <a:buNone/>
            </a:pPr>
            <a:r>
              <a:rPr lang="en-GB" altLang="en-US" sz="1800" dirty="0" smtClean="0">
                <a:solidFill>
                  <a:schemeClr val="tx1"/>
                </a:solidFill>
                <a:hlinkClick r:id="rId3"/>
              </a:rPr>
              <a:t>https://www.youtube.com/watch?v=twZet50f9SQ</a:t>
            </a:r>
            <a:r>
              <a:rPr lang="en-GB" altLang="en-US" sz="1800" dirty="0" smtClean="0">
                <a:solidFill>
                  <a:schemeClr val="tx1"/>
                </a:solidFill>
              </a:rPr>
              <a:t> </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693" t="23106" r="14205" b="13068"/>
          <a:stretch/>
        </p:blipFill>
        <p:spPr bwMode="auto">
          <a:xfrm>
            <a:off x="1187624" y="1707542"/>
            <a:ext cx="3131127" cy="466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47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0" y="1"/>
            <a:ext cx="9144000" cy="908720"/>
          </a:xfrm>
          <a:solidFill>
            <a:srgbClr val="FFFF00"/>
          </a:solidFill>
        </p:spPr>
        <p:txBody>
          <a:bodyPr/>
          <a:lstStyle/>
          <a:p>
            <a:pPr algn="ctr" eaLnBrk="1" hangingPunct="1"/>
            <a:r>
              <a:rPr lang="en-GB" altLang="en-US" sz="3200" dirty="0" smtClean="0">
                <a:solidFill>
                  <a:schemeClr val="tx1"/>
                </a:solidFill>
              </a:rPr>
              <a:t>The analysis of  a  phobia of a five year old boy</a:t>
            </a:r>
            <a:br>
              <a:rPr lang="en-GB" altLang="en-US" sz="3200" dirty="0" smtClean="0">
                <a:solidFill>
                  <a:schemeClr val="tx1"/>
                </a:solidFill>
              </a:rPr>
            </a:br>
            <a:r>
              <a:rPr lang="en-GB" altLang="en-US" sz="3200" dirty="0" smtClean="0">
                <a:solidFill>
                  <a:schemeClr val="tx1"/>
                </a:solidFill>
              </a:rPr>
              <a:t>The Case Study of Little Hans</a:t>
            </a:r>
            <a:r>
              <a:rPr lang="en-GB" altLang="en-US" dirty="0" smtClean="0">
                <a:solidFill>
                  <a:schemeClr val="tx1"/>
                </a:solidFill>
              </a:rPr>
              <a:t/>
            </a:r>
            <a:br>
              <a:rPr lang="en-GB" altLang="en-US" dirty="0" smtClean="0">
                <a:solidFill>
                  <a:schemeClr val="tx1"/>
                </a:solidFill>
              </a:rPr>
            </a:br>
            <a:endParaRPr lang="en-GB" altLang="en-US" dirty="0" smtClean="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93" t="23106" r="14205" b="13068"/>
          <a:stretch/>
        </p:blipFill>
        <p:spPr bwMode="auto">
          <a:xfrm>
            <a:off x="0" y="1462392"/>
            <a:ext cx="3131127" cy="466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131126" y="980728"/>
            <a:ext cx="6029819" cy="5509200"/>
          </a:xfrm>
          <a:prstGeom prst="rect">
            <a:avLst/>
          </a:prstGeom>
        </p:spPr>
        <p:txBody>
          <a:bodyPr wrap="square">
            <a:spAutoFit/>
          </a:bodyPr>
          <a:lstStyle/>
          <a:p>
            <a:r>
              <a:rPr lang="en-GB" sz="3200" dirty="0" smtClean="0"/>
              <a:t>1. His </a:t>
            </a:r>
            <a:r>
              <a:rPr lang="en-GB" sz="3200" dirty="0"/>
              <a:t>mother threatened to call a doctor to ‘cut-it off’ because he had been playing with it.</a:t>
            </a:r>
          </a:p>
          <a:p>
            <a:r>
              <a:rPr lang="en-GB" sz="3200" dirty="0" smtClean="0"/>
              <a:t>2</a:t>
            </a:r>
            <a:r>
              <a:rPr lang="en-GB" sz="3200" dirty="0"/>
              <a:t>. </a:t>
            </a:r>
            <a:r>
              <a:rPr lang="en-GB" sz="3200" dirty="0" smtClean="0"/>
              <a:t>Hans </a:t>
            </a:r>
            <a:r>
              <a:rPr lang="en-GB" sz="3200" dirty="0"/>
              <a:t>saw a horse collapse in the street, and was very distressed by this.</a:t>
            </a:r>
          </a:p>
          <a:p>
            <a:r>
              <a:rPr lang="en-GB" sz="3200" dirty="0" smtClean="0"/>
              <a:t>3</a:t>
            </a:r>
            <a:r>
              <a:rPr lang="en-GB" sz="3200" dirty="0"/>
              <a:t>. </a:t>
            </a:r>
            <a:r>
              <a:rPr lang="en-GB" sz="3200" dirty="0" smtClean="0"/>
              <a:t>Hans </a:t>
            </a:r>
            <a:r>
              <a:rPr lang="en-GB" sz="3200" dirty="0"/>
              <a:t>liked to climb into his parent’s bed each morning and cuddle his mother- his father objected to this, and stopped Hans from doing it</a:t>
            </a:r>
            <a:r>
              <a:rPr lang="en-GB" sz="3200" dirty="0" smtClean="0"/>
              <a:t>.</a:t>
            </a:r>
            <a:endParaRPr lang="en-GB" sz="3200" dirty="0"/>
          </a:p>
        </p:txBody>
      </p:sp>
    </p:spTree>
    <p:extLst>
      <p:ext uri="{BB962C8B-B14F-4D97-AF65-F5344CB8AC3E}">
        <p14:creationId xmlns:p14="http://schemas.microsoft.com/office/powerpoint/2010/main" val="34433864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0" y="1"/>
            <a:ext cx="9144000" cy="908720"/>
          </a:xfrm>
          <a:solidFill>
            <a:srgbClr val="FFFF00"/>
          </a:solidFill>
        </p:spPr>
        <p:txBody>
          <a:bodyPr/>
          <a:lstStyle/>
          <a:p>
            <a:pPr algn="ctr" eaLnBrk="1" hangingPunct="1"/>
            <a:r>
              <a:rPr lang="en-GB" altLang="en-US" sz="3200" dirty="0" smtClean="0">
                <a:solidFill>
                  <a:schemeClr val="tx1"/>
                </a:solidFill>
              </a:rPr>
              <a:t>The analysis of  a  phobia of a five year old boy</a:t>
            </a:r>
            <a:br>
              <a:rPr lang="en-GB" altLang="en-US" sz="3200" dirty="0" smtClean="0">
                <a:solidFill>
                  <a:schemeClr val="tx1"/>
                </a:solidFill>
              </a:rPr>
            </a:br>
            <a:r>
              <a:rPr lang="en-GB" altLang="en-US" sz="3200" dirty="0" smtClean="0">
                <a:solidFill>
                  <a:schemeClr val="tx1"/>
                </a:solidFill>
              </a:rPr>
              <a:t>The Case Study of Little Hans</a:t>
            </a:r>
            <a:r>
              <a:rPr lang="en-GB" altLang="en-US" dirty="0" smtClean="0">
                <a:solidFill>
                  <a:schemeClr val="tx1"/>
                </a:solidFill>
              </a:rPr>
              <a:t/>
            </a:r>
            <a:br>
              <a:rPr lang="en-GB" altLang="en-US" dirty="0" smtClean="0">
                <a:solidFill>
                  <a:schemeClr val="tx1"/>
                </a:solidFill>
              </a:rPr>
            </a:br>
            <a:endParaRPr lang="en-GB" altLang="en-US" dirty="0" smtClean="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93" t="23106" r="14205" b="13068"/>
          <a:stretch/>
        </p:blipFill>
        <p:spPr bwMode="auto">
          <a:xfrm>
            <a:off x="1" y="2708920"/>
            <a:ext cx="2137350" cy="34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123728" y="980728"/>
            <a:ext cx="7037219" cy="5262979"/>
          </a:xfrm>
          <a:prstGeom prst="rect">
            <a:avLst/>
          </a:prstGeom>
        </p:spPr>
        <p:txBody>
          <a:bodyPr wrap="square">
            <a:spAutoFit/>
          </a:bodyPr>
          <a:lstStyle/>
          <a:p>
            <a:r>
              <a:rPr lang="en-GB" sz="2800" dirty="0" smtClean="0"/>
              <a:t>4</a:t>
            </a:r>
            <a:r>
              <a:rPr lang="en-GB" sz="2800" dirty="0"/>
              <a:t>. </a:t>
            </a:r>
            <a:r>
              <a:rPr lang="en-GB" sz="2800" dirty="0" smtClean="0"/>
              <a:t>The </a:t>
            </a:r>
            <a:r>
              <a:rPr lang="en-GB" sz="2800" dirty="0"/>
              <a:t>horse that Hans was scared of was white, with blinkers and a nose strap- this was though to symbolise his father’s pale skin, glasses and moustache.</a:t>
            </a:r>
          </a:p>
          <a:p>
            <a:r>
              <a:rPr lang="en-GB" sz="2800" dirty="0" smtClean="0"/>
              <a:t>5</a:t>
            </a:r>
            <a:r>
              <a:rPr lang="en-GB" sz="2800" dirty="0"/>
              <a:t>. </a:t>
            </a:r>
            <a:r>
              <a:rPr lang="en-GB" sz="2800" dirty="0" smtClean="0"/>
              <a:t>Little </a:t>
            </a:r>
            <a:r>
              <a:rPr lang="en-GB" sz="2800" dirty="0"/>
              <a:t>Hans dreamed that two giraffes were in his room one night, a tall one and a crumpled one.  Hans took the crumpled giraffe away from the large one, which cried out.</a:t>
            </a:r>
          </a:p>
          <a:p>
            <a:r>
              <a:rPr lang="en-GB" sz="2800" dirty="0" smtClean="0"/>
              <a:t>6</a:t>
            </a:r>
            <a:r>
              <a:rPr lang="en-GB" sz="2800" dirty="0"/>
              <a:t>. </a:t>
            </a:r>
            <a:r>
              <a:rPr lang="en-GB" sz="2800" dirty="0" smtClean="0"/>
              <a:t>Hans </a:t>
            </a:r>
            <a:r>
              <a:rPr lang="en-GB" sz="2800" dirty="0"/>
              <a:t>had a fantasy that a plumber came and removed his bottom and penis, and replaced them with larger ones.</a:t>
            </a:r>
          </a:p>
        </p:txBody>
      </p:sp>
    </p:spTree>
    <p:extLst>
      <p:ext uri="{BB962C8B-B14F-4D97-AF65-F5344CB8AC3E}">
        <p14:creationId xmlns:p14="http://schemas.microsoft.com/office/powerpoint/2010/main" val="25786915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2700" y="-26988"/>
            <a:ext cx="9131300" cy="757238"/>
          </a:xfrm>
          <a:solidFill>
            <a:srgbClr val="FFC000"/>
          </a:solidFill>
        </p:spPr>
        <p:txBody>
          <a:bodyPr/>
          <a:lstStyle/>
          <a:p>
            <a:pPr algn="ctr" eaLnBrk="1" hangingPunct="1"/>
            <a:r>
              <a:rPr lang="en-GB" altLang="en-US" smtClean="0">
                <a:solidFill>
                  <a:schemeClr val="tx1"/>
                </a:solidFill>
              </a:rPr>
              <a:t>What was Freud’s Methodology?</a:t>
            </a:r>
          </a:p>
        </p:txBody>
      </p:sp>
      <p:sp>
        <p:nvSpPr>
          <p:cNvPr id="15363" name="Content Placeholder 2"/>
          <p:cNvSpPr>
            <a:spLocks noGrp="1"/>
          </p:cNvSpPr>
          <p:nvPr/>
        </p:nvSpPr>
        <p:spPr bwMode="auto">
          <a:xfrm>
            <a:off x="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spcBef>
                <a:spcPct val="20000"/>
              </a:spcBef>
              <a:buChar char="•"/>
              <a:defRPr sz="2800">
                <a:solidFill>
                  <a:srgbClr val="000066"/>
                </a:solidFill>
                <a:latin typeface="Arial" charset="0"/>
              </a:defRPr>
            </a:lvl1pPr>
            <a:lvl2pPr marL="639763" indent="-273050" eaLnBrk="0" hangingPunct="0">
              <a:spcBef>
                <a:spcPct val="20000"/>
              </a:spcBef>
              <a:buChar char="–"/>
              <a:defRPr sz="2400">
                <a:solidFill>
                  <a:srgbClr val="000066"/>
                </a:solidFill>
                <a:latin typeface="Arial" charset="0"/>
              </a:defRPr>
            </a:lvl2pPr>
            <a:lvl3pPr marL="1790700" indent="-228600" eaLnBrk="0" hangingPunct="0">
              <a:spcBef>
                <a:spcPct val="20000"/>
              </a:spcBef>
              <a:buChar char="•"/>
              <a:defRPr sz="2000">
                <a:solidFill>
                  <a:srgbClr val="000066"/>
                </a:solidFill>
                <a:latin typeface="Arial" charset="0"/>
              </a:defRPr>
            </a:lvl3pPr>
            <a:lvl4pPr marL="2155825" indent="-228600" eaLnBrk="0" hangingPunct="0">
              <a:spcBef>
                <a:spcPct val="20000"/>
              </a:spcBef>
              <a:buChar char="–"/>
              <a:defRPr>
                <a:solidFill>
                  <a:srgbClr val="000066"/>
                </a:solidFill>
                <a:latin typeface="Arial" charset="0"/>
              </a:defRPr>
            </a:lvl4pPr>
            <a:lvl5pPr marL="2541588" indent="-228600" eaLnBrk="0" hangingPunct="0">
              <a:spcBef>
                <a:spcPct val="20000"/>
              </a:spcBef>
              <a:buChar char="»"/>
              <a:defRPr sz="1600">
                <a:solidFill>
                  <a:srgbClr val="000066"/>
                </a:solidFill>
                <a:latin typeface="Arial" charset="0"/>
              </a:defRPr>
            </a:lvl5pPr>
            <a:lvl6pPr marL="2998788" indent="-228600" eaLnBrk="0" fontAlgn="base" hangingPunct="0">
              <a:spcBef>
                <a:spcPct val="20000"/>
              </a:spcBef>
              <a:spcAft>
                <a:spcPct val="0"/>
              </a:spcAft>
              <a:buChar char="»"/>
              <a:defRPr sz="1600">
                <a:solidFill>
                  <a:srgbClr val="000066"/>
                </a:solidFill>
                <a:latin typeface="Arial" charset="0"/>
              </a:defRPr>
            </a:lvl6pPr>
            <a:lvl7pPr marL="3455988" indent="-228600" eaLnBrk="0" fontAlgn="base" hangingPunct="0">
              <a:spcBef>
                <a:spcPct val="20000"/>
              </a:spcBef>
              <a:spcAft>
                <a:spcPct val="0"/>
              </a:spcAft>
              <a:buChar char="»"/>
              <a:defRPr sz="1600">
                <a:solidFill>
                  <a:srgbClr val="000066"/>
                </a:solidFill>
                <a:latin typeface="Arial" charset="0"/>
              </a:defRPr>
            </a:lvl7pPr>
            <a:lvl8pPr marL="3913188" indent="-228600" eaLnBrk="0" fontAlgn="base" hangingPunct="0">
              <a:spcBef>
                <a:spcPct val="20000"/>
              </a:spcBef>
              <a:spcAft>
                <a:spcPct val="0"/>
              </a:spcAft>
              <a:buChar char="»"/>
              <a:defRPr sz="1600">
                <a:solidFill>
                  <a:srgbClr val="000066"/>
                </a:solidFill>
                <a:latin typeface="Arial" charset="0"/>
              </a:defRPr>
            </a:lvl8pPr>
            <a:lvl9pPr marL="4370388" indent="-228600" eaLnBrk="0" fontAlgn="base" hangingPunct="0">
              <a:spcBef>
                <a:spcPct val="20000"/>
              </a:spcBef>
              <a:spcAft>
                <a:spcPct val="0"/>
              </a:spcAft>
              <a:buChar char="»"/>
              <a:defRPr sz="1600">
                <a:solidFill>
                  <a:srgbClr val="000066"/>
                </a:solidFill>
                <a:latin typeface="Arial" charset="0"/>
              </a:defRPr>
            </a:lvl9pPr>
          </a:lstStyle>
          <a:p>
            <a:pPr eaLnBrk="1" fontAlgn="base" hangingPunct="1">
              <a:spcBef>
                <a:spcPts val="700"/>
              </a:spcBef>
              <a:spcAft>
                <a:spcPct val="0"/>
              </a:spcAft>
              <a:buClr>
                <a:srgbClr val="333399"/>
              </a:buClr>
              <a:buSzPct val="60000"/>
              <a:buFont typeface="Wingdings" pitchFamily="2" charset="2"/>
              <a:buChar char=""/>
            </a:pPr>
            <a:r>
              <a:rPr lang="en-GB" altLang="en-US" sz="3200" smtClean="0">
                <a:solidFill>
                  <a:srgbClr val="000000"/>
                </a:solidFill>
              </a:rPr>
              <a:t>Freud gathered </a:t>
            </a:r>
            <a:r>
              <a:rPr lang="en-GB" altLang="en-US" sz="3200" u="sng" smtClean="0">
                <a:solidFill>
                  <a:srgbClr val="000000"/>
                </a:solidFill>
              </a:rPr>
              <a:t>qualitative</a:t>
            </a:r>
            <a:r>
              <a:rPr lang="en-GB" altLang="en-US" sz="3200" smtClean="0">
                <a:solidFill>
                  <a:srgbClr val="000000"/>
                </a:solidFill>
              </a:rPr>
              <a:t> data but he gathered it in his own ways. He did not use questionnaires as these would not have accessed the unconscious mind.</a:t>
            </a:r>
          </a:p>
          <a:p>
            <a:pPr eaLnBrk="1" fontAlgn="base" hangingPunct="1">
              <a:spcBef>
                <a:spcPts val="700"/>
              </a:spcBef>
              <a:spcAft>
                <a:spcPct val="0"/>
              </a:spcAft>
              <a:buClr>
                <a:srgbClr val="333399"/>
              </a:buClr>
              <a:buSzPct val="60000"/>
              <a:buFont typeface="Wingdings" pitchFamily="2" charset="2"/>
              <a:buChar char=""/>
            </a:pPr>
            <a:r>
              <a:rPr lang="en-GB" altLang="en-US" sz="3200" smtClean="0">
                <a:solidFill>
                  <a:srgbClr val="000000"/>
                </a:solidFill>
              </a:rPr>
              <a:t>Freud used </a:t>
            </a:r>
            <a:r>
              <a:rPr lang="en-GB" altLang="en-US" sz="3200" u="sng" smtClean="0">
                <a:solidFill>
                  <a:srgbClr val="000000"/>
                </a:solidFill>
              </a:rPr>
              <a:t>case studies </a:t>
            </a:r>
            <a:r>
              <a:rPr lang="en-GB" altLang="en-US" sz="3200" smtClean="0">
                <a:solidFill>
                  <a:srgbClr val="000000"/>
                </a:solidFill>
              </a:rPr>
              <a:t>both to build a body of knowledge and as a research method.</a:t>
            </a:r>
          </a:p>
          <a:p>
            <a:pPr eaLnBrk="1" fontAlgn="base" hangingPunct="1">
              <a:spcBef>
                <a:spcPts val="700"/>
              </a:spcBef>
              <a:spcAft>
                <a:spcPct val="0"/>
              </a:spcAft>
              <a:buClr>
                <a:srgbClr val="333399"/>
              </a:buClr>
              <a:buSzPct val="60000"/>
              <a:buFont typeface="Wingdings" pitchFamily="2" charset="2"/>
              <a:buChar char=""/>
            </a:pPr>
            <a:r>
              <a:rPr lang="en-GB" altLang="en-US" sz="3200" smtClean="0">
                <a:solidFill>
                  <a:srgbClr val="000000"/>
                </a:solidFill>
              </a:rPr>
              <a:t>At the same time he used them to help </a:t>
            </a:r>
            <a:r>
              <a:rPr lang="en-GB" altLang="en-US" sz="3200" u="sng" smtClean="0">
                <a:solidFill>
                  <a:srgbClr val="000000"/>
                </a:solidFill>
              </a:rPr>
              <a:t>cure</a:t>
            </a:r>
            <a:r>
              <a:rPr lang="en-GB" altLang="en-US" sz="3200" smtClean="0">
                <a:solidFill>
                  <a:srgbClr val="000000"/>
                </a:solidFill>
              </a:rPr>
              <a:t> his patients</a:t>
            </a:r>
          </a:p>
          <a:p>
            <a:pPr eaLnBrk="1" fontAlgn="base" hangingPunct="1">
              <a:spcBef>
                <a:spcPts val="700"/>
              </a:spcBef>
              <a:spcAft>
                <a:spcPct val="0"/>
              </a:spcAft>
              <a:buClr>
                <a:srgbClr val="333399"/>
              </a:buClr>
              <a:buSzPct val="60000"/>
              <a:buFont typeface="Wingdings" pitchFamily="2" charset="2"/>
              <a:buChar char=""/>
            </a:pPr>
            <a:r>
              <a:rPr lang="en-GB" altLang="en-US" sz="3200" smtClean="0">
                <a:solidFill>
                  <a:srgbClr val="000000"/>
                </a:solidFill>
              </a:rPr>
              <a:t>The people in Freud’s case studies are patients / clients rather than participants.</a:t>
            </a:r>
          </a:p>
        </p:txBody>
      </p:sp>
    </p:spTree>
    <p:extLst>
      <p:ext uri="{BB962C8B-B14F-4D97-AF65-F5344CB8AC3E}">
        <p14:creationId xmlns:p14="http://schemas.microsoft.com/office/powerpoint/2010/main" val="27699930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sz="quarter" idx="1"/>
          </p:nvPr>
        </p:nvSpPr>
        <p:spPr>
          <a:xfrm>
            <a:off x="0" y="692150"/>
            <a:ext cx="8766175" cy="5403850"/>
          </a:xfrm>
        </p:spPr>
        <p:txBody>
          <a:bodyPr/>
          <a:lstStyle/>
          <a:p>
            <a:pPr eaLnBrk="1" hangingPunct="1"/>
            <a:r>
              <a:rPr lang="en-GB" altLang="en-US" sz="4000" smtClean="0">
                <a:solidFill>
                  <a:schemeClr val="tx1"/>
                </a:solidFill>
                <a:cs typeface="Arial" charset="0"/>
              </a:rPr>
              <a:t>Freud used free association, dream analysis and symbol analysis as well as slips of the tongue (Freudian slips - parapraxes) rather than conventional research methods. All these things make up psychoanalysis.</a:t>
            </a:r>
          </a:p>
          <a:p>
            <a:pPr eaLnBrk="1" hangingPunct="1"/>
            <a:r>
              <a:rPr lang="en-GB" altLang="en-US" sz="4000" smtClean="0">
                <a:solidFill>
                  <a:schemeClr val="tx1"/>
                </a:solidFill>
                <a:cs typeface="Arial" charset="0"/>
              </a:rPr>
              <a:t>Similarities include the gathering of rich detailed data which is </a:t>
            </a:r>
            <a:r>
              <a:rPr lang="en-GB" altLang="en-US" sz="4000" u="sng" smtClean="0">
                <a:solidFill>
                  <a:schemeClr val="tx1"/>
                </a:solidFill>
                <a:cs typeface="Arial" charset="0"/>
              </a:rPr>
              <a:t>qualitative</a:t>
            </a:r>
            <a:r>
              <a:rPr lang="en-GB" altLang="en-US" sz="4000" smtClean="0">
                <a:solidFill>
                  <a:schemeClr val="tx1"/>
                </a:solidFill>
                <a:cs typeface="Arial" charset="0"/>
              </a:rPr>
              <a:t>.</a:t>
            </a:r>
          </a:p>
        </p:txBody>
      </p:sp>
      <p:sp>
        <p:nvSpPr>
          <p:cNvPr id="16387" name="Rectangle 4"/>
          <p:cNvSpPr>
            <a:spLocks noGrp="1" noChangeArrowheads="1"/>
          </p:cNvSpPr>
          <p:nvPr>
            <p:ph type="title"/>
          </p:nvPr>
        </p:nvSpPr>
        <p:spPr>
          <a:xfrm>
            <a:off x="12700" y="-26988"/>
            <a:ext cx="9131300" cy="757238"/>
          </a:xfrm>
          <a:solidFill>
            <a:srgbClr val="FFC000"/>
          </a:solidFill>
        </p:spPr>
        <p:txBody>
          <a:bodyPr/>
          <a:lstStyle/>
          <a:p>
            <a:pPr algn="ctr" eaLnBrk="1" hangingPunct="1"/>
            <a:r>
              <a:rPr lang="en-GB" altLang="en-US" smtClean="0">
                <a:solidFill>
                  <a:schemeClr val="tx1"/>
                </a:solidFill>
              </a:rPr>
              <a:t>What was Freud’s Methodology?</a:t>
            </a:r>
          </a:p>
        </p:txBody>
      </p:sp>
    </p:spTree>
    <p:extLst>
      <p:ext uri="{BB962C8B-B14F-4D97-AF65-F5344CB8AC3E}">
        <p14:creationId xmlns:p14="http://schemas.microsoft.com/office/powerpoint/2010/main" val="15203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549275"/>
          </a:xfrm>
          <a:solidFill>
            <a:srgbClr val="FFC000"/>
          </a:solidFill>
        </p:spPr>
        <p:txBody>
          <a:bodyPr/>
          <a:lstStyle/>
          <a:p>
            <a:pPr algn="ctr" eaLnBrk="1" hangingPunct="1"/>
            <a:r>
              <a:rPr lang="en-GB" altLang="en-US" sz="2800" smtClean="0">
                <a:solidFill>
                  <a:schemeClr val="tx1"/>
                </a:solidFill>
                <a:cs typeface="Arial" charset="0"/>
              </a:rPr>
              <a:t>Evaluation of Freud’s case study research methods</a:t>
            </a:r>
          </a:p>
        </p:txBody>
      </p:sp>
      <p:sp>
        <p:nvSpPr>
          <p:cNvPr id="17411" name="Content Placeholder 2"/>
          <p:cNvSpPr>
            <a:spLocks noGrp="1"/>
          </p:cNvSpPr>
          <p:nvPr>
            <p:ph sz="quarter" idx="1"/>
          </p:nvPr>
        </p:nvSpPr>
        <p:spPr>
          <a:xfrm>
            <a:off x="0" y="549275"/>
            <a:ext cx="6372225" cy="6308725"/>
          </a:xfrm>
        </p:spPr>
        <p:txBody>
          <a:bodyPr/>
          <a:lstStyle/>
          <a:p>
            <a:pPr eaLnBrk="1" hangingPunct="1"/>
            <a:r>
              <a:rPr lang="en-GB" altLang="en-US" sz="4000" smtClean="0">
                <a:solidFill>
                  <a:schemeClr val="tx1"/>
                </a:solidFill>
              </a:rPr>
              <a:t>The data come directly from the individual so they are </a:t>
            </a:r>
            <a:r>
              <a:rPr lang="en-GB" altLang="en-US" sz="4000" u="sng" smtClean="0">
                <a:solidFill>
                  <a:schemeClr val="tx1"/>
                </a:solidFill>
              </a:rPr>
              <a:t>real and valid</a:t>
            </a:r>
          </a:p>
          <a:p>
            <a:pPr eaLnBrk="1" hangingPunct="1"/>
            <a:r>
              <a:rPr lang="en-GB" altLang="en-US" sz="4000" smtClean="0">
                <a:solidFill>
                  <a:schemeClr val="tx1"/>
                </a:solidFill>
              </a:rPr>
              <a:t>The data is </a:t>
            </a:r>
            <a:r>
              <a:rPr lang="en-GB" altLang="en-US" sz="4000" u="sng" smtClean="0">
                <a:solidFill>
                  <a:schemeClr val="tx1"/>
                </a:solidFill>
              </a:rPr>
              <a:t>rich and varied </a:t>
            </a:r>
            <a:r>
              <a:rPr lang="en-GB" altLang="en-US" sz="4000" smtClean="0">
                <a:solidFill>
                  <a:schemeClr val="tx1"/>
                </a:solidFill>
              </a:rPr>
              <a:t>– an individuals differences can be studied and focused upon.</a:t>
            </a:r>
          </a:p>
          <a:p>
            <a:pPr eaLnBrk="1" hangingPunct="1"/>
            <a:r>
              <a:rPr lang="en-GB" altLang="en-US" sz="4000" smtClean="0">
                <a:solidFill>
                  <a:schemeClr val="tx1"/>
                </a:solidFill>
              </a:rPr>
              <a:t>It can be used as a </a:t>
            </a:r>
            <a:r>
              <a:rPr lang="en-GB" altLang="en-US" sz="4000" u="sng" smtClean="0">
                <a:solidFill>
                  <a:schemeClr val="tx1"/>
                </a:solidFill>
              </a:rPr>
              <a:t>therapy</a:t>
            </a:r>
            <a:r>
              <a:rPr lang="en-GB" altLang="en-US" sz="4000" smtClean="0">
                <a:solidFill>
                  <a:schemeClr val="tx1"/>
                </a:solidFill>
              </a:rPr>
              <a:t> as well as a research method</a:t>
            </a:r>
          </a:p>
        </p:txBody>
      </p:sp>
      <p:pic>
        <p:nvPicPr>
          <p:cNvPr id="17412" name="Picture 2" descr="C:\Users\vevagora\AppData\Local\Microsoft\Windows\Temporary Internet Files\Content.IE5\4RJG9KOS\Good_eg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060575"/>
            <a:ext cx="30400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581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1"/>
          </p:nvPr>
        </p:nvSpPr>
        <p:spPr>
          <a:xfrm>
            <a:off x="0" y="549275"/>
            <a:ext cx="6948488" cy="6308725"/>
          </a:xfrm>
        </p:spPr>
        <p:txBody>
          <a:bodyPr/>
          <a:lstStyle/>
          <a:p>
            <a:pPr eaLnBrk="1" hangingPunct="1"/>
            <a:r>
              <a:rPr lang="en-GB" altLang="en-US" sz="3600" smtClean="0">
                <a:solidFill>
                  <a:schemeClr val="tx1"/>
                </a:solidFill>
              </a:rPr>
              <a:t>Freud himself recognised the failings of free association. It is hard to allow a stream of conscious thoughts out, as the unconscious will always try to block it.</a:t>
            </a:r>
          </a:p>
          <a:p>
            <a:pPr eaLnBrk="1" hangingPunct="1"/>
            <a:r>
              <a:rPr lang="en-GB" altLang="en-US" sz="3600" smtClean="0">
                <a:solidFill>
                  <a:schemeClr val="tx1"/>
                </a:solidFill>
              </a:rPr>
              <a:t>The therapist </a:t>
            </a:r>
            <a:r>
              <a:rPr lang="en-GB" altLang="en-US" sz="3600" u="sng" smtClean="0">
                <a:solidFill>
                  <a:schemeClr val="tx1"/>
                </a:solidFill>
              </a:rPr>
              <a:t>subjectively</a:t>
            </a:r>
            <a:r>
              <a:rPr lang="en-GB" altLang="en-US" sz="3600" smtClean="0">
                <a:solidFill>
                  <a:schemeClr val="tx1"/>
                </a:solidFill>
              </a:rPr>
              <a:t> interprets the data.</a:t>
            </a:r>
          </a:p>
          <a:p>
            <a:pPr eaLnBrk="1" hangingPunct="1"/>
            <a:r>
              <a:rPr lang="en-GB" altLang="en-US" sz="3600" smtClean="0">
                <a:solidFill>
                  <a:schemeClr val="tx1"/>
                </a:solidFill>
              </a:rPr>
              <a:t>The unconscious is not measurable in a </a:t>
            </a:r>
            <a:r>
              <a:rPr lang="en-GB" altLang="en-US" sz="3600" u="sng" smtClean="0">
                <a:solidFill>
                  <a:schemeClr val="tx1"/>
                </a:solidFill>
              </a:rPr>
              <a:t>scientific way</a:t>
            </a:r>
            <a:r>
              <a:rPr lang="en-GB" altLang="en-US" sz="3600" smtClean="0">
                <a:solidFill>
                  <a:schemeClr val="tx1"/>
                </a:solidFill>
              </a:rPr>
              <a:t>.</a:t>
            </a:r>
          </a:p>
        </p:txBody>
      </p:sp>
      <p:sp>
        <p:nvSpPr>
          <p:cNvPr id="5" name="Title 1"/>
          <p:cNvSpPr txBox="1">
            <a:spLocks/>
          </p:cNvSpPr>
          <p:nvPr/>
        </p:nvSpPr>
        <p:spPr bwMode="auto">
          <a:xfrm>
            <a:off x="0" y="0"/>
            <a:ext cx="9144000" cy="549275"/>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fontAlgn="auto">
              <a:spcAft>
                <a:spcPts val="0"/>
              </a:spcAft>
              <a:defRPr/>
            </a:pPr>
            <a:r>
              <a:rPr lang="en-GB" sz="2800" kern="0" smtClean="0">
                <a:solidFill>
                  <a:srgbClr val="000000"/>
                </a:solidFill>
                <a:cs typeface="Arial" panose="020B0604020202020204" pitchFamily="34" charset="0"/>
              </a:rPr>
              <a:t>Evaluation of Freud’s case study research methods</a:t>
            </a:r>
            <a:endParaRPr lang="en-GB" sz="2800" kern="0" dirty="0">
              <a:solidFill>
                <a:srgbClr val="000000"/>
              </a:solidFill>
              <a:cs typeface="Arial" panose="020B0604020202020204" pitchFamily="34" charset="0"/>
            </a:endParaRPr>
          </a:p>
        </p:txBody>
      </p:sp>
      <p:pic>
        <p:nvPicPr>
          <p:cNvPr id="18436" name="Picture 2" descr="C:\Users\vevagora\AppData\Local\Microsoft\Windows\Temporary Internet Files\Content.IE5\RJXJF1R3\s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357563"/>
            <a:ext cx="2189163"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17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19"/>
          </a:xfrm>
          <a:solidFill>
            <a:srgbClr val="FFFF00"/>
          </a:solidFill>
          <a:ln>
            <a:solidFill>
              <a:schemeClr val="tx1"/>
            </a:solidFill>
          </a:ln>
        </p:spPr>
        <p:txBody>
          <a:bodyPr>
            <a:noAutofit/>
          </a:bodyPr>
          <a:lstStyle/>
          <a:p>
            <a:r>
              <a:rPr lang="en-GB" sz="3200" dirty="0" smtClean="0">
                <a:latin typeface="Arial" panose="020B0604020202020204" pitchFamily="34" charset="0"/>
                <a:cs typeface="Arial" panose="020B0604020202020204" pitchFamily="34" charset="0"/>
              </a:rPr>
              <a:t>What is the Individual Differences Area all about?</a:t>
            </a:r>
            <a:endParaRPr lang="en-GB"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8380" y="1340768"/>
            <a:ext cx="3249488" cy="4896544"/>
          </a:xfrm>
        </p:spPr>
        <p:txBody>
          <a:bodyPr>
            <a:normAutofit/>
          </a:bodyPr>
          <a:lstStyle/>
          <a:p>
            <a:pPr algn="l"/>
            <a:r>
              <a:rPr lang="en-GB" dirty="0" smtClean="0">
                <a:solidFill>
                  <a:schemeClr val="tx1"/>
                </a:solidFill>
                <a:latin typeface="Arial" panose="020B0604020202020204" pitchFamily="34" charset="0"/>
                <a:cs typeface="Arial" panose="020B0604020202020204" pitchFamily="34" charset="0"/>
              </a:rPr>
              <a:t>Some people think that all humans behave in the same way and react to situations and experiences in a universal way. </a:t>
            </a:r>
            <a:endParaRPr lang="en-GB" dirty="0">
              <a:solidFill>
                <a:schemeClr val="tx1"/>
              </a:solidFill>
              <a:latin typeface="Arial" panose="020B0604020202020204" pitchFamily="34" charset="0"/>
              <a:cs typeface="Arial" panose="020B0604020202020204" pitchFamily="34" charset="0"/>
            </a:endParaRPr>
          </a:p>
        </p:txBody>
      </p:sp>
      <p:pic>
        <p:nvPicPr>
          <p:cNvPr id="1026" name="Picture 2" descr="https://cdn.boldomatic.com/content/post/h7sfJA/Come-on-everybody-does-it?size=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74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2700" y="6350"/>
            <a:ext cx="9131300" cy="703263"/>
          </a:xfrm>
          <a:solidFill>
            <a:srgbClr val="FFFF00"/>
          </a:solidFill>
        </p:spPr>
        <p:txBody>
          <a:bodyPr/>
          <a:lstStyle/>
          <a:p>
            <a:pPr algn="ctr" eaLnBrk="1" hangingPunct="1"/>
            <a:r>
              <a:rPr lang="en-GB" altLang="en-US" dirty="0" smtClean="0">
                <a:solidFill>
                  <a:schemeClr val="tx1"/>
                </a:solidFill>
              </a:rPr>
              <a:t>Little Hans: Freud’s Only Child Case Study</a:t>
            </a:r>
          </a:p>
        </p:txBody>
      </p:sp>
      <p:sp>
        <p:nvSpPr>
          <p:cNvPr id="20483" name="Rectangle 5"/>
          <p:cNvSpPr>
            <a:spLocks noGrp="1" noChangeArrowheads="1"/>
          </p:cNvSpPr>
          <p:nvPr>
            <p:ph type="body" idx="1"/>
          </p:nvPr>
        </p:nvSpPr>
        <p:spPr>
          <a:xfrm>
            <a:off x="0" y="692150"/>
            <a:ext cx="9324528" cy="6165850"/>
          </a:xfrm>
        </p:spPr>
        <p:txBody>
          <a:bodyPr/>
          <a:lstStyle/>
          <a:p>
            <a:pPr eaLnBrk="1" hangingPunct="1"/>
            <a:r>
              <a:rPr lang="en-GB" altLang="en-US" dirty="0" smtClean="0">
                <a:solidFill>
                  <a:schemeClr val="tx1"/>
                </a:solidFill>
              </a:rPr>
              <a:t>This is the ONLY case study of a child undertaken by Freud</a:t>
            </a:r>
          </a:p>
          <a:p>
            <a:pPr eaLnBrk="1" hangingPunct="1"/>
            <a:r>
              <a:rPr lang="en-GB" altLang="en-US" dirty="0" smtClean="0">
                <a:solidFill>
                  <a:schemeClr val="tx1"/>
                </a:solidFill>
              </a:rPr>
              <a:t>Freud’s ideas about infant sexuality were based on his work with adult women (and his own self analysis)</a:t>
            </a:r>
          </a:p>
          <a:p>
            <a:pPr eaLnBrk="1" hangingPunct="1"/>
            <a:r>
              <a:rPr lang="en-GB" altLang="en-US" dirty="0" smtClean="0">
                <a:solidFill>
                  <a:schemeClr val="tx1"/>
                </a:solidFill>
              </a:rPr>
              <a:t>The longitudinal CASE STUDY through psychoanalytic therapy </a:t>
            </a:r>
          </a:p>
          <a:p>
            <a:pPr eaLnBrk="1" hangingPunct="1"/>
            <a:r>
              <a:rPr lang="en-GB" altLang="en-US" dirty="0" smtClean="0">
                <a:solidFill>
                  <a:schemeClr val="tx1"/>
                </a:solidFill>
              </a:rPr>
              <a:t>was carried out by correspondence and interviews with Hans’ father</a:t>
            </a:r>
          </a:p>
          <a:p>
            <a:pPr eaLnBrk="1" hangingPunct="1"/>
            <a:r>
              <a:rPr lang="en-GB" altLang="en-US" dirty="0" smtClean="0">
                <a:solidFill>
                  <a:schemeClr val="tx1"/>
                </a:solidFill>
              </a:rPr>
              <a:t>First reports when Hans was three</a:t>
            </a:r>
          </a:p>
          <a:p>
            <a:pPr eaLnBrk="1" hangingPunct="1"/>
            <a:endParaRPr lang="en-GB" altLang="en-US" dirty="0" smtClean="0">
              <a:solidFill>
                <a:schemeClr val="tx1"/>
              </a:solidFill>
            </a:endParaRPr>
          </a:p>
          <a:p>
            <a:pPr eaLnBrk="1" hangingPunct="1"/>
            <a:endParaRPr lang="en-GB" altLang="en-US" dirty="0" smtClean="0"/>
          </a:p>
          <a:p>
            <a:pPr eaLnBrk="1" hangingPunct="1"/>
            <a:endParaRPr lang="en-GB" altLang="en-US" dirty="0" smtClean="0"/>
          </a:p>
          <a:p>
            <a:pPr eaLnBrk="1" hangingPunct="1"/>
            <a:endParaRPr lang="en-GB" altLang="en-US" dirty="0" smtClean="0"/>
          </a:p>
        </p:txBody>
      </p:sp>
      <p:pic>
        <p:nvPicPr>
          <p:cNvPr id="20484" name="Picture 2" descr="C:\Users\vevagora\AppData\Local\Microsoft\Windows\Temporary Internet Files\Content.IE5\ERF2KPJQ\playschool-151938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724400"/>
            <a:ext cx="49434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1940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body" idx="1"/>
          </p:nvPr>
        </p:nvSpPr>
        <p:spPr>
          <a:xfrm>
            <a:off x="0" y="764704"/>
            <a:ext cx="6011863" cy="6484938"/>
          </a:xfrm>
        </p:spPr>
        <p:txBody>
          <a:bodyPr/>
          <a:lstStyle/>
          <a:p>
            <a:pPr eaLnBrk="1" hangingPunct="1"/>
            <a:r>
              <a:rPr lang="en-GB" altLang="en-US" sz="4000" dirty="0" smtClean="0">
                <a:solidFill>
                  <a:schemeClr val="tx1"/>
                </a:solidFill>
              </a:rPr>
              <a:t>Hans was very interested in his ‘</a:t>
            </a:r>
            <a:r>
              <a:rPr lang="en-GB" altLang="en-US" sz="4000" dirty="0" err="1" smtClean="0">
                <a:solidFill>
                  <a:schemeClr val="tx1"/>
                </a:solidFill>
              </a:rPr>
              <a:t>widdler</a:t>
            </a:r>
            <a:r>
              <a:rPr lang="en-GB" altLang="en-US" sz="4000" dirty="0" smtClean="0">
                <a:solidFill>
                  <a:schemeClr val="tx1"/>
                </a:solidFill>
              </a:rPr>
              <a:t>’</a:t>
            </a:r>
          </a:p>
          <a:p>
            <a:pPr eaLnBrk="1" hangingPunct="1"/>
            <a:r>
              <a:rPr lang="en-GB" altLang="en-US" sz="4000" dirty="0" smtClean="0">
                <a:solidFill>
                  <a:schemeClr val="tx1"/>
                </a:solidFill>
              </a:rPr>
              <a:t>His mother told him </a:t>
            </a:r>
          </a:p>
          <a:p>
            <a:pPr eaLnBrk="1" hangingPunct="1"/>
            <a:r>
              <a:rPr lang="en-GB" altLang="en-US" sz="4000" i="1" dirty="0" smtClean="0">
                <a:solidFill>
                  <a:schemeClr val="tx1"/>
                </a:solidFill>
              </a:rPr>
              <a:t>“not to play with your </a:t>
            </a:r>
            <a:r>
              <a:rPr lang="en-GB" altLang="en-US" sz="4000" i="1" dirty="0" err="1" smtClean="0">
                <a:solidFill>
                  <a:schemeClr val="tx1"/>
                </a:solidFill>
              </a:rPr>
              <a:t>widdler</a:t>
            </a:r>
            <a:r>
              <a:rPr lang="en-GB" altLang="en-US" sz="4000" i="1" dirty="0" smtClean="0">
                <a:solidFill>
                  <a:schemeClr val="tx1"/>
                </a:solidFill>
              </a:rPr>
              <a:t> .. or else she would call the doctor to come and cut it off”</a:t>
            </a:r>
          </a:p>
          <a:p>
            <a:pPr eaLnBrk="1" hangingPunct="1"/>
            <a:r>
              <a:rPr lang="en-GB" altLang="en-US" sz="4000" dirty="0" smtClean="0">
                <a:solidFill>
                  <a:schemeClr val="tx1"/>
                </a:solidFill>
              </a:rPr>
              <a:t>Hans’ mother threatened to leave him</a:t>
            </a:r>
          </a:p>
        </p:txBody>
      </p:sp>
      <p:pic>
        <p:nvPicPr>
          <p:cNvPr id="21507" name="Picture 3" descr="C:\Users\vevagora\AppData\Local\Microsoft\Windows\Temporary Internet Files\Content.IE5\F5IQJ2PU\scizo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628800"/>
            <a:ext cx="338296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title"/>
          </p:nvPr>
        </p:nvSpPr>
        <p:spPr>
          <a:xfrm>
            <a:off x="12700" y="6350"/>
            <a:ext cx="9131300" cy="703263"/>
          </a:xfrm>
          <a:solidFill>
            <a:srgbClr val="FFFF00"/>
          </a:solidFill>
        </p:spPr>
        <p:txBody>
          <a:bodyPr/>
          <a:lstStyle/>
          <a:p>
            <a:pPr algn="ctr" eaLnBrk="1" hangingPunct="1"/>
            <a:r>
              <a:rPr lang="en-GB" altLang="en-US" dirty="0" smtClean="0">
                <a:solidFill>
                  <a:schemeClr val="tx1"/>
                </a:solidFill>
              </a:rPr>
              <a:t>Little Hans: Freud’s Only Child Case Study</a:t>
            </a:r>
          </a:p>
        </p:txBody>
      </p:sp>
    </p:spTree>
    <p:extLst>
      <p:ext uri="{BB962C8B-B14F-4D97-AF65-F5344CB8AC3E}">
        <p14:creationId xmlns:p14="http://schemas.microsoft.com/office/powerpoint/2010/main" val="253658389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0" y="3175"/>
            <a:ext cx="9144000" cy="703263"/>
          </a:xfrm>
          <a:solidFill>
            <a:srgbClr val="FFC000"/>
          </a:solidFill>
        </p:spPr>
        <p:txBody>
          <a:bodyPr/>
          <a:lstStyle/>
          <a:p>
            <a:pPr algn="ctr" eaLnBrk="1" hangingPunct="1"/>
            <a:r>
              <a:rPr lang="en-GB" altLang="en-US" smtClean="0">
                <a:solidFill>
                  <a:schemeClr val="tx1"/>
                </a:solidFill>
              </a:rPr>
              <a:t>Little Hans: Sister is born</a:t>
            </a:r>
          </a:p>
        </p:txBody>
      </p:sp>
      <p:sp>
        <p:nvSpPr>
          <p:cNvPr id="109574" name="Rectangle 6"/>
          <p:cNvSpPr>
            <a:spLocks noGrp="1" noChangeArrowheads="1"/>
          </p:cNvSpPr>
          <p:nvPr>
            <p:ph type="body" idx="1"/>
          </p:nvPr>
        </p:nvSpPr>
        <p:spPr>
          <a:xfrm>
            <a:off x="0" y="765175"/>
            <a:ext cx="8634413" cy="5719763"/>
          </a:xfrm>
        </p:spPr>
        <p:txBody>
          <a:bodyPr/>
          <a:lstStyle/>
          <a:p>
            <a:pPr eaLnBrk="1" hangingPunct="1"/>
            <a:r>
              <a:rPr lang="en-GB" altLang="en-US" sz="4000" smtClean="0">
                <a:solidFill>
                  <a:schemeClr val="tx1"/>
                </a:solidFill>
              </a:rPr>
              <a:t>Hans’ baby sister was born </a:t>
            </a:r>
          </a:p>
          <a:p>
            <a:pPr eaLnBrk="1" hangingPunct="1"/>
            <a:r>
              <a:rPr lang="en-GB" altLang="en-US" sz="4000" smtClean="0">
                <a:solidFill>
                  <a:schemeClr val="tx1"/>
                </a:solidFill>
              </a:rPr>
              <a:t>He was told the stork had </a:t>
            </a:r>
            <a:br>
              <a:rPr lang="en-GB" altLang="en-US" sz="4000" smtClean="0">
                <a:solidFill>
                  <a:schemeClr val="tx1"/>
                </a:solidFill>
              </a:rPr>
            </a:br>
            <a:r>
              <a:rPr lang="en-GB" altLang="en-US" sz="4000" smtClean="0">
                <a:solidFill>
                  <a:schemeClr val="tx1"/>
                </a:solidFill>
              </a:rPr>
              <a:t>brought the baby</a:t>
            </a:r>
          </a:p>
          <a:p>
            <a:pPr eaLnBrk="1" hangingPunct="1"/>
            <a:r>
              <a:rPr lang="en-GB" altLang="en-US" sz="4000" smtClean="0">
                <a:solidFill>
                  <a:schemeClr val="tx1"/>
                </a:solidFill>
              </a:rPr>
              <a:t>Early jealousy of sister</a:t>
            </a:r>
          </a:p>
          <a:p>
            <a:pPr eaLnBrk="1" hangingPunct="1"/>
            <a:r>
              <a:rPr lang="en-GB" altLang="en-US" sz="4000" smtClean="0">
                <a:solidFill>
                  <a:schemeClr val="tx1"/>
                </a:solidFill>
              </a:rPr>
              <a:t>Continued interest in his widdler, according to father his dreams and fantasies were of widdlers and of ‘widdling’</a:t>
            </a:r>
          </a:p>
        </p:txBody>
      </p:sp>
      <p:pic>
        <p:nvPicPr>
          <p:cNvPr id="109572" name="Picture 4" descr="stork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850" y="836613"/>
            <a:ext cx="2593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720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3000" fill="hold"/>
                                        <p:tgtEl>
                                          <p:spTgt spid="109572"/>
                                        </p:tgtEl>
                                        <p:attrNameLst>
                                          <p:attrName>ppt_x</p:attrName>
                                        </p:attrNameLst>
                                      </p:cBhvr>
                                      <p:tavLst>
                                        <p:tav tm="0">
                                          <p:val>
                                            <p:strVal val="#ppt_x"/>
                                          </p:val>
                                        </p:tav>
                                        <p:tav tm="100000">
                                          <p:val>
                                            <p:strVal val="#ppt_x"/>
                                          </p:val>
                                        </p:tav>
                                      </p:tavLst>
                                    </p:anim>
                                    <p:anim calcmode="lin" valueType="num">
                                      <p:cBhvr additive="base">
                                        <p:cTn id="8" dur="3000" fill="hold"/>
                                        <p:tgtEl>
                                          <p:spTgt spid="109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4">
                                            <p:txEl>
                                              <p:pRg st="2" end="2"/>
                                            </p:txEl>
                                          </p:spTgt>
                                        </p:tgtEl>
                                        <p:attrNameLst>
                                          <p:attrName>style.visibility</p:attrName>
                                        </p:attrNameLst>
                                      </p:cBhvr>
                                      <p:to>
                                        <p:strVal val="visible"/>
                                      </p:to>
                                    </p:set>
                                    <p:anim calcmode="lin" valueType="num">
                                      <p:cBhvr additive="base">
                                        <p:cTn id="13" dur="500" fill="hold"/>
                                        <p:tgtEl>
                                          <p:spTgt spid="1095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9574">
                                            <p:txEl>
                                              <p:pRg st="3" end="3"/>
                                            </p:txEl>
                                          </p:spTgt>
                                        </p:tgtEl>
                                        <p:attrNameLst>
                                          <p:attrName>style.visibility</p:attrName>
                                        </p:attrNameLst>
                                      </p:cBhvr>
                                      <p:to>
                                        <p:strVal val="visible"/>
                                      </p:to>
                                    </p:set>
                                    <p:anim calcmode="lin" valueType="num">
                                      <p:cBhvr additive="base">
                                        <p:cTn id="17" dur="500" fill="hold"/>
                                        <p:tgtEl>
                                          <p:spTgt spid="10957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95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09574">
                                            <p:txEl>
                                              <p:pRg st="2" end="2"/>
                                            </p:txEl>
                                          </p:spTgt>
                                        </p:tgtEl>
                                        <p:attrNameLst>
                                          <p:attrName>style.visibility</p:attrName>
                                        </p:attrNameLst>
                                      </p:cBhvr>
                                      <p:to>
                                        <p:strVal val="visible"/>
                                      </p:to>
                                    </p:set>
                                    <p:anim calcmode="lin" valueType="num">
                                      <p:cBhvr additive="base">
                                        <p:cTn id="23" dur="1000" fill="hold"/>
                                        <p:tgtEl>
                                          <p:spTgt spid="109574">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09574">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9574">
                                            <p:txEl>
                                              <p:pRg st="3" end="3"/>
                                            </p:txEl>
                                          </p:spTgt>
                                        </p:tgtEl>
                                        <p:attrNameLst>
                                          <p:attrName>style.visibility</p:attrName>
                                        </p:attrNameLst>
                                      </p:cBhvr>
                                      <p:to>
                                        <p:strVal val="visible"/>
                                      </p:to>
                                    </p:set>
                                    <p:anim calcmode="lin" valueType="num">
                                      <p:cBhvr additive="base">
                                        <p:cTn id="27" dur="1000" fill="hold"/>
                                        <p:tgtEl>
                                          <p:spTgt spid="109574">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957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a:xfrm>
            <a:off x="-6350" y="3175"/>
            <a:ext cx="9150350" cy="688975"/>
          </a:xfrm>
          <a:solidFill>
            <a:srgbClr val="FFC000"/>
          </a:solidFill>
        </p:spPr>
        <p:txBody>
          <a:bodyPr/>
          <a:lstStyle/>
          <a:p>
            <a:pPr algn="ctr" eaLnBrk="1" hangingPunct="1"/>
            <a:r>
              <a:rPr lang="en-GB" altLang="en-US" smtClean="0">
                <a:solidFill>
                  <a:schemeClr val="tx1"/>
                </a:solidFill>
              </a:rPr>
              <a:t>Little Hans – Father writes to Freud</a:t>
            </a:r>
          </a:p>
        </p:txBody>
      </p:sp>
      <p:sp>
        <p:nvSpPr>
          <p:cNvPr id="23555" name="Rectangle 8"/>
          <p:cNvSpPr>
            <a:spLocks noGrp="1" noChangeArrowheads="1"/>
          </p:cNvSpPr>
          <p:nvPr>
            <p:ph type="body" idx="1"/>
          </p:nvPr>
        </p:nvSpPr>
        <p:spPr>
          <a:xfrm>
            <a:off x="0" y="692150"/>
            <a:ext cx="8634413" cy="5792788"/>
          </a:xfrm>
        </p:spPr>
        <p:txBody>
          <a:bodyPr/>
          <a:lstStyle/>
          <a:p>
            <a:pPr eaLnBrk="1" hangingPunct="1"/>
            <a:r>
              <a:rPr lang="en-GB" altLang="en-US" sz="4400" smtClean="0">
                <a:solidFill>
                  <a:schemeClr val="tx1"/>
                </a:solidFill>
              </a:rPr>
              <a:t>When Hans was five - father wrote to Freud</a:t>
            </a:r>
          </a:p>
          <a:p>
            <a:pPr eaLnBrk="1" hangingPunct="1"/>
            <a:r>
              <a:rPr lang="en-GB" altLang="en-US" sz="4400" smtClean="0">
                <a:solidFill>
                  <a:schemeClr val="tx1"/>
                </a:solidFill>
              </a:rPr>
              <a:t>“Hans is afraid of horses, afraid a horse will bite him in the street,  this fear seems to be connected to his being frightened by a large penis”  </a:t>
            </a:r>
          </a:p>
        </p:txBody>
      </p:sp>
      <p:pic>
        <p:nvPicPr>
          <p:cNvPr id="110596" name="Picture 4" descr="horse 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157788"/>
            <a:ext cx="11207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5" descr="horse 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5157788"/>
            <a:ext cx="11207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6" descr="horse p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5157788"/>
            <a:ext cx="11207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648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wedge">
                                      <p:cBhvr>
                                        <p:cTn id="7" dur="2000"/>
                                        <p:tgtEl>
                                          <p:spTgt spid="110596"/>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110597"/>
                                        </p:tgtEl>
                                        <p:attrNameLst>
                                          <p:attrName>style.visibility</p:attrName>
                                        </p:attrNameLst>
                                      </p:cBhvr>
                                      <p:to>
                                        <p:strVal val="visible"/>
                                      </p:to>
                                    </p:set>
                                    <p:animEffect transition="in" filter="wedge">
                                      <p:cBhvr>
                                        <p:cTn id="11" dur="2000"/>
                                        <p:tgtEl>
                                          <p:spTgt spid="110597"/>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110598"/>
                                        </p:tgtEl>
                                        <p:attrNameLst>
                                          <p:attrName>style.visibility</p:attrName>
                                        </p:attrNameLst>
                                      </p:cBhvr>
                                      <p:to>
                                        <p:strVal val="visible"/>
                                      </p:to>
                                    </p:set>
                                    <p:animEffect transition="in" filter="wedge">
                                      <p:cBhvr>
                                        <p:cTn id="15" dur="20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body" idx="1"/>
          </p:nvPr>
        </p:nvSpPr>
        <p:spPr>
          <a:xfrm>
            <a:off x="0" y="692150"/>
            <a:ext cx="8634413" cy="5792788"/>
          </a:xfrm>
        </p:spPr>
        <p:txBody>
          <a:bodyPr/>
          <a:lstStyle/>
          <a:p>
            <a:pPr eaLnBrk="1" hangingPunct="1"/>
            <a:r>
              <a:rPr lang="en-GB" altLang="en-US" sz="4000" smtClean="0">
                <a:solidFill>
                  <a:schemeClr val="tx1"/>
                </a:solidFill>
              </a:rPr>
              <a:t>Freud &amp; father try to make sense of what Hans was experiencing and to resolve his phobia of horses</a:t>
            </a:r>
          </a:p>
          <a:p>
            <a:pPr eaLnBrk="1" hangingPunct="1"/>
            <a:r>
              <a:rPr lang="en-GB" altLang="en-US" sz="4000" smtClean="0">
                <a:solidFill>
                  <a:schemeClr val="tx1"/>
                </a:solidFill>
              </a:rPr>
              <a:t>Freud noted that Hans’ fear of horses developed after the child had anxiety dreams of losing his mother AND after he has been warned not to play with his widdler</a:t>
            </a:r>
          </a:p>
        </p:txBody>
      </p:sp>
      <p:sp>
        <p:nvSpPr>
          <p:cNvPr id="5" name="Rectangle 7"/>
          <p:cNvSpPr txBox="1">
            <a:spLocks noChangeArrowheads="1"/>
          </p:cNvSpPr>
          <p:nvPr/>
        </p:nvSpPr>
        <p:spPr bwMode="auto">
          <a:xfrm>
            <a:off x="-6350" y="3175"/>
            <a:ext cx="9150350" cy="688975"/>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a:defRPr/>
            </a:pPr>
            <a:r>
              <a:rPr lang="en-GB" altLang="en-US" kern="0" smtClean="0">
                <a:solidFill>
                  <a:srgbClr val="000000"/>
                </a:solidFill>
              </a:rPr>
              <a:t>Little Hans – Father writes to Freud</a:t>
            </a:r>
            <a:endParaRPr lang="en-GB" altLang="en-US" kern="0" dirty="0" smtClean="0">
              <a:solidFill>
                <a:srgbClr val="000000"/>
              </a:solidFill>
            </a:endParaRPr>
          </a:p>
        </p:txBody>
      </p:sp>
    </p:spTree>
    <p:extLst>
      <p:ext uri="{BB962C8B-B14F-4D97-AF65-F5344CB8AC3E}">
        <p14:creationId xmlns:p14="http://schemas.microsoft.com/office/powerpoint/2010/main" val="3883406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1621">
                                            <p:txEl>
                                              <p:pRg st="1" end="1"/>
                                            </p:txEl>
                                          </p:spTgt>
                                        </p:tgtEl>
                                        <p:attrNameLst>
                                          <p:attrName>style.visibility</p:attrName>
                                        </p:attrNameLst>
                                      </p:cBhvr>
                                      <p:to>
                                        <p:strVal val="visible"/>
                                      </p:to>
                                    </p:set>
                                    <p:anim calcmode="lin" valueType="num">
                                      <p:cBhvr additive="base">
                                        <p:cTn id="7" dur="1000" fill="hold"/>
                                        <p:tgtEl>
                                          <p:spTgt spid="111621">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162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a:xfrm>
            <a:off x="0" y="0"/>
            <a:ext cx="9144000" cy="703263"/>
          </a:xfrm>
          <a:solidFill>
            <a:srgbClr val="FFC000"/>
          </a:solidFill>
        </p:spPr>
        <p:txBody>
          <a:bodyPr/>
          <a:lstStyle/>
          <a:p>
            <a:pPr algn="ctr" eaLnBrk="1" hangingPunct="1"/>
            <a:r>
              <a:rPr lang="en-GB" altLang="en-US" smtClean="0">
                <a:solidFill>
                  <a:schemeClr val="tx1"/>
                </a:solidFill>
                <a:cs typeface="Arial" charset="0"/>
              </a:rPr>
              <a:t>Little Hans: Dreams and fantasies   </a:t>
            </a:r>
          </a:p>
        </p:txBody>
      </p:sp>
      <p:sp>
        <p:nvSpPr>
          <p:cNvPr id="25603" name="Rectangle 9"/>
          <p:cNvSpPr>
            <a:spLocks noGrp="1" noChangeArrowheads="1"/>
          </p:cNvSpPr>
          <p:nvPr>
            <p:ph sz="half" idx="1"/>
          </p:nvPr>
        </p:nvSpPr>
        <p:spPr/>
        <p:txBody>
          <a:bodyPr/>
          <a:lstStyle/>
          <a:p>
            <a:pPr eaLnBrk="1" hangingPunct="1"/>
            <a:endParaRPr lang="en-GB" altLang="en-US" sz="2400" smtClean="0"/>
          </a:p>
        </p:txBody>
      </p:sp>
      <p:sp>
        <p:nvSpPr>
          <p:cNvPr id="112647" name="Rectangle 7"/>
          <p:cNvSpPr>
            <a:spLocks noGrp="1" noChangeArrowheads="1"/>
          </p:cNvSpPr>
          <p:nvPr>
            <p:ph type="body" sz="half" idx="2"/>
          </p:nvPr>
        </p:nvSpPr>
        <p:spPr>
          <a:xfrm>
            <a:off x="0" y="692150"/>
            <a:ext cx="9144000" cy="792163"/>
          </a:xfrm>
        </p:spPr>
        <p:txBody>
          <a:bodyPr/>
          <a:lstStyle/>
          <a:p>
            <a:pPr marL="0" indent="0" eaLnBrk="1" hangingPunct="1">
              <a:buFontTx/>
              <a:buNone/>
              <a:defRPr/>
            </a:pPr>
            <a:r>
              <a:rPr lang="en-GB" altLang="en-US" sz="4400" dirty="0" smtClean="0">
                <a:solidFill>
                  <a:schemeClr val="tx1"/>
                </a:solidFill>
                <a:cs typeface="Arial" panose="020B0604020202020204" pitchFamily="34" charset="0"/>
              </a:rPr>
              <a:t>Hans dream of three giraffes</a:t>
            </a:r>
          </a:p>
          <a:p>
            <a:pPr eaLnBrk="1" hangingPunct="1">
              <a:defRPr/>
            </a:pPr>
            <a:endParaRPr lang="en-GB" altLang="en-US" sz="2400" dirty="0" smtClean="0"/>
          </a:p>
        </p:txBody>
      </p:sp>
      <p:pic>
        <p:nvPicPr>
          <p:cNvPr id="112644" name="Picture 4" descr="giraffes in 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557338"/>
            <a:ext cx="48958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5"/>
          <p:cNvSpPr txBox="1">
            <a:spLocks noChangeArrowheads="1"/>
          </p:cNvSpPr>
          <p:nvPr/>
        </p:nvSpPr>
        <p:spPr bwMode="auto">
          <a:xfrm>
            <a:off x="4908550" y="1557338"/>
            <a:ext cx="38750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fontAlgn="base" hangingPunct="1">
              <a:spcBef>
                <a:spcPct val="0"/>
              </a:spcBef>
              <a:spcAft>
                <a:spcPct val="0"/>
              </a:spcAft>
              <a:buFontTx/>
              <a:buNone/>
            </a:pPr>
            <a:r>
              <a:rPr lang="en-GB" altLang="en-US" sz="3200" b="1" smtClean="0">
                <a:solidFill>
                  <a:srgbClr val="000000"/>
                </a:solidFill>
                <a:cs typeface="Arial" charset="0"/>
              </a:rPr>
              <a:t>The scene in marital bed in the morning</a:t>
            </a:r>
          </a:p>
          <a:p>
            <a:pPr eaLnBrk="1" fontAlgn="base" hangingPunct="1">
              <a:spcBef>
                <a:spcPct val="0"/>
              </a:spcBef>
              <a:spcAft>
                <a:spcPct val="0"/>
              </a:spcAft>
              <a:buFontTx/>
              <a:buNone/>
            </a:pPr>
            <a:r>
              <a:rPr lang="en-GB" altLang="en-US" sz="3200" smtClean="0">
                <a:solidFill>
                  <a:srgbClr val="000000"/>
                </a:solidFill>
                <a:cs typeface="Arial" charset="0"/>
              </a:rPr>
              <a:t>The big giraffe = daddy?</a:t>
            </a:r>
          </a:p>
          <a:p>
            <a:pPr eaLnBrk="1" fontAlgn="base" hangingPunct="1">
              <a:spcBef>
                <a:spcPct val="0"/>
              </a:spcBef>
              <a:spcAft>
                <a:spcPct val="0"/>
              </a:spcAft>
              <a:buFontTx/>
              <a:buNone/>
            </a:pPr>
            <a:r>
              <a:rPr lang="en-GB" altLang="en-US" sz="3200" smtClean="0">
                <a:solidFill>
                  <a:srgbClr val="000000"/>
                </a:solidFill>
                <a:cs typeface="Arial" charset="0"/>
              </a:rPr>
              <a:t>The crumpled giraffe = mummy?</a:t>
            </a:r>
          </a:p>
          <a:p>
            <a:pPr eaLnBrk="1" fontAlgn="base" hangingPunct="1">
              <a:spcBef>
                <a:spcPct val="0"/>
              </a:spcBef>
              <a:spcAft>
                <a:spcPct val="0"/>
              </a:spcAft>
              <a:buFontTx/>
              <a:buNone/>
            </a:pPr>
            <a:r>
              <a:rPr lang="en-GB" altLang="en-US" sz="3200" smtClean="0">
                <a:solidFill>
                  <a:srgbClr val="000000"/>
                </a:solidFill>
                <a:cs typeface="Arial" charset="0"/>
              </a:rPr>
              <a:t>The little giraffe = Hans? </a:t>
            </a:r>
            <a:endParaRPr lang="en-US" altLang="en-US" sz="3200" smtClean="0">
              <a:solidFill>
                <a:srgbClr val="000000"/>
              </a:solidFill>
              <a:cs typeface="Arial" charset="0"/>
            </a:endParaRPr>
          </a:p>
        </p:txBody>
      </p:sp>
    </p:spTree>
    <p:extLst>
      <p:ext uri="{BB962C8B-B14F-4D97-AF65-F5344CB8AC3E}">
        <p14:creationId xmlns:p14="http://schemas.microsoft.com/office/powerpoint/2010/main" val="1106885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5000" fill="hold"/>
                                        <p:tgtEl>
                                          <p:spTgt spid="112644"/>
                                        </p:tgtEl>
                                        <p:attrNameLst>
                                          <p:attrName>r</p:attrName>
                                        </p:attrNameLst>
                                      </p:cBhvr>
                                    </p:animRot>
                                  </p:childTnLst>
                                </p:cTn>
                              </p:par>
                            </p:childTnLst>
                          </p:cTn>
                        </p:par>
                        <p:par>
                          <p:cTn id="7" fill="hold" nodeType="afterGroup">
                            <p:stCondLst>
                              <p:cond delay="5000"/>
                            </p:stCondLst>
                            <p:childTnLst>
                              <p:par>
                                <p:cTn id="8" presetID="6" presetClass="entr" presetSubtype="16" fill="hold" grpId="0" nodeType="afterEffect">
                                  <p:stCondLst>
                                    <p:cond delay="0"/>
                                  </p:stCondLst>
                                  <p:childTnLst>
                                    <p:set>
                                      <p:cBhvr>
                                        <p:cTn id="9" dur="1" fill="hold">
                                          <p:stCondLst>
                                            <p:cond delay="0"/>
                                          </p:stCondLst>
                                        </p:cTn>
                                        <p:tgtEl>
                                          <p:spTgt spid="112645"/>
                                        </p:tgtEl>
                                        <p:attrNameLst>
                                          <p:attrName>style.visibility</p:attrName>
                                        </p:attrNameLst>
                                      </p:cBhvr>
                                      <p:to>
                                        <p:strVal val="visible"/>
                                      </p:to>
                                    </p:set>
                                    <p:animEffect transition="in" filter="circle(in)">
                                      <p:cBhvr>
                                        <p:cTn id="10" dur="2000"/>
                                        <p:tgtEl>
                                          <p:spTgt spid="11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Rectangle 7"/>
          <p:cNvSpPr>
            <a:spLocks noGrp="1" noChangeArrowheads="1"/>
          </p:cNvSpPr>
          <p:nvPr>
            <p:ph type="body" sz="half" idx="2"/>
          </p:nvPr>
        </p:nvSpPr>
        <p:spPr>
          <a:xfrm>
            <a:off x="0" y="693738"/>
            <a:ext cx="8964613" cy="1008062"/>
          </a:xfrm>
        </p:spPr>
        <p:txBody>
          <a:bodyPr/>
          <a:lstStyle/>
          <a:p>
            <a:pPr marL="0" indent="0" eaLnBrk="1" hangingPunct="1">
              <a:buFontTx/>
              <a:buNone/>
              <a:defRPr/>
            </a:pPr>
            <a:r>
              <a:rPr lang="en-GB" altLang="en-US" sz="4000" dirty="0" smtClean="0">
                <a:solidFill>
                  <a:schemeClr val="tx1"/>
                </a:solidFill>
                <a:cs typeface="Arial" panose="020B0604020202020204" pitchFamily="34" charset="0"/>
              </a:rPr>
              <a:t>Hans fear of being drowned in the bath</a:t>
            </a:r>
          </a:p>
          <a:p>
            <a:pPr eaLnBrk="1" hangingPunct="1">
              <a:defRPr/>
            </a:pPr>
            <a:endParaRPr lang="en-GB" altLang="en-US" sz="2400" dirty="0" smtClean="0"/>
          </a:p>
          <a:p>
            <a:pPr eaLnBrk="1" hangingPunct="1">
              <a:defRPr/>
            </a:pPr>
            <a:endParaRPr lang="en-GB" altLang="en-US" sz="2400" dirty="0" smtClean="0"/>
          </a:p>
        </p:txBody>
      </p:sp>
      <p:sp>
        <p:nvSpPr>
          <p:cNvPr id="113668" name="Text Box 4"/>
          <p:cNvSpPr txBox="1">
            <a:spLocks noChangeArrowheads="1"/>
          </p:cNvSpPr>
          <p:nvPr/>
        </p:nvSpPr>
        <p:spPr bwMode="auto">
          <a:xfrm>
            <a:off x="0" y="1268761"/>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fontAlgn="base" hangingPunct="1">
              <a:spcBef>
                <a:spcPct val="0"/>
              </a:spcBef>
              <a:spcAft>
                <a:spcPct val="0"/>
              </a:spcAft>
              <a:buFontTx/>
              <a:buNone/>
            </a:pPr>
            <a:r>
              <a:rPr lang="en-GB" altLang="en-US" sz="3200" dirty="0" smtClean="0">
                <a:solidFill>
                  <a:srgbClr val="000000"/>
                </a:solidFill>
                <a:cs typeface="Arial" charset="0"/>
              </a:rPr>
              <a:t>Hans began to fear having a bath</a:t>
            </a:r>
          </a:p>
          <a:p>
            <a:pPr eaLnBrk="1" fontAlgn="base" hangingPunct="1">
              <a:spcBef>
                <a:spcPct val="0"/>
              </a:spcBef>
              <a:spcAft>
                <a:spcPct val="0"/>
              </a:spcAft>
              <a:buFontTx/>
              <a:buNone/>
            </a:pPr>
            <a:r>
              <a:rPr lang="en-GB" altLang="en-US" sz="3200" dirty="0" smtClean="0">
                <a:solidFill>
                  <a:srgbClr val="000000"/>
                </a:solidFill>
                <a:cs typeface="Arial" charset="0"/>
              </a:rPr>
              <a:t>He was afraid his mother would drown him</a:t>
            </a:r>
          </a:p>
          <a:p>
            <a:pPr eaLnBrk="1" fontAlgn="base" hangingPunct="1">
              <a:spcBef>
                <a:spcPct val="0"/>
              </a:spcBef>
              <a:spcAft>
                <a:spcPct val="0"/>
              </a:spcAft>
              <a:buFontTx/>
              <a:buNone/>
            </a:pPr>
            <a:r>
              <a:rPr lang="en-GB" altLang="en-US" sz="3200" dirty="0" smtClean="0">
                <a:solidFill>
                  <a:srgbClr val="000000"/>
                </a:solidFill>
                <a:cs typeface="Arial" charset="0"/>
              </a:rPr>
              <a:t>Freud suggested this was a projection of his unconscious wish that his mother drown his baby sister</a:t>
            </a:r>
            <a:endParaRPr lang="en-US" altLang="en-US" sz="3200" dirty="0" smtClean="0">
              <a:solidFill>
                <a:srgbClr val="000000"/>
              </a:solidFill>
              <a:cs typeface="Arial" charset="0"/>
            </a:endParaRPr>
          </a:p>
        </p:txBody>
      </p:sp>
      <p:pic>
        <p:nvPicPr>
          <p:cNvPr id="113669" name="Picture 5" descr="baby in b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79" y="3881834"/>
            <a:ext cx="424815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ChangeArrowheads="1"/>
          </p:cNvSpPr>
          <p:nvPr/>
        </p:nvSpPr>
        <p:spPr bwMode="auto">
          <a:xfrm>
            <a:off x="0" y="0"/>
            <a:ext cx="9144000" cy="703263"/>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a:defRPr/>
            </a:pPr>
            <a:r>
              <a:rPr lang="en-GB" altLang="en-US" kern="0" smtClean="0">
                <a:solidFill>
                  <a:srgbClr val="000000"/>
                </a:solidFill>
                <a:cs typeface="Arial" panose="020B0604020202020204" pitchFamily="34" charset="0"/>
              </a:rPr>
              <a:t>Little Hans: Dreams and fantasies   </a:t>
            </a:r>
            <a:endParaRPr lang="en-GB" altLang="en-US" kern="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1225393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dissolve">
                                      <p:cBhvr>
                                        <p:cTn id="7" dur="3000"/>
                                        <p:tgtEl>
                                          <p:spTgt spid="113669"/>
                                        </p:tgtEl>
                                      </p:cBhvr>
                                    </p:animEffect>
                                  </p:childTnLst>
                                </p:cTn>
                              </p:par>
                            </p:childTnLst>
                          </p:cTn>
                        </p:par>
                        <p:par>
                          <p:cTn id="8" fill="hold" nodeType="afterGroup">
                            <p:stCondLst>
                              <p:cond delay="3000"/>
                            </p:stCondLst>
                            <p:childTnLst>
                              <p:par>
                                <p:cTn id="9" presetID="6" presetClass="entr" presetSubtype="16" fill="hold" grpId="0" nodeType="afterEffect">
                                  <p:stCondLst>
                                    <p:cond delay="0"/>
                                  </p:stCondLst>
                                  <p:childTnLst>
                                    <p:set>
                                      <p:cBhvr>
                                        <p:cTn id="10" dur="1" fill="hold">
                                          <p:stCondLst>
                                            <p:cond delay="0"/>
                                          </p:stCondLst>
                                        </p:cTn>
                                        <p:tgtEl>
                                          <p:spTgt spid="113668"/>
                                        </p:tgtEl>
                                        <p:attrNameLst>
                                          <p:attrName>style.visibility</p:attrName>
                                        </p:attrNameLst>
                                      </p:cBhvr>
                                      <p:to>
                                        <p:strVal val="visible"/>
                                      </p:to>
                                    </p:set>
                                    <p:animEffect transition="in" filter="circle(in)">
                                      <p:cBhvr>
                                        <p:cTn id="11"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Grp="1" noChangeArrowheads="1"/>
          </p:cNvSpPr>
          <p:nvPr>
            <p:ph type="body" idx="1"/>
          </p:nvPr>
        </p:nvSpPr>
        <p:spPr>
          <a:xfrm>
            <a:off x="0" y="692150"/>
            <a:ext cx="8634413" cy="5792788"/>
          </a:xfrm>
        </p:spPr>
        <p:txBody>
          <a:bodyPr/>
          <a:lstStyle/>
          <a:p>
            <a:pPr eaLnBrk="1" hangingPunct="1">
              <a:spcBef>
                <a:spcPct val="0"/>
              </a:spcBef>
            </a:pPr>
            <a:r>
              <a:rPr lang="en-GB" altLang="en-US" sz="4400" smtClean="0">
                <a:solidFill>
                  <a:schemeClr val="tx1"/>
                </a:solidFill>
              </a:rPr>
              <a:t>Hans dreams about a giraffe were explained as ‘fear of big penis’</a:t>
            </a:r>
          </a:p>
          <a:p>
            <a:pPr lvl="2" eaLnBrk="1" hangingPunct="1">
              <a:spcBef>
                <a:spcPct val="0"/>
              </a:spcBef>
            </a:pPr>
            <a:r>
              <a:rPr lang="en-GB" altLang="en-US" sz="3600" smtClean="0">
                <a:solidFill>
                  <a:schemeClr val="tx1"/>
                </a:solidFill>
              </a:rPr>
              <a:t>(long neck = big penis)</a:t>
            </a:r>
          </a:p>
          <a:p>
            <a:pPr lvl="2" eaLnBrk="1" hangingPunct="1">
              <a:spcBef>
                <a:spcPct val="0"/>
              </a:spcBef>
            </a:pPr>
            <a:endParaRPr lang="en-GB" altLang="en-US" sz="3600" smtClean="0">
              <a:solidFill>
                <a:schemeClr val="tx1"/>
              </a:solidFill>
            </a:endParaRPr>
          </a:p>
          <a:p>
            <a:pPr eaLnBrk="1" hangingPunct="1">
              <a:spcBef>
                <a:spcPct val="0"/>
              </a:spcBef>
            </a:pPr>
            <a:r>
              <a:rPr lang="en-GB" altLang="en-US" sz="4400" smtClean="0">
                <a:solidFill>
                  <a:schemeClr val="tx1"/>
                </a:solidFill>
              </a:rPr>
              <a:t>Freud theorised that Hans’ fear of horses was really fear of father</a:t>
            </a:r>
          </a:p>
          <a:p>
            <a:pPr lvl="2" eaLnBrk="1" hangingPunct="1">
              <a:spcBef>
                <a:spcPct val="0"/>
              </a:spcBef>
            </a:pPr>
            <a:r>
              <a:rPr lang="en-GB" altLang="en-US" sz="3600" smtClean="0">
                <a:solidFill>
                  <a:schemeClr val="tx1"/>
                </a:solidFill>
              </a:rPr>
              <a:t>Horse = symbolic for father </a:t>
            </a:r>
          </a:p>
          <a:p>
            <a:pPr eaLnBrk="1" hangingPunct="1">
              <a:spcBef>
                <a:spcPct val="0"/>
              </a:spcBef>
            </a:pPr>
            <a:endParaRPr lang="en-GB" altLang="en-US" sz="4400" smtClean="0">
              <a:solidFill>
                <a:schemeClr val="tx1"/>
              </a:solidFill>
            </a:endParaRPr>
          </a:p>
        </p:txBody>
      </p:sp>
      <p:sp>
        <p:nvSpPr>
          <p:cNvPr id="27651" name="Rectangle 6"/>
          <p:cNvSpPr>
            <a:spLocks noGrp="1" noChangeArrowheads="1"/>
          </p:cNvSpPr>
          <p:nvPr>
            <p:ph type="title"/>
          </p:nvPr>
        </p:nvSpPr>
        <p:spPr>
          <a:xfrm>
            <a:off x="0" y="0"/>
            <a:ext cx="9144000" cy="703263"/>
          </a:xfrm>
          <a:solidFill>
            <a:srgbClr val="FFC000"/>
          </a:solidFill>
        </p:spPr>
        <p:txBody>
          <a:bodyPr/>
          <a:lstStyle/>
          <a:p>
            <a:pPr algn="ctr" eaLnBrk="1" hangingPunct="1"/>
            <a:r>
              <a:rPr lang="en-GB" altLang="en-US" smtClean="0">
                <a:solidFill>
                  <a:schemeClr val="tx1"/>
                </a:solidFill>
                <a:cs typeface="Arial" charset="0"/>
              </a:rPr>
              <a:t>Little Hans: Dreams and fantasies   </a:t>
            </a:r>
          </a:p>
        </p:txBody>
      </p:sp>
    </p:spTree>
    <p:extLst>
      <p:ext uri="{BB962C8B-B14F-4D97-AF65-F5344CB8AC3E}">
        <p14:creationId xmlns:p14="http://schemas.microsoft.com/office/powerpoint/2010/main" val="2404247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4693">
                                            <p:txEl>
                                              <p:pRg st="3" end="3"/>
                                            </p:txEl>
                                          </p:spTgt>
                                        </p:tgtEl>
                                        <p:attrNameLst>
                                          <p:attrName>style.visibility</p:attrName>
                                        </p:attrNameLst>
                                      </p:cBhvr>
                                      <p:to>
                                        <p:strVal val="visible"/>
                                      </p:to>
                                    </p:set>
                                    <p:anim calcmode="lin" valueType="num">
                                      <p:cBhvr additive="base">
                                        <p:cTn id="7" dur="1000" fill="hold"/>
                                        <p:tgtEl>
                                          <p:spTgt spid="114693">
                                            <p:txEl>
                                              <p:pRg st="3" end="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469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4693">
                                            <p:txEl>
                                              <p:pRg st="4" end="4"/>
                                            </p:txEl>
                                          </p:spTgt>
                                        </p:tgtEl>
                                        <p:attrNameLst>
                                          <p:attrName>style.visibility</p:attrName>
                                        </p:attrNameLst>
                                      </p:cBhvr>
                                      <p:to>
                                        <p:strVal val="visible"/>
                                      </p:to>
                                    </p:set>
                                    <p:anim calcmode="lin" valueType="num">
                                      <p:cBhvr additive="base">
                                        <p:cTn id="11" dur="1000" fill="hold"/>
                                        <p:tgtEl>
                                          <p:spTgt spid="114693">
                                            <p:txEl>
                                              <p:pRg st="4" end="4"/>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1469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body" sz="half" idx="1"/>
          </p:nvPr>
        </p:nvSpPr>
        <p:spPr>
          <a:xfrm>
            <a:off x="0" y="703263"/>
            <a:ext cx="4860032" cy="5781675"/>
          </a:xfrm>
        </p:spPr>
        <p:txBody>
          <a:bodyPr/>
          <a:lstStyle/>
          <a:p>
            <a:pPr marL="0" indent="0" eaLnBrk="1" hangingPunct="1">
              <a:spcBef>
                <a:spcPct val="0"/>
              </a:spcBef>
              <a:buNone/>
            </a:pPr>
            <a:r>
              <a:rPr lang="en-GB" altLang="en-US" sz="6000" dirty="0" smtClean="0">
                <a:solidFill>
                  <a:schemeClr val="tx1"/>
                </a:solidFill>
              </a:rPr>
              <a:t>Hans dreamed that a plumber came and gave him a bigger bottom</a:t>
            </a:r>
          </a:p>
          <a:p>
            <a:pPr eaLnBrk="1" hangingPunct="1"/>
            <a:endParaRPr lang="en-GB" altLang="en-US" sz="2400" dirty="0" smtClean="0"/>
          </a:p>
        </p:txBody>
      </p:sp>
      <p:pic>
        <p:nvPicPr>
          <p:cNvPr id="115716" name="Picture 4" descr="playmobil-special-pl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715963"/>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0" y="0"/>
            <a:ext cx="9144000" cy="703263"/>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a:defRPr/>
            </a:pPr>
            <a:r>
              <a:rPr lang="en-GB" altLang="en-US" kern="0" smtClean="0">
                <a:solidFill>
                  <a:srgbClr val="000000"/>
                </a:solidFill>
                <a:cs typeface="Arial" panose="020B0604020202020204" pitchFamily="34" charset="0"/>
              </a:rPr>
              <a:t>Little Hans: Dreams and fantasies   </a:t>
            </a:r>
            <a:endParaRPr lang="en-GB" altLang="en-US" kern="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2078733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additive="base">
                                        <p:cTn id="7" dur="3000" fill="hold"/>
                                        <p:tgtEl>
                                          <p:spTgt spid="115716"/>
                                        </p:tgtEl>
                                        <p:attrNameLst>
                                          <p:attrName>ppt_x</p:attrName>
                                        </p:attrNameLst>
                                      </p:cBhvr>
                                      <p:tavLst>
                                        <p:tav tm="0">
                                          <p:val>
                                            <p:strVal val="#ppt_x"/>
                                          </p:val>
                                        </p:tav>
                                        <p:tav tm="100000">
                                          <p:val>
                                            <p:strVal val="#ppt_x"/>
                                          </p:val>
                                        </p:tav>
                                      </p:tavLst>
                                    </p:anim>
                                    <p:anim calcmode="lin" valueType="num">
                                      <p:cBhvr additive="base">
                                        <p:cTn id="8" dur="3000" fill="hold"/>
                                        <p:tgtEl>
                                          <p:spTgt spid="1157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115716"/>
                                        </p:tgtEl>
                                        <p:attrNameLst>
                                          <p:attrName>style.visibility</p:attrName>
                                        </p:attrNameLst>
                                      </p:cBhvr>
                                      <p:to>
                                        <p:strVal val="visible"/>
                                      </p:to>
                                    </p:set>
                                    <p:animEffect transition="in" filter="wheel(4)">
                                      <p:cBhvr>
                                        <p:cTn id="13" dur="20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Rectangle 7"/>
          <p:cNvSpPr>
            <a:spLocks noGrp="1" noChangeArrowheads="1"/>
          </p:cNvSpPr>
          <p:nvPr>
            <p:ph type="body" idx="1"/>
          </p:nvPr>
        </p:nvSpPr>
        <p:spPr>
          <a:xfrm>
            <a:off x="0" y="703263"/>
            <a:ext cx="8634413" cy="5781675"/>
          </a:xfrm>
        </p:spPr>
        <p:txBody>
          <a:bodyPr/>
          <a:lstStyle/>
          <a:p>
            <a:pPr marL="0" indent="0" eaLnBrk="1" hangingPunct="1">
              <a:spcBef>
                <a:spcPct val="0"/>
              </a:spcBef>
              <a:buNone/>
            </a:pPr>
            <a:r>
              <a:rPr lang="en-GB" altLang="en-US" sz="4800" b="1" dirty="0" smtClean="0">
                <a:solidFill>
                  <a:schemeClr val="tx1"/>
                </a:solidFill>
                <a:cs typeface="Arial" charset="0"/>
              </a:rPr>
              <a:t>Freud’s conclusion </a:t>
            </a:r>
          </a:p>
          <a:p>
            <a:pPr eaLnBrk="1" hangingPunct="1">
              <a:spcBef>
                <a:spcPct val="0"/>
              </a:spcBef>
            </a:pPr>
            <a:r>
              <a:rPr lang="en-GB" altLang="en-US" sz="4800" dirty="0" smtClean="0">
                <a:solidFill>
                  <a:schemeClr val="tx1"/>
                </a:solidFill>
                <a:cs typeface="Arial" charset="0"/>
              </a:rPr>
              <a:t>Little Hans phobia of horses was really fear of father </a:t>
            </a:r>
          </a:p>
          <a:p>
            <a:pPr eaLnBrk="1" hangingPunct="1">
              <a:spcBef>
                <a:spcPct val="0"/>
              </a:spcBef>
            </a:pPr>
            <a:r>
              <a:rPr lang="en-GB" altLang="en-US" sz="4800" dirty="0" smtClean="0">
                <a:solidFill>
                  <a:schemeClr val="tx1"/>
                </a:solidFill>
                <a:cs typeface="Arial" charset="0"/>
              </a:rPr>
              <a:t>(castration fear) during resolution of the Oedipus Conflict</a:t>
            </a:r>
          </a:p>
          <a:p>
            <a:pPr lvl="1" eaLnBrk="1" hangingPunct="1">
              <a:spcBef>
                <a:spcPct val="0"/>
              </a:spcBef>
            </a:pPr>
            <a:r>
              <a:rPr lang="en-GB" altLang="en-US" sz="4400" dirty="0" smtClean="0">
                <a:solidFill>
                  <a:schemeClr val="tx1"/>
                </a:solidFill>
                <a:cs typeface="Arial" charset="0"/>
              </a:rPr>
              <a:t>Fear resolved when Oedipus conflict resolved</a:t>
            </a:r>
          </a:p>
          <a:p>
            <a:pPr eaLnBrk="1" hangingPunct="1"/>
            <a:endParaRPr lang="en-GB" altLang="en-US" dirty="0" smtClean="0"/>
          </a:p>
        </p:txBody>
      </p:sp>
      <p:sp>
        <p:nvSpPr>
          <p:cNvPr id="5" name="Rectangle 6"/>
          <p:cNvSpPr txBox="1">
            <a:spLocks noChangeArrowheads="1"/>
          </p:cNvSpPr>
          <p:nvPr/>
        </p:nvSpPr>
        <p:spPr bwMode="auto">
          <a:xfrm>
            <a:off x="0" y="0"/>
            <a:ext cx="9144000" cy="703263"/>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a:defRPr/>
            </a:pPr>
            <a:r>
              <a:rPr lang="en-GB" altLang="en-US" kern="0" smtClean="0">
                <a:solidFill>
                  <a:srgbClr val="000000"/>
                </a:solidFill>
                <a:cs typeface="Arial" panose="020B0604020202020204" pitchFamily="34" charset="0"/>
              </a:rPr>
              <a:t>Little Hans: Dreams and fantasies   </a:t>
            </a:r>
            <a:endParaRPr lang="en-GB" altLang="en-US" kern="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3278292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6743">
                                            <p:txEl>
                                              <p:pRg st="2" end="2"/>
                                            </p:txEl>
                                          </p:spTgt>
                                        </p:tgtEl>
                                        <p:attrNameLst>
                                          <p:attrName>style.visibility</p:attrName>
                                        </p:attrNameLst>
                                      </p:cBhvr>
                                      <p:to>
                                        <p:strVal val="visible"/>
                                      </p:to>
                                    </p:set>
                                    <p:anim calcmode="lin" valueType="num">
                                      <p:cBhvr additive="base">
                                        <p:cTn id="7" dur="1000" fill="hold"/>
                                        <p:tgtEl>
                                          <p:spTgt spid="11674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674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6743">
                                            <p:txEl>
                                              <p:pRg st="3" end="3"/>
                                            </p:txEl>
                                          </p:spTgt>
                                        </p:tgtEl>
                                        <p:attrNameLst>
                                          <p:attrName>style.visibility</p:attrName>
                                        </p:attrNameLst>
                                      </p:cBhvr>
                                      <p:to>
                                        <p:strVal val="visible"/>
                                      </p:to>
                                    </p:set>
                                    <p:anim calcmode="lin" valueType="num">
                                      <p:cBhvr additive="base">
                                        <p:cTn id="11" dur="1000" fill="hold"/>
                                        <p:tgtEl>
                                          <p:spTgt spid="116743">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167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FFFF00"/>
          </a:solidFill>
          <a:ln>
            <a:solidFill>
              <a:schemeClr val="tx1"/>
            </a:solidFill>
          </a:ln>
        </p:spPr>
        <p:txBody>
          <a:bodyPr>
            <a:noAutofit/>
          </a:bodyPr>
          <a:lstStyle/>
          <a:p>
            <a:r>
              <a:rPr lang="en-GB" sz="3200" dirty="0" smtClean="0">
                <a:latin typeface="Arial" panose="020B0604020202020204" pitchFamily="34" charset="0"/>
                <a:cs typeface="Arial" panose="020B0604020202020204" pitchFamily="34" charset="0"/>
              </a:rPr>
              <a:t>What is the Individual Differences Area all about?</a:t>
            </a:r>
            <a:endParaRPr lang="en-GB"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7504" y="764704"/>
            <a:ext cx="9036496" cy="5832648"/>
          </a:xfrm>
        </p:spPr>
        <p:txBody>
          <a:bodyPr>
            <a:noAutofit/>
          </a:bodyPr>
          <a:lstStyle/>
          <a:p>
            <a:pPr algn="l"/>
            <a:r>
              <a:rPr lang="en-GB" sz="4000" dirty="0" smtClean="0">
                <a:solidFill>
                  <a:schemeClr val="tx1"/>
                </a:solidFill>
                <a:latin typeface="Arial" panose="020B0604020202020204" pitchFamily="34" charset="0"/>
                <a:cs typeface="Arial" panose="020B0604020202020204" pitchFamily="34" charset="0"/>
              </a:rPr>
              <a:t>In reality, the human experience is so complex that it is an interaction of lots of variables within a person’s life that influence their behaviour and cause them to differ from the next person. </a:t>
            </a:r>
            <a:endParaRPr lang="en-GB" sz="4000" dirty="0">
              <a:solidFill>
                <a:schemeClr val="tx1"/>
              </a:solidFill>
              <a:latin typeface="Arial" panose="020B0604020202020204" pitchFamily="34" charset="0"/>
              <a:cs typeface="Arial" panose="020B0604020202020204" pitchFamily="34" charset="0"/>
            </a:endParaRPr>
          </a:p>
        </p:txBody>
      </p:sp>
      <p:pic>
        <p:nvPicPr>
          <p:cNvPr id="2050" name="Picture 2" descr="http://colfa.utsa.edu/psychology/uploads/general/Psychology_Word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833665"/>
            <a:ext cx="5184576" cy="30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85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0" y="0"/>
            <a:ext cx="9144000" cy="836613"/>
          </a:xfrm>
          <a:solidFill>
            <a:srgbClr val="FFC000"/>
          </a:solidFill>
        </p:spPr>
        <p:txBody>
          <a:bodyPr/>
          <a:lstStyle/>
          <a:p>
            <a:pPr algn="ctr" eaLnBrk="1" hangingPunct="1"/>
            <a:r>
              <a:rPr lang="en-GB" altLang="en-US" smtClean="0">
                <a:solidFill>
                  <a:schemeClr val="tx1"/>
                </a:solidFill>
              </a:rPr>
              <a:t>Little Hans:  Criticisms</a:t>
            </a:r>
          </a:p>
        </p:txBody>
      </p:sp>
      <p:sp>
        <p:nvSpPr>
          <p:cNvPr id="117765" name="Rectangle 5"/>
          <p:cNvSpPr>
            <a:spLocks noGrp="1" noChangeArrowheads="1"/>
          </p:cNvSpPr>
          <p:nvPr>
            <p:ph type="body" idx="1"/>
          </p:nvPr>
        </p:nvSpPr>
        <p:spPr>
          <a:xfrm>
            <a:off x="0" y="836613"/>
            <a:ext cx="8634413" cy="5648325"/>
          </a:xfrm>
        </p:spPr>
        <p:txBody>
          <a:bodyPr/>
          <a:lstStyle/>
          <a:p>
            <a:pPr eaLnBrk="1" hangingPunct="1"/>
            <a:r>
              <a:rPr lang="en-GB" altLang="en-US" sz="4400" smtClean="0">
                <a:solidFill>
                  <a:schemeClr val="tx1"/>
                </a:solidFill>
                <a:cs typeface="Arial" charset="0"/>
              </a:rPr>
              <a:t>Hans is analysed by the father who is emotionally involved </a:t>
            </a:r>
          </a:p>
          <a:p>
            <a:pPr eaLnBrk="1" hangingPunct="1"/>
            <a:r>
              <a:rPr lang="en-GB" altLang="en-US" sz="4400" smtClean="0">
                <a:solidFill>
                  <a:schemeClr val="tx1"/>
                </a:solidFill>
                <a:cs typeface="Arial" charset="0"/>
              </a:rPr>
              <a:t>Father is </a:t>
            </a:r>
            <a:r>
              <a:rPr lang="en-GB" altLang="en-US" sz="4400" u="sng" smtClean="0">
                <a:solidFill>
                  <a:schemeClr val="tx1"/>
                </a:solidFill>
                <a:cs typeface="Arial" charset="0"/>
              </a:rPr>
              <a:t>biased</a:t>
            </a:r>
            <a:r>
              <a:rPr lang="en-GB" altLang="en-US" sz="4400" smtClean="0">
                <a:solidFill>
                  <a:schemeClr val="tx1"/>
                </a:solidFill>
                <a:cs typeface="Arial" charset="0"/>
              </a:rPr>
              <a:t> as he already admires the work of Freud and may</a:t>
            </a:r>
            <a:r>
              <a:rPr lang="en-GB" altLang="en-US" sz="4400" b="1" smtClean="0">
                <a:solidFill>
                  <a:schemeClr val="tx1"/>
                </a:solidFill>
                <a:cs typeface="Arial" charset="0"/>
              </a:rPr>
              <a:t> have believed</a:t>
            </a:r>
            <a:r>
              <a:rPr lang="en-GB" altLang="en-US" sz="4400" smtClean="0">
                <a:solidFill>
                  <a:schemeClr val="tx1"/>
                </a:solidFill>
                <a:cs typeface="Arial" charset="0"/>
              </a:rPr>
              <a:t> that the boy was in the Oedipal (phallic stage)</a:t>
            </a:r>
          </a:p>
          <a:p>
            <a:pPr eaLnBrk="1" hangingPunct="1"/>
            <a:r>
              <a:rPr lang="en-GB" altLang="en-US" sz="4400" smtClean="0">
                <a:solidFill>
                  <a:schemeClr val="tx1"/>
                </a:solidFill>
                <a:cs typeface="Arial" charset="0"/>
              </a:rPr>
              <a:t>Father ‘put words into  Hans’  mouth’</a:t>
            </a:r>
          </a:p>
        </p:txBody>
      </p:sp>
    </p:spTree>
    <p:extLst>
      <p:ext uri="{BB962C8B-B14F-4D97-AF65-F5344CB8AC3E}">
        <p14:creationId xmlns:p14="http://schemas.microsoft.com/office/powerpoint/2010/main" val="27059758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7765">
                                            <p:txEl>
                                              <p:pRg st="1" end="1"/>
                                            </p:txEl>
                                          </p:spTgt>
                                        </p:tgtEl>
                                        <p:attrNameLst>
                                          <p:attrName>style.visibility</p:attrName>
                                        </p:attrNameLst>
                                      </p:cBhvr>
                                      <p:to>
                                        <p:strVal val="visible"/>
                                      </p:to>
                                    </p:set>
                                    <p:anim calcmode="lin" valueType="num">
                                      <p:cBhvr additive="base">
                                        <p:cTn id="7" dur="1000" fill="hold"/>
                                        <p:tgtEl>
                                          <p:spTgt spid="11776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776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7765">
                                            <p:txEl>
                                              <p:pRg st="2" end="2"/>
                                            </p:txEl>
                                          </p:spTgt>
                                        </p:tgtEl>
                                        <p:attrNameLst>
                                          <p:attrName>style.visibility</p:attrName>
                                        </p:attrNameLst>
                                      </p:cBhvr>
                                      <p:to>
                                        <p:strVal val="visible"/>
                                      </p:to>
                                    </p:set>
                                    <p:anim calcmode="lin" valueType="num">
                                      <p:cBhvr additive="base">
                                        <p:cTn id="11" dur="1000" fill="hold"/>
                                        <p:tgtEl>
                                          <p:spTgt spid="11776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1776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body" idx="1"/>
          </p:nvPr>
        </p:nvSpPr>
        <p:spPr>
          <a:xfrm>
            <a:off x="0" y="836712"/>
            <a:ext cx="9144000" cy="5648325"/>
          </a:xfrm>
        </p:spPr>
        <p:txBody>
          <a:bodyPr/>
          <a:lstStyle/>
          <a:p>
            <a:pPr eaLnBrk="1" hangingPunct="1"/>
            <a:r>
              <a:rPr lang="en-GB" altLang="en-US" sz="3600" dirty="0" smtClean="0">
                <a:solidFill>
                  <a:schemeClr val="tx1"/>
                </a:solidFill>
              </a:rPr>
              <a:t>The case study seems to be both scientific evidence and treatment</a:t>
            </a:r>
          </a:p>
          <a:p>
            <a:pPr eaLnBrk="1" hangingPunct="1"/>
            <a:r>
              <a:rPr lang="en-GB" altLang="en-US" sz="3600" dirty="0" smtClean="0">
                <a:solidFill>
                  <a:schemeClr val="tx1"/>
                </a:solidFill>
              </a:rPr>
              <a:t>These should be separated because</a:t>
            </a:r>
          </a:p>
          <a:p>
            <a:pPr eaLnBrk="1" hangingPunct="1"/>
            <a:r>
              <a:rPr lang="en-GB" altLang="en-US" sz="3600" dirty="0" smtClean="0">
                <a:solidFill>
                  <a:schemeClr val="tx1"/>
                </a:solidFill>
              </a:rPr>
              <a:t>If we ‘treat’ what we are investigating how can it remain unchanged to be investigated?</a:t>
            </a:r>
          </a:p>
          <a:p>
            <a:pPr eaLnBrk="1" hangingPunct="1"/>
            <a:r>
              <a:rPr lang="en-GB" altLang="en-US" sz="3600" dirty="0" smtClean="0">
                <a:solidFill>
                  <a:schemeClr val="tx1"/>
                </a:solidFill>
              </a:rPr>
              <a:t>But … Freud did deal with real people &amp; their problems </a:t>
            </a:r>
          </a:p>
          <a:p>
            <a:pPr eaLnBrk="1" hangingPunct="1"/>
            <a:r>
              <a:rPr lang="en-GB" altLang="en-US" sz="3600" dirty="0" smtClean="0">
                <a:solidFill>
                  <a:schemeClr val="tx1"/>
                </a:solidFill>
              </a:rPr>
              <a:t>Not neat &amp; tidy but has </a:t>
            </a:r>
            <a:r>
              <a:rPr lang="en-GB" altLang="en-US" sz="3600" b="1" u="sng" dirty="0" smtClean="0">
                <a:solidFill>
                  <a:schemeClr val="tx1"/>
                </a:solidFill>
              </a:rPr>
              <a:t>“ecological validity”</a:t>
            </a:r>
          </a:p>
          <a:p>
            <a:pPr eaLnBrk="1" hangingPunct="1"/>
            <a:endParaRPr lang="en-GB" altLang="en-US" sz="4400" dirty="0" smtClean="0">
              <a:solidFill>
                <a:schemeClr val="tx1"/>
              </a:solidFill>
            </a:endParaRPr>
          </a:p>
        </p:txBody>
      </p:sp>
      <p:sp>
        <p:nvSpPr>
          <p:cNvPr id="4" name="Rectangle 4"/>
          <p:cNvSpPr txBox="1">
            <a:spLocks noChangeArrowheads="1"/>
          </p:cNvSpPr>
          <p:nvPr/>
        </p:nvSpPr>
        <p:spPr bwMode="auto">
          <a:xfrm>
            <a:off x="0" y="0"/>
            <a:ext cx="9144000" cy="836613"/>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a:defRPr/>
            </a:pPr>
            <a:r>
              <a:rPr lang="en-GB" altLang="en-US" kern="0" smtClean="0">
                <a:solidFill>
                  <a:srgbClr val="000000"/>
                </a:solidFill>
              </a:rPr>
              <a:t>Little Hans:  Criticisms</a:t>
            </a:r>
            <a:endParaRPr lang="en-GB" altLang="en-US" kern="0" dirty="0" smtClean="0">
              <a:solidFill>
                <a:srgbClr val="000000"/>
              </a:solidFill>
            </a:endParaRPr>
          </a:p>
        </p:txBody>
      </p:sp>
    </p:spTree>
    <p:extLst>
      <p:ext uri="{BB962C8B-B14F-4D97-AF65-F5344CB8AC3E}">
        <p14:creationId xmlns:p14="http://schemas.microsoft.com/office/powerpoint/2010/main" val="386559418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0"/>
            <a:ext cx="9144000" cy="836613"/>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a:defRPr/>
            </a:pPr>
            <a:r>
              <a:rPr lang="en-GB" altLang="en-US" kern="0" dirty="0" smtClean="0">
                <a:solidFill>
                  <a:srgbClr val="000000"/>
                </a:solidFill>
              </a:rPr>
              <a:t>Little Hans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402" t="24620" r="14489" b="13637"/>
          <a:stretch/>
        </p:blipFill>
        <p:spPr bwMode="auto">
          <a:xfrm>
            <a:off x="3567275" y="846672"/>
            <a:ext cx="2211797" cy="329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82" t="26799" r="6818" b="40625"/>
          <a:stretch/>
        </p:blipFill>
        <p:spPr bwMode="auto">
          <a:xfrm>
            <a:off x="537592" y="4293096"/>
            <a:ext cx="8271164" cy="238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1052736"/>
            <a:ext cx="2304256" cy="1200329"/>
          </a:xfrm>
          <a:prstGeom prst="rect">
            <a:avLst/>
          </a:prstGeom>
          <a:solidFill>
            <a:schemeClr val="accent2"/>
          </a:solidFill>
        </p:spPr>
        <p:txBody>
          <a:bodyPr wrap="square">
            <a:spAutoFit/>
          </a:bodyPr>
          <a:lstStyle/>
          <a:p>
            <a:r>
              <a:rPr lang="en-GB" dirty="0">
                <a:hlinkClick r:id="rId4"/>
              </a:rPr>
              <a:t>https://play.kahoot.it/#/?</a:t>
            </a:r>
            <a:r>
              <a:rPr lang="en-GB" dirty="0" smtClean="0">
                <a:hlinkClick r:id="rId4"/>
              </a:rPr>
              <a:t>quizId=16fdf8e0-48da-4504-a483-960e14bf73ac</a:t>
            </a:r>
            <a:r>
              <a:rPr lang="en-GB" dirty="0" smtClean="0"/>
              <a:t> </a:t>
            </a:r>
            <a:endParaRPr lang="en-GB" dirty="0"/>
          </a:p>
        </p:txBody>
      </p:sp>
    </p:spTree>
    <p:extLst>
      <p:ext uri="{BB962C8B-B14F-4D97-AF65-F5344CB8AC3E}">
        <p14:creationId xmlns:p14="http://schemas.microsoft.com/office/powerpoint/2010/main" val="299910497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0"/>
            <a:ext cx="9144000" cy="836613"/>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fontAlgn="base">
              <a:spcBef>
                <a:spcPct val="0"/>
              </a:spcBef>
              <a:spcAft>
                <a:spcPct val="0"/>
              </a:spcAft>
              <a:defRPr sz="3600">
                <a:solidFill>
                  <a:srgbClr val="E89D00"/>
                </a:solidFill>
                <a:latin typeface="+mj-lt"/>
                <a:ea typeface="+mj-ea"/>
                <a:cs typeface="+mj-cs"/>
              </a:defRPr>
            </a:lvl1pPr>
            <a:lvl2pPr algn="l" rtl="0" fontAlgn="base">
              <a:spcBef>
                <a:spcPct val="0"/>
              </a:spcBef>
              <a:spcAft>
                <a:spcPct val="0"/>
              </a:spcAft>
              <a:defRPr sz="3600">
                <a:solidFill>
                  <a:srgbClr val="E89D00"/>
                </a:solidFill>
                <a:latin typeface="Arial" pitchFamily="34" charset="0"/>
              </a:defRPr>
            </a:lvl2pPr>
            <a:lvl3pPr algn="l" rtl="0" fontAlgn="base">
              <a:spcBef>
                <a:spcPct val="0"/>
              </a:spcBef>
              <a:spcAft>
                <a:spcPct val="0"/>
              </a:spcAft>
              <a:defRPr sz="3600">
                <a:solidFill>
                  <a:srgbClr val="E89D00"/>
                </a:solidFill>
                <a:latin typeface="Arial" pitchFamily="34" charset="0"/>
              </a:defRPr>
            </a:lvl3pPr>
            <a:lvl4pPr algn="l" rtl="0" fontAlgn="base">
              <a:spcBef>
                <a:spcPct val="0"/>
              </a:spcBef>
              <a:spcAft>
                <a:spcPct val="0"/>
              </a:spcAft>
              <a:defRPr sz="3600">
                <a:solidFill>
                  <a:srgbClr val="E89D00"/>
                </a:solidFill>
                <a:latin typeface="Arial" pitchFamily="34" charset="0"/>
              </a:defRPr>
            </a:lvl4pPr>
            <a:lvl5pPr algn="l" rtl="0" fontAlgn="base">
              <a:spcBef>
                <a:spcPct val="0"/>
              </a:spcBef>
              <a:spcAft>
                <a:spcPct val="0"/>
              </a:spcAft>
              <a:defRPr sz="3600">
                <a:solidFill>
                  <a:srgbClr val="E89D00"/>
                </a:solidFill>
                <a:latin typeface="Arial" pitchFamily="34" charset="0"/>
              </a:defRPr>
            </a:lvl5pPr>
            <a:lvl6pPr marL="457200" algn="l" rtl="0" fontAlgn="base">
              <a:spcBef>
                <a:spcPct val="0"/>
              </a:spcBef>
              <a:spcAft>
                <a:spcPct val="0"/>
              </a:spcAft>
              <a:defRPr sz="3600">
                <a:solidFill>
                  <a:srgbClr val="E89D00"/>
                </a:solidFill>
                <a:latin typeface="Arial" pitchFamily="34" charset="0"/>
              </a:defRPr>
            </a:lvl6pPr>
            <a:lvl7pPr marL="914400" algn="l" rtl="0" fontAlgn="base">
              <a:spcBef>
                <a:spcPct val="0"/>
              </a:spcBef>
              <a:spcAft>
                <a:spcPct val="0"/>
              </a:spcAft>
              <a:defRPr sz="3600">
                <a:solidFill>
                  <a:srgbClr val="E89D00"/>
                </a:solidFill>
                <a:latin typeface="Arial" pitchFamily="34" charset="0"/>
              </a:defRPr>
            </a:lvl7pPr>
            <a:lvl8pPr marL="1371600" algn="l" rtl="0" fontAlgn="base">
              <a:spcBef>
                <a:spcPct val="0"/>
              </a:spcBef>
              <a:spcAft>
                <a:spcPct val="0"/>
              </a:spcAft>
              <a:defRPr sz="3600">
                <a:solidFill>
                  <a:srgbClr val="E89D00"/>
                </a:solidFill>
                <a:latin typeface="Arial" pitchFamily="34" charset="0"/>
              </a:defRPr>
            </a:lvl8pPr>
            <a:lvl9pPr marL="1828800" algn="l" rtl="0" fontAlgn="base">
              <a:spcBef>
                <a:spcPct val="0"/>
              </a:spcBef>
              <a:spcAft>
                <a:spcPct val="0"/>
              </a:spcAft>
              <a:defRPr sz="3600">
                <a:solidFill>
                  <a:srgbClr val="E89D00"/>
                </a:solidFill>
                <a:latin typeface="Arial" pitchFamily="34" charset="0"/>
              </a:defRPr>
            </a:lvl9pPr>
          </a:lstStyle>
          <a:p>
            <a:pPr algn="ctr">
              <a:defRPr/>
            </a:pPr>
            <a:r>
              <a:rPr lang="en-GB" altLang="en-US" kern="0" dirty="0" smtClean="0">
                <a:solidFill>
                  <a:srgbClr val="000000"/>
                </a:solidFill>
              </a:rPr>
              <a:t>Little Hans</a:t>
            </a:r>
          </a:p>
        </p:txBody>
      </p:sp>
      <p:sp>
        <p:nvSpPr>
          <p:cNvPr id="3" name="Rectangle 2"/>
          <p:cNvSpPr/>
          <p:nvPr/>
        </p:nvSpPr>
        <p:spPr>
          <a:xfrm>
            <a:off x="0" y="836612"/>
            <a:ext cx="6588224" cy="6124754"/>
          </a:xfrm>
          <a:prstGeom prst="rect">
            <a:avLst/>
          </a:prstGeom>
        </p:spPr>
        <p:txBody>
          <a:bodyPr wrap="square">
            <a:spAutoFit/>
          </a:bodyPr>
          <a:lstStyle/>
          <a:p>
            <a:pPr>
              <a:spcAft>
                <a:spcPts val="0"/>
              </a:spcAft>
            </a:pP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Freud felt that the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case</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study of Hans provided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support</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for his idea of the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Oedipus</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complex. Hans had a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wish</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to be close to his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mother</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This set Hans up as a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rival</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to his father and he wished him gone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dead)</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But he could not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express</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this directly. Instead he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projected</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it onto a fear of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horses</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Successful resolution of the Oedipus conflict came when Hans was able to express his feelings about his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father</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and finally able to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transfer</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his identification from his </a:t>
            </a:r>
            <a:r>
              <a:rPr lang="en-GB" sz="2800" b="1" dirty="0">
                <a:solidFill>
                  <a:srgbClr val="221E1F"/>
                </a:solidFill>
                <a:latin typeface="Arial" panose="020B0604020202020204" pitchFamily="34" charset="0"/>
                <a:ea typeface="Arial" panose="020B0604020202020204" pitchFamily="34" charset="0"/>
                <a:cs typeface="Myriad Pro Light" panose="020B0603030403020204" pitchFamily="34" charset="0"/>
              </a:rPr>
              <a:t>mother</a:t>
            </a:r>
            <a:r>
              <a:rPr lang="en-GB" sz="2800" dirty="0">
                <a:solidFill>
                  <a:srgbClr val="221E1F"/>
                </a:solidFill>
                <a:latin typeface="Arial" panose="020B0604020202020204" pitchFamily="34" charset="0"/>
                <a:ea typeface="Arial" panose="020B0604020202020204" pitchFamily="34" charset="0"/>
                <a:cs typeface="Myriad Pro Light" panose="020B0603030403020204" pitchFamily="34" charset="0"/>
              </a:rPr>
              <a:t> to his father.</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28590" t="23422" r="53691" b="40156"/>
          <a:stretch/>
        </p:blipFill>
        <p:spPr>
          <a:xfrm>
            <a:off x="6558767" y="481222"/>
            <a:ext cx="2544324" cy="3922499"/>
          </a:xfrm>
          <a:prstGeom prst="rect">
            <a:avLst/>
          </a:prstGeom>
        </p:spPr>
      </p:pic>
      <p:pic>
        <p:nvPicPr>
          <p:cNvPr id="1028" name="Picture 4" descr="Image result for writing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0618" y="4884943"/>
            <a:ext cx="3203382" cy="179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21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Evaluation of Little Hans Study</a:t>
            </a:r>
          </a:p>
        </p:txBody>
      </p:sp>
      <p:sp>
        <p:nvSpPr>
          <p:cNvPr id="44035" name="Title 3"/>
          <p:cNvSpPr>
            <a:spLocks noGrp="1"/>
          </p:cNvSpPr>
          <p:nvPr>
            <p:ph type="ctrTitle"/>
          </p:nvPr>
        </p:nvSpPr>
        <p:spPr>
          <a:xfrm>
            <a:off x="468313" y="908050"/>
            <a:ext cx="8207375" cy="5400675"/>
          </a:xfrm>
        </p:spPr>
        <p:txBody>
          <a:bodyPr/>
          <a:lstStyle/>
          <a:p>
            <a:pPr eaLnBrk="1" hangingPunct="1"/>
            <a:r>
              <a:rPr lang="en-GB" altLang="en-US" sz="5400" smtClean="0">
                <a:latin typeface="Arial" charset="0"/>
              </a:rPr>
              <a:t>On your whiteboard, write 3 strengths and 3 weaknesses of the Little Hans case study</a:t>
            </a:r>
          </a:p>
        </p:txBody>
      </p:sp>
      <p:pic>
        <p:nvPicPr>
          <p:cNvPr id="44036" name="Picture 2" descr="C:\Program Files\Microsoft Office\Media\CntCD1\Animated\j028667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 y="992188"/>
            <a:ext cx="14732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Program Files\Microsoft Office\Media\CntCD1\Animated\j028667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868863"/>
            <a:ext cx="14732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
          <p:cNvSpPr>
            <a:spLocks noChangeArrowheads="1"/>
          </p:cNvSpPr>
          <p:nvPr/>
        </p:nvSpPr>
        <p:spPr bwMode="auto">
          <a:xfrm>
            <a:off x="-28575" y="6227763"/>
            <a:ext cx="6904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fontAlgn="base" hangingPunct="1">
              <a:spcBef>
                <a:spcPct val="0"/>
              </a:spcBef>
              <a:spcAft>
                <a:spcPct val="0"/>
              </a:spcAft>
              <a:buFontTx/>
              <a:buNone/>
            </a:pPr>
            <a:r>
              <a:rPr lang="en-GB" altLang="en-US" sz="1800" smtClean="0">
                <a:solidFill>
                  <a:prstClr val="black"/>
                </a:solidFill>
                <a:hlinkClick r:id="rId3"/>
              </a:rPr>
              <a:t>https://www.youtube.com/watch?v=XA_DA8s803s</a:t>
            </a:r>
            <a:r>
              <a:rPr lang="en-GB" altLang="en-US" sz="1800" smtClean="0">
                <a:solidFill>
                  <a:prstClr val="black"/>
                </a:solidFill>
              </a:rPr>
              <a:t> </a:t>
            </a:r>
          </a:p>
        </p:txBody>
      </p:sp>
    </p:spTree>
    <p:extLst>
      <p:ext uri="{BB962C8B-B14F-4D97-AF65-F5344CB8AC3E}">
        <p14:creationId xmlns:p14="http://schemas.microsoft.com/office/powerpoint/2010/main" val="501238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0" y="0"/>
            <a:ext cx="9144000" cy="908050"/>
          </a:xfrm>
          <a:solidFill>
            <a:srgbClr val="FFFF00"/>
          </a:solidFill>
          <a:ln>
            <a:solidFill>
              <a:schemeClr val="tx1"/>
            </a:solidFill>
            <a:miter lim="800000"/>
            <a:headEnd/>
            <a:tailEnd/>
          </a:ln>
        </p:spPr>
        <p:txBody>
          <a:bodyPr/>
          <a:lstStyle/>
          <a:p>
            <a:pPr eaLnBrk="1" hangingPunct="1"/>
            <a:r>
              <a:rPr lang="en-GB" altLang="en-US" sz="3200" smtClean="0">
                <a:latin typeface="Arial" charset="0"/>
                <a:cs typeface="Arial" charset="0"/>
              </a:rPr>
              <a:t>What are the Strengths and Weaknesses of the Little Hans Case Study?</a:t>
            </a:r>
          </a:p>
        </p:txBody>
      </p:sp>
      <p:sp>
        <p:nvSpPr>
          <p:cNvPr id="32772" name="TextBox 3"/>
          <p:cNvSpPr txBox="1">
            <a:spLocks noChangeArrowheads="1"/>
          </p:cNvSpPr>
          <p:nvPr/>
        </p:nvSpPr>
        <p:spPr bwMode="auto">
          <a:xfrm>
            <a:off x="107504" y="1124744"/>
            <a:ext cx="903649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fontAlgn="base" hangingPunct="1">
              <a:spcBef>
                <a:spcPct val="0"/>
              </a:spcBef>
              <a:spcAft>
                <a:spcPct val="0"/>
              </a:spcAft>
              <a:buFontTx/>
              <a:buAutoNum type="arabicPeriod"/>
            </a:pPr>
            <a:r>
              <a:rPr lang="en-GB" altLang="en-US" sz="4800" dirty="0" smtClean="0">
                <a:solidFill>
                  <a:srgbClr val="000000"/>
                </a:solidFill>
                <a:cs typeface="Arial" charset="0"/>
              </a:rPr>
              <a:t>To understand the methods of evaluating Core Studies</a:t>
            </a:r>
          </a:p>
          <a:p>
            <a:pPr eaLnBrk="1" fontAlgn="base" hangingPunct="1">
              <a:spcBef>
                <a:spcPct val="0"/>
              </a:spcBef>
              <a:spcAft>
                <a:spcPct val="0"/>
              </a:spcAft>
              <a:buFontTx/>
              <a:buAutoNum type="arabicPeriod"/>
            </a:pPr>
            <a:r>
              <a:rPr lang="en-GB" altLang="en-US" sz="4800" dirty="0" smtClean="0">
                <a:solidFill>
                  <a:srgbClr val="000000"/>
                </a:solidFill>
                <a:cs typeface="Arial" charset="0"/>
              </a:rPr>
              <a:t>To practice using the methods of evaluation</a:t>
            </a:r>
          </a:p>
          <a:p>
            <a:pPr eaLnBrk="1" fontAlgn="base" hangingPunct="1">
              <a:spcBef>
                <a:spcPct val="0"/>
              </a:spcBef>
              <a:spcAft>
                <a:spcPct val="0"/>
              </a:spcAft>
              <a:buFontTx/>
              <a:buAutoNum type="arabicPeriod"/>
            </a:pPr>
            <a:r>
              <a:rPr lang="en-GB" altLang="en-US" sz="4800" dirty="0" smtClean="0">
                <a:solidFill>
                  <a:srgbClr val="000000"/>
                </a:solidFill>
                <a:cs typeface="Arial" charset="0"/>
              </a:rPr>
              <a:t>To generate PEEs from the evaluative points</a:t>
            </a:r>
          </a:p>
        </p:txBody>
      </p:sp>
    </p:spTree>
    <p:extLst>
      <p:ext uri="{BB962C8B-B14F-4D97-AF65-F5344CB8AC3E}">
        <p14:creationId xmlns:p14="http://schemas.microsoft.com/office/powerpoint/2010/main" val="505937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07950" y="0"/>
            <a:ext cx="9251950" cy="6858000"/>
          </a:xfrm>
        </p:spPr>
        <p:txBody>
          <a:bodyPr/>
          <a:lstStyle/>
          <a:p>
            <a:pPr algn="l" eaLnBrk="1" hangingPunct="1"/>
            <a:r>
              <a:rPr lang="en-GB" altLang="en-US" sz="3200" smtClean="0">
                <a:latin typeface="Arial" charset="0"/>
                <a:cs typeface="Arial" charset="0"/>
              </a:rPr>
              <a:t>Which of the following statements is a </a:t>
            </a:r>
            <a:r>
              <a:rPr lang="en-GB" altLang="en-US" sz="3200" b="1" smtClean="0">
                <a:latin typeface="Arial" charset="0"/>
                <a:cs typeface="Arial" charset="0"/>
              </a:rPr>
              <a:t>directional</a:t>
            </a:r>
            <a:r>
              <a:rPr lang="en-GB" altLang="en-US" sz="3200" smtClean="0">
                <a:latin typeface="Arial" charset="0"/>
                <a:cs typeface="Arial" charset="0"/>
              </a:rPr>
              <a:t> (one-tailed) hypothesis?</a:t>
            </a:r>
            <a:br>
              <a:rPr lang="en-GB" altLang="en-US" sz="3200" smtClean="0">
                <a:latin typeface="Arial" charset="0"/>
                <a:cs typeface="Arial" charset="0"/>
              </a:rPr>
            </a:br>
            <a:r>
              <a:rPr lang="en-GB" altLang="en-US" sz="3200" smtClean="0">
                <a:latin typeface="Arial" charset="0"/>
                <a:cs typeface="Arial" charset="0"/>
              </a:rPr>
              <a:t/>
            </a:r>
            <a:br>
              <a:rPr lang="en-GB" altLang="en-US" sz="3200" smtClean="0">
                <a:latin typeface="Arial" charset="0"/>
                <a:cs typeface="Arial" charset="0"/>
              </a:rPr>
            </a:br>
            <a:r>
              <a:rPr lang="en-GB" altLang="en-US" sz="3200" smtClean="0">
                <a:latin typeface="Arial" charset="0"/>
                <a:cs typeface="Arial" charset="0"/>
              </a:rPr>
              <a:t>A There will be no difference in aggression towards an inflatable toy between boys and girls.</a:t>
            </a:r>
            <a:br>
              <a:rPr lang="en-GB" altLang="en-US" sz="3200" smtClean="0">
                <a:latin typeface="Arial" charset="0"/>
                <a:cs typeface="Arial" charset="0"/>
              </a:rPr>
            </a:br>
            <a:r>
              <a:rPr lang="en-GB" altLang="en-US" sz="3200" smtClean="0">
                <a:latin typeface="Arial" charset="0"/>
                <a:cs typeface="Arial" charset="0"/>
              </a:rPr>
              <a:t>B Men and women will have different scores on a crossword.</a:t>
            </a:r>
            <a:br>
              <a:rPr lang="en-GB" altLang="en-US" sz="3200" smtClean="0">
                <a:latin typeface="Arial" charset="0"/>
                <a:cs typeface="Arial" charset="0"/>
              </a:rPr>
            </a:br>
            <a:r>
              <a:rPr lang="en-GB" altLang="en-US" sz="3200" smtClean="0">
                <a:latin typeface="Arial" charset="0"/>
                <a:cs typeface="Arial" charset="0"/>
              </a:rPr>
              <a:t>C There will be a difference in tidiness of the bedroom depending on gender.</a:t>
            </a:r>
            <a:br>
              <a:rPr lang="en-GB" altLang="en-US" sz="3200" smtClean="0">
                <a:latin typeface="Arial" charset="0"/>
                <a:cs typeface="Arial" charset="0"/>
              </a:rPr>
            </a:br>
            <a:r>
              <a:rPr lang="en-GB" altLang="en-US" sz="3200" smtClean="0">
                <a:latin typeface="Arial" charset="0"/>
                <a:cs typeface="Arial" charset="0"/>
              </a:rPr>
              <a:t>D Men are better at map reading than women.</a:t>
            </a:r>
          </a:p>
        </p:txBody>
      </p:sp>
      <p:sp>
        <p:nvSpPr>
          <p:cNvPr id="33795"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MCQ </a:t>
            </a:r>
          </a:p>
        </p:txBody>
      </p:sp>
    </p:spTree>
    <p:extLst>
      <p:ext uri="{BB962C8B-B14F-4D97-AF65-F5344CB8AC3E}">
        <p14:creationId xmlns:p14="http://schemas.microsoft.com/office/powerpoint/2010/main" val="1241098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107950" y="0"/>
            <a:ext cx="9251950" cy="6858000"/>
          </a:xfrm>
        </p:spPr>
        <p:txBody>
          <a:bodyPr/>
          <a:lstStyle/>
          <a:p>
            <a:pPr algn="l" eaLnBrk="1" hangingPunct="1"/>
            <a:r>
              <a:rPr lang="en-GB" altLang="en-US" sz="3200" smtClean="0">
                <a:latin typeface="Arial" charset="0"/>
                <a:cs typeface="Arial" charset="0"/>
              </a:rPr>
              <a:t>Which of the following statements is a </a:t>
            </a:r>
            <a:r>
              <a:rPr lang="en-GB" altLang="en-US" sz="3200" b="1" smtClean="0">
                <a:latin typeface="Arial" charset="0"/>
                <a:cs typeface="Arial" charset="0"/>
              </a:rPr>
              <a:t>directional</a:t>
            </a:r>
            <a:r>
              <a:rPr lang="en-GB" altLang="en-US" sz="3200" smtClean="0">
                <a:latin typeface="Arial" charset="0"/>
                <a:cs typeface="Arial" charset="0"/>
              </a:rPr>
              <a:t> (one-tailed) hypothesis?</a:t>
            </a:r>
            <a:br>
              <a:rPr lang="en-GB" altLang="en-US" sz="3200" smtClean="0">
                <a:latin typeface="Arial" charset="0"/>
                <a:cs typeface="Arial" charset="0"/>
              </a:rPr>
            </a:br>
            <a:r>
              <a:rPr lang="en-GB" altLang="en-US" sz="3200" smtClean="0">
                <a:latin typeface="Arial" charset="0"/>
                <a:cs typeface="Arial" charset="0"/>
              </a:rPr>
              <a:t/>
            </a:r>
            <a:br>
              <a:rPr lang="en-GB" altLang="en-US" sz="3200" smtClean="0">
                <a:latin typeface="Arial" charset="0"/>
                <a:cs typeface="Arial" charset="0"/>
              </a:rPr>
            </a:br>
            <a:r>
              <a:rPr lang="en-GB" altLang="en-US" sz="3200" smtClean="0">
                <a:latin typeface="Arial" charset="0"/>
                <a:cs typeface="Arial" charset="0"/>
              </a:rPr>
              <a:t>A There will be no difference in aggression towards an inflatable toy between boys and girls.</a:t>
            </a:r>
            <a:br>
              <a:rPr lang="en-GB" altLang="en-US" sz="3200" smtClean="0">
                <a:latin typeface="Arial" charset="0"/>
                <a:cs typeface="Arial" charset="0"/>
              </a:rPr>
            </a:br>
            <a:r>
              <a:rPr lang="en-GB" altLang="en-US" sz="3200" smtClean="0">
                <a:latin typeface="Arial" charset="0"/>
                <a:cs typeface="Arial" charset="0"/>
              </a:rPr>
              <a:t>B Men and women will have different scores on a crossword.</a:t>
            </a:r>
            <a:br>
              <a:rPr lang="en-GB" altLang="en-US" sz="3200" smtClean="0">
                <a:latin typeface="Arial" charset="0"/>
                <a:cs typeface="Arial" charset="0"/>
              </a:rPr>
            </a:br>
            <a:r>
              <a:rPr lang="en-GB" altLang="en-US" sz="3200" smtClean="0">
                <a:latin typeface="Arial" charset="0"/>
                <a:cs typeface="Arial" charset="0"/>
              </a:rPr>
              <a:t>C There will be a difference in tidiness of the bedroom depending on gender.</a:t>
            </a:r>
            <a:br>
              <a:rPr lang="en-GB" altLang="en-US" sz="3200" smtClean="0">
                <a:latin typeface="Arial" charset="0"/>
                <a:cs typeface="Arial" charset="0"/>
              </a:rPr>
            </a:br>
            <a:r>
              <a:rPr lang="en-GB" altLang="en-US" sz="3200" u="sng" smtClean="0">
                <a:latin typeface="Arial" charset="0"/>
                <a:cs typeface="Arial" charset="0"/>
              </a:rPr>
              <a:t>D Men are better at map reading than women.</a:t>
            </a:r>
          </a:p>
        </p:txBody>
      </p:sp>
      <p:sp>
        <p:nvSpPr>
          <p:cNvPr id="34819"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MCQ </a:t>
            </a:r>
          </a:p>
        </p:txBody>
      </p:sp>
    </p:spTree>
    <p:extLst>
      <p:ext uri="{BB962C8B-B14F-4D97-AF65-F5344CB8AC3E}">
        <p14:creationId xmlns:p14="http://schemas.microsoft.com/office/powerpoint/2010/main" val="147173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0" y="908050"/>
            <a:ext cx="9144000" cy="5949950"/>
          </a:xfrm>
        </p:spPr>
        <p:txBody>
          <a:bodyPr/>
          <a:lstStyle/>
          <a:p>
            <a:pPr algn="l" eaLnBrk="1" hangingPunct="1"/>
            <a:r>
              <a:rPr lang="en-GB" altLang="en-US" sz="4800" smtClean="0">
                <a:latin typeface="Arial" charset="0"/>
                <a:cs typeface="Arial" charset="0"/>
              </a:rPr>
              <a:t>According to Freud’s theory of psychosexual development the superego develops in the</a:t>
            </a:r>
            <a:br>
              <a:rPr lang="en-GB" altLang="en-US" sz="4800" smtClean="0">
                <a:latin typeface="Arial" charset="0"/>
                <a:cs typeface="Arial" charset="0"/>
              </a:rPr>
            </a:br>
            <a:r>
              <a:rPr lang="en-GB" altLang="en-US" sz="4800" smtClean="0">
                <a:latin typeface="Arial" charset="0"/>
                <a:cs typeface="Arial" charset="0"/>
              </a:rPr>
              <a:t/>
            </a:r>
            <a:br>
              <a:rPr lang="en-GB" altLang="en-US" sz="4800" smtClean="0">
                <a:latin typeface="Arial" charset="0"/>
                <a:cs typeface="Arial" charset="0"/>
              </a:rPr>
            </a:br>
            <a:r>
              <a:rPr lang="en-GB" altLang="en-US" sz="4800" smtClean="0">
                <a:latin typeface="Arial" charset="0"/>
                <a:cs typeface="Arial" charset="0"/>
              </a:rPr>
              <a:t>A oral stage</a:t>
            </a:r>
            <a:br>
              <a:rPr lang="en-GB" altLang="en-US" sz="4800" smtClean="0">
                <a:latin typeface="Arial" charset="0"/>
                <a:cs typeface="Arial" charset="0"/>
              </a:rPr>
            </a:br>
            <a:r>
              <a:rPr lang="en-GB" altLang="en-US" sz="4800" smtClean="0">
                <a:latin typeface="Arial" charset="0"/>
                <a:cs typeface="Arial" charset="0"/>
              </a:rPr>
              <a:t>B anal stage</a:t>
            </a:r>
            <a:br>
              <a:rPr lang="en-GB" altLang="en-US" sz="4800" smtClean="0">
                <a:latin typeface="Arial" charset="0"/>
                <a:cs typeface="Arial" charset="0"/>
              </a:rPr>
            </a:br>
            <a:r>
              <a:rPr lang="en-GB" altLang="en-US" sz="4800" smtClean="0">
                <a:latin typeface="Arial" charset="0"/>
                <a:cs typeface="Arial" charset="0"/>
              </a:rPr>
              <a:t>C phallic stage</a:t>
            </a:r>
            <a:br>
              <a:rPr lang="en-GB" altLang="en-US" sz="4800" smtClean="0">
                <a:latin typeface="Arial" charset="0"/>
                <a:cs typeface="Arial" charset="0"/>
              </a:rPr>
            </a:br>
            <a:r>
              <a:rPr lang="en-GB" altLang="en-US" sz="4800" smtClean="0">
                <a:latin typeface="Arial" charset="0"/>
                <a:cs typeface="Arial" charset="0"/>
              </a:rPr>
              <a:t>D latency stage</a:t>
            </a:r>
            <a:endParaRPr lang="en-GB" altLang="en-US" sz="4800" u="sng" smtClean="0">
              <a:latin typeface="Arial" charset="0"/>
              <a:cs typeface="Arial" charset="0"/>
            </a:endParaRPr>
          </a:p>
        </p:txBody>
      </p:sp>
      <p:sp>
        <p:nvSpPr>
          <p:cNvPr id="35843"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MCQ </a:t>
            </a:r>
          </a:p>
        </p:txBody>
      </p:sp>
    </p:spTree>
    <p:extLst>
      <p:ext uri="{BB962C8B-B14F-4D97-AF65-F5344CB8AC3E}">
        <p14:creationId xmlns:p14="http://schemas.microsoft.com/office/powerpoint/2010/main" val="957030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0" y="908050"/>
            <a:ext cx="9144000" cy="5949950"/>
          </a:xfrm>
        </p:spPr>
        <p:txBody>
          <a:bodyPr/>
          <a:lstStyle/>
          <a:p>
            <a:pPr algn="l" eaLnBrk="1" hangingPunct="1"/>
            <a:r>
              <a:rPr lang="en-GB" altLang="en-US" sz="4800" smtClean="0">
                <a:latin typeface="Arial" charset="0"/>
                <a:cs typeface="Arial" charset="0"/>
              </a:rPr>
              <a:t>According to Freud’s theory of psychosexual development the superego develops in the</a:t>
            </a:r>
            <a:br>
              <a:rPr lang="en-GB" altLang="en-US" sz="4800" smtClean="0">
                <a:latin typeface="Arial" charset="0"/>
                <a:cs typeface="Arial" charset="0"/>
              </a:rPr>
            </a:br>
            <a:r>
              <a:rPr lang="en-GB" altLang="en-US" sz="4800" smtClean="0">
                <a:latin typeface="Arial" charset="0"/>
                <a:cs typeface="Arial" charset="0"/>
              </a:rPr>
              <a:t/>
            </a:r>
            <a:br>
              <a:rPr lang="en-GB" altLang="en-US" sz="4800" smtClean="0">
                <a:latin typeface="Arial" charset="0"/>
                <a:cs typeface="Arial" charset="0"/>
              </a:rPr>
            </a:br>
            <a:r>
              <a:rPr lang="en-GB" altLang="en-US" sz="4800" smtClean="0">
                <a:latin typeface="Arial" charset="0"/>
                <a:cs typeface="Arial" charset="0"/>
              </a:rPr>
              <a:t>A oral stage</a:t>
            </a:r>
            <a:br>
              <a:rPr lang="en-GB" altLang="en-US" sz="4800" smtClean="0">
                <a:latin typeface="Arial" charset="0"/>
                <a:cs typeface="Arial" charset="0"/>
              </a:rPr>
            </a:br>
            <a:r>
              <a:rPr lang="en-GB" altLang="en-US" sz="4800" smtClean="0">
                <a:latin typeface="Arial" charset="0"/>
                <a:cs typeface="Arial" charset="0"/>
              </a:rPr>
              <a:t>B anal stage</a:t>
            </a:r>
            <a:br>
              <a:rPr lang="en-GB" altLang="en-US" sz="4800" smtClean="0">
                <a:latin typeface="Arial" charset="0"/>
                <a:cs typeface="Arial" charset="0"/>
              </a:rPr>
            </a:br>
            <a:r>
              <a:rPr lang="en-GB" altLang="en-US" sz="4800" u="sng" smtClean="0">
                <a:latin typeface="Arial" charset="0"/>
                <a:cs typeface="Arial" charset="0"/>
              </a:rPr>
              <a:t>C phallic stage</a:t>
            </a:r>
            <a:r>
              <a:rPr lang="en-GB" altLang="en-US" sz="4800" smtClean="0">
                <a:latin typeface="Arial" charset="0"/>
                <a:cs typeface="Arial" charset="0"/>
              </a:rPr>
              <a:t/>
            </a:r>
            <a:br>
              <a:rPr lang="en-GB" altLang="en-US" sz="4800" smtClean="0">
                <a:latin typeface="Arial" charset="0"/>
                <a:cs typeface="Arial" charset="0"/>
              </a:rPr>
            </a:br>
            <a:r>
              <a:rPr lang="en-GB" altLang="en-US" sz="4800" smtClean="0">
                <a:latin typeface="Arial" charset="0"/>
                <a:cs typeface="Arial" charset="0"/>
              </a:rPr>
              <a:t>D latency stage</a:t>
            </a:r>
            <a:endParaRPr lang="en-GB" altLang="en-US" sz="4800" u="sng" smtClean="0">
              <a:latin typeface="Arial" charset="0"/>
              <a:cs typeface="Arial" charset="0"/>
            </a:endParaRPr>
          </a:p>
        </p:txBody>
      </p:sp>
      <p:sp>
        <p:nvSpPr>
          <p:cNvPr id="36867"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MCQ </a:t>
            </a:r>
          </a:p>
        </p:txBody>
      </p:sp>
    </p:spTree>
    <p:extLst>
      <p:ext uri="{BB962C8B-B14F-4D97-AF65-F5344CB8AC3E}">
        <p14:creationId xmlns:p14="http://schemas.microsoft.com/office/powerpoint/2010/main" val="59589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FFFF00"/>
          </a:solidFill>
          <a:ln>
            <a:solidFill>
              <a:schemeClr val="tx1"/>
            </a:solidFill>
          </a:ln>
        </p:spPr>
        <p:txBody>
          <a:bodyPr>
            <a:noAutofit/>
          </a:bodyPr>
          <a:lstStyle/>
          <a:p>
            <a:r>
              <a:rPr lang="en-GB" sz="3200" dirty="0" smtClean="0">
                <a:latin typeface="Arial" panose="020B0604020202020204" pitchFamily="34" charset="0"/>
                <a:cs typeface="Arial" panose="020B0604020202020204" pitchFamily="34" charset="0"/>
              </a:rPr>
              <a:t>What is the Individual Differences Area all about?</a:t>
            </a:r>
            <a:endParaRPr lang="en-GB"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41434" y="692696"/>
            <a:ext cx="6423054" cy="5904656"/>
          </a:xfrm>
        </p:spPr>
        <p:txBody>
          <a:bodyPr>
            <a:noAutofit/>
          </a:bodyPr>
          <a:lstStyle/>
          <a:p>
            <a:pPr algn="l"/>
            <a:r>
              <a:rPr lang="en-GB" sz="3600" dirty="0" smtClean="0">
                <a:solidFill>
                  <a:schemeClr val="tx1"/>
                </a:solidFill>
                <a:latin typeface="Arial" panose="020B0604020202020204" pitchFamily="34" charset="0"/>
                <a:cs typeface="Arial" panose="020B0604020202020204" pitchFamily="34" charset="0"/>
              </a:rPr>
              <a:t>Individual differences researchers aim to establish what the differences are among people and why they have developed these differences. </a:t>
            </a:r>
          </a:p>
          <a:p>
            <a:pPr algn="l"/>
            <a:r>
              <a:rPr lang="en-GB" sz="3600" dirty="0" smtClean="0">
                <a:solidFill>
                  <a:schemeClr val="tx1"/>
                </a:solidFill>
                <a:latin typeface="Arial" panose="020B0604020202020204" pitchFamily="34" charset="0"/>
                <a:cs typeface="Arial" panose="020B0604020202020204" pitchFamily="34" charset="0"/>
              </a:rPr>
              <a:t>Models of behaviour are used to understand the differences that occur in a particular behaviour, such as schizophrenia or autism. </a:t>
            </a:r>
            <a:endParaRPr lang="en-GB" sz="3600" dirty="0">
              <a:solidFill>
                <a:schemeClr val="tx1"/>
              </a:solidFill>
              <a:latin typeface="Arial" panose="020B0604020202020204" pitchFamily="34" charset="0"/>
              <a:cs typeface="Arial" panose="020B0604020202020204" pitchFamily="34" charset="0"/>
            </a:endParaRPr>
          </a:p>
        </p:txBody>
      </p:sp>
      <p:pic>
        <p:nvPicPr>
          <p:cNvPr id="3074" name="Picture 2" descr="https://www.kidsmatter.edu.au/sites/default/files/public/images/Mental%20Health%20Difficulties-dar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44" y="2066110"/>
            <a:ext cx="2280190" cy="222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7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0" y="1052513"/>
            <a:ext cx="9144000" cy="5805487"/>
          </a:xfrm>
        </p:spPr>
        <p:txBody>
          <a:bodyPr/>
          <a:lstStyle/>
          <a:p>
            <a:pPr algn="l" eaLnBrk="1" hangingPunct="1"/>
            <a:r>
              <a:rPr lang="en-GB" altLang="en-US" smtClean="0">
                <a:latin typeface="Arial" charset="0"/>
                <a:cs typeface="Arial" charset="0"/>
              </a:rPr>
              <a:t>Barry bullied his little brother when they were both children but now, as an adult, has no memory of this behaviour. This is an example of</a:t>
            </a:r>
            <a:br>
              <a:rPr lang="en-GB" altLang="en-US" smtClean="0">
                <a:latin typeface="Arial" charset="0"/>
                <a:cs typeface="Arial" charset="0"/>
              </a:rPr>
            </a:br>
            <a:r>
              <a:rPr lang="en-GB" altLang="en-US" smtClean="0">
                <a:latin typeface="Arial" charset="0"/>
                <a:cs typeface="Arial" charset="0"/>
              </a:rPr>
              <a:t/>
            </a:r>
            <a:br>
              <a:rPr lang="en-GB" altLang="en-US" smtClean="0">
                <a:latin typeface="Arial" charset="0"/>
                <a:cs typeface="Arial" charset="0"/>
              </a:rPr>
            </a:br>
            <a:r>
              <a:rPr lang="en-GB" altLang="en-US" smtClean="0">
                <a:latin typeface="Arial" charset="0"/>
                <a:cs typeface="Arial" charset="0"/>
              </a:rPr>
              <a:t>A repression</a:t>
            </a:r>
            <a:br>
              <a:rPr lang="en-GB" altLang="en-US" smtClean="0">
                <a:latin typeface="Arial" charset="0"/>
                <a:cs typeface="Arial" charset="0"/>
              </a:rPr>
            </a:br>
            <a:r>
              <a:rPr lang="en-GB" altLang="en-US" smtClean="0">
                <a:latin typeface="Arial" charset="0"/>
                <a:cs typeface="Arial" charset="0"/>
              </a:rPr>
              <a:t>B Oedipus complex</a:t>
            </a:r>
            <a:br>
              <a:rPr lang="en-GB" altLang="en-US" smtClean="0">
                <a:latin typeface="Arial" charset="0"/>
                <a:cs typeface="Arial" charset="0"/>
              </a:rPr>
            </a:br>
            <a:r>
              <a:rPr lang="en-GB" altLang="en-US" smtClean="0">
                <a:latin typeface="Arial" charset="0"/>
                <a:cs typeface="Arial" charset="0"/>
              </a:rPr>
              <a:t>C the superego</a:t>
            </a:r>
            <a:br>
              <a:rPr lang="en-GB" altLang="en-US" smtClean="0">
                <a:latin typeface="Arial" charset="0"/>
                <a:cs typeface="Arial" charset="0"/>
              </a:rPr>
            </a:br>
            <a:r>
              <a:rPr lang="en-GB" altLang="en-US" smtClean="0">
                <a:latin typeface="Arial" charset="0"/>
                <a:cs typeface="Arial" charset="0"/>
              </a:rPr>
              <a:t>D the conscious</a:t>
            </a:r>
            <a:endParaRPr lang="en-GB" altLang="en-US" u="sng" smtClean="0">
              <a:latin typeface="Arial" charset="0"/>
              <a:cs typeface="Arial" charset="0"/>
            </a:endParaRPr>
          </a:p>
        </p:txBody>
      </p:sp>
      <p:sp>
        <p:nvSpPr>
          <p:cNvPr id="37891"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Starter: MCQ </a:t>
            </a:r>
          </a:p>
        </p:txBody>
      </p:sp>
    </p:spTree>
    <p:extLst>
      <p:ext uri="{BB962C8B-B14F-4D97-AF65-F5344CB8AC3E}">
        <p14:creationId xmlns:p14="http://schemas.microsoft.com/office/powerpoint/2010/main" val="914548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0" y="908050"/>
            <a:ext cx="9144000" cy="5949950"/>
          </a:xfrm>
        </p:spPr>
        <p:txBody>
          <a:bodyPr/>
          <a:lstStyle/>
          <a:p>
            <a:pPr algn="l" eaLnBrk="1" hangingPunct="1"/>
            <a:r>
              <a:rPr lang="en-GB" altLang="en-US" smtClean="0">
                <a:latin typeface="Arial" charset="0"/>
                <a:cs typeface="Arial" charset="0"/>
              </a:rPr>
              <a:t>Barry bullied his little brother when they were both children but now, as an adult, has no memory of this behaviour. This is an example of</a:t>
            </a:r>
            <a:br>
              <a:rPr lang="en-GB" altLang="en-US" smtClean="0">
                <a:latin typeface="Arial" charset="0"/>
                <a:cs typeface="Arial" charset="0"/>
              </a:rPr>
            </a:br>
            <a:r>
              <a:rPr lang="en-GB" altLang="en-US" u="sng" smtClean="0">
                <a:latin typeface="Arial" charset="0"/>
                <a:cs typeface="Arial" charset="0"/>
              </a:rPr>
              <a:t/>
            </a:r>
            <a:br>
              <a:rPr lang="en-GB" altLang="en-US" u="sng" smtClean="0">
                <a:latin typeface="Arial" charset="0"/>
                <a:cs typeface="Arial" charset="0"/>
              </a:rPr>
            </a:br>
            <a:r>
              <a:rPr lang="en-GB" altLang="en-US" u="sng" smtClean="0">
                <a:latin typeface="Arial" charset="0"/>
                <a:cs typeface="Arial" charset="0"/>
              </a:rPr>
              <a:t>A repression</a:t>
            </a:r>
            <a:br>
              <a:rPr lang="en-GB" altLang="en-US" u="sng" smtClean="0">
                <a:latin typeface="Arial" charset="0"/>
                <a:cs typeface="Arial" charset="0"/>
              </a:rPr>
            </a:br>
            <a:r>
              <a:rPr lang="en-GB" altLang="en-US" smtClean="0">
                <a:latin typeface="Arial" charset="0"/>
                <a:cs typeface="Arial" charset="0"/>
              </a:rPr>
              <a:t>B Oedipus complex</a:t>
            </a:r>
            <a:br>
              <a:rPr lang="en-GB" altLang="en-US" smtClean="0">
                <a:latin typeface="Arial" charset="0"/>
                <a:cs typeface="Arial" charset="0"/>
              </a:rPr>
            </a:br>
            <a:r>
              <a:rPr lang="en-GB" altLang="en-US" smtClean="0">
                <a:latin typeface="Arial" charset="0"/>
                <a:cs typeface="Arial" charset="0"/>
              </a:rPr>
              <a:t>C the superego</a:t>
            </a:r>
            <a:br>
              <a:rPr lang="en-GB" altLang="en-US" smtClean="0">
                <a:latin typeface="Arial" charset="0"/>
                <a:cs typeface="Arial" charset="0"/>
              </a:rPr>
            </a:br>
            <a:r>
              <a:rPr lang="en-GB" altLang="en-US" smtClean="0">
                <a:latin typeface="Arial" charset="0"/>
                <a:cs typeface="Arial" charset="0"/>
              </a:rPr>
              <a:t>D the conscious</a:t>
            </a:r>
            <a:endParaRPr lang="en-GB" altLang="en-US" u="sng" smtClean="0">
              <a:latin typeface="Arial" charset="0"/>
              <a:cs typeface="Arial" charset="0"/>
            </a:endParaRPr>
          </a:p>
        </p:txBody>
      </p:sp>
      <p:sp>
        <p:nvSpPr>
          <p:cNvPr id="38915"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Starter: MCQ </a:t>
            </a:r>
          </a:p>
        </p:txBody>
      </p:sp>
    </p:spTree>
    <p:extLst>
      <p:ext uri="{BB962C8B-B14F-4D97-AF65-F5344CB8AC3E}">
        <p14:creationId xmlns:p14="http://schemas.microsoft.com/office/powerpoint/2010/main" val="4274441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Task</a:t>
            </a:r>
          </a:p>
        </p:txBody>
      </p:sp>
      <p:pic>
        <p:nvPicPr>
          <p:cNvPr id="40965" name="Picture 2"/>
          <p:cNvPicPr>
            <a:picLocks noChangeAspect="1" noChangeArrowheads="1"/>
          </p:cNvPicPr>
          <p:nvPr/>
        </p:nvPicPr>
        <p:blipFill>
          <a:blip r:embed="rId2">
            <a:extLst>
              <a:ext uri="{28A0092B-C50C-407E-A947-70E740481C1C}">
                <a14:useLocalDpi xmlns:a14="http://schemas.microsoft.com/office/drawing/2010/main" val="0"/>
              </a:ext>
            </a:extLst>
          </a:blip>
          <a:srcRect l="22086" t="21053" r="45833" b="7333"/>
          <a:stretch>
            <a:fillRect/>
          </a:stretch>
        </p:blipFill>
        <p:spPr bwMode="auto">
          <a:xfrm rot="-1060757">
            <a:off x="3168025" y="1009808"/>
            <a:ext cx="4398963" cy="613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Program Files\Microsoft Office\Media\CntCD1\Animated\j028667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31130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7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Task</a:t>
            </a:r>
          </a:p>
        </p:txBody>
      </p:sp>
      <p:pic>
        <p:nvPicPr>
          <p:cNvPr id="41987" name="Picture 2" descr="C:\Program Files\Microsoft Office\Media\CntCD1\Animated\j028667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31130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684963" y="393700"/>
            <a:ext cx="2446337" cy="6858000"/>
          </a:xfrm>
          <a:solidFill>
            <a:srgbClr val="FFFF00"/>
          </a:solidFill>
        </p:spPr>
        <p:txBody>
          <a:bodyPr rtlCol="0">
            <a:normAutofit fontScale="90000"/>
          </a:bodyPr>
          <a:lstStyle/>
          <a:p>
            <a:pPr eaLnBrk="1" fontAlgn="auto" hangingPunct="1">
              <a:spcAft>
                <a:spcPts val="0"/>
              </a:spcAft>
              <a:defRPr/>
            </a:pPr>
            <a:r>
              <a:rPr lang="en-GB" dirty="0" smtClean="0"/>
              <a:t>1. D</a:t>
            </a:r>
            <a:br>
              <a:rPr lang="en-GB" dirty="0" smtClean="0"/>
            </a:br>
            <a:r>
              <a:rPr lang="en-GB" dirty="0" smtClean="0"/>
              <a:t>2. D</a:t>
            </a:r>
            <a:br>
              <a:rPr lang="en-GB" dirty="0" smtClean="0"/>
            </a:br>
            <a:r>
              <a:rPr lang="en-GB" dirty="0" smtClean="0"/>
              <a:t>3. A</a:t>
            </a:r>
            <a:br>
              <a:rPr lang="en-GB" dirty="0" smtClean="0"/>
            </a:br>
            <a:r>
              <a:rPr lang="en-GB" dirty="0" smtClean="0"/>
              <a:t>4. C</a:t>
            </a:r>
            <a:br>
              <a:rPr lang="en-GB" dirty="0" smtClean="0"/>
            </a:br>
            <a:r>
              <a:rPr lang="en-GB" dirty="0" smtClean="0"/>
              <a:t>5. </a:t>
            </a:r>
            <a:r>
              <a:rPr lang="en-GB" dirty="0"/>
              <a:t>D</a:t>
            </a:r>
            <a:r>
              <a:rPr lang="en-GB" dirty="0" smtClean="0"/>
              <a:t/>
            </a:r>
            <a:br>
              <a:rPr lang="en-GB" dirty="0" smtClean="0"/>
            </a:br>
            <a:r>
              <a:rPr lang="en-GB" dirty="0" smtClean="0"/>
              <a:t>6</a:t>
            </a:r>
            <a:r>
              <a:rPr lang="en-GB" smtClean="0"/>
              <a:t>. C</a:t>
            </a:r>
            <a:r>
              <a:rPr lang="en-GB" dirty="0" smtClean="0"/>
              <a:t/>
            </a:r>
            <a:br>
              <a:rPr lang="en-GB" dirty="0" smtClean="0"/>
            </a:br>
            <a:r>
              <a:rPr lang="en-GB" dirty="0" smtClean="0"/>
              <a:t>7. C</a:t>
            </a:r>
            <a:br>
              <a:rPr lang="en-GB" dirty="0" smtClean="0"/>
            </a:br>
            <a:r>
              <a:rPr lang="en-GB" dirty="0" smtClean="0"/>
              <a:t>8. C</a:t>
            </a:r>
            <a:br>
              <a:rPr lang="en-GB" dirty="0" smtClean="0"/>
            </a:br>
            <a:r>
              <a:rPr lang="en-GB" dirty="0" smtClean="0"/>
              <a:t>9. D</a:t>
            </a:r>
            <a:br>
              <a:rPr lang="en-GB" dirty="0" smtClean="0"/>
            </a:br>
            <a:r>
              <a:rPr lang="en-GB" dirty="0" smtClean="0"/>
              <a:t>10. D</a:t>
            </a:r>
            <a:br>
              <a:rPr lang="en-GB" dirty="0" smtClean="0"/>
            </a:br>
            <a:endParaRPr lang="en-GB" dirty="0"/>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l="20833" t="21622" r="45833" b="7333"/>
          <a:stretch>
            <a:fillRect/>
          </a:stretch>
        </p:blipFill>
        <p:spPr bwMode="auto">
          <a:xfrm rot="-1060757">
            <a:off x="2752725" y="1755775"/>
            <a:ext cx="3775075" cy="502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6951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Point – Explanation – Example – Link</a:t>
            </a:r>
          </a:p>
        </p:txBody>
      </p:sp>
      <p:sp>
        <p:nvSpPr>
          <p:cNvPr id="45059" name="Rectangle 1"/>
          <p:cNvSpPr>
            <a:spLocks noChangeArrowheads="1"/>
          </p:cNvSpPr>
          <p:nvPr/>
        </p:nvSpPr>
        <p:spPr bwMode="auto">
          <a:xfrm>
            <a:off x="0" y="908050"/>
            <a:ext cx="72358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fontAlgn="base" hangingPunct="1">
              <a:spcBef>
                <a:spcPct val="0"/>
              </a:spcBef>
              <a:spcAft>
                <a:spcPct val="0"/>
              </a:spcAft>
              <a:buFontTx/>
              <a:buNone/>
            </a:pPr>
            <a:r>
              <a:rPr lang="en-GB" altLang="en-US" b="1" smtClean="0">
                <a:solidFill>
                  <a:srgbClr val="000000"/>
                </a:solidFill>
                <a:cs typeface="Arial" charset="0"/>
              </a:rPr>
              <a:t>Undeveloped: </a:t>
            </a:r>
            <a:endParaRPr lang="en-GB" altLang="en-US" smtClean="0">
              <a:solidFill>
                <a:srgbClr val="000000"/>
              </a:solidFill>
              <a:cs typeface="Arial" charset="0"/>
            </a:endParaRPr>
          </a:p>
          <a:p>
            <a:pPr eaLnBrk="1" fontAlgn="base" hangingPunct="1">
              <a:spcBef>
                <a:spcPct val="0"/>
              </a:spcBef>
              <a:spcAft>
                <a:spcPct val="0"/>
              </a:spcAft>
              <a:buFontTx/>
              <a:buNone/>
            </a:pPr>
            <a:r>
              <a:rPr lang="en-GB" altLang="en-US" smtClean="0">
                <a:solidFill>
                  <a:srgbClr val="000000"/>
                </a:solidFill>
                <a:cs typeface="Arial" charset="0"/>
              </a:rPr>
              <a:t>The study lacked reliability as there were few controls, so it cannot be easily replicated.</a:t>
            </a:r>
          </a:p>
          <a:p>
            <a:pPr eaLnBrk="1" fontAlgn="base" hangingPunct="1">
              <a:spcBef>
                <a:spcPct val="0"/>
              </a:spcBef>
              <a:spcAft>
                <a:spcPct val="0"/>
              </a:spcAft>
              <a:buFontTx/>
              <a:buNone/>
            </a:pPr>
            <a:r>
              <a:rPr lang="en-GB" altLang="en-US" b="1" smtClean="0">
                <a:solidFill>
                  <a:srgbClr val="000000"/>
                </a:solidFill>
                <a:cs typeface="Arial" charset="0"/>
              </a:rPr>
              <a:t>Developed: </a:t>
            </a:r>
            <a:endParaRPr lang="en-GB" altLang="en-US" smtClean="0">
              <a:solidFill>
                <a:srgbClr val="000000"/>
              </a:solidFill>
              <a:cs typeface="Arial" charset="0"/>
            </a:endParaRPr>
          </a:p>
          <a:p>
            <a:pPr eaLnBrk="1" fontAlgn="base" hangingPunct="1">
              <a:spcBef>
                <a:spcPct val="0"/>
              </a:spcBef>
              <a:spcAft>
                <a:spcPct val="0"/>
              </a:spcAft>
              <a:buFontTx/>
              <a:buNone/>
            </a:pPr>
            <a:r>
              <a:rPr lang="en-GB" altLang="en-US" smtClean="0">
                <a:solidFill>
                  <a:srgbClr val="000000"/>
                </a:solidFill>
                <a:cs typeface="Arial" charset="0"/>
              </a:rPr>
              <a:t>The study lacked </a:t>
            </a:r>
            <a:r>
              <a:rPr lang="en-GB" altLang="en-US" b="1" smtClean="0">
                <a:solidFill>
                  <a:srgbClr val="000000"/>
                </a:solidFill>
                <a:cs typeface="Arial" charset="0"/>
              </a:rPr>
              <a:t>reliability</a:t>
            </a:r>
            <a:r>
              <a:rPr lang="en-GB" altLang="en-US" smtClean="0">
                <a:solidFill>
                  <a:srgbClr val="000000"/>
                </a:solidFill>
                <a:cs typeface="Arial" charset="0"/>
              </a:rPr>
              <a:t> as there was not a set of </a:t>
            </a:r>
            <a:r>
              <a:rPr lang="en-GB" altLang="en-US" b="1" smtClean="0">
                <a:solidFill>
                  <a:srgbClr val="000000"/>
                </a:solidFill>
                <a:cs typeface="Arial" charset="0"/>
              </a:rPr>
              <a:t>standard questions </a:t>
            </a:r>
            <a:r>
              <a:rPr lang="en-GB" altLang="en-US" smtClean="0">
                <a:solidFill>
                  <a:srgbClr val="000000"/>
                </a:solidFill>
                <a:cs typeface="Arial" charset="0"/>
              </a:rPr>
              <a:t>to ask Little Hans, therefore it cannot be </a:t>
            </a:r>
            <a:r>
              <a:rPr lang="en-GB" altLang="en-US" b="1" smtClean="0">
                <a:solidFill>
                  <a:srgbClr val="000000"/>
                </a:solidFill>
                <a:cs typeface="Arial" charset="0"/>
              </a:rPr>
              <a:t>repeated</a:t>
            </a:r>
            <a:r>
              <a:rPr lang="en-GB" altLang="en-US" smtClean="0">
                <a:solidFill>
                  <a:srgbClr val="000000"/>
                </a:solidFill>
                <a:cs typeface="Arial" charset="0"/>
              </a:rPr>
              <a:t> easily, which is a problem as Psychology studies should have </a:t>
            </a:r>
            <a:r>
              <a:rPr lang="en-GB" altLang="en-US" b="1" smtClean="0">
                <a:solidFill>
                  <a:srgbClr val="000000"/>
                </a:solidFill>
                <a:cs typeface="Arial" charset="0"/>
              </a:rPr>
              <a:t>replicability</a:t>
            </a:r>
            <a:r>
              <a:rPr lang="en-GB" altLang="en-US" smtClean="0">
                <a:solidFill>
                  <a:srgbClr val="000000"/>
                </a:solidFill>
                <a:cs typeface="Arial" charset="0"/>
              </a:rPr>
              <a:t>, as the subject is </a:t>
            </a:r>
            <a:r>
              <a:rPr lang="en-GB" altLang="en-US" b="1" smtClean="0">
                <a:solidFill>
                  <a:srgbClr val="000000"/>
                </a:solidFill>
                <a:cs typeface="Arial" charset="0"/>
              </a:rPr>
              <a:t>scientific</a:t>
            </a:r>
            <a:r>
              <a:rPr lang="en-GB" altLang="en-US" smtClean="0">
                <a:solidFill>
                  <a:srgbClr val="000000"/>
                </a:solidFill>
                <a:cs typeface="Arial" charset="0"/>
              </a:rPr>
              <a:t>.</a:t>
            </a:r>
          </a:p>
        </p:txBody>
      </p:sp>
      <p:pic>
        <p:nvPicPr>
          <p:cNvPr id="45060" name="Picture 2" descr="C:\Users\Evagora\AppData\Local\Microsoft\Windows\Temporary Internet Files\Content.IE5\P5BZT784\MM91000109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2132013"/>
            <a:ext cx="1930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8118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Point – Explanation – Example – Link</a:t>
            </a:r>
          </a:p>
        </p:txBody>
      </p:sp>
      <p:sp>
        <p:nvSpPr>
          <p:cNvPr id="46083" name="Rectangle 1"/>
          <p:cNvSpPr>
            <a:spLocks noChangeArrowheads="1"/>
          </p:cNvSpPr>
          <p:nvPr/>
        </p:nvSpPr>
        <p:spPr bwMode="auto">
          <a:xfrm>
            <a:off x="0" y="908050"/>
            <a:ext cx="72358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fontAlgn="base" hangingPunct="1">
              <a:spcBef>
                <a:spcPct val="0"/>
              </a:spcBef>
              <a:spcAft>
                <a:spcPct val="0"/>
              </a:spcAft>
              <a:buFontTx/>
              <a:buNone/>
            </a:pPr>
            <a:r>
              <a:rPr lang="en-GB" altLang="en-US" b="1" smtClean="0">
                <a:solidFill>
                  <a:srgbClr val="000000"/>
                </a:solidFill>
                <a:cs typeface="Arial" charset="0"/>
              </a:rPr>
              <a:t>Undeveloped: </a:t>
            </a:r>
          </a:p>
          <a:p>
            <a:pPr eaLnBrk="1" fontAlgn="base" hangingPunct="1">
              <a:spcBef>
                <a:spcPct val="0"/>
              </a:spcBef>
              <a:spcAft>
                <a:spcPct val="0"/>
              </a:spcAft>
              <a:buFontTx/>
              <a:buNone/>
            </a:pPr>
            <a:r>
              <a:rPr lang="en-GB" altLang="en-US" smtClean="0">
                <a:solidFill>
                  <a:srgbClr val="000000"/>
                </a:solidFill>
                <a:cs typeface="Arial" charset="0"/>
              </a:rPr>
              <a:t>Freud had to interpret the information so increasing subjectivity </a:t>
            </a:r>
          </a:p>
          <a:p>
            <a:pPr eaLnBrk="1" fontAlgn="base" hangingPunct="1">
              <a:spcBef>
                <a:spcPct val="0"/>
              </a:spcBef>
              <a:spcAft>
                <a:spcPct val="0"/>
              </a:spcAft>
              <a:buFontTx/>
              <a:buNone/>
            </a:pPr>
            <a:r>
              <a:rPr lang="en-GB" altLang="en-US" b="1" smtClean="0">
                <a:solidFill>
                  <a:srgbClr val="000000"/>
                </a:solidFill>
                <a:cs typeface="Arial" charset="0"/>
              </a:rPr>
              <a:t>Developed: </a:t>
            </a:r>
          </a:p>
          <a:p>
            <a:pPr eaLnBrk="1" fontAlgn="base" hangingPunct="1">
              <a:spcBef>
                <a:spcPct val="0"/>
              </a:spcBef>
              <a:spcAft>
                <a:spcPct val="0"/>
              </a:spcAft>
              <a:buFontTx/>
              <a:buNone/>
            </a:pPr>
            <a:r>
              <a:rPr lang="en-GB" altLang="en-US" smtClean="0">
                <a:solidFill>
                  <a:srgbClr val="000000"/>
                </a:solidFill>
                <a:cs typeface="Arial" charset="0"/>
              </a:rPr>
              <a:t>Freud had to </a:t>
            </a:r>
            <a:r>
              <a:rPr lang="en-GB" altLang="en-US" b="1" smtClean="0">
                <a:solidFill>
                  <a:srgbClr val="000000"/>
                </a:solidFill>
                <a:cs typeface="Arial" charset="0"/>
              </a:rPr>
              <a:t>interpret</a:t>
            </a:r>
            <a:r>
              <a:rPr lang="en-GB" altLang="en-US" smtClean="0">
                <a:solidFill>
                  <a:srgbClr val="000000"/>
                </a:solidFill>
                <a:cs typeface="Arial" charset="0"/>
              </a:rPr>
              <a:t> the information so increasing </a:t>
            </a:r>
            <a:r>
              <a:rPr lang="en-GB" altLang="en-US" b="1" smtClean="0">
                <a:solidFill>
                  <a:srgbClr val="000000"/>
                </a:solidFill>
                <a:cs typeface="Arial" charset="0"/>
              </a:rPr>
              <a:t>subjectivity</a:t>
            </a:r>
            <a:r>
              <a:rPr lang="en-GB" altLang="en-US" smtClean="0">
                <a:solidFill>
                  <a:srgbClr val="000000"/>
                </a:solidFill>
                <a:cs typeface="Arial" charset="0"/>
              </a:rPr>
              <a:t> as other analysts may come to different conclusions from the same data, which is a problem of </a:t>
            </a:r>
            <a:r>
              <a:rPr lang="en-GB" altLang="en-US" b="1" smtClean="0">
                <a:solidFill>
                  <a:srgbClr val="000000"/>
                </a:solidFill>
                <a:cs typeface="Arial" charset="0"/>
              </a:rPr>
              <a:t>reliability</a:t>
            </a:r>
            <a:r>
              <a:rPr lang="en-GB" altLang="en-US" smtClean="0">
                <a:solidFill>
                  <a:srgbClr val="000000"/>
                </a:solidFill>
                <a:cs typeface="Arial" charset="0"/>
              </a:rPr>
              <a:t>. There needs to be </a:t>
            </a:r>
            <a:r>
              <a:rPr lang="en-GB" altLang="en-US" b="1" smtClean="0">
                <a:solidFill>
                  <a:srgbClr val="000000"/>
                </a:solidFill>
                <a:cs typeface="Arial" charset="0"/>
              </a:rPr>
              <a:t>consistency</a:t>
            </a:r>
            <a:r>
              <a:rPr lang="en-GB" altLang="en-US" smtClean="0">
                <a:solidFill>
                  <a:srgbClr val="000000"/>
                </a:solidFill>
                <a:cs typeface="Arial" charset="0"/>
              </a:rPr>
              <a:t> between psychologists, so any treatment offered will be </a:t>
            </a:r>
            <a:r>
              <a:rPr lang="en-GB" altLang="en-US" b="1" smtClean="0">
                <a:solidFill>
                  <a:srgbClr val="000000"/>
                </a:solidFill>
                <a:cs typeface="Arial" charset="0"/>
              </a:rPr>
              <a:t>effective</a:t>
            </a:r>
            <a:r>
              <a:rPr lang="en-GB" altLang="en-US" smtClean="0">
                <a:solidFill>
                  <a:srgbClr val="000000"/>
                </a:solidFill>
                <a:cs typeface="Arial" charset="0"/>
              </a:rPr>
              <a:t>.</a:t>
            </a:r>
          </a:p>
        </p:txBody>
      </p:sp>
      <p:pic>
        <p:nvPicPr>
          <p:cNvPr id="46084" name="Picture 2" descr="C:\Users\Evagora\AppData\Local\Microsoft\Windows\Temporary Internet Files\Content.IE5\P5BZT784\MM91000109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2132013"/>
            <a:ext cx="1930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1919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r" eaLnBrk="1" fontAlgn="base" hangingPunct="1">
              <a:spcBef>
                <a:spcPct val="0"/>
              </a:spcBef>
              <a:spcAft>
                <a:spcPct val="0"/>
              </a:spcAft>
              <a:buFontTx/>
              <a:buNone/>
            </a:pPr>
            <a:r>
              <a:rPr lang="en-GB" altLang="en-US" smtClean="0">
                <a:solidFill>
                  <a:srgbClr val="000000"/>
                </a:solidFill>
                <a:cs typeface="Arial" charset="0"/>
              </a:rPr>
              <a:t>Point – Explanation – Example – Link</a:t>
            </a:r>
          </a:p>
        </p:txBody>
      </p:sp>
      <p:sp>
        <p:nvSpPr>
          <p:cNvPr id="47107" name="Rectangle 1"/>
          <p:cNvSpPr>
            <a:spLocks noChangeArrowheads="1"/>
          </p:cNvSpPr>
          <p:nvPr/>
        </p:nvSpPr>
        <p:spPr bwMode="auto">
          <a:xfrm>
            <a:off x="0" y="908050"/>
            <a:ext cx="82010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fontAlgn="base" hangingPunct="1">
              <a:spcBef>
                <a:spcPct val="0"/>
              </a:spcBef>
              <a:spcAft>
                <a:spcPct val="0"/>
              </a:spcAft>
              <a:buFont typeface="Calibri" pitchFamily="34" charset="0"/>
              <a:buAutoNum type="arabicPeriod"/>
            </a:pPr>
            <a:r>
              <a:rPr lang="en-GB" altLang="en-US" sz="2800" smtClean="0">
                <a:solidFill>
                  <a:srgbClr val="000000"/>
                </a:solidFill>
                <a:cs typeface="Arial" charset="0"/>
              </a:rPr>
              <a:t>As it was a case study on one boy the results may not apply to everyone/be generalised </a:t>
            </a:r>
          </a:p>
          <a:p>
            <a:pPr eaLnBrk="1" fontAlgn="base" hangingPunct="1">
              <a:spcBef>
                <a:spcPct val="0"/>
              </a:spcBef>
              <a:spcAft>
                <a:spcPct val="0"/>
              </a:spcAft>
              <a:buFont typeface="Calibri" pitchFamily="34" charset="0"/>
              <a:buAutoNum type="arabicPeriod"/>
            </a:pPr>
            <a:r>
              <a:rPr lang="en-GB" altLang="en-US" sz="2800" smtClean="0">
                <a:solidFill>
                  <a:srgbClr val="000000"/>
                </a:solidFill>
                <a:cs typeface="Arial" charset="0"/>
              </a:rPr>
              <a:t>The data may be biased as it was collected by Hans’ father who may only have included details that fit with Freud’s theory </a:t>
            </a:r>
          </a:p>
          <a:p>
            <a:pPr eaLnBrk="1" fontAlgn="base" hangingPunct="1">
              <a:spcBef>
                <a:spcPct val="0"/>
              </a:spcBef>
              <a:spcAft>
                <a:spcPct val="0"/>
              </a:spcAft>
              <a:buFont typeface="Calibri" pitchFamily="34" charset="0"/>
              <a:buAutoNum type="arabicPeriod"/>
            </a:pPr>
            <a:r>
              <a:rPr lang="en-GB" altLang="en-US" sz="2800" smtClean="0">
                <a:solidFill>
                  <a:srgbClr val="000000"/>
                </a:solidFill>
                <a:cs typeface="Arial" charset="0"/>
              </a:rPr>
              <a:t>The study was done in Little Hans’s natural environment so there was ecological validity</a:t>
            </a:r>
          </a:p>
          <a:p>
            <a:pPr eaLnBrk="1" fontAlgn="base" hangingPunct="1">
              <a:spcBef>
                <a:spcPct val="0"/>
              </a:spcBef>
              <a:spcAft>
                <a:spcPct val="0"/>
              </a:spcAft>
              <a:buFont typeface="Calibri" pitchFamily="34" charset="0"/>
              <a:buAutoNum type="arabicPeriod"/>
            </a:pPr>
            <a:r>
              <a:rPr lang="en-GB" altLang="en-US" sz="2800" smtClean="0">
                <a:solidFill>
                  <a:srgbClr val="000000"/>
                </a:solidFill>
                <a:cs typeface="Arial" charset="0"/>
              </a:rPr>
              <a:t>Freud ignored other reasons for Hans’ phobia, such as he saw a horse collapse in the street </a:t>
            </a:r>
          </a:p>
          <a:p>
            <a:pPr eaLnBrk="1" fontAlgn="base" hangingPunct="1">
              <a:spcBef>
                <a:spcPct val="0"/>
              </a:spcBef>
              <a:spcAft>
                <a:spcPct val="0"/>
              </a:spcAft>
              <a:buFont typeface="Calibri" pitchFamily="34" charset="0"/>
              <a:buAutoNum type="arabicPeriod"/>
            </a:pPr>
            <a:r>
              <a:rPr lang="en-GB" altLang="en-US" sz="2800" smtClean="0">
                <a:solidFill>
                  <a:srgbClr val="000000"/>
                </a:solidFill>
                <a:cs typeface="Arial" charset="0"/>
              </a:rPr>
              <a:t>It was considered ethical as he was under 16 so his parents gave consent for him to participate in the study.</a:t>
            </a:r>
          </a:p>
        </p:txBody>
      </p:sp>
      <p:pic>
        <p:nvPicPr>
          <p:cNvPr id="47108" name="Picture 2" descr="C:\Users\Evagora\AppData\Local\Microsoft\Windows\Temporary Internet Files\Content.IE5\P5BZT784\MM91000109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4868863"/>
            <a:ext cx="13493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C:\Program Files\Microsoft Office\Media\CntCD1\Animated\j028667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732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19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0" y="908050"/>
            <a:ext cx="9144000" cy="2520950"/>
          </a:xfrm>
        </p:spPr>
        <p:txBody>
          <a:bodyPr/>
          <a:lstStyle/>
          <a:p>
            <a:pPr algn="l" eaLnBrk="1" hangingPunct="1"/>
            <a:r>
              <a:rPr lang="en-GB" altLang="en-US" dirty="0" smtClean="0">
                <a:latin typeface="Arial" charset="0"/>
                <a:cs typeface="Arial" charset="0"/>
              </a:rPr>
              <a:t>In your pairs, analyse the Little Hans case study in reference to the key idea.</a:t>
            </a:r>
            <a:br>
              <a:rPr lang="en-GB" altLang="en-US" dirty="0" smtClean="0">
                <a:latin typeface="Arial" charset="0"/>
                <a:cs typeface="Arial" charset="0"/>
              </a:rPr>
            </a:br>
            <a:r>
              <a:rPr lang="en-GB" altLang="en-US" dirty="0" smtClean="0">
                <a:latin typeface="Arial" charset="0"/>
                <a:cs typeface="Arial" charset="0"/>
              </a:rPr>
              <a:t>Present for all students.</a:t>
            </a:r>
            <a:endParaRPr lang="en-GB" altLang="en-US" u="sng" dirty="0" smtClean="0">
              <a:latin typeface="Arial" charset="0"/>
              <a:cs typeface="Arial" charset="0"/>
            </a:endParaRPr>
          </a:p>
        </p:txBody>
      </p:sp>
      <p:sp>
        <p:nvSpPr>
          <p:cNvPr id="48131"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Paired Work</a:t>
            </a:r>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l="17471" t="21400" r="16760" b="15343"/>
          <a:stretch>
            <a:fillRect/>
          </a:stretch>
        </p:blipFill>
        <p:spPr bwMode="auto">
          <a:xfrm rot="-625399">
            <a:off x="5249863" y="3530600"/>
            <a:ext cx="3690937"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3" name="Picture 3"/>
          <p:cNvPicPr>
            <a:picLocks noChangeAspect="1" noChangeArrowheads="1"/>
          </p:cNvPicPr>
          <p:nvPr/>
        </p:nvPicPr>
        <p:blipFill>
          <a:blip r:embed="rId3">
            <a:extLst>
              <a:ext uri="{28A0092B-C50C-407E-A947-70E740481C1C}">
                <a14:useLocalDpi xmlns:a14="http://schemas.microsoft.com/office/drawing/2010/main" val="0"/>
              </a:ext>
            </a:extLst>
          </a:blip>
          <a:srcRect l="14632" t="21780" r="13495" b="13826"/>
          <a:stretch>
            <a:fillRect/>
          </a:stretch>
        </p:blipFill>
        <p:spPr bwMode="auto">
          <a:xfrm rot="883518">
            <a:off x="935038" y="3829050"/>
            <a:ext cx="3629025" cy="243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4" name="Picture 2" descr="C:\Program Files\Microsoft Office\Media\CntCD1\Animated\j028667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3770313"/>
            <a:ext cx="1473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476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0" y="908050"/>
            <a:ext cx="9144000" cy="2520950"/>
          </a:xfrm>
        </p:spPr>
        <p:txBody>
          <a:bodyPr/>
          <a:lstStyle/>
          <a:p>
            <a:pPr algn="l" eaLnBrk="1" hangingPunct="1"/>
            <a:r>
              <a:rPr lang="en-GB" altLang="en-US" smtClean="0">
                <a:latin typeface="Arial" charset="0"/>
                <a:cs typeface="Arial" charset="0"/>
              </a:rPr>
              <a:t>Evaluate the Little Hans case study.</a:t>
            </a:r>
            <a:br>
              <a:rPr lang="en-GB" altLang="en-US" smtClean="0">
                <a:latin typeface="Arial" charset="0"/>
                <a:cs typeface="Arial" charset="0"/>
              </a:rPr>
            </a:br>
            <a:r>
              <a:rPr lang="en-GB" altLang="en-US" smtClean="0">
                <a:latin typeface="Arial" charset="0"/>
                <a:cs typeface="Arial" charset="0"/>
              </a:rPr>
              <a:t>* Point – Explanation – Evidence – Link </a:t>
            </a:r>
            <a:br>
              <a:rPr lang="en-GB" altLang="en-US" smtClean="0">
                <a:latin typeface="Arial" charset="0"/>
                <a:cs typeface="Arial" charset="0"/>
              </a:rPr>
            </a:br>
            <a:r>
              <a:rPr lang="en-GB" altLang="en-US" smtClean="0">
                <a:latin typeface="Arial" charset="0"/>
                <a:cs typeface="Arial" charset="0"/>
              </a:rPr>
              <a:t>* 2 different colours IF there are positive and negative points to be made</a:t>
            </a:r>
            <a:endParaRPr lang="en-GB" altLang="en-US" u="sng" smtClean="0">
              <a:latin typeface="Arial" charset="0"/>
              <a:cs typeface="Arial" charset="0"/>
            </a:endParaRPr>
          </a:p>
        </p:txBody>
      </p:sp>
      <p:sp>
        <p:nvSpPr>
          <p:cNvPr id="49155"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Paired Work</a:t>
            </a:r>
          </a:p>
        </p:txBody>
      </p:sp>
      <p:pic>
        <p:nvPicPr>
          <p:cNvPr id="49156" name="Picture 3"/>
          <p:cNvPicPr>
            <a:picLocks noChangeAspect="1" noChangeArrowheads="1"/>
          </p:cNvPicPr>
          <p:nvPr/>
        </p:nvPicPr>
        <p:blipFill>
          <a:blip r:embed="rId2">
            <a:extLst>
              <a:ext uri="{28A0092B-C50C-407E-A947-70E740481C1C}">
                <a14:useLocalDpi xmlns:a14="http://schemas.microsoft.com/office/drawing/2010/main" val="0"/>
              </a:ext>
            </a:extLst>
          </a:blip>
          <a:srcRect l="14632" t="21780" r="13495" b="13826"/>
          <a:stretch>
            <a:fillRect/>
          </a:stretch>
        </p:blipFill>
        <p:spPr bwMode="auto">
          <a:xfrm rot="883518">
            <a:off x="323850" y="4656138"/>
            <a:ext cx="3130550" cy="210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2" descr="C:\Program Files\Microsoft Office\Media\CntCD1\Animated\j028667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97425"/>
            <a:ext cx="1473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descr="http://i.ebayimg.com/images/i/221331711837-0-1/s-l1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97425"/>
            <a:ext cx="34290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2844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0" y="908050"/>
            <a:ext cx="9144000" cy="2449513"/>
          </a:xfrm>
        </p:spPr>
        <p:txBody>
          <a:bodyPr/>
          <a:lstStyle/>
          <a:p>
            <a:pPr algn="l" eaLnBrk="1" hangingPunct="1"/>
            <a:r>
              <a:rPr lang="en-GB" altLang="en-US" smtClean="0">
                <a:latin typeface="Arial" charset="0"/>
                <a:cs typeface="Arial" charset="0"/>
              </a:rPr>
              <a:t>When developing our points, we need examples from the studies. Work out which piece of evidence supports each point.</a:t>
            </a:r>
            <a:endParaRPr lang="en-GB" altLang="en-US" u="sng" smtClean="0">
              <a:latin typeface="Arial" charset="0"/>
              <a:cs typeface="Arial" charset="0"/>
            </a:endParaRPr>
          </a:p>
        </p:txBody>
      </p:sp>
      <p:sp>
        <p:nvSpPr>
          <p:cNvPr id="54275"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Examples</a:t>
            </a:r>
          </a:p>
        </p:txBody>
      </p:sp>
      <p:graphicFrame>
        <p:nvGraphicFramePr>
          <p:cNvPr id="4" name="Table 3"/>
          <p:cNvGraphicFramePr>
            <a:graphicFrameLocks noGrp="1"/>
          </p:cNvGraphicFramePr>
          <p:nvPr/>
        </p:nvGraphicFramePr>
        <p:xfrm>
          <a:off x="-6350" y="3429000"/>
          <a:ext cx="9143999" cy="3840480"/>
        </p:xfrm>
        <a:graphic>
          <a:graphicData uri="http://schemas.openxmlformats.org/drawingml/2006/table">
            <a:tbl>
              <a:tblPr firstRow="1" firstCol="1" bandRow="1">
                <a:tableStyleId>{5C22544A-7EE6-4342-B048-85BDC9FD1C3A}</a:tableStyleId>
              </a:tblPr>
              <a:tblGrid>
                <a:gridCol w="184247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3701123">
                  <a:extLst>
                    <a:ext uri="{9D8B030D-6E8A-4147-A177-3AD203B41FA5}">
                      <a16:colId xmlns:a16="http://schemas.microsoft.com/office/drawing/2014/main" val="20002"/>
                    </a:ext>
                  </a:extLst>
                </a:gridCol>
              </a:tblGrid>
              <a:tr h="822892">
                <a:tc>
                  <a:txBody>
                    <a:bodyPr/>
                    <a:lstStyle/>
                    <a:p>
                      <a:pPr algn="ctr">
                        <a:spcAft>
                          <a:spcPts val="0"/>
                        </a:spcAft>
                      </a:pPr>
                      <a:r>
                        <a:rPr lang="en-GB" sz="1800" dirty="0">
                          <a:effectLst/>
                          <a:latin typeface="Arial" panose="020B0604020202020204" pitchFamily="34" charset="0"/>
                          <a:cs typeface="Arial" panose="020B0604020202020204" pitchFamily="34" charset="0"/>
                        </a:rPr>
                        <a:t>Point/ Theme</a:t>
                      </a:r>
                      <a:endParaRPr lang="en-GB" sz="1800" dirty="0">
                        <a:effectLst/>
                        <a:latin typeface="Arial" panose="020B0604020202020204" pitchFamily="34" charset="0"/>
                        <a:ea typeface="Times New Roman"/>
                        <a:cs typeface="Arial" panose="020B0604020202020204" pitchFamily="34" charset="0"/>
                      </a:endParaRPr>
                    </a:p>
                  </a:txBody>
                  <a:tcPr marL="34696" marR="34696"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Explain (How/ why is it a strength/ weakness?  Use key terminology)</a:t>
                      </a:r>
                      <a:endParaRPr lang="en-GB" sz="1800" dirty="0">
                        <a:effectLst/>
                        <a:latin typeface="Arial" panose="020B0604020202020204" pitchFamily="34" charset="0"/>
                        <a:ea typeface="Times New Roman"/>
                        <a:cs typeface="Arial" panose="020B0604020202020204" pitchFamily="34" charset="0"/>
                      </a:endParaRPr>
                    </a:p>
                  </a:txBody>
                  <a:tcPr marL="34696" marR="34696"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Example (Give a specific example from the study…)</a:t>
                      </a:r>
                      <a:endParaRPr lang="en-GB" sz="1800" dirty="0">
                        <a:effectLst/>
                        <a:latin typeface="Arial" panose="020B0604020202020204" pitchFamily="34" charset="0"/>
                        <a:ea typeface="Times New Roman"/>
                        <a:cs typeface="Arial" panose="020B0604020202020204" pitchFamily="34" charset="0"/>
                      </a:endParaRPr>
                    </a:p>
                  </a:txBody>
                  <a:tcPr marL="34696" marR="34696" marT="0" marB="0" anchor="ctr"/>
                </a:tc>
                <a:extLst>
                  <a:ext uri="{0D108BD9-81ED-4DB2-BD59-A6C34878D82A}">
                    <a16:rowId xmlns:a16="http://schemas.microsoft.com/office/drawing/2014/main" val="10000"/>
                  </a:ext>
                </a:extLst>
              </a:tr>
              <a:tr h="1371487">
                <a:tc rowSpan="2">
                  <a:txBody>
                    <a:bodyPr/>
                    <a:lstStyle/>
                    <a:p>
                      <a:pPr>
                        <a:spcAft>
                          <a:spcPts val="0"/>
                        </a:spcAft>
                      </a:pPr>
                      <a:r>
                        <a:rPr lang="en-GB" sz="1800">
                          <a:effectLst/>
                          <a:latin typeface="Arial" panose="020B0604020202020204" pitchFamily="34" charset="0"/>
                          <a:cs typeface="Arial" panose="020B0604020202020204" pitchFamily="34" charset="0"/>
                        </a:rPr>
                        <a:t>The research method (case study</a:t>
                      </a:r>
                      <a:endParaRPr lang="en-GB" sz="1800">
                        <a:effectLst/>
                        <a:latin typeface="Arial" panose="020B0604020202020204" pitchFamily="34" charset="0"/>
                        <a:ea typeface="Times New Roman"/>
                        <a:cs typeface="Arial" panose="020B0604020202020204" pitchFamily="34" charset="0"/>
                      </a:endParaRPr>
                    </a:p>
                  </a:txBody>
                  <a:tcPr marL="34696" marR="34696" marT="0" marB="0" anchor="ctr"/>
                </a:tc>
                <a:tc>
                  <a:txBody>
                    <a:bodyPr/>
                    <a:lstStyle/>
                    <a:p>
                      <a:pPr>
                        <a:spcAft>
                          <a:spcPts val="0"/>
                        </a:spcAft>
                      </a:pPr>
                      <a:r>
                        <a:rPr lang="en-GB" sz="1800" dirty="0">
                          <a:effectLst/>
                          <a:latin typeface="Arial" panose="020B0604020202020204" pitchFamily="34" charset="0"/>
                          <a:cs typeface="Arial" panose="020B0604020202020204" pitchFamily="34" charset="0"/>
                        </a:rPr>
                        <a:t>A strength of a case study is that we can collect lots of rich detailed information on the Ps, which develops understanding of development</a:t>
                      </a:r>
                      <a:endParaRPr lang="en-GB" sz="1800" dirty="0">
                        <a:effectLst/>
                        <a:latin typeface="Arial" panose="020B0604020202020204" pitchFamily="34" charset="0"/>
                        <a:ea typeface="Times New Roman"/>
                        <a:cs typeface="Arial" panose="020B0604020202020204" pitchFamily="34" charset="0"/>
                      </a:endParaRPr>
                    </a:p>
                  </a:txBody>
                  <a:tcPr marL="34696" marR="34696" marT="0" marB="0" anchor="ctr"/>
                </a:tc>
                <a:tc>
                  <a:txBody>
                    <a:bodyPr/>
                    <a:lstStyle/>
                    <a:p>
                      <a:pPr>
                        <a:spcAft>
                          <a:spcPts val="0"/>
                        </a:spcAft>
                      </a:pPr>
                      <a:endParaRPr lang="en-GB" sz="1800" dirty="0">
                        <a:effectLst/>
                        <a:latin typeface="Arial" panose="020B0604020202020204" pitchFamily="34" charset="0"/>
                        <a:ea typeface="Times New Roman"/>
                        <a:cs typeface="Arial" panose="020B0604020202020204" pitchFamily="34" charset="0"/>
                      </a:endParaRPr>
                    </a:p>
                  </a:txBody>
                  <a:tcPr marL="34696" marR="34696" marT="0" marB="0" anchor="ctr"/>
                </a:tc>
                <a:extLst>
                  <a:ext uri="{0D108BD9-81ED-4DB2-BD59-A6C34878D82A}">
                    <a16:rowId xmlns:a16="http://schemas.microsoft.com/office/drawing/2014/main" val="10001"/>
                  </a:ext>
                </a:extLst>
              </a:tr>
              <a:tr h="1645784">
                <a:tc vMerge="1">
                  <a:txBody>
                    <a:bodyPr/>
                    <a:lstStyle/>
                    <a:p>
                      <a:endParaRPr lang="en-GB"/>
                    </a:p>
                  </a:txBody>
                  <a:tcPr/>
                </a:tc>
                <a:tc>
                  <a:txBody>
                    <a:bodyPr/>
                    <a:lstStyle/>
                    <a:p>
                      <a:pPr>
                        <a:spcAft>
                          <a:spcPts val="0"/>
                        </a:spcAft>
                      </a:pPr>
                      <a:r>
                        <a:rPr lang="en-GB" sz="1800" dirty="0">
                          <a:effectLst/>
                          <a:latin typeface="Arial" panose="020B0604020202020204" pitchFamily="34" charset="0"/>
                          <a:cs typeface="Arial" panose="020B0604020202020204" pitchFamily="34" charset="0"/>
                        </a:rPr>
                        <a:t>A disadvantage of a case study is that it is non-experimental, so we cannot infer cause and effect due to the lack of control over other variables that could have caused the behaviour.</a:t>
                      </a:r>
                      <a:endParaRPr lang="en-GB" sz="1800" dirty="0">
                        <a:effectLst/>
                        <a:latin typeface="Arial" panose="020B0604020202020204" pitchFamily="34" charset="0"/>
                        <a:ea typeface="Times New Roman"/>
                        <a:cs typeface="Arial" panose="020B0604020202020204" pitchFamily="34" charset="0"/>
                      </a:endParaRPr>
                    </a:p>
                  </a:txBody>
                  <a:tcPr marL="34696" marR="34696" marT="0" marB="0" anchor="ctr"/>
                </a:tc>
                <a:tc>
                  <a:txBody>
                    <a:bodyPr/>
                    <a:lstStyle/>
                    <a:p>
                      <a:pPr>
                        <a:spcAft>
                          <a:spcPts val="0"/>
                        </a:spcAft>
                      </a:pPr>
                      <a:endParaRPr lang="en-GB" sz="1800" dirty="0">
                        <a:effectLst/>
                        <a:latin typeface="Arial" panose="020B0604020202020204" pitchFamily="34" charset="0"/>
                        <a:ea typeface="Times New Roman"/>
                        <a:cs typeface="Arial" panose="020B0604020202020204" pitchFamily="34" charset="0"/>
                      </a:endParaRPr>
                    </a:p>
                  </a:txBody>
                  <a:tcPr marL="34696" marR="34696" marT="0" marB="0" anchor="ctr"/>
                </a:tc>
                <a:extLst>
                  <a:ext uri="{0D108BD9-81ED-4DB2-BD59-A6C34878D82A}">
                    <a16:rowId xmlns:a16="http://schemas.microsoft.com/office/drawing/2014/main" val="10002"/>
                  </a:ext>
                </a:extLst>
              </a:tr>
            </a:tbl>
          </a:graphicData>
        </a:graphic>
      </p:graphicFrame>
      <p:pic>
        <p:nvPicPr>
          <p:cNvPr id="54293" name="Picture 5" descr="C:\Program Files\Microsoft Office\Media\CntCD1\Animated\j028329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75338" y="3429000"/>
            <a:ext cx="3132137"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39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kidsmatter.edu.au/sites/default/files/public/images/Mental%20Health%20Difficulties-dar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8226" y="622057"/>
            <a:ext cx="2579091" cy="25189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
            <a:ext cx="9144000" cy="692695"/>
          </a:xfrm>
          <a:prstGeom prst="rect">
            <a:avLst/>
          </a:prstGeom>
          <a:solidFill>
            <a:srgbClr val="FFFF00"/>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smtClean="0">
                <a:latin typeface="Arial" panose="020B0604020202020204" pitchFamily="34" charset="0"/>
                <a:cs typeface="Arial" panose="020B0604020202020204" pitchFamily="34" charset="0"/>
              </a:rPr>
              <a:t>What is the Individual Differences Area all about?</a:t>
            </a:r>
            <a:endParaRPr lang="en-GB" sz="3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46" t="25079" r="53095" b="42716"/>
          <a:stretch/>
        </p:blipFill>
        <p:spPr bwMode="auto">
          <a:xfrm>
            <a:off x="150736" y="2579852"/>
            <a:ext cx="8427208" cy="38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412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Examples</a:t>
            </a:r>
          </a:p>
        </p:txBody>
      </p:sp>
      <p:graphicFrame>
        <p:nvGraphicFramePr>
          <p:cNvPr id="4" name="Table 3"/>
          <p:cNvGraphicFramePr>
            <a:graphicFrameLocks noGrp="1"/>
          </p:cNvGraphicFramePr>
          <p:nvPr/>
        </p:nvGraphicFramePr>
        <p:xfrm>
          <a:off x="0" y="908050"/>
          <a:ext cx="9120188" cy="5949951"/>
        </p:xfrm>
        <a:graphic>
          <a:graphicData uri="http://schemas.openxmlformats.org/drawingml/2006/table">
            <a:tbl>
              <a:tblPr firstRow="1" firstCol="1" bandRow="1">
                <a:tableStyleId>{5C22544A-7EE6-4342-B048-85BDC9FD1C3A}</a:tableStyleId>
              </a:tblPr>
              <a:tblGrid>
                <a:gridCol w="1837678">
                  <a:extLst>
                    <a:ext uri="{9D8B030D-6E8A-4147-A177-3AD203B41FA5}">
                      <a16:colId xmlns:a16="http://schemas.microsoft.com/office/drawing/2014/main" val="20000"/>
                    </a:ext>
                  </a:extLst>
                </a:gridCol>
                <a:gridCol w="3591024">
                  <a:extLst>
                    <a:ext uri="{9D8B030D-6E8A-4147-A177-3AD203B41FA5}">
                      <a16:colId xmlns:a16="http://schemas.microsoft.com/office/drawing/2014/main" val="20001"/>
                    </a:ext>
                  </a:extLst>
                </a:gridCol>
                <a:gridCol w="3691486">
                  <a:extLst>
                    <a:ext uri="{9D8B030D-6E8A-4147-A177-3AD203B41FA5}">
                      <a16:colId xmlns:a16="http://schemas.microsoft.com/office/drawing/2014/main" val="20002"/>
                    </a:ext>
                  </a:extLst>
                </a:gridCol>
              </a:tblGrid>
              <a:tr h="892492">
                <a:tc>
                  <a:txBody>
                    <a:bodyPr/>
                    <a:lstStyle/>
                    <a:p>
                      <a:pPr algn="ctr">
                        <a:spcAft>
                          <a:spcPts val="0"/>
                        </a:spcAft>
                      </a:pPr>
                      <a:r>
                        <a:rPr lang="en-GB" sz="1800" dirty="0">
                          <a:effectLst/>
                          <a:latin typeface="Arial" panose="020B0604020202020204" pitchFamily="34" charset="0"/>
                          <a:cs typeface="Arial" panose="020B0604020202020204" pitchFamily="34" charset="0"/>
                        </a:rPr>
                        <a:t>Point/ Theme</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Explain (How/ why is it a strength/ weakness?  Use key terminology)</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lgn="ctr">
                        <a:spcAft>
                          <a:spcPts val="0"/>
                        </a:spcAft>
                      </a:pPr>
                      <a:r>
                        <a:rPr lang="en-GB" sz="1800" dirty="0">
                          <a:effectLst/>
                          <a:latin typeface="Arial" panose="020B0604020202020204" pitchFamily="34" charset="0"/>
                          <a:cs typeface="Arial" panose="020B0604020202020204" pitchFamily="34" charset="0"/>
                        </a:rPr>
                        <a:t>Example (Give a specific example from the study…)</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0"/>
                  </a:ext>
                </a:extLst>
              </a:tr>
              <a:tr h="1487488">
                <a:tc rowSpan="2">
                  <a:txBody>
                    <a:bodyPr/>
                    <a:lstStyle/>
                    <a:p>
                      <a:pPr>
                        <a:spcAft>
                          <a:spcPts val="0"/>
                        </a:spcAft>
                      </a:pPr>
                      <a:r>
                        <a:rPr lang="en-GB" sz="1800" dirty="0">
                          <a:effectLst/>
                          <a:latin typeface="Arial" panose="020B0604020202020204" pitchFamily="34" charset="0"/>
                          <a:cs typeface="Arial" panose="020B0604020202020204" pitchFamily="34" charset="0"/>
                        </a:rPr>
                        <a:t>The research method (case study</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1800" dirty="0">
                          <a:effectLst/>
                          <a:latin typeface="Arial" panose="020B0604020202020204" pitchFamily="34" charset="0"/>
                          <a:cs typeface="Arial" panose="020B0604020202020204" pitchFamily="34" charset="0"/>
                        </a:rPr>
                        <a:t>A strength of a case study is that we can collect lots of rich detailed information on the Ps, which develops understanding of development</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1800" dirty="0">
                          <a:effectLst/>
                          <a:latin typeface="Arial" panose="020B0604020202020204" pitchFamily="34" charset="0"/>
                          <a:cs typeface="Arial" panose="020B0604020202020204" pitchFamily="34" charset="0"/>
                        </a:rPr>
                        <a:t>For example, we are able to study Little Hans in lots of detail in order to understand how his phobia developed and was resolved.</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1"/>
                  </a:ext>
                </a:extLst>
              </a:tr>
              <a:tr h="2082483">
                <a:tc vMerge="1">
                  <a:txBody>
                    <a:bodyPr/>
                    <a:lstStyle/>
                    <a:p>
                      <a:endParaRPr lang="en-GB"/>
                    </a:p>
                  </a:txBody>
                  <a:tcPr/>
                </a:tc>
                <a:tc>
                  <a:txBody>
                    <a:bodyPr/>
                    <a:lstStyle/>
                    <a:p>
                      <a:pPr>
                        <a:spcAft>
                          <a:spcPts val="0"/>
                        </a:spcAft>
                      </a:pPr>
                      <a:r>
                        <a:rPr lang="en-GB" sz="1800" dirty="0">
                          <a:effectLst/>
                          <a:latin typeface="Arial" panose="020B0604020202020204" pitchFamily="34" charset="0"/>
                          <a:cs typeface="Arial" panose="020B0604020202020204" pitchFamily="34" charset="0"/>
                        </a:rPr>
                        <a:t>A disadvantage of a case study is that it is non-experimental, so we cannot infer cause and effect due to the lack of control over other variables that could have caused the behaviour.</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1800" dirty="0">
                          <a:effectLst/>
                          <a:latin typeface="Arial" panose="020B0604020202020204" pitchFamily="34" charset="0"/>
                          <a:cs typeface="Arial" panose="020B0604020202020204" pitchFamily="34" charset="0"/>
                        </a:rPr>
                        <a:t>For example, we cannot conclude that the phobia was caused by the Oedipus complex, and we do not have enough control over other things such as his experience with the horse in the street.</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2"/>
                  </a:ext>
                </a:extLst>
              </a:tr>
              <a:tr h="1487488">
                <a:tc>
                  <a:txBody>
                    <a:bodyPr/>
                    <a:lstStyle/>
                    <a:p>
                      <a:pPr>
                        <a:spcAft>
                          <a:spcPts val="0"/>
                        </a:spcAft>
                      </a:pPr>
                      <a:r>
                        <a:rPr lang="en-GB" sz="1800">
                          <a:effectLst/>
                          <a:latin typeface="Arial" panose="020B0604020202020204" pitchFamily="34" charset="0"/>
                          <a:cs typeface="Arial" panose="020B0604020202020204" pitchFamily="34" charset="0"/>
                        </a:rPr>
                        <a:t>Sampling Bias</a:t>
                      </a:r>
                      <a:endParaRPr lang="en-GB" sz="180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1800" dirty="0">
                          <a:effectLst/>
                          <a:latin typeface="Arial" panose="020B0604020202020204" pitchFamily="34" charset="0"/>
                          <a:cs typeface="Arial" panose="020B0604020202020204" pitchFamily="34" charset="0"/>
                        </a:rPr>
                        <a:t>A case study also relies on a very small sample, and therefore we cannot generalise beyond the sample- there is a lack of external validity.</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1800" dirty="0">
                          <a:effectLst/>
                          <a:latin typeface="Arial" panose="020B0604020202020204" pitchFamily="34" charset="0"/>
                          <a:cs typeface="Arial" panose="020B0604020202020204" pitchFamily="34" charset="0"/>
                        </a:rPr>
                        <a:t>Little Hans, was one boy from Vienna, therefore we cannot generalise beyond this- he does not represent all other children.</a:t>
                      </a:r>
                      <a:endParaRPr lang="en-GB" sz="18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00703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Examples</a:t>
            </a:r>
          </a:p>
        </p:txBody>
      </p:sp>
      <p:graphicFrame>
        <p:nvGraphicFramePr>
          <p:cNvPr id="4" name="Table 3"/>
          <p:cNvGraphicFramePr>
            <a:graphicFrameLocks noGrp="1"/>
          </p:cNvGraphicFramePr>
          <p:nvPr/>
        </p:nvGraphicFramePr>
        <p:xfrm>
          <a:off x="0" y="908050"/>
          <a:ext cx="9120188" cy="5745164"/>
        </p:xfrm>
        <a:graphic>
          <a:graphicData uri="http://schemas.openxmlformats.org/drawingml/2006/table">
            <a:tbl>
              <a:tblPr firstRow="1" firstCol="1" bandRow="1">
                <a:tableStyleId>{5C22544A-7EE6-4342-B048-85BDC9FD1C3A}</a:tableStyleId>
              </a:tblPr>
              <a:tblGrid>
                <a:gridCol w="1837678">
                  <a:extLst>
                    <a:ext uri="{9D8B030D-6E8A-4147-A177-3AD203B41FA5}">
                      <a16:colId xmlns:a16="http://schemas.microsoft.com/office/drawing/2014/main" val="20000"/>
                    </a:ext>
                  </a:extLst>
                </a:gridCol>
                <a:gridCol w="3591024">
                  <a:extLst>
                    <a:ext uri="{9D8B030D-6E8A-4147-A177-3AD203B41FA5}">
                      <a16:colId xmlns:a16="http://schemas.microsoft.com/office/drawing/2014/main" val="20001"/>
                    </a:ext>
                  </a:extLst>
                </a:gridCol>
                <a:gridCol w="3691486">
                  <a:extLst>
                    <a:ext uri="{9D8B030D-6E8A-4147-A177-3AD203B41FA5}">
                      <a16:colId xmlns:a16="http://schemas.microsoft.com/office/drawing/2014/main" val="20002"/>
                    </a:ext>
                  </a:extLst>
                </a:gridCol>
              </a:tblGrid>
              <a:tr h="1355016">
                <a:tc>
                  <a:txBody>
                    <a:bodyPr/>
                    <a:lstStyle/>
                    <a:p>
                      <a:pPr algn="ctr">
                        <a:spcAft>
                          <a:spcPts val="0"/>
                        </a:spcAft>
                      </a:pPr>
                      <a:r>
                        <a:rPr lang="en-GB" sz="1600" dirty="0">
                          <a:effectLst/>
                          <a:latin typeface="Arial" panose="020B0604020202020204" pitchFamily="34" charset="0"/>
                          <a:cs typeface="Arial" panose="020B0604020202020204" pitchFamily="34" charset="0"/>
                        </a:rPr>
                        <a:t>Point/ Theme</a:t>
                      </a:r>
                      <a:endParaRPr lang="en-GB" sz="16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lgn="ctr">
                        <a:spcAft>
                          <a:spcPts val="0"/>
                        </a:spcAft>
                      </a:pPr>
                      <a:r>
                        <a:rPr lang="en-GB" sz="1600" dirty="0">
                          <a:effectLst/>
                          <a:latin typeface="Arial" panose="020B0604020202020204" pitchFamily="34" charset="0"/>
                          <a:cs typeface="Arial" panose="020B0604020202020204" pitchFamily="34" charset="0"/>
                        </a:rPr>
                        <a:t>Explain (How/ why is it a strength/ weakness?  Use key terminology)</a:t>
                      </a:r>
                      <a:endParaRPr lang="en-GB" sz="16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lgn="ctr">
                        <a:spcAft>
                          <a:spcPts val="0"/>
                        </a:spcAft>
                      </a:pPr>
                      <a:r>
                        <a:rPr lang="en-GB" sz="1600" dirty="0">
                          <a:effectLst/>
                          <a:latin typeface="Arial" panose="020B0604020202020204" pitchFamily="34" charset="0"/>
                          <a:cs typeface="Arial" panose="020B0604020202020204" pitchFamily="34" charset="0"/>
                        </a:rPr>
                        <a:t>Example (Give a specific example from the study…)</a:t>
                      </a:r>
                      <a:endParaRPr lang="en-GB" sz="16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0"/>
                  </a:ext>
                </a:extLst>
              </a:tr>
              <a:tr h="2195074">
                <a:tc rowSpan="2">
                  <a:txBody>
                    <a:bodyPr/>
                    <a:lstStyle/>
                    <a:p>
                      <a:pPr>
                        <a:spcAft>
                          <a:spcPts val="0"/>
                        </a:spcAft>
                      </a:pPr>
                      <a:r>
                        <a:rPr lang="en-GB" sz="2400" dirty="0">
                          <a:effectLst/>
                          <a:latin typeface="Arial" panose="020B0604020202020204" pitchFamily="34" charset="0"/>
                          <a:cs typeface="Arial" panose="020B0604020202020204" pitchFamily="34" charset="0"/>
                        </a:rPr>
                        <a:t>Qualitative data</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2400" dirty="0">
                          <a:effectLst/>
                          <a:latin typeface="Arial" panose="020B0604020202020204" pitchFamily="34" charset="0"/>
                          <a:cs typeface="Arial" panose="020B0604020202020204" pitchFamily="34" charset="0"/>
                        </a:rPr>
                        <a:t>Rich in detail- allowing insightful interpretations of development</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2400" dirty="0">
                          <a:effectLst/>
                          <a:latin typeface="Arial" panose="020B0604020202020204" pitchFamily="34" charset="0"/>
                          <a:cs typeface="Arial" panose="020B0604020202020204" pitchFamily="34" charset="0"/>
                        </a:rPr>
                        <a:t>For example, we are able to study Little Hans in lots of detail in order to understand how his phobia developed and was resolved.</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1"/>
                  </a:ext>
                </a:extLst>
              </a:tr>
              <a:tr h="2195074">
                <a:tc vMerge="1">
                  <a:txBody>
                    <a:bodyPr/>
                    <a:lstStyle/>
                    <a:p>
                      <a:endParaRPr lang="en-GB"/>
                    </a:p>
                  </a:txBody>
                  <a:tcPr/>
                </a:tc>
                <a:tc>
                  <a:txBody>
                    <a:bodyPr/>
                    <a:lstStyle/>
                    <a:p>
                      <a:pPr>
                        <a:spcAft>
                          <a:spcPts val="0"/>
                        </a:spcAft>
                      </a:pPr>
                      <a:r>
                        <a:rPr lang="en-GB" sz="2400" dirty="0">
                          <a:effectLst/>
                          <a:latin typeface="Arial" panose="020B0604020202020204" pitchFamily="34" charset="0"/>
                          <a:cs typeface="Arial" panose="020B0604020202020204" pitchFamily="34" charset="0"/>
                        </a:rPr>
                        <a:t>However, qualitative data is subjective and therefore can be prone to bias which reduces the internal validity of the data.</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2400" dirty="0">
                          <a:effectLst/>
                          <a:latin typeface="Arial" panose="020B0604020202020204" pitchFamily="34" charset="0"/>
                          <a:cs typeface="Arial" panose="020B0604020202020204" pitchFamily="34" charset="0"/>
                        </a:rPr>
                        <a:t>For example, Freud could have interpreted the evidence in line with his theory- researcher bias.</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25127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Examples</a:t>
            </a:r>
          </a:p>
        </p:txBody>
      </p:sp>
      <p:graphicFrame>
        <p:nvGraphicFramePr>
          <p:cNvPr id="4" name="Table 3"/>
          <p:cNvGraphicFramePr>
            <a:graphicFrameLocks noGrp="1"/>
          </p:cNvGraphicFramePr>
          <p:nvPr/>
        </p:nvGraphicFramePr>
        <p:xfrm>
          <a:off x="0" y="908050"/>
          <a:ext cx="9120188" cy="5013324"/>
        </p:xfrm>
        <a:graphic>
          <a:graphicData uri="http://schemas.openxmlformats.org/drawingml/2006/table">
            <a:tbl>
              <a:tblPr firstRow="1" firstCol="1" bandRow="1">
                <a:tableStyleId>{5C22544A-7EE6-4342-B048-85BDC9FD1C3A}</a:tableStyleId>
              </a:tblPr>
              <a:tblGrid>
                <a:gridCol w="1837678">
                  <a:extLst>
                    <a:ext uri="{9D8B030D-6E8A-4147-A177-3AD203B41FA5}">
                      <a16:colId xmlns:a16="http://schemas.microsoft.com/office/drawing/2014/main" val="20000"/>
                    </a:ext>
                  </a:extLst>
                </a:gridCol>
                <a:gridCol w="3591024">
                  <a:extLst>
                    <a:ext uri="{9D8B030D-6E8A-4147-A177-3AD203B41FA5}">
                      <a16:colId xmlns:a16="http://schemas.microsoft.com/office/drawing/2014/main" val="20001"/>
                    </a:ext>
                  </a:extLst>
                </a:gridCol>
                <a:gridCol w="3691486">
                  <a:extLst>
                    <a:ext uri="{9D8B030D-6E8A-4147-A177-3AD203B41FA5}">
                      <a16:colId xmlns:a16="http://schemas.microsoft.com/office/drawing/2014/main" val="20002"/>
                    </a:ext>
                  </a:extLst>
                </a:gridCol>
              </a:tblGrid>
              <a:tr h="1354976">
                <a:tc>
                  <a:txBody>
                    <a:bodyPr/>
                    <a:lstStyle/>
                    <a:p>
                      <a:pPr algn="ctr">
                        <a:spcAft>
                          <a:spcPts val="0"/>
                        </a:spcAft>
                      </a:pPr>
                      <a:r>
                        <a:rPr lang="en-GB" sz="2400" dirty="0">
                          <a:effectLst/>
                          <a:latin typeface="Arial" panose="020B0604020202020204" pitchFamily="34" charset="0"/>
                          <a:cs typeface="Arial" panose="020B0604020202020204" pitchFamily="34" charset="0"/>
                        </a:rPr>
                        <a:t>Point/ Theme</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Explain (How/ why is it a strength/ weakness?  Use key terminology)</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lgn="ctr">
                        <a:spcAft>
                          <a:spcPts val="0"/>
                        </a:spcAft>
                      </a:pPr>
                      <a:r>
                        <a:rPr lang="en-GB" sz="2400" dirty="0">
                          <a:effectLst/>
                          <a:latin typeface="Arial" panose="020B0604020202020204" pitchFamily="34" charset="0"/>
                          <a:cs typeface="Arial" panose="020B0604020202020204" pitchFamily="34" charset="0"/>
                        </a:rPr>
                        <a:t>Example (Give a specific example from the study…)</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0"/>
                  </a:ext>
                </a:extLst>
              </a:tr>
              <a:tr h="1829174">
                <a:tc rowSpan="2">
                  <a:txBody>
                    <a:bodyPr/>
                    <a:lstStyle/>
                    <a:p>
                      <a:pPr>
                        <a:spcAft>
                          <a:spcPts val="0"/>
                        </a:spcAft>
                      </a:pPr>
                      <a:r>
                        <a:rPr lang="en-GB" sz="2400" dirty="0">
                          <a:effectLst/>
                          <a:latin typeface="Arial" panose="020B0604020202020204" pitchFamily="34" charset="0"/>
                          <a:cs typeface="Arial" panose="020B0604020202020204" pitchFamily="34" charset="0"/>
                        </a:rPr>
                        <a:t>Ethics</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2400" dirty="0">
                          <a:effectLst/>
                          <a:latin typeface="Arial" panose="020B0604020202020204" pitchFamily="34" charset="0"/>
                          <a:cs typeface="Arial" panose="020B0604020202020204" pitchFamily="34" charset="0"/>
                        </a:rPr>
                        <a:t>As the research was conducted on a child, informed consent is required from a parent. </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2400" dirty="0">
                          <a:effectLst/>
                          <a:latin typeface="Arial" panose="020B0604020202020204" pitchFamily="34" charset="0"/>
                          <a:cs typeface="Arial" panose="020B0604020202020204" pitchFamily="34" charset="0"/>
                        </a:rPr>
                        <a:t>For example, Hans’ father provided informed consented and gave Freud lots of information on his son. </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1"/>
                  </a:ext>
                </a:extLst>
              </a:tr>
              <a:tr h="1829174">
                <a:tc vMerge="1">
                  <a:txBody>
                    <a:bodyPr/>
                    <a:lstStyle/>
                    <a:p>
                      <a:endParaRPr lang="en-GB"/>
                    </a:p>
                  </a:txBody>
                  <a:tcPr/>
                </a:tc>
                <a:tc>
                  <a:txBody>
                    <a:bodyPr/>
                    <a:lstStyle/>
                    <a:p>
                      <a:pPr>
                        <a:spcAft>
                          <a:spcPts val="0"/>
                        </a:spcAft>
                      </a:pPr>
                      <a:r>
                        <a:rPr lang="en-GB" sz="2400" dirty="0">
                          <a:effectLst/>
                          <a:latin typeface="Arial" panose="020B0604020202020204" pitchFamily="34" charset="0"/>
                          <a:cs typeface="Arial" panose="020B0604020202020204" pitchFamily="34" charset="0"/>
                        </a:rPr>
                        <a:t>Due to the nature of the study, there may have been an invasion of privacy and psychological harm.</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tc>
                  <a:txBody>
                    <a:bodyPr/>
                    <a:lstStyle/>
                    <a:p>
                      <a:pPr>
                        <a:spcAft>
                          <a:spcPts val="0"/>
                        </a:spcAft>
                      </a:pPr>
                      <a:r>
                        <a:rPr lang="en-GB" sz="2400" dirty="0">
                          <a:effectLst/>
                          <a:latin typeface="Arial" panose="020B0604020202020204" pitchFamily="34" charset="0"/>
                          <a:cs typeface="Arial" panose="020B0604020202020204" pitchFamily="34" charset="0"/>
                        </a:rPr>
                        <a:t>For example, Han’s father gathered lots of data from his son through intense questioning over personal matters.  </a:t>
                      </a:r>
                      <a:endParaRPr lang="en-GB" sz="2400" dirty="0">
                        <a:effectLst/>
                        <a:latin typeface="Arial" panose="020B0604020202020204" pitchFamily="34" charset="0"/>
                        <a:ea typeface="Times New Roman"/>
                        <a:cs typeface="Arial" panose="020B0604020202020204" pitchFamily="34" charset="0"/>
                      </a:endParaRPr>
                    </a:p>
                  </a:txBody>
                  <a:tcPr marL="34697" marR="34697"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84729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Examples</a:t>
            </a:r>
          </a:p>
        </p:txBody>
      </p:sp>
      <p:graphicFrame>
        <p:nvGraphicFramePr>
          <p:cNvPr id="4" name="Table 3"/>
          <p:cNvGraphicFramePr>
            <a:graphicFrameLocks noGrp="1"/>
          </p:cNvGraphicFramePr>
          <p:nvPr/>
        </p:nvGraphicFramePr>
        <p:xfrm>
          <a:off x="250825" y="908050"/>
          <a:ext cx="8869363" cy="5318125"/>
        </p:xfrm>
        <a:graphic>
          <a:graphicData uri="http://schemas.openxmlformats.org/drawingml/2006/table">
            <a:tbl>
              <a:tblPr firstRow="1" firstCol="1" bandRow="1">
                <a:tableStyleId>{5C22544A-7EE6-4342-B048-85BDC9FD1C3A}</a:tableStyleId>
              </a:tblPr>
              <a:tblGrid>
                <a:gridCol w="1787138">
                  <a:extLst>
                    <a:ext uri="{9D8B030D-6E8A-4147-A177-3AD203B41FA5}">
                      <a16:colId xmlns:a16="http://schemas.microsoft.com/office/drawing/2014/main" val="20000"/>
                    </a:ext>
                  </a:extLst>
                </a:gridCol>
                <a:gridCol w="3492263">
                  <a:extLst>
                    <a:ext uri="{9D8B030D-6E8A-4147-A177-3AD203B41FA5}">
                      <a16:colId xmlns:a16="http://schemas.microsoft.com/office/drawing/2014/main" val="20001"/>
                    </a:ext>
                  </a:extLst>
                </a:gridCol>
                <a:gridCol w="3589962">
                  <a:extLst>
                    <a:ext uri="{9D8B030D-6E8A-4147-A177-3AD203B41FA5}">
                      <a16:colId xmlns:a16="http://schemas.microsoft.com/office/drawing/2014/main" val="20002"/>
                    </a:ext>
                  </a:extLst>
                </a:gridCol>
              </a:tblGrid>
              <a:tr h="1354960">
                <a:tc>
                  <a:txBody>
                    <a:bodyPr/>
                    <a:lstStyle/>
                    <a:p>
                      <a:pPr algn="ctr">
                        <a:spcAft>
                          <a:spcPts val="0"/>
                        </a:spcAft>
                      </a:pPr>
                      <a:r>
                        <a:rPr lang="en-GB" sz="2000" dirty="0">
                          <a:effectLst/>
                          <a:latin typeface="Arial" panose="020B0604020202020204" pitchFamily="34" charset="0"/>
                          <a:cs typeface="Arial" panose="020B0604020202020204" pitchFamily="34" charset="0"/>
                        </a:rPr>
                        <a:t>Point/ Theme</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tc>
                  <a:txBody>
                    <a:bodyPr/>
                    <a:lstStyle/>
                    <a:p>
                      <a:pPr algn="ctr">
                        <a:spcAft>
                          <a:spcPts val="0"/>
                        </a:spcAft>
                      </a:pPr>
                      <a:r>
                        <a:rPr lang="en-GB" sz="2000" dirty="0">
                          <a:effectLst/>
                          <a:latin typeface="Arial" panose="020B0604020202020204" pitchFamily="34" charset="0"/>
                          <a:cs typeface="Arial" panose="020B0604020202020204" pitchFamily="34" charset="0"/>
                        </a:rPr>
                        <a:t>Explain (How/ why is it a strength/ weakness?  Use key terminology)</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tc>
                  <a:txBody>
                    <a:bodyPr/>
                    <a:lstStyle/>
                    <a:p>
                      <a:pPr algn="ctr">
                        <a:spcAft>
                          <a:spcPts val="0"/>
                        </a:spcAft>
                      </a:pPr>
                      <a:r>
                        <a:rPr lang="en-GB" sz="2000" dirty="0">
                          <a:effectLst/>
                          <a:latin typeface="Arial" panose="020B0604020202020204" pitchFamily="34" charset="0"/>
                          <a:cs typeface="Arial" panose="020B0604020202020204" pitchFamily="34" charset="0"/>
                        </a:rPr>
                        <a:t>Example (Give a specific example from the study…)</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extLst>
                  <a:ext uri="{0D108BD9-81ED-4DB2-BD59-A6C34878D82A}">
                    <a16:rowId xmlns:a16="http://schemas.microsoft.com/office/drawing/2014/main" val="10000"/>
                  </a:ext>
                </a:extLst>
              </a:tr>
              <a:tr h="1829153">
                <a:tc rowSpan="2">
                  <a:txBody>
                    <a:bodyPr/>
                    <a:lstStyle/>
                    <a:p>
                      <a:pPr>
                        <a:spcAft>
                          <a:spcPts val="0"/>
                        </a:spcAft>
                      </a:pPr>
                      <a:r>
                        <a:rPr lang="en-GB" sz="2000" dirty="0">
                          <a:effectLst/>
                          <a:latin typeface="Arial" panose="020B0604020202020204" pitchFamily="34" charset="0"/>
                          <a:cs typeface="Arial" panose="020B0604020202020204" pitchFamily="34" charset="0"/>
                        </a:rPr>
                        <a:t>Validity</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Lack of external validity</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tc>
                  <a:txBody>
                    <a:bodyPr/>
                    <a:lstStyle/>
                    <a:p>
                      <a:pPr>
                        <a:spcAft>
                          <a:spcPts val="0"/>
                        </a:spcAft>
                      </a:pPr>
                      <a:r>
                        <a:rPr lang="en-GB" sz="2000" dirty="0">
                          <a:effectLst/>
                          <a:latin typeface="Arial" panose="020B0604020202020204" pitchFamily="34" charset="0"/>
                          <a:cs typeface="Arial" panose="020B0604020202020204" pitchFamily="34" charset="0"/>
                        </a:rPr>
                        <a:t>The sample of consisted of a single individual, with a specific phobia. Therefore, we cannot generalise the findings to other disorders and to a wider population. </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extLst>
                  <a:ext uri="{0D108BD9-81ED-4DB2-BD59-A6C34878D82A}">
                    <a16:rowId xmlns:a16="http://schemas.microsoft.com/office/drawing/2014/main" val="10001"/>
                  </a:ext>
                </a:extLst>
              </a:tr>
              <a:tr h="2134012">
                <a:tc vMerge="1">
                  <a:txBody>
                    <a:bodyPr/>
                    <a:lstStyle/>
                    <a:p>
                      <a:endParaRPr lang="en-GB"/>
                    </a:p>
                  </a:txBody>
                  <a:tcPr/>
                </a:tc>
                <a:tc>
                  <a:txBody>
                    <a:bodyPr/>
                    <a:lstStyle/>
                    <a:p>
                      <a:pPr>
                        <a:spcAft>
                          <a:spcPts val="0"/>
                        </a:spcAft>
                      </a:pPr>
                      <a:r>
                        <a:rPr lang="en-GB" sz="2000" spc="-30" dirty="0">
                          <a:effectLst/>
                          <a:latin typeface="Arial" panose="020B0604020202020204" pitchFamily="34" charset="0"/>
                          <a:cs typeface="Arial" panose="020B0604020202020204" pitchFamily="34" charset="0"/>
                        </a:rPr>
                        <a:t>Lack of internal validity caused by demand characteristics, and also researcher bias.</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tc>
                  <a:txBody>
                    <a:bodyPr/>
                    <a:lstStyle/>
                    <a:p>
                      <a:pPr>
                        <a:spcAft>
                          <a:spcPts val="0"/>
                        </a:spcAft>
                      </a:pPr>
                      <a:r>
                        <a:rPr lang="en-GB" sz="2000" spc="-30" dirty="0">
                          <a:effectLst/>
                          <a:latin typeface="Arial" panose="020B0604020202020204" pitchFamily="34" charset="0"/>
                          <a:cs typeface="Arial" panose="020B0604020202020204" pitchFamily="34" charset="0"/>
                        </a:rPr>
                        <a:t>Little Hans may have been affected by leading questions from his father, so answered in a way that would please him. This reduces internal validity, as his answers may not be his true thoughts.</a:t>
                      </a:r>
                      <a:endParaRPr lang="en-GB" sz="2000" dirty="0">
                        <a:effectLst/>
                        <a:latin typeface="Arial" panose="020B0604020202020204" pitchFamily="34" charset="0"/>
                        <a:ea typeface="Times New Roman"/>
                        <a:cs typeface="Arial" panose="020B0604020202020204" pitchFamily="34" charset="0"/>
                      </a:endParaRPr>
                    </a:p>
                  </a:txBody>
                  <a:tcPr marL="34699" marR="34699"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011321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Evaluation of Little Hans Study</a:t>
            </a:r>
          </a:p>
        </p:txBody>
      </p:sp>
      <p:sp>
        <p:nvSpPr>
          <p:cNvPr id="50179" name="Title 3"/>
          <p:cNvSpPr>
            <a:spLocks noGrp="1"/>
          </p:cNvSpPr>
          <p:nvPr>
            <p:ph type="ctrTitle"/>
          </p:nvPr>
        </p:nvSpPr>
        <p:spPr/>
        <p:txBody>
          <a:bodyPr/>
          <a:lstStyle/>
          <a:p>
            <a:pPr eaLnBrk="1" hangingPunct="1"/>
            <a:endParaRPr lang="en-GB" altLang="en-US" smtClean="0">
              <a:latin typeface="Arial" charset="0"/>
            </a:endParaRP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l="13477" t="16406" r="18262" b="19531"/>
          <a:stretch>
            <a:fillRect/>
          </a:stretch>
        </p:blipFill>
        <p:spPr bwMode="auto">
          <a:xfrm>
            <a:off x="552450" y="1211263"/>
            <a:ext cx="80391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4325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Evaluation of Little Hans Study</a:t>
            </a:r>
          </a:p>
        </p:txBody>
      </p:sp>
      <p:sp>
        <p:nvSpPr>
          <p:cNvPr id="51203" name="Title 3"/>
          <p:cNvSpPr>
            <a:spLocks noGrp="1"/>
          </p:cNvSpPr>
          <p:nvPr>
            <p:ph type="ctrTitle"/>
          </p:nvPr>
        </p:nvSpPr>
        <p:spPr/>
        <p:txBody>
          <a:bodyPr/>
          <a:lstStyle/>
          <a:p>
            <a:pPr eaLnBrk="1" hangingPunct="1"/>
            <a:endParaRPr lang="en-GB" altLang="en-US" smtClean="0">
              <a:latin typeface="Arial" charset="0"/>
            </a:endParaRP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l="11719" t="17578" r="15625" b="25391"/>
          <a:stretch>
            <a:fillRect/>
          </a:stretch>
        </p:blipFill>
        <p:spPr bwMode="auto">
          <a:xfrm>
            <a:off x="63500" y="1285875"/>
            <a:ext cx="9021763" cy="531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512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Evaluation of Little Hans Study</a:t>
            </a:r>
          </a:p>
        </p:txBody>
      </p:sp>
      <p:sp>
        <p:nvSpPr>
          <p:cNvPr id="52227" name="Title 3"/>
          <p:cNvSpPr>
            <a:spLocks noGrp="1"/>
          </p:cNvSpPr>
          <p:nvPr>
            <p:ph type="ctrTitle"/>
          </p:nvPr>
        </p:nvSpPr>
        <p:spPr/>
        <p:txBody>
          <a:bodyPr/>
          <a:lstStyle/>
          <a:p>
            <a:pPr eaLnBrk="1" hangingPunct="1"/>
            <a:endParaRPr lang="en-GB" altLang="en-US" smtClean="0">
              <a:latin typeface="Arial" charset="0"/>
            </a:endParaRP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l="12891" t="25000" r="13281" b="37500"/>
          <a:stretch>
            <a:fillRect/>
          </a:stretch>
        </p:blipFill>
        <p:spPr bwMode="auto">
          <a:xfrm>
            <a:off x="141288" y="1700213"/>
            <a:ext cx="8861425" cy="337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6228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0"/>
            <a:ext cx="9144000" cy="90805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mtClean="0">
                <a:solidFill>
                  <a:srgbClr val="000000"/>
                </a:solidFill>
                <a:cs typeface="Arial" charset="0"/>
              </a:rPr>
              <a:t>Evaluation of Little Hans Study</a:t>
            </a:r>
          </a:p>
        </p:txBody>
      </p:sp>
      <p:sp>
        <p:nvSpPr>
          <p:cNvPr id="53251" name="Title 3"/>
          <p:cNvSpPr>
            <a:spLocks noGrp="1"/>
          </p:cNvSpPr>
          <p:nvPr>
            <p:ph type="ctrTitle"/>
          </p:nvPr>
        </p:nvSpPr>
        <p:spPr/>
        <p:txBody>
          <a:bodyPr/>
          <a:lstStyle/>
          <a:p>
            <a:pPr eaLnBrk="1" hangingPunct="1"/>
            <a:endParaRPr lang="en-GB" altLang="en-US" smtClean="0">
              <a:latin typeface="Arial"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l="11719" t="25000" r="12988" b="41016"/>
          <a:stretch>
            <a:fillRect/>
          </a:stretch>
        </p:blipFill>
        <p:spPr bwMode="auto">
          <a:xfrm>
            <a:off x="142875" y="1828800"/>
            <a:ext cx="8821738"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4223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4724399" cy="5301208"/>
          </a:xfrm>
        </p:spPr>
        <p:txBody>
          <a:bodyPr>
            <a:normAutofit lnSpcReduction="10000"/>
          </a:bodyPr>
          <a:lstStyle/>
          <a:p>
            <a:pPr algn="l"/>
            <a:r>
              <a:rPr lang="en-GB" sz="3600" dirty="0" smtClean="0">
                <a:solidFill>
                  <a:schemeClr val="tx1"/>
                </a:solidFill>
                <a:latin typeface="Arial" panose="020B0604020202020204" pitchFamily="34" charset="0"/>
                <a:cs typeface="Arial" panose="020B0604020202020204" pitchFamily="34" charset="0"/>
              </a:rPr>
              <a:t>The 20 Core Studies are assessed mainly in paper 2.</a:t>
            </a:r>
          </a:p>
          <a:p>
            <a:pPr algn="l"/>
            <a:endParaRPr lang="en-GB" sz="3600" dirty="0">
              <a:solidFill>
                <a:schemeClr val="tx1"/>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GB" sz="3600" dirty="0" smtClean="0">
                <a:solidFill>
                  <a:schemeClr val="tx1"/>
                </a:solidFill>
                <a:latin typeface="Arial" panose="020B0604020202020204" pitchFamily="34" charset="0"/>
                <a:cs typeface="Arial" panose="020B0604020202020204" pitchFamily="34" charset="0"/>
              </a:rPr>
              <a:t>There are 3 papers </a:t>
            </a:r>
          </a:p>
          <a:p>
            <a:pPr marL="571500" indent="-571500" algn="l">
              <a:buFont typeface="Arial" panose="020B0604020202020204" pitchFamily="34" charset="0"/>
              <a:buChar char="•"/>
            </a:pPr>
            <a:r>
              <a:rPr lang="en-GB" sz="3600" dirty="0" smtClean="0">
                <a:solidFill>
                  <a:schemeClr val="tx1"/>
                </a:solidFill>
                <a:latin typeface="Arial" panose="020B0604020202020204" pitchFamily="34" charset="0"/>
                <a:cs typeface="Arial" panose="020B0604020202020204" pitchFamily="34" charset="0"/>
              </a:rPr>
              <a:t>Each has 3 sections</a:t>
            </a:r>
          </a:p>
          <a:p>
            <a:pPr marL="571500" indent="-571500" algn="l">
              <a:buFont typeface="Arial" panose="020B0604020202020204" pitchFamily="34" charset="0"/>
              <a:buChar char="•"/>
            </a:pPr>
            <a:r>
              <a:rPr lang="en-GB" sz="3600" dirty="0" smtClean="0">
                <a:solidFill>
                  <a:schemeClr val="tx1"/>
                </a:solidFill>
                <a:latin typeface="Arial" panose="020B0604020202020204" pitchFamily="34" charset="0"/>
                <a:cs typeface="Arial" panose="020B0604020202020204" pitchFamily="34" charset="0"/>
              </a:rPr>
              <a:t>Each lasts 2 hours long</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68" t="21970" r="27982" b="10668"/>
          <a:stretch/>
        </p:blipFill>
        <p:spPr bwMode="auto">
          <a:xfrm>
            <a:off x="4724399" y="1700808"/>
            <a:ext cx="4267201" cy="492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3630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4724399" cy="5301208"/>
          </a:xfrm>
        </p:spPr>
        <p:txBody>
          <a:bodyPr>
            <a:normAutofit lnSpcReduction="10000"/>
          </a:bodyPr>
          <a:lstStyle/>
          <a:p>
            <a:pPr algn="l"/>
            <a:r>
              <a:rPr lang="en-GB" sz="3600" dirty="0" smtClean="0">
                <a:solidFill>
                  <a:schemeClr val="tx1"/>
                </a:solidFill>
                <a:latin typeface="Arial" panose="020B0604020202020204" pitchFamily="34" charset="0"/>
                <a:cs typeface="Arial" panose="020B0604020202020204" pitchFamily="34" charset="0"/>
              </a:rPr>
              <a:t>Paper </a:t>
            </a:r>
            <a:r>
              <a:rPr lang="en-GB" sz="3600" dirty="0">
                <a:solidFill>
                  <a:schemeClr val="tx1"/>
                </a:solidFill>
                <a:latin typeface="Arial" panose="020B0604020202020204" pitchFamily="34" charset="0"/>
                <a:cs typeface="Arial" panose="020B0604020202020204" pitchFamily="34" charset="0"/>
              </a:rPr>
              <a:t>2 Section A</a:t>
            </a:r>
          </a:p>
          <a:p>
            <a:pPr algn="l"/>
            <a:r>
              <a:rPr lang="en-GB" sz="3600" dirty="0">
                <a:solidFill>
                  <a:schemeClr val="tx1"/>
                </a:solidFill>
                <a:latin typeface="Arial" panose="020B0604020202020204" pitchFamily="34" charset="0"/>
                <a:cs typeface="Arial" panose="020B0604020202020204" pitchFamily="34" charset="0"/>
              </a:rPr>
              <a:t>Short answer questions on the Core Studies. For example:</a:t>
            </a:r>
          </a:p>
          <a:p>
            <a:pPr algn="l"/>
            <a:r>
              <a:rPr lang="en-GB" sz="3600" dirty="0">
                <a:solidFill>
                  <a:schemeClr val="tx1"/>
                </a:solidFill>
                <a:latin typeface="Arial" panose="020B0604020202020204" pitchFamily="34" charset="0"/>
                <a:cs typeface="Arial" panose="020B0604020202020204" pitchFamily="34" charset="0"/>
              </a:rPr>
              <a:t>a.	Describe one of Hans’ phobias. [2]</a:t>
            </a:r>
          </a:p>
          <a:p>
            <a:pPr algn="l"/>
            <a:r>
              <a:rPr lang="en-GB" sz="3600" dirty="0">
                <a:solidFill>
                  <a:schemeClr val="tx1"/>
                </a:solidFill>
                <a:latin typeface="Arial" panose="020B0604020202020204" pitchFamily="34" charset="0"/>
                <a:cs typeface="Arial" panose="020B0604020202020204" pitchFamily="34" charset="0"/>
              </a:rPr>
              <a:t>b.	Describe Freud’s interpretation of one of Hans’ phobias. [2</a:t>
            </a:r>
            <a:r>
              <a:rPr lang="en-GB" sz="3600" dirty="0" smtClean="0">
                <a:solidFill>
                  <a:schemeClr val="tx1"/>
                </a:solidFill>
                <a:latin typeface="Arial" panose="020B0604020202020204" pitchFamily="34" charset="0"/>
                <a:cs typeface="Arial" panose="020B0604020202020204" pitchFamily="34" charset="0"/>
              </a:rPr>
              <a:t>]</a:t>
            </a:r>
            <a:endParaRPr lang="en-GB" sz="3600" dirty="0">
              <a:solidFill>
                <a:schemeClr val="tx1"/>
              </a:solidFill>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68" t="21970" r="27982" b="10668"/>
          <a:stretch/>
        </p:blipFill>
        <p:spPr bwMode="auto">
          <a:xfrm>
            <a:off x="4897256" y="1727060"/>
            <a:ext cx="4267201" cy="492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455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FFFF00"/>
          </a:solidFill>
          <a:ln>
            <a:solidFill>
              <a:schemeClr val="tx1"/>
            </a:solidFill>
          </a:ln>
        </p:spPr>
        <p:txBody>
          <a:bodyPr>
            <a:noAutofit/>
          </a:bodyPr>
          <a:lstStyle/>
          <a:p>
            <a:r>
              <a:rPr lang="en-GB" sz="2800" dirty="0" smtClean="0">
                <a:latin typeface="Arial" panose="020B0604020202020204" pitchFamily="34" charset="0"/>
                <a:cs typeface="Arial" panose="020B0604020202020204" pitchFamily="34" charset="0"/>
              </a:rPr>
              <a:t>What are the Principles of Individual Differences Area?</a:t>
            </a:r>
            <a:endParaRPr lang="en-GB" sz="2800" dirty="0">
              <a:latin typeface="Arial" panose="020B0604020202020204" pitchFamily="34" charset="0"/>
              <a:cs typeface="Arial" panose="020B0604020202020204" pitchFamily="34" charset="0"/>
            </a:endParaRPr>
          </a:p>
        </p:txBody>
      </p:sp>
      <p:pic>
        <p:nvPicPr>
          <p:cNvPr id="5122" name="Picture 2" descr="https://lh3.googleusercontent.com/-05jut5dXsoo/VemocMA4VgI/AAAAAAAATS8/BrP5h9Pw8nE/s0/2015-09-04_16-1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462" y="2204864"/>
            <a:ext cx="3023537"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0" y="764704"/>
            <a:ext cx="6120462" cy="6093296"/>
          </a:xfrm>
        </p:spPr>
        <p:txBody>
          <a:bodyPr>
            <a:normAutofit/>
          </a:bodyPr>
          <a:lstStyle/>
          <a:p>
            <a:pPr algn="l"/>
            <a:r>
              <a:rPr lang="en-GB" sz="5400" dirty="0" smtClean="0">
                <a:solidFill>
                  <a:schemeClr val="tx1"/>
                </a:solidFill>
                <a:latin typeface="Arial" panose="020B0604020202020204" pitchFamily="34" charset="0"/>
                <a:cs typeface="Arial" panose="020B0604020202020204" pitchFamily="34" charset="0"/>
              </a:rPr>
              <a:t>Individuals differ in their behaviour and personal qualities so not everyone can be considered ‘the average person’.</a:t>
            </a:r>
          </a:p>
        </p:txBody>
      </p:sp>
    </p:spTree>
    <p:extLst>
      <p:ext uri="{BB962C8B-B14F-4D97-AF65-F5344CB8AC3E}">
        <p14:creationId xmlns:p14="http://schemas.microsoft.com/office/powerpoint/2010/main" val="36455444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6372200" cy="5301208"/>
          </a:xfrm>
        </p:spPr>
        <p:txBody>
          <a:bodyPr>
            <a:normAutofit fontScale="92500" lnSpcReduction="10000"/>
          </a:bodyPr>
          <a:lstStyle/>
          <a:p>
            <a:pPr algn="l"/>
            <a:r>
              <a:rPr lang="en-GB" sz="3600" dirty="0" smtClean="0">
                <a:solidFill>
                  <a:schemeClr val="tx1"/>
                </a:solidFill>
                <a:latin typeface="Arial" panose="020B0604020202020204" pitchFamily="34" charset="0"/>
                <a:cs typeface="Arial" panose="020B0604020202020204" pitchFamily="34" charset="0"/>
              </a:rPr>
              <a:t>Paper </a:t>
            </a:r>
            <a:r>
              <a:rPr lang="en-GB" sz="3600" dirty="0">
                <a:solidFill>
                  <a:schemeClr val="tx1"/>
                </a:solidFill>
                <a:latin typeface="Arial" panose="020B0604020202020204" pitchFamily="34" charset="0"/>
                <a:cs typeface="Arial" panose="020B0604020202020204" pitchFamily="34" charset="0"/>
              </a:rPr>
              <a:t>2 Section A</a:t>
            </a:r>
          </a:p>
          <a:p>
            <a:pPr algn="l"/>
            <a:r>
              <a:rPr lang="en-GB" sz="3600" dirty="0" smtClean="0">
                <a:solidFill>
                  <a:schemeClr val="tx1"/>
                </a:solidFill>
                <a:latin typeface="Arial" panose="020B0604020202020204" pitchFamily="34" charset="0"/>
                <a:cs typeface="Arial" panose="020B0604020202020204" pitchFamily="34" charset="0"/>
              </a:rPr>
              <a:t>Strategies:</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Check the question command words</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Check the number of marks available</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Watch out for limiting words like ‘one’</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Know the fine detail of the studies</a:t>
            </a:r>
            <a:endParaRPr lang="en-GB" sz="3600"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98" t="28788" r="52131" b="11364"/>
          <a:stretch/>
        </p:blipFill>
        <p:spPr bwMode="auto">
          <a:xfrm>
            <a:off x="6271918" y="2204864"/>
            <a:ext cx="2872081" cy="394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4340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4724399" cy="5301208"/>
          </a:xfrm>
        </p:spPr>
        <p:txBody>
          <a:bodyPr>
            <a:normAutofit fontScale="77500" lnSpcReduction="20000"/>
          </a:bodyPr>
          <a:lstStyle/>
          <a:p>
            <a:pPr algn="l"/>
            <a:r>
              <a:rPr lang="en-GB" sz="3600" dirty="0" smtClean="0">
                <a:solidFill>
                  <a:schemeClr val="tx1"/>
                </a:solidFill>
                <a:latin typeface="Arial" panose="020B0604020202020204" pitchFamily="34" charset="0"/>
                <a:cs typeface="Arial" panose="020B0604020202020204" pitchFamily="34" charset="0"/>
              </a:rPr>
              <a:t>Paper </a:t>
            </a:r>
            <a:r>
              <a:rPr lang="en-GB" sz="3600" dirty="0">
                <a:solidFill>
                  <a:schemeClr val="tx1"/>
                </a:solidFill>
                <a:latin typeface="Arial" panose="020B0604020202020204" pitchFamily="34" charset="0"/>
                <a:cs typeface="Arial" panose="020B0604020202020204" pitchFamily="34" charset="0"/>
              </a:rPr>
              <a:t>2 Section B</a:t>
            </a:r>
          </a:p>
          <a:p>
            <a:pPr algn="l"/>
            <a:r>
              <a:rPr lang="en-GB" sz="3600" dirty="0">
                <a:solidFill>
                  <a:schemeClr val="tx1"/>
                </a:solidFill>
                <a:latin typeface="Arial" panose="020B0604020202020204" pitchFamily="34" charset="0"/>
                <a:cs typeface="Arial" panose="020B0604020202020204" pitchFamily="34" charset="0"/>
              </a:rPr>
              <a:t>Longer answer questions on the areas, perspectives and debates. For example:</a:t>
            </a:r>
          </a:p>
          <a:p>
            <a:pPr algn="l"/>
            <a:r>
              <a:rPr lang="en-GB" sz="3600" dirty="0">
                <a:solidFill>
                  <a:schemeClr val="tx1"/>
                </a:solidFill>
                <a:latin typeface="Arial" panose="020B0604020202020204" pitchFamily="34" charset="0"/>
                <a:cs typeface="Arial" panose="020B0604020202020204" pitchFamily="34" charset="0"/>
              </a:rPr>
              <a:t>a.	Describe two principles or concepts of the psychodynamic perspective [4]</a:t>
            </a:r>
          </a:p>
          <a:p>
            <a:pPr algn="l"/>
            <a:r>
              <a:rPr lang="en-GB" sz="3600" dirty="0">
                <a:solidFill>
                  <a:schemeClr val="tx1"/>
                </a:solidFill>
                <a:latin typeface="Arial" panose="020B0604020202020204" pitchFamily="34" charset="0"/>
                <a:cs typeface="Arial" panose="020B0604020202020204" pitchFamily="34" charset="0"/>
              </a:rPr>
              <a:t>b.	Outline how Freud’s study links to the psychodynamic perspective. Support your answer with evidence from this study. [4</a:t>
            </a:r>
            <a:r>
              <a:rPr lang="en-GB" sz="3600" dirty="0" smtClean="0">
                <a:solidFill>
                  <a:schemeClr val="tx1"/>
                </a:solidFill>
                <a:latin typeface="Arial" panose="020B0604020202020204" pitchFamily="34" charset="0"/>
                <a:cs typeface="Arial" panose="020B0604020202020204" pitchFamily="34" charset="0"/>
              </a:rPr>
              <a:t>]</a:t>
            </a:r>
          </a:p>
        </p:txBody>
      </p:sp>
      <p:sp>
        <p:nvSpPr>
          <p:cNvPr id="3" name="Rectangle 2"/>
          <p:cNvSpPr/>
          <p:nvPr/>
        </p:nvSpPr>
        <p:spPr>
          <a:xfrm>
            <a:off x="3220438" y="6456586"/>
            <a:ext cx="5940152" cy="369332"/>
          </a:xfrm>
          <a:prstGeom prst="rect">
            <a:avLst/>
          </a:prstGeom>
        </p:spPr>
        <p:txBody>
          <a:bodyPr wrap="square">
            <a:spAutoFit/>
          </a:bodyPr>
          <a:lstStyle/>
          <a:p>
            <a:r>
              <a:rPr lang="en-GB" dirty="0">
                <a:hlinkClick r:id="rId2"/>
              </a:rPr>
              <a:t>https://</a:t>
            </a:r>
            <a:r>
              <a:rPr lang="en-GB" dirty="0" smtClean="0">
                <a:hlinkClick r:id="rId2"/>
              </a:rPr>
              <a:t>www.youtube.com/watch?v=bMD9VsIn218</a:t>
            </a:r>
            <a:r>
              <a:rPr lang="en-GB" dirty="0" smtClean="0"/>
              <a:t> </a:t>
            </a:r>
            <a:endParaRPr lang="en-GB"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268" t="21970" r="27982" b="10668"/>
          <a:stretch/>
        </p:blipFill>
        <p:spPr bwMode="auto">
          <a:xfrm>
            <a:off x="4876799" y="1484784"/>
            <a:ext cx="4267201" cy="492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6078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6156176" cy="5301208"/>
          </a:xfrm>
        </p:spPr>
        <p:txBody>
          <a:bodyPr>
            <a:normAutofit fontScale="85000" lnSpcReduction="20000"/>
          </a:bodyPr>
          <a:lstStyle/>
          <a:p>
            <a:pPr algn="l"/>
            <a:r>
              <a:rPr lang="en-GB" sz="3600" dirty="0" smtClean="0">
                <a:solidFill>
                  <a:schemeClr val="tx1"/>
                </a:solidFill>
                <a:latin typeface="Arial" panose="020B0604020202020204" pitchFamily="34" charset="0"/>
                <a:cs typeface="Arial" panose="020B0604020202020204" pitchFamily="34" charset="0"/>
              </a:rPr>
              <a:t>Paper </a:t>
            </a:r>
            <a:r>
              <a:rPr lang="en-GB" sz="3600" dirty="0">
                <a:solidFill>
                  <a:schemeClr val="tx1"/>
                </a:solidFill>
                <a:latin typeface="Arial" panose="020B0604020202020204" pitchFamily="34" charset="0"/>
                <a:cs typeface="Arial" panose="020B0604020202020204" pitchFamily="34" charset="0"/>
              </a:rPr>
              <a:t>2 Section </a:t>
            </a:r>
            <a:r>
              <a:rPr lang="en-GB" sz="3600" dirty="0" smtClean="0">
                <a:solidFill>
                  <a:schemeClr val="tx1"/>
                </a:solidFill>
                <a:latin typeface="Arial" panose="020B0604020202020204" pitchFamily="34" charset="0"/>
                <a:cs typeface="Arial" panose="020B0604020202020204" pitchFamily="34" charset="0"/>
              </a:rPr>
              <a:t>B</a:t>
            </a:r>
            <a:endParaRPr lang="en-GB" sz="3600" dirty="0">
              <a:solidFill>
                <a:schemeClr val="tx1"/>
              </a:solidFill>
              <a:latin typeface="Arial" panose="020B0604020202020204" pitchFamily="34" charset="0"/>
              <a:cs typeface="Arial" panose="020B0604020202020204" pitchFamily="34" charset="0"/>
            </a:endParaRPr>
          </a:p>
          <a:p>
            <a:pPr algn="l"/>
            <a:r>
              <a:rPr lang="en-GB" sz="3600" dirty="0" smtClean="0">
                <a:solidFill>
                  <a:schemeClr val="tx1"/>
                </a:solidFill>
                <a:latin typeface="Arial" panose="020B0604020202020204" pitchFamily="34" charset="0"/>
                <a:cs typeface="Arial" panose="020B0604020202020204" pitchFamily="34" charset="0"/>
              </a:rPr>
              <a:t>Strategies:</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Check the question command words: explain needs the word ‘because’</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Check the number of marks available</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Watch out for limiting words like ‘one’</a:t>
            </a:r>
          </a:p>
          <a:p>
            <a:pPr marL="571500" indent="-571500" algn="l">
              <a:buFont typeface="Wingdings" panose="05000000000000000000" pitchFamily="2" charset="2"/>
              <a:buChar char="ü"/>
            </a:pPr>
            <a:r>
              <a:rPr lang="en-GB" sz="3600" dirty="0" smtClean="0">
                <a:solidFill>
                  <a:schemeClr val="tx1"/>
                </a:solidFill>
                <a:latin typeface="Arial" panose="020B0604020202020204" pitchFamily="34" charset="0"/>
                <a:cs typeface="Arial" panose="020B0604020202020204" pitchFamily="34" charset="0"/>
              </a:rPr>
              <a:t>Learn the principles of the areas carefully – refer to ‘behaviour’ </a:t>
            </a:r>
            <a:endParaRPr lang="en-GB" sz="3600" dirty="0">
              <a:solidFill>
                <a:schemeClr val="tx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98" t="28788" r="52131" b="11364"/>
          <a:stretch/>
        </p:blipFill>
        <p:spPr bwMode="auto">
          <a:xfrm>
            <a:off x="6271918" y="2204864"/>
            <a:ext cx="2872081" cy="394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6633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4724399" cy="5301208"/>
          </a:xfrm>
        </p:spPr>
        <p:txBody>
          <a:bodyPr>
            <a:normAutofit fontScale="70000" lnSpcReduction="20000"/>
          </a:bodyPr>
          <a:lstStyle/>
          <a:p>
            <a:pPr algn="l"/>
            <a:r>
              <a:rPr lang="en-GB" sz="3600" dirty="0">
                <a:solidFill>
                  <a:schemeClr val="tx1"/>
                </a:solidFill>
                <a:latin typeface="Arial" panose="020B0604020202020204" pitchFamily="34" charset="0"/>
                <a:cs typeface="Arial" panose="020B0604020202020204" pitchFamily="34" charset="0"/>
              </a:rPr>
              <a:t>Paper 2 Section C</a:t>
            </a:r>
          </a:p>
          <a:p>
            <a:pPr algn="l"/>
            <a:r>
              <a:rPr lang="en-GB" sz="3600" dirty="0">
                <a:solidFill>
                  <a:schemeClr val="tx1"/>
                </a:solidFill>
                <a:latin typeface="Arial" panose="020B0604020202020204" pitchFamily="34" charset="0"/>
                <a:cs typeface="Arial" panose="020B0604020202020204" pitchFamily="34" charset="0"/>
              </a:rPr>
              <a:t>Relating your knowledge of the Core Studies to a specific story. </a:t>
            </a:r>
            <a:endParaRPr lang="en-GB" sz="3600" dirty="0" smtClean="0">
              <a:solidFill>
                <a:schemeClr val="tx1"/>
              </a:solidFill>
              <a:latin typeface="Arial" panose="020B0604020202020204" pitchFamily="34" charset="0"/>
              <a:cs typeface="Arial" panose="020B0604020202020204" pitchFamily="34" charset="0"/>
            </a:endParaRPr>
          </a:p>
          <a:p>
            <a:pPr algn="l"/>
            <a:r>
              <a:rPr lang="en-GB" sz="3600" dirty="0" smtClean="0">
                <a:solidFill>
                  <a:schemeClr val="tx1"/>
                </a:solidFill>
                <a:latin typeface="Arial" panose="020B0604020202020204" pitchFamily="34" charset="0"/>
                <a:cs typeface="Arial" panose="020B0604020202020204" pitchFamily="34" charset="0"/>
              </a:rPr>
              <a:t>a</a:t>
            </a:r>
            <a:r>
              <a:rPr lang="en-GB" sz="3600" dirty="0">
                <a:solidFill>
                  <a:schemeClr val="tx1"/>
                </a:solidFill>
                <a:latin typeface="Arial" panose="020B0604020202020204" pitchFamily="34" charset="0"/>
                <a:cs typeface="Arial" panose="020B0604020202020204" pitchFamily="34" charset="0"/>
              </a:rPr>
              <a:t>. Identify the psychological content/issue/problem [3]</a:t>
            </a:r>
          </a:p>
          <a:p>
            <a:pPr algn="l"/>
            <a:r>
              <a:rPr lang="en-GB" sz="3600" dirty="0" smtClean="0">
                <a:solidFill>
                  <a:schemeClr val="tx1"/>
                </a:solidFill>
                <a:latin typeface="Arial" panose="020B0604020202020204" pitchFamily="34" charset="0"/>
                <a:cs typeface="Arial" panose="020B0604020202020204" pitchFamily="34" charset="0"/>
              </a:rPr>
              <a:t>b</a:t>
            </a:r>
            <a:r>
              <a:rPr lang="en-GB" sz="3600" dirty="0">
                <a:solidFill>
                  <a:schemeClr val="tx1"/>
                </a:solidFill>
                <a:latin typeface="Arial" panose="020B0604020202020204" pitchFamily="34" charset="0"/>
                <a:cs typeface="Arial" panose="020B0604020202020204" pitchFamily="34" charset="0"/>
              </a:rPr>
              <a:t>. Outline psychological research and how it relates to this issue [5]</a:t>
            </a:r>
          </a:p>
          <a:p>
            <a:pPr algn="l"/>
            <a:r>
              <a:rPr lang="en-GB" sz="3600" dirty="0" smtClean="0">
                <a:solidFill>
                  <a:schemeClr val="tx1"/>
                </a:solidFill>
                <a:latin typeface="Arial" panose="020B0604020202020204" pitchFamily="34" charset="0"/>
                <a:cs typeface="Arial" panose="020B0604020202020204" pitchFamily="34" charset="0"/>
              </a:rPr>
              <a:t>c</a:t>
            </a:r>
            <a:r>
              <a:rPr lang="en-GB" sz="3600" dirty="0">
                <a:solidFill>
                  <a:schemeClr val="tx1"/>
                </a:solidFill>
                <a:latin typeface="Arial" panose="020B0604020202020204" pitchFamily="34" charset="0"/>
                <a:cs typeface="Arial" panose="020B0604020202020204" pitchFamily="34" charset="0"/>
              </a:rPr>
              <a:t>. Show application to real life by explaining how the situation could be managed [10]</a:t>
            </a:r>
          </a:p>
          <a:p>
            <a:pPr algn="l"/>
            <a:r>
              <a:rPr lang="en-GB" sz="3600" dirty="0" smtClean="0">
                <a:solidFill>
                  <a:schemeClr val="tx1"/>
                </a:solidFill>
                <a:latin typeface="Arial" panose="020B0604020202020204" pitchFamily="34" charset="0"/>
                <a:cs typeface="Arial" panose="020B0604020202020204" pitchFamily="34" charset="0"/>
              </a:rPr>
              <a:t>d</a:t>
            </a:r>
            <a:r>
              <a:rPr lang="en-GB" sz="3600" dirty="0">
                <a:solidFill>
                  <a:schemeClr val="tx1"/>
                </a:solidFill>
                <a:latin typeface="Arial" panose="020B0604020202020204" pitchFamily="34" charset="0"/>
                <a:cs typeface="Arial" panose="020B0604020202020204" pitchFamily="34" charset="0"/>
              </a:rPr>
              <a:t>. Evaluate your suggestion [10</a:t>
            </a:r>
            <a:r>
              <a:rPr lang="en-GB" sz="3600" dirty="0" smtClean="0">
                <a:solidFill>
                  <a:schemeClr val="tx1"/>
                </a:solidFill>
                <a:latin typeface="Arial" panose="020B0604020202020204" pitchFamily="34" charset="0"/>
                <a:cs typeface="Arial" panose="020B0604020202020204" pitchFamily="34" charset="0"/>
              </a:rPr>
              <a:t>]</a:t>
            </a:r>
            <a:endParaRPr lang="en-GB" sz="36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0" y="6381328"/>
            <a:ext cx="9144000" cy="369332"/>
          </a:xfrm>
          <a:prstGeom prst="rect">
            <a:avLst/>
          </a:prstGeom>
        </p:spPr>
        <p:txBody>
          <a:bodyPr wrap="square">
            <a:spAutoFit/>
          </a:bodyPr>
          <a:lstStyle/>
          <a:p>
            <a:r>
              <a:rPr lang="en-GB" dirty="0">
                <a:hlinkClick r:id="rId2"/>
              </a:rPr>
              <a:t>https://</a:t>
            </a:r>
            <a:r>
              <a:rPr lang="en-GB" dirty="0" smtClean="0">
                <a:hlinkClick r:id="rId2"/>
              </a:rPr>
              <a:t>www.youtube.com/watch?v=bMD9VsIn218</a:t>
            </a:r>
            <a:r>
              <a:rPr lang="en-GB" dirty="0" smtClean="0"/>
              <a:t> </a:t>
            </a:r>
            <a:endParaRPr lang="en-GB"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268" t="21970" r="27982" b="10668"/>
          <a:stretch/>
        </p:blipFill>
        <p:spPr bwMode="auto">
          <a:xfrm>
            <a:off x="4876799" y="1638286"/>
            <a:ext cx="4267201" cy="492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5569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556791"/>
          </a:xfrm>
          <a:solidFill>
            <a:srgbClr val="FFFF00"/>
          </a:solidFill>
          <a:ln>
            <a:solidFill>
              <a:schemeClr val="tx1"/>
            </a:solidFill>
          </a:ln>
        </p:spPr>
        <p:txBody>
          <a:bodyPr>
            <a:noAutofit/>
          </a:bodyPr>
          <a:lstStyle/>
          <a:p>
            <a:r>
              <a:rPr lang="en-GB" sz="3600" dirty="0" smtClean="0">
                <a:latin typeface="Arial" panose="020B0604020202020204" pitchFamily="34" charset="0"/>
                <a:cs typeface="Arial" panose="020B0604020202020204" pitchFamily="34" charset="0"/>
              </a:rPr>
              <a:t>Where am I assessed on Freud, the Individual Differences Area and the  Psychodynamic Perspective?</a:t>
            </a:r>
            <a:endParaRPr lang="en-GB" sz="3600" dirty="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0" y="1556792"/>
            <a:ext cx="6588224" cy="5301208"/>
          </a:xfrm>
        </p:spPr>
        <p:txBody>
          <a:bodyPr>
            <a:normAutofit fontScale="85000" lnSpcReduction="20000"/>
          </a:bodyPr>
          <a:lstStyle/>
          <a:p>
            <a:pPr algn="l"/>
            <a:r>
              <a:rPr lang="en-GB" sz="3600" dirty="0" smtClean="0">
                <a:solidFill>
                  <a:schemeClr val="tx1"/>
                </a:solidFill>
                <a:latin typeface="Arial" panose="020B0604020202020204" pitchFamily="34" charset="0"/>
                <a:cs typeface="Arial" panose="020B0604020202020204" pitchFamily="34" charset="0"/>
              </a:rPr>
              <a:t>Paper </a:t>
            </a:r>
            <a:r>
              <a:rPr lang="en-GB" sz="3600" dirty="0">
                <a:solidFill>
                  <a:schemeClr val="tx1"/>
                </a:solidFill>
                <a:latin typeface="Arial" panose="020B0604020202020204" pitchFamily="34" charset="0"/>
                <a:cs typeface="Arial" panose="020B0604020202020204" pitchFamily="34" charset="0"/>
              </a:rPr>
              <a:t>2 Section C</a:t>
            </a:r>
          </a:p>
          <a:p>
            <a:pPr algn="l"/>
            <a:r>
              <a:rPr lang="en-GB" sz="3600" dirty="0" smtClean="0">
                <a:solidFill>
                  <a:schemeClr val="tx1"/>
                </a:solidFill>
                <a:latin typeface="Arial" panose="020B0604020202020204" pitchFamily="34" charset="0"/>
                <a:cs typeface="Arial" panose="020B0604020202020204" pitchFamily="34" charset="0"/>
              </a:rPr>
              <a:t>Strategies:</a:t>
            </a:r>
          </a:p>
          <a:p>
            <a:pPr marL="571500" indent="-571500" algn="l">
              <a:buFont typeface="Wingdings" panose="05000000000000000000" pitchFamily="2" charset="2"/>
              <a:buChar char="ü"/>
            </a:pPr>
            <a:r>
              <a:rPr lang="en-GB" sz="3600" dirty="0">
                <a:solidFill>
                  <a:schemeClr val="tx1"/>
                </a:solidFill>
                <a:latin typeface="Arial" panose="020B0604020202020204" pitchFamily="34" charset="0"/>
                <a:cs typeface="Arial" panose="020B0604020202020204" pitchFamily="34" charset="0"/>
              </a:rPr>
              <a:t>Learn the # for each area / perspective</a:t>
            </a:r>
          </a:p>
          <a:p>
            <a:pPr marL="571500" indent="-571500" algn="l">
              <a:buFont typeface="Wingdings" panose="05000000000000000000" pitchFamily="2" charset="2"/>
              <a:buChar char="ü"/>
            </a:pPr>
            <a:r>
              <a:rPr lang="en-GB" sz="3600" dirty="0">
                <a:solidFill>
                  <a:schemeClr val="tx1"/>
                </a:solidFill>
                <a:latin typeface="Arial" panose="020B0604020202020204" pitchFamily="34" charset="0"/>
                <a:cs typeface="Arial" panose="020B0604020202020204" pitchFamily="34" charset="0"/>
              </a:rPr>
              <a:t>Highlight the key words and phrases that could be evidence of </a:t>
            </a:r>
            <a:r>
              <a:rPr lang="en-GB" sz="3600" dirty="0" smtClean="0">
                <a:solidFill>
                  <a:schemeClr val="tx1"/>
                </a:solidFill>
                <a:latin typeface="Arial" panose="020B0604020202020204" pitchFamily="34" charset="0"/>
                <a:cs typeface="Arial" panose="020B0604020202020204" pitchFamily="34" charset="0"/>
              </a:rPr>
              <a:t>an area </a:t>
            </a:r>
            <a:r>
              <a:rPr lang="en-GB" sz="3600" dirty="0">
                <a:solidFill>
                  <a:schemeClr val="tx1"/>
                </a:solidFill>
                <a:latin typeface="Arial" panose="020B0604020202020204" pitchFamily="34" charset="0"/>
                <a:cs typeface="Arial" panose="020B0604020202020204" pitchFamily="34" charset="0"/>
              </a:rPr>
              <a:t>or perspective. </a:t>
            </a:r>
          </a:p>
          <a:p>
            <a:pPr marL="571500" indent="-571500" algn="l">
              <a:buFont typeface="Wingdings" panose="05000000000000000000" pitchFamily="2" charset="2"/>
              <a:buChar char="ü"/>
            </a:pPr>
            <a:r>
              <a:rPr lang="en-GB" sz="3600" dirty="0">
                <a:solidFill>
                  <a:schemeClr val="tx1"/>
                </a:solidFill>
                <a:latin typeface="Arial" panose="020B0604020202020204" pitchFamily="34" charset="0"/>
                <a:cs typeface="Arial" panose="020B0604020202020204" pitchFamily="34" charset="0"/>
              </a:rPr>
              <a:t>Explain what the area / perspective believes CAUSES behaviour</a:t>
            </a:r>
          </a:p>
          <a:p>
            <a:pPr marL="571500" indent="-571500" algn="l">
              <a:buFont typeface="Wingdings" panose="05000000000000000000" pitchFamily="2" charset="2"/>
              <a:buChar char="ü"/>
            </a:pPr>
            <a:r>
              <a:rPr lang="en-GB" sz="3600" dirty="0">
                <a:solidFill>
                  <a:schemeClr val="tx1"/>
                </a:solidFill>
                <a:latin typeface="Arial" panose="020B0604020202020204" pitchFamily="34" charset="0"/>
                <a:cs typeface="Arial" panose="020B0604020202020204" pitchFamily="34" charset="0"/>
              </a:rPr>
              <a:t>Link this to the article</a:t>
            </a:r>
          </a:p>
          <a:p>
            <a:pPr marL="571500" indent="-571500" algn="l">
              <a:buFont typeface="Wingdings" panose="05000000000000000000" pitchFamily="2" charset="2"/>
              <a:buChar char="ü"/>
            </a:pPr>
            <a:r>
              <a:rPr lang="en-GB" sz="3600" dirty="0">
                <a:solidFill>
                  <a:schemeClr val="tx1"/>
                </a:solidFill>
                <a:latin typeface="Arial" panose="020B0604020202020204" pitchFamily="34" charset="0"/>
                <a:cs typeface="Arial" panose="020B0604020202020204" pitchFamily="34" charset="0"/>
              </a:rPr>
              <a:t>Use quotes.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98" t="28788" r="52131" b="11364"/>
          <a:stretch/>
        </p:blipFill>
        <p:spPr bwMode="auto">
          <a:xfrm>
            <a:off x="6271918" y="2204864"/>
            <a:ext cx="2872081" cy="394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089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FFFF00"/>
          </a:solidFill>
          <a:ln>
            <a:solidFill>
              <a:schemeClr val="tx1"/>
            </a:solidFill>
          </a:ln>
        </p:spPr>
        <p:txBody>
          <a:bodyPr>
            <a:noAutofit/>
          </a:bodyPr>
          <a:lstStyle/>
          <a:p>
            <a:r>
              <a:rPr lang="en-GB" sz="2800" dirty="0" smtClean="0">
                <a:latin typeface="Arial" panose="020B0604020202020204" pitchFamily="34" charset="0"/>
                <a:cs typeface="Arial" panose="020B0604020202020204" pitchFamily="34" charset="0"/>
              </a:rPr>
              <a:t>What are the Principles of Individual Differences Area?</a:t>
            </a:r>
            <a:endParaRPr lang="en-GB" sz="2800" dirty="0">
              <a:latin typeface="Arial" panose="020B0604020202020204" pitchFamily="34" charset="0"/>
              <a:cs typeface="Arial" panose="020B0604020202020204" pitchFamily="34" charset="0"/>
            </a:endParaRPr>
          </a:p>
        </p:txBody>
      </p:sp>
      <p:pic>
        <p:nvPicPr>
          <p:cNvPr id="5122" name="Picture 2" descr="https://lh3.googleusercontent.com/-05jut5dXsoo/VemocMA4VgI/AAAAAAAATS8/BrP5h9Pw8nE/s0/2015-09-04_16-1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462" y="2204864"/>
            <a:ext cx="3023537"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0" y="764704"/>
            <a:ext cx="6120462" cy="6093296"/>
          </a:xfrm>
        </p:spPr>
        <p:txBody>
          <a:bodyPr>
            <a:noAutofit/>
          </a:bodyPr>
          <a:lstStyle/>
          <a:p>
            <a:pPr algn="l"/>
            <a:r>
              <a:rPr lang="en-GB" sz="4800" dirty="0" smtClean="0">
                <a:solidFill>
                  <a:schemeClr val="tx1"/>
                </a:solidFill>
                <a:latin typeface="Arial" panose="020B0604020202020204" pitchFamily="34" charset="0"/>
                <a:cs typeface="Arial" panose="020B0604020202020204" pitchFamily="34" charset="0"/>
              </a:rPr>
              <a:t>Every individual is genetically unique and this uniqueness is displayed through their behaviour. So everyone behaves differently.</a:t>
            </a:r>
          </a:p>
        </p:txBody>
      </p:sp>
    </p:spTree>
    <p:extLst>
      <p:ext uri="{BB962C8B-B14F-4D97-AF65-F5344CB8AC3E}">
        <p14:creationId xmlns:p14="http://schemas.microsoft.com/office/powerpoint/2010/main" val="1641223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92695"/>
          </a:xfrm>
          <a:solidFill>
            <a:srgbClr val="FFFF00"/>
          </a:solidFill>
          <a:ln>
            <a:solidFill>
              <a:schemeClr val="tx1"/>
            </a:solidFill>
          </a:ln>
        </p:spPr>
        <p:txBody>
          <a:bodyPr>
            <a:noAutofit/>
          </a:bodyPr>
          <a:lstStyle/>
          <a:p>
            <a:r>
              <a:rPr lang="en-GB" sz="2800" dirty="0" smtClean="0">
                <a:latin typeface="Arial" panose="020B0604020202020204" pitchFamily="34" charset="0"/>
                <a:cs typeface="Arial" panose="020B0604020202020204" pitchFamily="34" charset="0"/>
              </a:rPr>
              <a:t>What are the Principles of Individual Differences Area?</a:t>
            </a:r>
            <a:endParaRPr lang="en-GB" sz="2800" dirty="0">
              <a:latin typeface="Arial" panose="020B0604020202020204" pitchFamily="34" charset="0"/>
              <a:cs typeface="Arial" panose="020B0604020202020204" pitchFamily="34" charset="0"/>
            </a:endParaRPr>
          </a:p>
        </p:txBody>
      </p:sp>
      <p:pic>
        <p:nvPicPr>
          <p:cNvPr id="5122" name="Picture 2" descr="https://lh3.googleusercontent.com/-05jut5dXsoo/VemocMA4VgI/AAAAAAAATS8/BrP5h9Pw8nE/s0/2015-09-04_16-1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462" y="2204864"/>
            <a:ext cx="3023537"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a:spLocks noGrp="1"/>
          </p:cNvSpPr>
          <p:nvPr>
            <p:ph type="subTitle" idx="1"/>
          </p:nvPr>
        </p:nvSpPr>
        <p:spPr>
          <a:xfrm>
            <a:off x="0" y="764704"/>
            <a:ext cx="6120462" cy="6093296"/>
          </a:xfrm>
        </p:spPr>
        <p:txBody>
          <a:bodyPr>
            <a:noAutofit/>
          </a:bodyPr>
          <a:lstStyle/>
          <a:p>
            <a:pPr algn="l"/>
            <a:r>
              <a:rPr lang="en-GB" sz="4400" dirty="0" smtClean="0">
                <a:solidFill>
                  <a:schemeClr val="tx1"/>
                </a:solidFill>
                <a:latin typeface="Arial" panose="020B0604020202020204" pitchFamily="34" charset="0"/>
                <a:cs typeface="Arial" panose="020B0604020202020204" pitchFamily="34" charset="0"/>
              </a:rPr>
              <a:t>All human characteristics can be measured from one person and quantified. The measures gained from one person are different to those gained from another.</a:t>
            </a:r>
          </a:p>
        </p:txBody>
      </p:sp>
    </p:spTree>
    <p:extLst>
      <p:ext uri="{BB962C8B-B14F-4D97-AF65-F5344CB8AC3E}">
        <p14:creationId xmlns:p14="http://schemas.microsoft.com/office/powerpoint/2010/main" val="645075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nd Blue Powerpoint Presentation">
  <a:themeElements>
    <a:clrScheme name="White and Blue 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nd Blue Powerpoint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and Blue 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and Blue 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and Blue 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and Blue 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and Blue 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and Blue 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and Blue 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and Blue 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and Blue 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and Blue 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and Blue 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and Blue 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3204</Words>
  <Application>Microsoft Office PowerPoint</Application>
  <PresentationFormat>On-screen Show (4:3)</PresentationFormat>
  <Paragraphs>283</Paragraphs>
  <Slides>74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74</vt:i4>
      </vt:variant>
    </vt:vector>
  </HeadingPairs>
  <TitlesOfParts>
    <vt:vector size="82" baseType="lpstr">
      <vt:lpstr>Arial</vt:lpstr>
      <vt:lpstr>Calibri</vt:lpstr>
      <vt:lpstr>Myriad Pro Light</vt:lpstr>
      <vt:lpstr>Times New Roman</vt:lpstr>
      <vt:lpstr>Wingdings</vt:lpstr>
      <vt:lpstr>Office Theme</vt:lpstr>
      <vt:lpstr>White and Blue Powerpoint Presentation</vt:lpstr>
      <vt:lpstr>1_Office Theme</vt:lpstr>
      <vt:lpstr>Where am I assessed on Freud, the Individual Differences Area and the  Psychodynamic Perspective?</vt:lpstr>
      <vt:lpstr>Why is Freud in both the Individual Differences Area and the Psychodynamic Perspective?</vt:lpstr>
      <vt:lpstr>What is the Individual Differences Area all about?</vt:lpstr>
      <vt:lpstr>What is the Individual Differences Area all about?</vt:lpstr>
      <vt:lpstr>What is the Individual Differences Area all about?</vt:lpstr>
      <vt:lpstr>PowerPoint Presentation</vt:lpstr>
      <vt:lpstr>What are the Principles of Individual Differences Area?</vt:lpstr>
      <vt:lpstr>What are the Principles of Individual Differences Area?</vt:lpstr>
      <vt:lpstr>What are the Principles of Individual Differences Area?</vt:lpstr>
      <vt:lpstr>What are the Principles of Individual Differences Area?</vt:lpstr>
      <vt:lpstr>Why is Freud Placed in the Individual Differences Area?</vt:lpstr>
      <vt:lpstr>Why is Freud Placed in the Individual Differences Area?</vt:lpstr>
      <vt:lpstr>PowerPoint Presentation</vt:lpstr>
      <vt:lpstr>What are the Principles of the Psychodynamic Perspective?</vt:lpstr>
      <vt:lpstr>PowerPoint Presentation</vt:lpstr>
      <vt:lpstr>PowerPoint Presentation</vt:lpstr>
      <vt:lpstr>PowerPoint Presentation</vt:lpstr>
      <vt:lpstr>Why is Freud Placed in the Psychodynamic Perspective?</vt:lpstr>
      <vt:lpstr>Why is Freud Placed in the Psychodynamic Perspective?</vt:lpstr>
      <vt:lpstr>Why COULD Freud be placed in the Developmental Area?</vt:lpstr>
      <vt:lpstr>Using the text the clip, summarise Freud’s case study for 5 marks:</vt:lpstr>
      <vt:lpstr>Core Study: Sigmund Freud (1909) The analysis of  a  phobia of a five year old boy The Case Study of Little Hans </vt:lpstr>
      <vt:lpstr>Core Study: Sigmund Freud (1909) The analysis of  a  phobia of a five year old boy The Case Study of Little Hans </vt:lpstr>
      <vt:lpstr>The analysis of  a  phobia of a five year old boy The Case Study of Little Hans </vt:lpstr>
      <vt:lpstr>The analysis of  a  phobia of a five year old boy The Case Study of Little Hans </vt:lpstr>
      <vt:lpstr>What was Freud’s Methodology?</vt:lpstr>
      <vt:lpstr>What was Freud’s Methodology?</vt:lpstr>
      <vt:lpstr>Evaluation of Freud’s case study research methods</vt:lpstr>
      <vt:lpstr>PowerPoint Presentation</vt:lpstr>
      <vt:lpstr>Little Hans: Freud’s Only Child Case Study</vt:lpstr>
      <vt:lpstr>Little Hans: Freud’s Only Child Case Study</vt:lpstr>
      <vt:lpstr>Little Hans: Sister is born</vt:lpstr>
      <vt:lpstr>Little Hans – Father writes to Freud</vt:lpstr>
      <vt:lpstr>PowerPoint Presentation</vt:lpstr>
      <vt:lpstr>Little Hans: Dreams and fantasies   </vt:lpstr>
      <vt:lpstr>PowerPoint Presentation</vt:lpstr>
      <vt:lpstr>Little Hans: Dreams and fantasies   </vt:lpstr>
      <vt:lpstr>PowerPoint Presentation</vt:lpstr>
      <vt:lpstr>PowerPoint Presentation</vt:lpstr>
      <vt:lpstr>Little Hans:  Criticisms</vt:lpstr>
      <vt:lpstr>PowerPoint Presentation</vt:lpstr>
      <vt:lpstr>PowerPoint Presentation</vt:lpstr>
      <vt:lpstr>PowerPoint Presentation</vt:lpstr>
      <vt:lpstr>On your whiteboard, write 3 strengths and 3 weaknesses of the Little Hans case study</vt:lpstr>
      <vt:lpstr>What are the Strengths and Weaknesses of the Little Hans Case Study?</vt:lpstr>
      <vt:lpstr>Which of the following statements is a directional (one-tailed) hypothesis?  A There will be no difference in aggression towards an inflatable toy between boys and girls. B Men and women will have different scores on a crossword. C There will be a difference in tidiness of the bedroom depending on gender. D Men are better at map reading than women.</vt:lpstr>
      <vt:lpstr>Which of the following statements is a directional (one-tailed) hypothesis?  A There will be no difference in aggression towards an inflatable toy between boys and girls. B Men and women will have different scores on a crossword. C There will be a difference in tidiness of the bedroom depending on gender. D Men are better at map reading than women.</vt:lpstr>
      <vt:lpstr>According to Freud’s theory of psychosexual development the superego develops in the  A oral stage B anal stage C phallic stage D latency stage</vt:lpstr>
      <vt:lpstr>According to Freud’s theory of psychosexual development the superego develops in the  A oral stage B anal stage C phallic stage D latency stage</vt:lpstr>
      <vt:lpstr>Barry bullied his little brother when they were both children but now, as an adult, has no memory of this behaviour. This is an example of  A repression B Oedipus complex C the superego D the conscious</vt:lpstr>
      <vt:lpstr>Barry bullied his little brother when they were both children but now, as an adult, has no memory of this behaviour. This is an example of  A repression B Oedipus complex C the superego D the conscious</vt:lpstr>
      <vt:lpstr>PowerPoint Presentation</vt:lpstr>
      <vt:lpstr>1. D 2. D 3. A 4. C 5. D 6. C 7. C 8. C 9. D 10. D </vt:lpstr>
      <vt:lpstr>PowerPoint Presentation</vt:lpstr>
      <vt:lpstr>PowerPoint Presentation</vt:lpstr>
      <vt:lpstr>PowerPoint Presentation</vt:lpstr>
      <vt:lpstr>In your pairs, analyse the Little Hans case study in reference to the key idea. Present for all students.</vt:lpstr>
      <vt:lpstr>Evaluate the Little Hans case study. * Point – Explanation – Evidence – Link  * 2 different colours IF there are positive and negative points to be made</vt:lpstr>
      <vt:lpstr>When developing our points, we need examples from the studies. Work out which piece of evidence supports each 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am I assessed on Freud, the Individual Differences Area and the  Psychodynamic Perspective?</vt:lpstr>
      <vt:lpstr>Where am I assessed on Freud, the Individual Differences Area and the  Psychodynamic Perspective?</vt:lpstr>
      <vt:lpstr>Where am I assessed on Freud, the Individual Differences Area and the  Psychodynamic Perspective?</vt:lpstr>
      <vt:lpstr>Where am I assessed on Freud, the Individual Differences Area and the  Psychodynamic Perspective?</vt:lpstr>
      <vt:lpstr>Where am I assessed on Freud, the Individual Differences Area and the  Psychodynamic Perspective?</vt:lpstr>
      <vt:lpstr>Where am I assessed on Freud, the Individual Differences Area and the  Psychodynamic Perspective?</vt:lpstr>
      <vt:lpstr>Where am I assessed on Freud, the Individual Differences Area and the  Psychodynamic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Evagora V</dc:creator>
  <cp:lastModifiedBy>Evagora V (Staff)</cp:lastModifiedBy>
  <cp:revision>34</cp:revision>
  <dcterms:created xsi:type="dcterms:W3CDTF">2017-01-10T07:34:08Z</dcterms:created>
  <dcterms:modified xsi:type="dcterms:W3CDTF">2019-01-31T11:36:56Z</dcterms:modified>
</cp:coreProperties>
</file>