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9"/>
  </p:notesMasterIdLst>
  <p:handoutMasterIdLst>
    <p:handoutMasterId r:id="rId310"/>
  </p:handoutMasterIdLst>
  <p:sldIdLst>
    <p:sldId id="475" r:id="rId2"/>
    <p:sldId id="257" r:id="rId3"/>
    <p:sldId id="258" r:id="rId4"/>
    <p:sldId id="259" r:id="rId5"/>
    <p:sldId id="476" r:id="rId6"/>
    <p:sldId id="260" r:id="rId7"/>
    <p:sldId id="261" r:id="rId8"/>
    <p:sldId id="262" r:id="rId9"/>
    <p:sldId id="263"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479" r:id="rId28"/>
    <p:sldId id="282" r:id="rId29"/>
    <p:sldId id="283" r:id="rId30"/>
    <p:sldId id="284" r:id="rId31"/>
    <p:sldId id="285" r:id="rId32"/>
    <p:sldId id="582" r:id="rId33"/>
    <p:sldId id="286" r:id="rId34"/>
    <p:sldId id="287" r:id="rId35"/>
    <p:sldId id="288" r:id="rId36"/>
    <p:sldId id="289" r:id="rId37"/>
    <p:sldId id="290" r:id="rId38"/>
    <p:sldId id="548" r:id="rId39"/>
    <p:sldId id="446"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408" r:id="rId157"/>
    <p:sldId id="409" r:id="rId158"/>
    <p:sldId id="410" r:id="rId159"/>
    <p:sldId id="411" r:id="rId160"/>
    <p:sldId id="412" r:id="rId161"/>
    <p:sldId id="413" r:id="rId162"/>
    <p:sldId id="414" r:id="rId163"/>
    <p:sldId id="415" r:id="rId164"/>
    <p:sldId id="416" r:id="rId165"/>
    <p:sldId id="417" r:id="rId166"/>
    <p:sldId id="418" r:id="rId167"/>
    <p:sldId id="419" r:id="rId168"/>
    <p:sldId id="420" r:id="rId169"/>
    <p:sldId id="421" r:id="rId170"/>
    <p:sldId id="422" r:id="rId171"/>
    <p:sldId id="423" r:id="rId172"/>
    <p:sldId id="424" r:id="rId173"/>
    <p:sldId id="425" r:id="rId174"/>
    <p:sldId id="426" r:id="rId175"/>
    <p:sldId id="427" r:id="rId176"/>
    <p:sldId id="428" r:id="rId177"/>
    <p:sldId id="429" r:id="rId178"/>
    <p:sldId id="430" r:id="rId179"/>
    <p:sldId id="431" r:id="rId180"/>
    <p:sldId id="432" r:id="rId181"/>
    <p:sldId id="434" r:id="rId182"/>
    <p:sldId id="583" r:id="rId183"/>
    <p:sldId id="435" r:id="rId184"/>
    <p:sldId id="436" r:id="rId185"/>
    <p:sldId id="437" r:id="rId186"/>
    <p:sldId id="584" r:id="rId187"/>
    <p:sldId id="439" r:id="rId188"/>
    <p:sldId id="440" r:id="rId189"/>
    <p:sldId id="438" r:id="rId190"/>
    <p:sldId id="441" r:id="rId191"/>
    <p:sldId id="442" r:id="rId192"/>
    <p:sldId id="443" r:id="rId193"/>
    <p:sldId id="444" r:id="rId194"/>
    <p:sldId id="447" r:id="rId195"/>
    <p:sldId id="448" r:id="rId196"/>
    <p:sldId id="547" r:id="rId197"/>
    <p:sldId id="449" r:id="rId198"/>
    <p:sldId id="450" r:id="rId199"/>
    <p:sldId id="539" r:id="rId200"/>
    <p:sldId id="541" r:id="rId201"/>
    <p:sldId id="540" r:id="rId202"/>
    <p:sldId id="502" r:id="rId203"/>
    <p:sldId id="542" r:id="rId204"/>
    <p:sldId id="452" r:id="rId205"/>
    <p:sldId id="453" r:id="rId206"/>
    <p:sldId id="454" r:id="rId207"/>
    <p:sldId id="533" r:id="rId208"/>
    <p:sldId id="456" r:id="rId209"/>
    <p:sldId id="457" r:id="rId210"/>
    <p:sldId id="535" r:id="rId211"/>
    <p:sldId id="459" r:id="rId212"/>
    <p:sldId id="460" r:id="rId213"/>
    <p:sldId id="461" r:id="rId214"/>
    <p:sldId id="463" r:id="rId215"/>
    <p:sldId id="467" r:id="rId216"/>
    <p:sldId id="503" r:id="rId217"/>
    <p:sldId id="538" r:id="rId218"/>
    <p:sldId id="543" r:id="rId219"/>
    <p:sldId id="536" r:id="rId220"/>
    <p:sldId id="464" r:id="rId221"/>
    <p:sldId id="465" r:id="rId222"/>
    <p:sldId id="468" r:id="rId223"/>
    <p:sldId id="469" r:id="rId224"/>
    <p:sldId id="470" r:id="rId225"/>
    <p:sldId id="471" r:id="rId226"/>
    <p:sldId id="472" r:id="rId227"/>
    <p:sldId id="544" r:id="rId228"/>
    <p:sldId id="477" r:id="rId229"/>
    <p:sldId id="549" r:id="rId230"/>
    <p:sldId id="478" r:id="rId231"/>
    <p:sldId id="585" r:id="rId232"/>
    <p:sldId id="586" r:id="rId233"/>
    <p:sldId id="501" r:id="rId234"/>
    <p:sldId id="506" r:id="rId235"/>
    <p:sldId id="504" r:id="rId236"/>
    <p:sldId id="505" r:id="rId237"/>
    <p:sldId id="545" r:id="rId238"/>
    <p:sldId id="508" r:id="rId239"/>
    <p:sldId id="546" r:id="rId240"/>
    <p:sldId id="511" r:id="rId241"/>
    <p:sldId id="512" r:id="rId242"/>
    <p:sldId id="513" r:id="rId243"/>
    <p:sldId id="514" r:id="rId244"/>
    <p:sldId id="515" r:id="rId245"/>
    <p:sldId id="516" r:id="rId246"/>
    <p:sldId id="518" r:id="rId247"/>
    <p:sldId id="519" r:id="rId248"/>
    <p:sldId id="520" r:id="rId249"/>
    <p:sldId id="521" r:id="rId250"/>
    <p:sldId id="523" r:id="rId251"/>
    <p:sldId id="524" r:id="rId252"/>
    <p:sldId id="550" r:id="rId253"/>
    <p:sldId id="526" r:id="rId254"/>
    <p:sldId id="527" r:id="rId255"/>
    <p:sldId id="531" r:id="rId256"/>
    <p:sldId id="532" r:id="rId257"/>
    <p:sldId id="551" r:id="rId258"/>
    <p:sldId id="552" r:id="rId259"/>
    <p:sldId id="553" r:id="rId260"/>
    <p:sldId id="554" r:id="rId261"/>
    <p:sldId id="480" r:id="rId262"/>
    <p:sldId id="491" r:id="rId263"/>
    <p:sldId id="481" r:id="rId264"/>
    <p:sldId id="482" r:id="rId265"/>
    <p:sldId id="483" r:id="rId266"/>
    <p:sldId id="484" r:id="rId267"/>
    <p:sldId id="485" r:id="rId268"/>
    <p:sldId id="486" r:id="rId269"/>
    <p:sldId id="555" r:id="rId270"/>
    <p:sldId id="587" r:id="rId271"/>
    <p:sldId id="487" r:id="rId272"/>
    <p:sldId id="558" r:id="rId273"/>
    <p:sldId id="559" r:id="rId274"/>
    <p:sldId id="560" r:id="rId275"/>
    <p:sldId id="561" r:id="rId276"/>
    <p:sldId id="562" r:id="rId277"/>
    <p:sldId id="563" r:id="rId278"/>
    <p:sldId id="564" r:id="rId279"/>
    <p:sldId id="570" r:id="rId280"/>
    <p:sldId id="571" r:id="rId281"/>
    <p:sldId id="572" r:id="rId282"/>
    <p:sldId id="573" r:id="rId283"/>
    <p:sldId id="565" r:id="rId284"/>
    <p:sldId id="566" r:id="rId285"/>
    <p:sldId id="567" r:id="rId286"/>
    <p:sldId id="569" r:id="rId287"/>
    <p:sldId id="568" r:id="rId288"/>
    <p:sldId id="557" r:id="rId289"/>
    <p:sldId id="574" r:id="rId290"/>
    <p:sldId id="556" r:id="rId291"/>
    <p:sldId id="488" r:id="rId292"/>
    <p:sldId id="489" r:id="rId293"/>
    <p:sldId id="490" r:id="rId294"/>
    <p:sldId id="493" r:id="rId295"/>
    <p:sldId id="494" r:id="rId296"/>
    <p:sldId id="495" r:id="rId297"/>
    <p:sldId id="496" r:id="rId298"/>
    <p:sldId id="497" r:id="rId299"/>
    <p:sldId id="499" r:id="rId300"/>
    <p:sldId id="492" r:id="rId301"/>
    <p:sldId id="575" r:id="rId302"/>
    <p:sldId id="576" r:id="rId303"/>
    <p:sldId id="577" r:id="rId304"/>
    <p:sldId id="578" r:id="rId305"/>
    <p:sldId id="579" r:id="rId306"/>
    <p:sldId id="580" r:id="rId307"/>
    <p:sldId id="581" r:id="rId3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33" d="100"/>
          <a:sy n="33" d="100"/>
        </p:scale>
        <p:origin x="1038" y="852"/>
      </p:cViewPr>
      <p:guideLst>
        <p:guide orient="horz" pos="2160"/>
        <p:guide pos="2880"/>
      </p:guideLst>
    </p:cSldViewPr>
  </p:slideViewPr>
  <p:notesTextViewPr>
    <p:cViewPr>
      <p:scale>
        <a:sx n="1" d="1"/>
        <a:sy n="1" d="1"/>
      </p:scale>
      <p:origin x="0" y="0"/>
    </p:cViewPr>
  </p:notesTextViewPr>
  <p:sorterViewPr>
    <p:cViewPr>
      <p:scale>
        <a:sx n="33" d="100"/>
        <a:sy n="33" d="100"/>
      </p:scale>
      <p:origin x="0" y="-2171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handoutMaster" Target="handoutMasters/handoutMaster1.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presProps" Target="presProp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viewProps" Target="viewProps.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tableStyles" Target="tableStyles.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2225" cap="rnd">
              <a:solidFill>
                <a:schemeClr val="accent1"/>
              </a:solidFill>
              <a:round/>
            </a:ln>
            <a:effectLst/>
          </c:spPr>
          <c:marker>
            <c:symbol val="none"/>
          </c:marker>
          <c:cat>
            <c:strRef>
              <c:f>Sheet1!$E$1:$E$5</c:f>
              <c:strCache>
                <c:ptCount val="5"/>
                <c:pt idx="0">
                  <c:v>4 years old</c:v>
                </c:pt>
                <c:pt idx="1">
                  <c:v>20s </c:v>
                </c:pt>
                <c:pt idx="2">
                  <c:v>30s</c:v>
                </c:pt>
                <c:pt idx="3">
                  <c:v>40s</c:v>
                </c:pt>
                <c:pt idx="4">
                  <c:v>40s</c:v>
                </c:pt>
              </c:strCache>
            </c:strRef>
          </c:cat>
          <c:val>
            <c:numRef>
              <c:f>Sheet1!$F$1:$F$5</c:f>
              <c:numCache>
                <c:formatCode>General</c:formatCode>
                <c:ptCount val="5"/>
                <c:pt idx="0">
                  <c:v>562</c:v>
                </c:pt>
                <c:pt idx="1">
                  <c:v>155</c:v>
                </c:pt>
                <c:pt idx="2">
                  <c:v>135</c:v>
                </c:pt>
                <c:pt idx="3">
                  <c:v>59</c:v>
                </c:pt>
                <c:pt idx="4">
                  <c:v>27</c:v>
                </c:pt>
              </c:numCache>
            </c:numRef>
          </c:val>
          <c:smooth val="0"/>
          <c:extLst>
            <c:ext xmlns:c16="http://schemas.microsoft.com/office/drawing/2014/chart" uri="{C3380CC4-5D6E-409C-BE32-E72D297353CC}">
              <c16:uniqueId val="{00000000-C9B6-43AD-83EB-47EF35E8334B}"/>
            </c:ext>
          </c:extLst>
        </c:ser>
        <c:ser>
          <c:idx val="1"/>
          <c:order val="1"/>
          <c:spPr>
            <a:ln w="22225" cap="rnd">
              <a:solidFill>
                <a:schemeClr val="accent2"/>
              </a:solidFill>
              <a:round/>
            </a:ln>
            <a:effectLst/>
          </c:spPr>
          <c:marker>
            <c:symbol val="none"/>
          </c:marker>
          <c:cat>
            <c:strRef>
              <c:f>Sheet1!$E$1:$E$5</c:f>
              <c:strCache>
                <c:ptCount val="5"/>
                <c:pt idx="0">
                  <c:v>4 years old</c:v>
                </c:pt>
                <c:pt idx="1">
                  <c:v>20s </c:v>
                </c:pt>
                <c:pt idx="2">
                  <c:v>30s</c:v>
                </c:pt>
                <c:pt idx="3">
                  <c:v>40s</c:v>
                </c:pt>
                <c:pt idx="4">
                  <c:v>40s</c:v>
                </c:pt>
              </c:strCache>
            </c:strRef>
          </c:cat>
          <c:val>
            <c:numRef>
              <c:f>Sheet1!$G$1:$G$5</c:f>
              <c:numCache>
                <c:formatCode>0%</c:formatCode>
                <c:ptCount val="5"/>
                <c:pt idx="0">
                  <c:v>1</c:v>
                </c:pt>
                <c:pt idx="1">
                  <c:v>0.27580071174377224</c:v>
                </c:pt>
                <c:pt idx="2">
                  <c:v>0.2402135231316726</c:v>
                </c:pt>
                <c:pt idx="3">
                  <c:v>0.10498220640569395</c:v>
                </c:pt>
                <c:pt idx="4" formatCode="0.0%">
                  <c:v>4.8042704626334518E-2</c:v>
                </c:pt>
              </c:numCache>
            </c:numRef>
          </c:val>
          <c:smooth val="0"/>
          <c:extLst>
            <c:ext xmlns:c16="http://schemas.microsoft.com/office/drawing/2014/chart" uri="{C3380CC4-5D6E-409C-BE32-E72D297353CC}">
              <c16:uniqueId val="{00000001-C9B6-43AD-83EB-47EF35E8334B}"/>
            </c:ext>
          </c:extLst>
        </c:ser>
        <c:dLbls>
          <c:showLegendKey val="0"/>
          <c:showVal val="0"/>
          <c:showCatName val="0"/>
          <c:showSerName val="0"/>
          <c:showPercent val="0"/>
          <c:showBubbleSize val="0"/>
        </c:dLbls>
        <c:smooth val="0"/>
        <c:axId val="28873088"/>
        <c:axId val="28874624"/>
      </c:lineChart>
      <c:catAx>
        <c:axId val="28873088"/>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28874624"/>
        <c:crosses val="autoZero"/>
        <c:auto val="1"/>
        <c:lblAlgn val="ctr"/>
        <c:lblOffset val="100"/>
        <c:noMultiLvlLbl val="0"/>
      </c:catAx>
      <c:valAx>
        <c:axId val="28874624"/>
        <c:scaling>
          <c:orientation val="minMax"/>
        </c:scaling>
        <c:delete val="0"/>
        <c:axPos val="l"/>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28873088"/>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DB4AB8-8337-4E3B-8F58-FCC8F30D5502}" type="datetimeFigureOut">
              <a:rPr lang="en-GB" smtClean="0"/>
              <a:t>18/03/2019</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20A0A2B-A08A-4E60-BBCD-7C93BA0F5784}" type="slidenum">
              <a:rPr lang="en-GB" smtClean="0"/>
              <a:t>‹#›</a:t>
            </a:fld>
            <a:endParaRPr lang="en-GB"/>
          </a:p>
        </p:txBody>
      </p:sp>
    </p:spTree>
    <p:extLst>
      <p:ext uri="{BB962C8B-B14F-4D97-AF65-F5344CB8AC3E}">
        <p14:creationId xmlns:p14="http://schemas.microsoft.com/office/powerpoint/2010/main" val="1611140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678A6E-0757-49A6-A4C4-50FEC3F6647F}" type="datetimeFigureOut">
              <a:rPr lang="en-GB" smtClean="0"/>
              <a:t>18/03/2019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D6BD6B-73CE-4942-ABB2-86693F994BBD}" type="slidenum">
              <a:rPr lang="en-GB" smtClean="0"/>
              <a:t>‹#›</a:t>
            </a:fld>
            <a:endParaRPr lang="en-GB"/>
          </a:p>
        </p:txBody>
      </p:sp>
    </p:spTree>
    <p:extLst>
      <p:ext uri="{BB962C8B-B14F-4D97-AF65-F5344CB8AC3E}">
        <p14:creationId xmlns:p14="http://schemas.microsoft.com/office/powerpoint/2010/main" val="1719220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Naturally occurring</a:t>
            </a:r>
            <a:endParaRPr lang="en-GB" dirty="0"/>
          </a:p>
        </p:txBody>
      </p:sp>
      <p:sp>
        <p:nvSpPr>
          <p:cNvPr id="4" name="Slide Number Placeholder 3"/>
          <p:cNvSpPr>
            <a:spLocks noGrp="1"/>
          </p:cNvSpPr>
          <p:nvPr>
            <p:ph type="sldNum" sz="quarter" idx="10"/>
          </p:nvPr>
        </p:nvSpPr>
        <p:spPr/>
        <p:txBody>
          <a:bodyPr/>
          <a:lstStyle/>
          <a:p>
            <a:fld id="{43DCAB35-2F59-4C29-8A8D-3891BF4D2E94}" type="slidenum">
              <a:rPr lang="en-GB" smtClean="0">
                <a:solidFill>
                  <a:prstClr val="black"/>
                </a:solidFill>
              </a:rPr>
              <a:pPr/>
              <a:t>204</a:t>
            </a:fld>
            <a:endParaRPr lang="en-GB">
              <a:solidFill>
                <a:prstClr val="black"/>
              </a:solidFill>
            </a:endParaRPr>
          </a:p>
        </p:txBody>
      </p:sp>
    </p:spTree>
    <p:extLst>
      <p:ext uri="{BB962C8B-B14F-4D97-AF65-F5344CB8AC3E}">
        <p14:creationId xmlns:p14="http://schemas.microsoft.com/office/powerpoint/2010/main" val="1277746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1" indent="-171431">
              <a:buFontTx/>
              <a:buChar char="-"/>
            </a:pPr>
            <a:r>
              <a:rPr lang="en-GB" dirty="0" smtClean="0"/>
              <a:t>Participants pressed the button when they were supposed to</a:t>
            </a:r>
          </a:p>
          <a:p>
            <a:pPr marL="171431" indent="-171431">
              <a:buFontTx/>
              <a:buChar char="-"/>
            </a:pPr>
            <a:r>
              <a:rPr lang="en-GB" dirty="0" smtClean="0"/>
              <a:t>They pressed the button in error when they saw the happy face</a:t>
            </a:r>
            <a:r>
              <a:rPr lang="en-GB" baseline="0" dirty="0" smtClean="0"/>
              <a:t> more times than the high delayers</a:t>
            </a:r>
            <a:endParaRPr lang="en-GB" dirty="0"/>
          </a:p>
        </p:txBody>
      </p:sp>
      <p:sp>
        <p:nvSpPr>
          <p:cNvPr id="4" name="Slide Number Placeholder 3"/>
          <p:cNvSpPr>
            <a:spLocks noGrp="1"/>
          </p:cNvSpPr>
          <p:nvPr>
            <p:ph type="sldNum" sz="quarter" idx="10"/>
          </p:nvPr>
        </p:nvSpPr>
        <p:spPr/>
        <p:txBody>
          <a:bodyPr/>
          <a:lstStyle/>
          <a:p>
            <a:fld id="{43DCAB35-2F59-4C29-8A8D-3891BF4D2E94}" type="slidenum">
              <a:rPr lang="en-GB" smtClean="0">
                <a:solidFill>
                  <a:prstClr val="black"/>
                </a:solidFill>
              </a:rPr>
              <a:pPr/>
              <a:t>219</a:t>
            </a:fld>
            <a:endParaRPr lang="en-GB">
              <a:solidFill>
                <a:prstClr val="black"/>
              </a:solidFill>
            </a:endParaRPr>
          </a:p>
        </p:txBody>
      </p:sp>
    </p:spTree>
    <p:extLst>
      <p:ext uri="{BB962C8B-B14F-4D97-AF65-F5344CB8AC3E}">
        <p14:creationId xmlns:p14="http://schemas.microsoft.com/office/powerpoint/2010/main" val="2520586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1" indent="-171431">
              <a:buFontTx/>
              <a:buChar char="-"/>
            </a:pPr>
            <a:endParaRPr lang="en-GB" dirty="0"/>
          </a:p>
        </p:txBody>
      </p:sp>
      <p:sp>
        <p:nvSpPr>
          <p:cNvPr id="4" name="Slide Number Placeholder 3"/>
          <p:cNvSpPr>
            <a:spLocks noGrp="1"/>
          </p:cNvSpPr>
          <p:nvPr>
            <p:ph type="sldNum" sz="quarter" idx="10"/>
          </p:nvPr>
        </p:nvSpPr>
        <p:spPr/>
        <p:txBody>
          <a:bodyPr/>
          <a:lstStyle/>
          <a:p>
            <a:fld id="{43DCAB35-2F59-4C29-8A8D-3891BF4D2E94}" type="slidenum">
              <a:rPr lang="en-GB" smtClean="0">
                <a:solidFill>
                  <a:prstClr val="black"/>
                </a:solidFill>
              </a:rPr>
              <a:pPr/>
              <a:t>222</a:t>
            </a:fld>
            <a:endParaRPr lang="en-GB">
              <a:solidFill>
                <a:prstClr val="black"/>
              </a:solidFill>
            </a:endParaRPr>
          </a:p>
        </p:txBody>
      </p:sp>
    </p:spTree>
    <p:extLst>
      <p:ext uri="{BB962C8B-B14F-4D97-AF65-F5344CB8AC3E}">
        <p14:creationId xmlns:p14="http://schemas.microsoft.com/office/powerpoint/2010/main" val="498372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1" indent="-171431">
              <a:buFontTx/>
              <a:buChar char="-"/>
            </a:pPr>
            <a:endParaRPr lang="en-GB" dirty="0"/>
          </a:p>
        </p:txBody>
      </p:sp>
      <p:sp>
        <p:nvSpPr>
          <p:cNvPr id="4" name="Slide Number Placeholder 3"/>
          <p:cNvSpPr>
            <a:spLocks noGrp="1"/>
          </p:cNvSpPr>
          <p:nvPr>
            <p:ph type="sldNum" sz="quarter" idx="10"/>
          </p:nvPr>
        </p:nvSpPr>
        <p:spPr/>
        <p:txBody>
          <a:bodyPr/>
          <a:lstStyle/>
          <a:p>
            <a:fld id="{43DCAB35-2F59-4C29-8A8D-3891BF4D2E94}" type="slidenum">
              <a:rPr lang="en-GB" smtClean="0">
                <a:solidFill>
                  <a:prstClr val="black"/>
                </a:solidFill>
              </a:rPr>
              <a:pPr/>
              <a:t>223</a:t>
            </a:fld>
            <a:endParaRPr lang="en-GB">
              <a:solidFill>
                <a:prstClr val="black"/>
              </a:solidFill>
            </a:endParaRPr>
          </a:p>
        </p:txBody>
      </p:sp>
    </p:spTree>
    <p:extLst>
      <p:ext uri="{BB962C8B-B14F-4D97-AF65-F5344CB8AC3E}">
        <p14:creationId xmlns:p14="http://schemas.microsoft.com/office/powerpoint/2010/main" val="498372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1" indent="-171431">
              <a:buFontTx/>
              <a:buChar char="-"/>
            </a:pPr>
            <a:endParaRPr lang="en-GB" dirty="0"/>
          </a:p>
        </p:txBody>
      </p:sp>
      <p:sp>
        <p:nvSpPr>
          <p:cNvPr id="4" name="Slide Number Placeholder 3"/>
          <p:cNvSpPr>
            <a:spLocks noGrp="1"/>
          </p:cNvSpPr>
          <p:nvPr>
            <p:ph type="sldNum" sz="quarter" idx="10"/>
          </p:nvPr>
        </p:nvSpPr>
        <p:spPr/>
        <p:txBody>
          <a:bodyPr/>
          <a:lstStyle/>
          <a:p>
            <a:fld id="{43DCAB35-2F59-4C29-8A8D-3891BF4D2E94}" type="slidenum">
              <a:rPr lang="en-GB" smtClean="0">
                <a:solidFill>
                  <a:prstClr val="black"/>
                </a:solidFill>
              </a:rPr>
              <a:pPr/>
              <a:t>224</a:t>
            </a:fld>
            <a:endParaRPr lang="en-GB">
              <a:solidFill>
                <a:prstClr val="black"/>
              </a:solidFill>
            </a:endParaRPr>
          </a:p>
        </p:txBody>
      </p:sp>
    </p:spTree>
    <p:extLst>
      <p:ext uri="{BB962C8B-B14F-4D97-AF65-F5344CB8AC3E}">
        <p14:creationId xmlns:p14="http://schemas.microsoft.com/office/powerpoint/2010/main" val="498372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1" indent="-171431">
              <a:buFontTx/>
              <a:buChar char="-"/>
            </a:pPr>
            <a:endParaRPr lang="en-GB" dirty="0"/>
          </a:p>
        </p:txBody>
      </p:sp>
      <p:sp>
        <p:nvSpPr>
          <p:cNvPr id="4" name="Slide Number Placeholder 3"/>
          <p:cNvSpPr>
            <a:spLocks noGrp="1"/>
          </p:cNvSpPr>
          <p:nvPr>
            <p:ph type="sldNum" sz="quarter" idx="10"/>
          </p:nvPr>
        </p:nvSpPr>
        <p:spPr/>
        <p:txBody>
          <a:bodyPr/>
          <a:lstStyle/>
          <a:p>
            <a:fld id="{43DCAB35-2F59-4C29-8A8D-3891BF4D2E94}" type="slidenum">
              <a:rPr lang="en-GB" smtClean="0">
                <a:solidFill>
                  <a:prstClr val="black"/>
                </a:solidFill>
              </a:rPr>
              <a:pPr/>
              <a:t>225</a:t>
            </a:fld>
            <a:endParaRPr lang="en-GB">
              <a:solidFill>
                <a:prstClr val="black"/>
              </a:solidFill>
            </a:endParaRPr>
          </a:p>
        </p:txBody>
      </p:sp>
    </p:spTree>
    <p:extLst>
      <p:ext uri="{BB962C8B-B14F-4D97-AF65-F5344CB8AC3E}">
        <p14:creationId xmlns:p14="http://schemas.microsoft.com/office/powerpoint/2010/main" val="498372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1" indent="-171431">
              <a:buFontTx/>
              <a:buChar char="-"/>
            </a:pPr>
            <a:endParaRPr lang="en-GB" dirty="0"/>
          </a:p>
        </p:txBody>
      </p:sp>
      <p:sp>
        <p:nvSpPr>
          <p:cNvPr id="4" name="Slide Number Placeholder 3"/>
          <p:cNvSpPr>
            <a:spLocks noGrp="1"/>
          </p:cNvSpPr>
          <p:nvPr>
            <p:ph type="sldNum" sz="quarter" idx="10"/>
          </p:nvPr>
        </p:nvSpPr>
        <p:spPr/>
        <p:txBody>
          <a:bodyPr/>
          <a:lstStyle/>
          <a:p>
            <a:fld id="{43DCAB35-2F59-4C29-8A8D-3891BF4D2E94}" type="slidenum">
              <a:rPr lang="en-GB" smtClean="0">
                <a:solidFill>
                  <a:prstClr val="black"/>
                </a:solidFill>
              </a:rPr>
              <a:pPr/>
              <a:t>226</a:t>
            </a:fld>
            <a:endParaRPr lang="en-GB">
              <a:solidFill>
                <a:prstClr val="black"/>
              </a:solidFill>
            </a:endParaRPr>
          </a:p>
        </p:txBody>
      </p:sp>
    </p:spTree>
    <p:extLst>
      <p:ext uri="{BB962C8B-B14F-4D97-AF65-F5344CB8AC3E}">
        <p14:creationId xmlns:p14="http://schemas.microsoft.com/office/powerpoint/2010/main" val="498372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1" indent="-171431">
              <a:buFontTx/>
              <a:buChar char="-"/>
            </a:pPr>
            <a:endParaRPr lang="en-GB" dirty="0"/>
          </a:p>
        </p:txBody>
      </p:sp>
      <p:sp>
        <p:nvSpPr>
          <p:cNvPr id="4" name="Slide Number Placeholder 3"/>
          <p:cNvSpPr>
            <a:spLocks noGrp="1"/>
          </p:cNvSpPr>
          <p:nvPr>
            <p:ph type="sldNum" sz="quarter" idx="10"/>
          </p:nvPr>
        </p:nvSpPr>
        <p:spPr/>
        <p:txBody>
          <a:bodyPr/>
          <a:lstStyle/>
          <a:p>
            <a:fld id="{43DCAB35-2F59-4C29-8A8D-3891BF4D2E94}" type="slidenum">
              <a:rPr lang="en-GB" smtClean="0">
                <a:solidFill>
                  <a:prstClr val="black"/>
                </a:solidFill>
              </a:rPr>
              <a:pPr/>
              <a:t>227</a:t>
            </a:fld>
            <a:endParaRPr lang="en-GB">
              <a:solidFill>
                <a:prstClr val="black"/>
              </a:solidFill>
            </a:endParaRPr>
          </a:p>
        </p:txBody>
      </p:sp>
    </p:spTree>
    <p:extLst>
      <p:ext uri="{BB962C8B-B14F-4D97-AF65-F5344CB8AC3E}">
        <p14:creationId xmlns:p14="http://schemas.microsoft.com/office/powerpoint/2010/main" val="1514378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1" indent="-171431">
              <a:buFontTx/>
              <a:buChar char="-"/>
            </a:pPr>
            <a:endParaRPr lang="en-GB" dirty="0"/>
          </a:p>
        </p:txBody>
      </p:sp>
      <p:sp>
        <p:nvSpPr>
          <p:cNvPr id="4" name="Slide Number Placeholder 3"/>
          <p:cNvSpPr>
            <a:spLocks noGrp="1"/>
          </p:cNvSpPr>
          <p:nvPr>
            <p:ph type="sldNum" sz="quarter" idx="10"/>
          </p:nvPr>
        </p:nvSpPr>
        <p:spPr/>
        <p:txBody>
          <a:bodyPr/>
          <a:lstStyle/>
          <a:p>
            <a:fld id="{43DCAB35-2F59-4C29-8A8D-3891BF4D2E94}" type="slidenum">
              <a:rPr lang="en-GB" smtClean="0">
                <a:solidFill>
                  <a:prstClr val="black"/>
                </a:solidFill>
              </a:rPr>
              <a:pPr/>
              <a:t>228</a:t>
            </a:fld>
            <a:endParaRPr lang="en-GB">
              <a:solidFill>
                <a:prstClr val="black"/>
              </a:solidFill>
            </a:endParaRPr>
          </a:p>
        </p:txBody>
      </p:sp>
    </p:spTree>
    <p:extLst>
      <p:ext uri="{BB962C8B-B14F-4D97-AF65-F5344CB8AC3E}">
        <p14:creationId xmlns:p14="http://schemas.microsoft.com/office/powerpoint/2010/main" val="498372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1" indent="-171431">
              <a:buFontTx/>
              <a:buChar char="-"/>
            </a:pPr>
            <a:endParaRPr lang="en-GB" dirty="0"/>
          </a:p>
        </p:txBody>
      </p:sp>
      <p:sp>
        <p:nvSpPr>
          <p:cNvPr id="4" name="Slide Number Placeholder 3"/>
          <p:cNvSpPr>
            <a:spLocks noGrp="1"/>
          </p:cNvSpPr>
          <p:nvPr>
            <p:ph type="sldNum" sz="quarter" idx="10"/>
          </p:nvPr>
        </p:nvSpPr>
        <p:spPr/>
        <p:txBody>
          <a:bodyPr/>
          <a:lstStyle/>
          <a:p>
            <a:fld id="{43DCAB35-2F59-4C29-8A8D-3891BF4D2E94}" type="slidenum">
              <a:rPr lang="en-GB" smtClean="0">
                <a:solidFill>
                  <a:prstClr val="black"/>
                </a:solidFill>
              </a:rPr>
              <a:pPr/>
              <a:t>230</a:t>
            </a:fld>
            <a:endParaRPr lang="en-GB">
              <a:solidFill>
                <a:prstClr val="black"/>
              </a:solidFill>
            </a:endParaRPr>
          </a:p>
        </p:txBody>
      </p:sp>
    </p:spTree>
    <p:extLst>
      <p:ext uri="{BB962C8B-B14F-4D97-AF65-F5344CB8AC3E}">
        <p14:creationId xmlns:p14="http://schemas.microsoft.com/office/powerpoint/2010/main" val="498372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1" indent="-171431">
              <a:buFontTx/>
              <a:buChar char="-"/>
            </a:pPr>
            <a:endParaRPr lang="en-GB" dirty="0"/>
          </a:p>
        </p:txBody>
      </p:sp>
      <p:sp>
        <p:nvSpPr>
          <p:cNvPr id="4" name="Slide Number Placeholder 3"/>
          <p:cNvSpPr>
            <a:spLocks noGrp="1"/>
          </p:cNvSpPr>
          <p:nvPr>
            <p:ph type="sldNum" sz="quarter" idx="10"/>
          </p:nvPr>
        </p:nvSpPr>
        <p:spPr/>
        <p:txBody>
          <a:bodyPr/>
          <a:lstStyle/>
          <a:p>
            <a:fld id="{43DCAB35-2F59-4C29-8A8D-3891BF4D2E94}" type="slidenum">
              <a:rPr lang="en-GB" smtClean="0">
                <a:solidFill>
                  <a:prstClr val="black"/>
                </a:solidFill>
              </a:rPr>
              <a:pPr/>
              <a:t>231</a:t>
            </a:fld>
            <a:endParaRPr lang="en-GB">
              <a:solidFill>
                <a:prstClr val="black"/>
              </a:solidFill>
            </a:endParaRPr>
          </a:p>
        </p:txBody>
      </p:sp>
    </p:spTree>
    <p:extLst>
      <p:ext uri="{BB962C8B-B14F-4D97-AF65-F5344CB8AC3E}">
        <p14:creationId xmlns:p14="http://schemas.microsoft.com/office/powerpoint/2010/main" val="1154916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 have</a:t>
            </a:r>
            <a:r>
              <a:rPr lang="en-GB" baseline="0" dirty="0" smtClean="0"/>
              <a:t> the handout to follow along here so while there is a lot of text and information they will be able to record it in an organised way (hopefully!)</a:t>
            </a:r>
            <a:endParaRPr lang="en-GB" dirty="0"/>
          </a:p>
        </p:txBody>
      </p:sp>
      <p:sp>
        <p:nvSpPr>
          <p:cNvPr id="4" name="Slide Number Placeholder 3"/>
          <p:cNvSpPr>
            <a:spLocks noGrp="1"/>
          </p:cNvSpPr>
          <p:nvPr>
            <p:ph type="sldNum" sz="quarter" idx="10"/>
          </p:nvPr>
        </p:nvSpPr>
        <p:spPr/>
        <p:txBody>
          <a:bodyPr/>
          <a:lstStyle/>
          <a:p>
            <a:fld id="{43DCAB35-2F59-4C29-8A8D-3891BF4D2E94}" type="slidenum">
              <a:rPr lang="en-GB" smtClean="0">
                <a:solidFill>
                  <a:prstClr val="black"/>
                </a:solidFill>
              </a:rPr>
              <a:pPr/>
              <a:t>205</a:t>
            </a:fld>
            <a:endParaRPr lang="en-GB">
              <a:solidFill>
                <a:prstClr val="black"/>
              </a:solidFill>
            </a:endParaRPr>
          </a:p>
        </p:txBody>
      </p:sp>
    </p:spTree>
    <p:extLst>
      <p:ext uri="{BB962C8B-B14F-4D97-AF65-F5344CB8AC3E}">
        <p14:creationId xmlns:p14="http://schemas.microsoft.com/office/powerpoint/2010/main" val="976974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1" indent="-171431">
              <a:buFontTx/>
              <a:buChar char="-"/>
            </a:pPr>
            <a:endParaRPr lang="en-GB" dirty="0"/>
          </a:p>
        </p:txBody>
      </p:sp>
      <p:sp>
        <p:nvSpPr>
          <p:cNvPr id="4" name="Slide Number Placeholder 3"/>
          <p:cNvSpPr>
            <a:spLocks noGrp="1"/>
          </p:cNvSpPr>
          <p:nvPr>
            <p:ph type="sldNum" sz="quarter" idx="10"/>
          </p:nvPr>
        </p:nvSpPr>
        <p:spPr/>
        <p:txBody>
          <a:bodyPr/>
          <a:lstStyle/>
          <a:p>
            <a:fld id="{43DCAB35-2F59-4C29-8A8D-3891BF4D2E94}" type="slidenum">
              <a:rPr lang="en-GB" smtClean="0">
                <a:solidFill>
                  <a:prstClr val="black"/>
                </a:solidFill>
              </a:rPr>
              <a:pPr/>
              <a:t>232</a:t>
            </a:fld>
            <a:endParaRPr lang="en-GB">
              <a:solidFill>
                <a:prstClr val="black"/>
              </a:solidFill>
            </a:endParaRPr>
          </a:p>
        </p:txBody>
      </p:sp>
    </p:spTree>
    <p:extLst>
      <p:ext uri="{BB962C8B-B14F-4D97-AF65-F5344CB8AC3E}">
        <p14:creationId xmlns:p14="http://schemas.microsoft.com/office/powerpoint/2010/main" val="4139393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1"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707799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1"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707799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1"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707799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1"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707799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1"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7077991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1"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707799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1"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707799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 have</a:t>
            </a:r>
            <a:r>
              <a:rPr lang="en-GB" baseline="0" dirty="0" smtClean="0"/>
              <a:t> the handout to follow along here so while there is a lot of text and information they will be able to record it in an organised way (hopefully!)</a:t>
            </a:r>
            <a:endParaRPr lang="en-GB" dirty="0"/>
          </a:p>
        </p:txBody>
      </p:sp>
      <p:sp>
        <p:nvSpPr>
          <p:cNvPr id="4" name="Slide Number Placeholder 3"/>
          <p:cNvSpPr>
            <a:spLocks noGrp="1"/>
          </p:cNvSpPr>
          <p:nvPr>
            <p:ph type="sldNum" sz="quarter" idx="10"/>
          </p:nvPr>
        </p:nvSpPr>
        <p:spPr/>
        <p:txBody>
          <a:bodyPr/>
          <a:lstStyle/>
          <a:p>
            <a:fld id="{43DCAB35-2F59-4C29-8A8D-3891BF4D2E94}" type="slidenum">
              <a:rPr lang="en-GB" smtClean="0">
                <a:solidFill>
                  <a:prstClr val="black"/>
                </a:solidFill>
              </a:rPr>
              <a:pPr/>
              <a:t>206</a:t>
            </a:fld>
            <a:endParaRPr lang="en-GB">
              <a:solidFill>
                <a:prstClr val="black"/>
              </a:solidFill>
            </a:endParaRPr>
          </a:p>
        </p:txBody>
      </p:sp>
    </p:spTree>
    <p:extLst>
      <p:ext uri="{BB962C8B-B14F-4D97-AF65-F5344CB8AC3E}">
        <p14:creationId xmlns:p14="http://schemas.microsoft.com/office/powerpoint/2010/main" val="976974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3DCAB35-2F59-4C29-8A8D-3891BF4D2E94}" type="slidenum">
              <a:rPr lang="en-GB" smtClean="0">
                <a:solidFill>
                  <a:prstClr val="black"/>
                </a:solidFill>
              </a:rPr>
              <a:pPr/>
              <a:t>207</a:t>
            </a:fld>
            <a:endParaRPr lang="en-GB">
              <a:solidFill>
                <a:prstClr val="black"/>
              </a:solidFill>
            </a:endParaRPr>
          </a:p>
        </p:txBody>
      </p:sp>
    </p:spTree>
    <p:extLst>
      <p:ext uri="{BB962C8B-B14F-4D97-AF65-F5344CB8AC3E}">
        <p14:creationId xmlns:p14="http://schemas.microsoft.com/office/powerpoint/2010/main" val="182850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1" indent="-171431">
              <a:buFontTx/>
              <a:buChar char="-"/>
            </a:pPr>
            <a:r>
              <a:rPr lang="en-GB" dirty="0" smtClean="0"/>
              <a:t>Participants pressed the button when they were supposed to</a:t>
            </a:r>
          </a:p>
          <a:p>
            <a:pPr marL="171431" indent="-171431">
              <a:buFontTx/>
              <a:buChar char="-"/>
            </a:pPr>
            <a:r>
              <a:rPr lang="en-GB" dirty="0" smtClean="0"/>
              <a:t>They pressed the button in error when they saw the happy face</a:t>
            </a:r>
            <a:r>
              <a:rPr lang="en-GB" baseline="0" dirty="0" smtClean="0"/>
              <a:t> more times than the high delayers</a:t>
            </a:r>
            <a:endParaRPr lang="en-GB" dirty="0"/>
          </a:p>
        </p:txBody>
      </p:sp>
      <p:sp>
        <p:nvSpPr>
          <p:cNvPr id="4" name="Slide Number Placeholder 3"/>
          <p:cNvSpPr>
            <a:spLocks noGrp="1"/>
          </p:cNvSpPr>
          <p:nvPr>
            <p:ph type="sldNum" sz="quarter" idx="10"/>
          </p:nvPr>
        </p:nvSpPr>
        <p:spPr/>
        <p:txBody>
          <a:bodyPr/>
          <a:lstStyle/>
          <a:p>
            <a:fld id="{43DCAB35-2F59-4C29-8A8D-3891BF4D2E94}" type="slidenum">
              <a:rPr lang="en-GB" smtClean="0">
                <a:solidFill>
                  <a:prstClr val="black"/>
                </a:solidFill>
              </a:rPr>
              <a:pPr/>
              <a:t>211</a:t>
            </a:fld>
            <a:endParaRPr lang="en-GB">
              <a:solidFill>
                <a:prstClr val="black"/>
              </a:solidFill>
            </a:endParaRPr>
          </a:p>
        </p:txBody>
      </p:sp>
    </p:spTree>
    <p:extLst>
      <p:ext uri="{BB962C8B-B14F-4D97-AF65-F5344CB8AC3E}">
        <p14:creationId xmlns:p14="http://schemas.microsoft.com/office/powerpoint/2010/main" val="498372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1" indent="-171431">
              <a:buFontTx/>
              <a:buChar char="-"/>
            </a:pPr>
            <a:r>
              <a:rPr lang="en-GB" dirty="0" smtClean="0"/>
              <a:t>Participants pressed the button when they were supposed to</a:t>
            </a:r>
          </a:p>
          <a:p>
            <a:pPr marL="171431" indent="-171431">
              <a:buFontTx/>
              <a:buChar char="-"/>
            </a:pPr>
            <a:r>
              <a:rPr lang="en-GB" dirty="0" smtClean="0"/>
              <a:t>They pressed the button in error when they saw the happy face</a:t>
            </a:r>
            <a:r>
              <a:rPr lang="en-GB" baseline="0" dirty="0" smtClean="0"/>
              <a:t> more times than the high delayers</a:t>
            </a:r>
            <a:endParaRPr lang="en-GB" dirty="0"/>
          </a:p>
        </p:txBody>
      </p:sp>
      <p:sp>
        <p:nvSpPr>
          <p:cNvPr id="4" name="Slide Number Placeholder 3"/>
          <p:cNvSpPr>
            <a:spLocks noGrp="1"/>
          </p:cNvSpPr>
          <p:nvPr>
            <p:ph type="sldNum" sz="quarter" idx="10"/>
          </p:nvPr>
        </p:nvSpPr>
        <p:spPr/>
        <p:txBody>
          <a:bodyPr/>
          <a:lstStyle/>
          <a:p>
            <a:fld id="{43DCAB35-2F59-4C29-8A8D-3891BF4D2E94}" type="slidenum">
              <a:rPr lang="en-GB" smtClean="0">
                <a:solidFill>
                  <a:prstClr val="black"/>
                </a:solidFill>
              </a:rPr>
              <a:pPr/>
              <a:t>212</a:t>
            </a:fld>
            <a:endParaRPr lang="en-GB">
              <a:solidFill>
                <a:prstClr val="black"/>
              </a:solidFill>
            </a:endParaRPr>
          </a:p>
        </p:txBody>
      </p:sp>
    </p:spTree>
    <p:extLst>
      <p:ext uri="{BB962C8B-B14F-4D97-AF65-F5344CB8AC3E}">
        <p14:creationId xmlns:p14="http://schemas.microsoft.com/office/powerpoint/2010/main" val="498372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1" indent="-171431">
              <a:buFontTx/>
              <a:buChar char="-"/>
            </a:pPr>
            <a:r>
              <a:rPr lang="en-GB" dirty="0" smtClean="0"/>
              <a:t>Participants pressed the button when they were supposed to</a:t>
            </a:r>
          </a:p>
          <a:p>
            <a:pPr marL="171431" indent="-171431">
              <a:buFontTx/>
              <a:buChar char="-"/>
            </a:pPr>
            <a:r>
              <a:rPr lang="en-GB" dirty="0" smtClean="0"/>
              <a:t>They pressed the button in error when they saw the happy face</a:t>
            </a:r>
            <a:r>
              <a:rPr lang="en-GB" baseline="0" dirty="0" smtClean="0"/>
              <a:t> more times than the high delayers</a:t>
            </a:r>
            <a:endParaRPr lang="en-GB" dirty="0"/>
          </a:p>
        </p:txBody>
      </p:sp>
      <p:sp>
        <p:nvSpPr>
          <p:cNvPr id="4" name="Slide Number Placeholder 3"/>
          <p:cNvSpPr>
            <a:spLocks noGrp="1"/>
          </p:cNvSpPr>
          <p:nvPr>
            <p:ph type="sldNum" sz="quarter" idx="10"/>
          </p:nvPr>
        </p:nvSpPr>
        <p:spPr/>
        <p:txBody>
          <a:bodyPr/>
          <a:lstStyle/>
          <a:p>
            <a:fld id="{43DCAB35-2F59-4C29-8A8D-3891BF4D2E94}" type="slidenum">
              <a:rPr lang="en-GB" smtClean="0">
                <a:solidFill>
                  <a:prstClr val="black"/>
                </a:solidFill>
              </a:rPr>
              <a:pPr/>
              <a:t>213</a:t>
            </a:fld>
            <a:endParaRPr lang="en-GB">
              <a:solidFill>
                <a:prstClr val="black"/>
              </a:solidFill>
            </a:endParaRPr>
          </a:p>
        </p:txBody>
      </p:sp>
    </p:spTree>
    <p:extLst>
      <p:ext uri="{BB962C8B-B14F-4D97-AF65-F5344CB8AC3E}">
        <p14:creationId xmlns:p14="http://schemas.microsoft.com/office/powerpoint/2010/main" val="498372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1" indent="-171431">
              <a:buFontTx/>
              <a:buChar char="-"/>
            </a:pPr>
            <a:r>
              <a:rPr lang="en-GB" dirty="0" smtClean="0"/>
              <a:t>Participants pressed the button when they were supposed to</a:t>
            </a:r>
          </a:p>
          <a:p>
            <a:pPr marL="171431" indent="-171431">
              <a:buFontTx/>
              <a:buChar char="-"/>
            </a:pPr>
            <a:r>
              <a:rPr lang="en-GB" dirty="0" smtClean="0"/>
              <a:t>They pressed the button in error when they saw the happy face</a:t>
            </a:r>
            <a:r>
              <a:rPr lang="en-GB" baseline="0" dirty="0" smtClean="0"/>
              <a:t> more times than the high delayers</a:t>
            </a:r>
            <a:endParaRPr lang="en-GB" dirty="0"/>
          </a:p>
        </p:txBody>
      </p:sp>
      <p:sp>
        <p:nvSpPr>
          <p:cNvPr id="4" name="Slide Number Placeholder 3"/>
          <p:cNvSpPr>
            <a:spLocks noGrp="1"/>
          </p:cNvSpPr>
          <p:nvPr>
            <p:ph type="sldNum" sz="quarter" idx="10"/>
          </p:nvPr>
        </p:nvSpPr>
        <p:spPr/>
        <p:txBody>
          <a:bodyPr/>
          <a:lstStyle/>
          <a:p>
            <a:fld id="{43DCAB35-2F59-4C29-8A8D-3891BF4D2E94}" type="slidenum">
              <a:rPr lang="en-GB" smtClean="0">
                <a:solidFill>
                  <a:prstClr val="black"/>
                </a:solidFill>
              </a:rPr>
              <a:pPr/>
              <a:t>214</a:t>
            </a:fld>
            <a:endParaRPr lang="en-GB">
              <a:solidFill>
                <a:prstClr val="black"/>
              </a:solidFill>
            </a:endParaRPr>
          </a:p>
        </p:txBody>
      </p:sp>
    </p:spTree>
    <p:extLst>
      <p:ext uri="{BB962C8B-B14F-4D97-AF65-F5344CB8AC3E}">
        <p14:creationId xmlns:p14="http://schemas.microsoft.com/office/powerpoint/2010/main" val="498372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1" indent="-171431">
              <a:buFontTx/>
              <a:buChar char="-"/>
            </a:pPr>
            <a:r>
              <a:rPr lang="en-GB" dirty="0" smtClean="0"/>
              <a:t>Participants pressed the button when they were supposed to</a:t>
            </a:r>
          </a:p>
          <a:p>
            <a:pPr marL="171431" indent="-171431">
              <a:buFontTx/>
              <a:buChar char="-"/>
            </a:pPr>
            <a:r>
              <a:rPr lang="en-GB" dirty="0" smtClean="0"/>
              <a:t>They pressed the button in error when they saw the happy face</a:t>
            </a:r>
            <a:r>
              <a:rPr lang="en-GB" baseline="0" dirty="0" smtClean="0"/>
              <a:t> more times than the high delayers</a:t>
            </a:r>
            <a:endParaRPr lang="en-GB" dirty="0"/>
          </a:p>
        </p:txBody>
      </p:sp>
      <p:sp>
        <p:nvSpPr>
          <p:cNvPr id="4" name="Slide Number Placeholder 3"/>
          <p:cNvSpPr>
            <a:spLocks noGrp="1"/>
          </p:cNvSpPr>
          <p:nvPr>
            <p:ph type="sldNum" sz="quarter" idx="10"/>
          </p:nvPr>
        </p:nvSpPr>
        <p:spPr/>
        <p:txBody>
          <a:bodyPr/>
          <a:lstStyle/>
          <a:p>
            <a:fld id="{43DCAB35-2F59-4C29-8A8D-3891BF4D2E94}" type="slidenum">
              <a:rPr lang="en-GB" smtClean="0">
                <a:solidFill>
                  <a:prstClr val="black"/>
                </a:solidFill>
              </a:rPr>
              <a:pPr/>
              <a:t>215</a:t>
            </a:fld>
            <a:endParaRPr lang="en-GB">
              <a:solidFill>
                <a:prstClr val="black"/>
              </a:solidFill>
            </a:endParaRPr>
          </a:p>
        </p:txBody>
      </p:sp>
    </p:spTree>
    <p:extLst>
      <p:ext uri="{BB962C8B-B14F-4D97-AF65-F5344CB8AC3E}">
        <p14:creationId xmlns:p14="http://schemas.microsoft.com/office/powerpoint/2010/main" val="498372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204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4794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504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600200"/>
            <a:ext cx="82296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2" y="6333136"/>
            <a:ext cx="548699" cy="524699"/>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sz="1400" kern="0">
                <a:solidFill>
                  <a:srgbClr val="000000"/>
                </a:solidFill>
                <a:cs typeface="Arial"/>
                <a:sym typeface="Arial"/>
              </a:rPr>
              <a:pPr/>
              <a:t>‹#›</a:t>
            </a:fld>
            <a:endParaRPr lang="en" sz="1400" kern="0">
              <a:solidFill>
                <a:srgbClr val="000000"/>
              </a:solidFill>
              <a:cs typeface="Arial"/>
              <a:sym typeface="Arial"/>
            </a:endParaRPr>
          </a:p>
        </p:txBody>
      </p:sp>
    </p:spTree>
    <p:extLst>
      <p:ext uri="{BB962C8B-B14F-4D97-AF65-F5344CB8AC3E}">
        <p14:creationId xmlns:p14="http://schemas.microsoft.com/office/powerpoint/2010/main" val="616554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6125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6973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470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7940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1666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358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111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151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3399"/>
            </a:gs>
            <a:gs pos="25000">
              <a:srgbClr val="FF6633"/>
            </a:gs>
            <a:gs pos="50000">
              <a:srgbClr val="FFFF00"/>
            </a:gs>
            <a:gs pos="75000">
              <a:srgbClr val="01A78F"/>
            </a:gs>
            <a:gs pos="100000">
              <a:srgbClr val="3366FF"/>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1D8BD707-D9CF-40AE-B4C6-C98DA3205C09}" type="datetimeFigureOut">
              <a:rPr lang="en-US" smtClean="0">
                <a:solidFill>
                  <a:prstClr val="black">
                    <a:tint val="75000"/>
                  </a:prstClr>
                </a:solidFill>
              </a:rPr>
              <a:pPr/>
              <a:t>3/18/2019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25140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QEExYuRelbg" TargetMode="External"/><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hyperlink" Target="https://www.youtube.com/watch?v=TOR1aGzNLys" TargetMode="External"/></Relationships>
</file>

<file path=ppt/slides/_rels/slide1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hyperlink" Target="http://cognitivefun.net/test/17" TargetMode="External"/><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hyperlink" Target="http://cognitivefun.net/test/17" TargetMode="External"/><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9.gif"/><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0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hyperlink" Target="https://www.youtube.com/watch?v=BmQR57V5TVU" TargetMode="External"/><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2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2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2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2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quizlet.com/199445104/ocr-psychology-biological-area-sperry-and-casey-flash-cards/" TargetMode="External"/><Relationship Id="rId5" Type="http://schemas.openxmlformats.org/officeDocument/2006/relationships/image" Target="../media/image75.png"/><Relationship Id="rId4" Type="http://schemas.openxmlformats.org/officeDocument/2006/relationships/image" Target="../media/image74.jpeg"/></Relationships>
</file>

<file path=ppt/slides/_rels/slide2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quizlet.com/265409531/edit" TargetMode="External"/><Relationship Id="rId5" Type="http://schemas.openxmlformats.org/officeDocument/2006/relationships/image" Target="../media/image77.png"/><Relationship Id="rId4" Type="http://schemas.openxmlformats.org/officeDocument/2006/relationships/hyperlink" Target="https://create.kahoot.it/details/casey-et-al-neural-correlates-of-delay-of-gratification/9603b587-ac25-4018-8c63-50e0bce6191b" TargetMode="Externa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5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hyperlink" Target="https://www.youtube.com/watch?v=2leQcAYMdE4&amp;t=26s"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b_ubVVnWglk" TargetMode="External"/><Relationship Id="rId7" Type="http://schemas.openxmlformats.org/officeDocument/2006/relationships/image" Target="../media/image13.png"/><Relationship Id="rId2" Type="http://schemas.openxmlformats.org/officeDocument/2006/relationships/hyperlink" Target="https://www.youtube.com/watch?v=QX_oy9614HQ" TargetMode="External"/><Relationship Id="rId1" Type="http://schemas.openxmlformats.org/officeDocument/2006/relationships/slideLayout" Target="../slideLayouts/slideLayout1.xml"/><Relationship Id="rId6" Type="http://schemas.openxmlformats.org/officeDocument/2006/relationships/hyperlink" Target="https://www.youtube.com/watch?v=0b3SWsjWzdA" TargetMode="External"/><Relationship Id="rId5" Type="http://schemas.openxmlformats.org/officeDocument/2006/relationships/hyperlink" Target="http://www.youtube.com/watch?v=Yo4WF3cSd9Q" TargetMode="External"/><Relationship Id="rId4" Type="http://schemas.openxmlformats.org/officeDocument/2006/relationships/hyperlink" Target="https://www.youtube.com/watch?v=KPZ5R9EA968"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646331"/>
          </a:xfrm>
          <a:prstGeom prst="rect">
            <a:avLst/>
          </a:prstGeom>
          <a:solidFill>
            <a:srgbClr val="FFFF00"/>
          </a:solidFill>
        </p:spPr>
        <p:txBody>
          <a:bodyPr wrap="square" rtlCol="0">
            <a:spAutoFit/>
          </a:bodyPr>
          <a:lstStyle/>
          <a:p>
            <a:pPr algn="ctr"/>
            <a:r>
              <a:rPr lang="en-GB" sz="3600" dirty="0">
                <a:solidFill>
                  <a:prstClr val="black"/>
                </a:solidFill>
                <a:latin typeface="Arial" panose="020B0604020202020204" pitchFamily="34" charset="0"/>
                <a:cs typeface="Arial" panose="020B0604020202020204" pitchFamily="34" charset="0"/>
              </a:rPr>
              <a:t>Starter: Thoughts for discussion</a:t>
            </a:r>
          </a:p>
        </p:txBody>
      </p:sp>
      <p:sp>
        <p:nvSpPr>
          <p:cNvPr id="6" name="Cloud Callout 5"/>
          <p:cNvSpPr/>
          <p:nvPr/>
        </p:nvSpPr>
        <p:spPr>
          <a:xfrm>
            <a:off x="251520" y="764704"/>
            <a:ext cx="8892480" cy="3573016"/>
          </a:xfrm>
          <a:prstGeom prst="cloudCallout">
            <a:avLst>
              <a:gd name="adj1" fmla="val -48995"/>
              <a:gd name="adj2" fmla="val 1022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Arial" panose="020B0604020202020204" pitchFamily="34" charset="0"/>
                <a:cs typeface="Arial" panose="020B0604020202020204" pitchFamily="34" charset="0"/>
              </a:rPr>
              <a:t>Would you </a:t>
            </a:r>
            <a:r>
              <a:rPr lang="en-GB" sz="4000" dirty="0" smtClean="0">
                <a:solidFill>
                  <a:prstClr val="white"/>
                </a:solidFill>
                <a:latin typeface="Arial" panose="020B0604020202020204" pitchFamily="34" charset="0"/>
                <a:cs typeface="Arial" panose="020B0604020202020204" pitchFamily="34" charset="0"/>
              </a:rPr>
              <a:t>give up your phone during your A Level years to get into Cambridge / Oxford?</a:t>
            </a:r>
            <a:endParaRPr lang="en-GB" sz="4000" dirty="0">
              <a:solidFill>
                <a:prstClr val="white"/>
              </a:solidFill>
              <a:latin typeface="Arial" panose="020B0604020202020204" pitchFamily="34" charset="0"/>
              <a:cs typeface="Arial" panose="020B0604020202020204" pitchFamily="34" charset="0"/>
            </a:endParaRPr>
          </a:p>
        </p:txBody>
      </p:sp>
      <p:pic>
        <p:nvPicPr>
          <p:cNvPr id="1026" name="Picture 2" descr="C:\Users\vevagora\AppData\Local\Microsoft\Windows\Temporary Internet Files\Content.IE5\0KNE98FX\Dentrix-Mobil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4337720"/>
            <a:ext cx="3329850"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8351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marL="514350" indent="-514350">
              <a:buFont typeface="+mj-lt"/>
              <a:buAutoNum type="arabicPeriod"/>
            </a:pPr>
            <a:r>
              <a:rPr lang="en-GB" sz="3000" dirty="0" smtClean="0">
                <a:solidFill>
                  <a:prstClr val="black"/>
                </a:solidFill>
                <a:cs typeface="Arial" panose="020B0604020202020204" pitchFamily="34" charset="0"/>
              </a:rPr>
              <a:t>Delay of gratification = </a:t>
            </a:r>
            <a:r>
              <a:rPr lang="en-GB" sz="3000" dirty="0">
                <a:solidFill>
                  <a:prstClr val="black"/>
                </a:solidFill>
                <a:cs typeface="Arial" panose="020B0604020202020204" pitchFamily="34" charset="0"/>
              </a:rPr>
              <a:t>ability to resist temptation in favour of long term goals </a:t>
            </a:r>
            <a:endParaRPr lang="en-GB" sz="3000" dirty="0" smtClean="0">
              <a:solidFill>
                <a:prstClr val="black"/>
              </a:solidFill>
              <a:cs typeface="Arial" panose="020B0604020202020204" pitchFamily="34" charset="0"/>
            </a:endParaRPr>
          </a:p>
          <a:p>
            <a:pPr marL="514350" indent="-514350">
              <a:buFont typeface="+mj-lt"/>
              <a:buAutoNum type="arabicPeriod"/>
            </a:pPr>
            <a:r>
              <a:rPr lang="en-GB" sz="3000" dirty="0" smtClean="0">
                <a:solidFill>
                  <a:prstClr val="black"/>
                </a:solidFill>
                <a:cs typeface="Arial" panose="020B0604020202020204" pitchFamily="34" charset="0"/>
              </a:rPr>
              <a:t>Longitudinal </a:t>
            </a:r>
            <a:r>
              <a:rPr lang="en-GB" sz="3000" dirty="0">
                <a:solidFill>
                  <a:prstClr val="black"/>
                </a:solidFill>
                <a:cs typeface="Arial" panose="020B0604020202020204" pitchFamily="34" charset="0"/>
              </a:rPr>
              <a:t>study = a study over a long period of time</a:t>
            </a:r>
          </a:p>
          <a:p>
            <a:pPr marL="514350" indent="-514350">
              <a:buFont typeface="+mj-lt"/>
              <a:buAutoNum type="arabicPeriod"/>
            </a:pPr>
            <a:r>
              <a:rPr lang="en-GB" sz="3000" dirty="0">
                <a:cs typeface="Arial" panose="020B0604020202020204" pitchFamily="34" charset="0"/>
              </a:rPr>
              <a:t>Cognitive control = Control of behaviour by thinking</a:t>
            </a:r>
          </a:p>
          <a:p>
            <a:pPr marL="514350" indent="-514350">
              <a:buFont typeface="+mj-lt"/>
              <a:buAutoNum type="arabicPeriod"/>
            </a:pPr>
            <a:r>
              <a:rPr lang="en-GB" sz="3000" dirty="0">
                <a:solidFill>
                  <a:prstClr val="black"/>
                </a:solidFill>
                <a:cs typeface="Arial" panose="020B0604020202020204" pitchFamily="34" charset="0"/>
              </a:rPr>
              <a:t>fMRI = Doing something while having an MRI scan</a:t>
            </a:r>
          </a:p>
          <a:p>
            <a:pPr marL="514350" indent="-514350">
              <a:buFont typeface="+mj-lt"/>
              <a:buAutoNum type="arabicPeriod"/>
            </a:pPr>
            <a:r>
              <a:rPr lang="en-GB" sz="3000" dirty="0">
                <a:solidFill>
                  <a:prstClr val="black"/>
                </a:solidFill>
                <a:cs typeface="Arial" panose="020B0604020202020204" pitchFamily="34" charset="0"/>
              </a:rPr>
              <a:t>IFG = Part of the brain which helps you stop and keeps you in control </a:t>
            </a:r>
            <a:endParaRPr lang="en-GB" sz="3000" dirty="0" smtClean="0">
              <a:solidFill>
                <a:prstClr val="black"/>
              </a:solidFill>
              <a:cs typeface="Arial" panose="020B0604020202020204" pitchFamily="34" charset="0"/>
            </a:endParaRPr>
          </a:p>
          <a:p>
            <a:pPr marL="514350" indent="-514350">
              <a:buFont typeface="+mj-lt"/>
              <a:buAutoNum type="arabicPeriod"/>
            </a:pPr>
            <a:r>
              <a:rPr lang="en-GB" sz="3000" dirty="0">
                <a:cs typeface="Arial" panose="020B0604020202020204" pitchFamily="34" charset="0"/>
              </a:rPr>
              <a:t>PFC = Part of the brain that looks at planning and control </a:t>
            </a:r>
          </a:p>
          <a:p>
            <a:pPr marL="514350" indent="-514350">
              <a:buFont typeface="+mj-lt"/>
              <a:buAutoNum type="arabicPeriod"/>
            </a:pPr>
            <a:r>
              <a:rPr lang="en-GB" sz="3000" dirty="0" smtClean="0">
                <a:cs typeface="Arial" panose="020B0604020202020204" pitchFamily="34" charset="0"/>
              </a:rPr>
              <a:t>Ventral </a:t>
            </a:r>
            <a:r>
              <a:rPr lang="en-GB" sz="3000" dirty="0">
                <a:cs typeface="Arial" panose="020B0604020202020204" pitchFamily="34" charset="0"/>
              </a:rPr>
              <a:t>striatum = Part of the brain in change of rewards</a:t>
            </a:r>
          </a:p>
          <a:p>
            <a:pPr marL="514350" indent="-514350">
              <a:buFont typeface="+mj-lt"/>
              <a:buAutoNum type="arabicPeriod"/>
            </a:pPr>
            <a:r>
              <a:rPr lang="en-GB" sz="3000" dirty="0">
                <a:cs typeface="Arial" panose="020B0604020202020204" pitchFamily="34" charset="0"/>
              </a:rPr>
              <a:t>Limbic system = Part of the brain in charge of </a:t>
            </a:r>
            <a:r>
              <a:rPr lang="en-GB" sz="3000" dirty="0" smtClean="0">
                <a:cs typeface="Arial" panose="020B0604020202020204" pitchFamily="34" charset="0"/>
              </a:rPr>
              <a:t>pleasure</a:t>
            </a:r>
          </a:p>
          <a:p>
            <a:pPr marL="514350" indent="-514350">
              <a:buFont typeface="+mj-lt"/>
              <a:buAutoNum type="arabicPeriod"/>
            </a:pPr>
            <a:r>
              <a:rPr lang="en-GB" sz="3000" dirty="0" smtClean="0">
                <a:cs typeface="Arial" panose="020B0604020202020204" pitchFamily="34" charset="0"/>
              </a:rPr>
              <a:t>Marshmallow test </a:t>
            </a:r>
            <a:r>
              <a:rPr lang="en-GB" sz="3000" dirty="0">
                <a:cs typeface="Arial" panose="020B0604020202020204" pitchFamily="34" charset="0"/>
              </a:rPr>
              <a:t>= </a:t>
            </a:r>
            <a:r>
              <a:rPr lang="en-GB" sz="3000" dirty="0" smtClean="0">
                <a:cs typeface="Arial" panose="020B0604020202020204" pitchFamily="34" charset="0"/>
              </a:rPr>
              <a:t>tests of delayed </a:t>
            </a:r>
            <a:r>
              <a:rPr lang="en-GB" sz="3000" dirty="0">
                <a:cs typeface="Arial" panose="020B0604020202020204" pitchFamily="34" charset="0"/>
              </a:rPr>
              <a:t>gratification </a:t>
            </a:r>
            <a:r>
              <a:rPr lang="en-GB" sz="3000" dirty="0" smtClean="0">
                <a:cs typeface="Arial" panose="020B0604020202020204" pitchFamily="34" charset="0"/>
              </a:rPr>
              <a:t>devised by </a:t>
            </a:r>
            <a:r>
              <a:rPr lang="en-GB" sz="3000" dirty="0">
                <a:cs typeface="Arial" panose="020B0604020202020204" pitchFamily="34" charset="0"/>
              </a:rPr>
              <a:t>Walter </a:t>
            </a:r>
            <a:r>
              <a:rPr lang="en-GB" sz="3000" dirty="0" err="1">
                <a:cs typeface="Arial" panose="020B0604020202020204" pitchFamily="34" charset="0"/>
              </a:rPr>
              <a:t>Mischel</a:t>
            </a:r>
            <a:endParaRPr lang="en-GB" sz="3000" dirty="0">
              <a:cs typeface="Arial" panose="020B0604020202020204" pitchFamily="34" charset="0"/>
            </a:endParaRPr>
          </a:p>
          <a:p>
            <a:endParaRPr lang="en-GB" sz="2400" dirty="0"/>
          </a:p>
        </p:txBody>
      </p:sp>
    </p:spTree>
    <p:extLst>
      <p:ext uri="{BB962C8B-B14F-4D97-AF65-F5344CB8AC3E}">
        <p14:creationId xmlns:p14="http://schemas.microsoft.com/office/powerpoint/2010/main" val="88239472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dericbownds.net/uploaded_images/m_unsex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404664"/>
            <a:ext cx="4248472" cy="5310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51602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63583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1683"/>
          <a:stretch/>
        </p:blipFill>
        <p:spPr bwMode="auto">
          <a:xfrm>
            <a:off x="971600" y="548680"/>
            <a:ext cx="72000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910259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47292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1683"/>
          <a:stretch/>
        </p:blipFill>
        <p:spPr bwMode="auto">
          <a:xfrm>
            <a:off x="971600" y="548680"/>
            <a:ext cx="72000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175213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97329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1683"/>
          <a:stretch/>
        </p:blipFill>
        <p:spPr bwMode="auto">
          <a:xfrm>
            <a:off x="971600" y="548680"/>
            <a:ext cx="72000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804341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77852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dericbownds.net/uploaded_images/m_unsex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404664"/>
            <a:ext cx="4248472" cy="5310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86783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0970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Autofit/>
          </a:bodyPr>
          <a:lstStyle/>
          <a:p>
            <a:r>
              <a:rPr lang="en-GB" sz="4000" dirty="0" smtClean="0">
                <a:latin typeface="Arial" panose="020B0604020202020204" pitchFamily="34" charset="0"/>
                <a:cs typeface="Arial" panose="020B0604020202020204" pitchFamily="34" charset="0"/>
              </a:rPr>
              <a:t>Biological Area = Key theme: </a:t>
            </a:r>
            <a:br>
              <a:rPr lang="en-GB" sz="4000" dirty="0" smtClean="0">
                <a:latin typeface="Arial" panose="020B0604020202020204" pitchFamily="34" charset="0"/>
                <a:cs typeface="Arial" panose="020B0604020202020204" pitchFamily="34" charset="0"/>
              </a:rPr>
            </a:br>
            <a:r>
              <a:rPr lang="en-GB" sz="4000" dirty="0" smtClean="0">
                <a:latin typeface="Arial" panose="020B0604020202020204" pitchFamily="34" charset="0"/>
                <a:cs typeface="Arial" panose="020B0604020202020204" pitchFamily="34" charset="0"/>
              </a:rPr>
              <a:t>Regions of the Brain</a:t>
            </a:r>
            <a:endParaRPr lang="en-GB" sz="4000" dirty="0">
              <a:latin typeface="Arial" panose="020B0604020202020204" pitchFamily="34" charset="0"/>
              <a:cs typeface="Arial" panose="020B0604020202020204" pitchFamily="34" charset="0"/>
            </a:endParaRPr>
          </a:p>
        </p:txBody>
      </p:sp>
      <p:sp>
        <p:nvSpPr>
          <p:cNvPr id="6" name="Rectangle 5"/>
          <p:cNvSpPr/>
          <p:nvPr/>
        </p:nvSpPr>
        <p:spPr>
          <a:xfrm>
            <a:off x="4479635" y="2967335"/>
            <a:ext cx="184731" cy="923330"/>
          </a:xfrm>
          <a:prstGeom prst="rect">
            <a:avLst/>
          </a:prstGeom>
          <a:noFill/>
        </p:spPr>
        <p:txBody>
          <a:bodyPr wrap="none" lIns="91440" tIns="45720" rIns="91440" bIns="45720">
            <a:spAutoFit/>
          </a:bodyPr>
          <a:lstStyle/>
          <a:p>
            <a:pPr algn="ctr"/>
            <a:endParaRPr lang="en-US" sz="5400" b="1" spc="50" dirty="0">
              <a:ln w="9525" cmpd="sng">
                <a:solidFill>
                  <a:srgbClr val="4F81BD"/>
                </a:solidFill>
                <a:prstDash val="solid"/>
              </a:ln>
              <a:solidFill>
                <a:srgbClr val="70AD47">
                  <a:tint val="1000"/>
                </a:srgbClr>
              </a:solidFill>
              <a:effectLst>
                <a:glow rad="38100">
                  <a:srgbClr val="4F81BD">
                    <a:alpha val="40000"/>
                  </a:srgbClr>
                </a:glow>
              </a:effectLst>
              <a:latin typeface="Arial" panose="020B0604020202020204" pitchFamily="34" charset="0"/>
            </a:endParaRPr>
          </a:p>
        </p:txBody>
      </p:sp>
      <p:sp>
        <p:nvSpPr>
          <p:cNvPr id="5" name="Explosion 2 4"/>
          <p:cNvSpPr/>
          <p:nvPr/>
        </p:nvSpPr>
        <p:spPr>
          <a:xfrm>
            <a:off x="4876800" y="1371600"/>
            <a:ext cx="4267200" cy="541020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Arial" panose="020B0604020202020204" pitchFamily="34" charset="0"/>
            </a:endParaRPr>
          </a:p>
        </p:txBody>
      </p:sp>
      <p:sp>
        <p:nvSpPr>
          <p:cNvPr id="7" name="TextBox 6"/>
          <p:cNvSpPr txBox="1"/>
          <p:nvPr/>
        </p:nvSpPr>
        <p:spPr>
          <a:xfrm>
            <a:off x="6019800" y="3124200"/>
            <a:ext cx="2133600" cy="2246769"/>
          </a:xfrm>
          <a:prstGeom prst="rect">
            <a:avLst/>
          </a:prstGeom>
          <a:noFill/>
        </p:spPr>
        <p:txBody>
          <a:bodyPr wrap="square" rtlCol="0">
            <a:spAutoFit/>
          </a:bodyPr>
          <a:lstStyle/>
          <a:p>
            <a:r>
              <a:rPr lang="en-GB" sz="2000" dirty="0">
                <a:solidFill>
                  <a:prstClr val="black"/>
                </a:solidFill>
                <a:latin typeface="Arial" panose="020B0604020202020204" pitchFamily="34" charset="0"/>
                <a:cs typeface="Arial" panose="020B0604020202020204" pitchFamily="34" charset="0"/>
              </a:rPr>
              <a:t>Do different parts of the brain do different things?</a:t>
            </a:r>
          </a:p>
          <a:p>
            <a:endParaRPr lang="en-GB" sz="2000" dirty="0">
              <a:solidFill>
                <a:prstClr val="black"/>
              </a:solidFill>
              <a:latin typeface="Arial" panose="020B0604020202020204" pitchFamily="34" charset="0"/>
              <a:cs typeface="Arial" panose="020B0604020202020204" pitchFamily="34" charset="0"/>
            </a:endParaRPr>
          </a:p>
          <a:p>
            <a:r>
              <a:rPr lang="en-GB" sz="2000" dirty="0">
                <a:solidFill>
                  <a:prstClr val="black"/>
                </a:solidFill>
                <a:latin typeface="Arial" panose="020B0604020202020204" pitchFamily="34" charset="0"/>
                <a:cs typeface="Arial" panose="020B0604020202020204" pitchFamily="34" charset="0"/>
              </a:rPr>
              <a:t>Do people’s brains develop differently?</a:t>
            </a:r>
          </a:p>
        </p:txBody>
      </p:sp>
      <p:sp>
        <p:nvSpPr>
          <p:cNvPr id="9" name="Content Placeholder 2"/>
          <p:cNvSpPr txBox="1">
            <a:spLocks/>
          </p:cNvSpPr>
          <p:nvPr/>
        </p:nvSpPr>
        <p:spPr>
          <a:xfrm>
            <a:off x="0" y="1700808"/>
            <a:ext cx="5638800" cy="5157192"/>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6600" dirty="0" smtClean="0">
                <a:solidFill>
                  <a:prstClr val="black"/>
                </a:solidFill>
              </a:rPr>
              <a:t>Hemispheres- Sperry</a:t>
            </a:r>
          </a:p>
          <a:p>
            <a:r>
              <a:rPr lang="en-GB" sz="6600" dirty="0" smtClean="0">
                <a:solidFill>
                  <a:prstClr val="black"/>
                </a:solidFill>
              </a:rPr>
              <a:t>Cognitive control - Casey</a:t>
            </a:r>
          </a:p>
        </p:txBody>
      </p:sp>
    </p:spTree>
    <p:extLst>
      <p:ext uri="{BB962C8B-B14F-4D97-AF65-F5344CB8AC3E}">
        <p14:creationId xmlns:p14="http://schemas.microsoft.com/office/powerpoint/2010/main" val="110246390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dericbownds.net/uploaded_images/m_unsex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404664"/>
            <a:ext cx="4248472" cy="5310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29177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98514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1683"/>
          <a:stretch/>
        </p:blipFill>
        <p:spPr bwMode="auto">
          <a:xfrm>
            <a:off x="971600" y="548680"/>
            <a:ext cx="72000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109039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Now…</a:t>
            </a:r>
            <a:endParaRPr lang="en-GB" dirty="0"/>
          </a:p>
        </p:txBody>
      </p:sp>
      <p:sp>
        <p:nvSpPr>
          <p:cNvPr id="3" name="Content Placeholder 2"/>
          <p:cNvSpPr>
            <a:spLocks noGrp="1"/>
          </p:cNvSpPr>
          <p:nvPr>
            <p:ph idx="1"/>
          </p:nvPr>
        </p:nvSpPr>
        <p:spPr>
          <a:xfrm>
            <a:off x="457200" y="1600200"/>
            <a:ext cx="8229600" cy="1252735"/>
          </a:xfrm>
        </p:spPr>
        <p:txBody>
          <a:bodyPr>
            <a:normAutofit/>
          </a:bodyPr>
          <a:lstStyle/>
          <a:p>
            <a:pPr marL="0" indent="0">
              <a:buNone/>
            </a:pPr>
            <a:r>
              <a:rPr lang="en-GB" dirty="0" smtClean="0"/>
              <a:t>Target stimulus (GO)  = female neutral face </a:t>
            </a:r>
          </a:p>
          <a:p>
            <a:pPr marL="0" indent="0">
              <a:buNone/>
            </a:pPr>
            <a:r>
              <a:rPr lang="en-GB" dirty="0" smtClean="0"/>
              <a:t>No-Go = Male neutral face</a:t>
            </a:r>
          </a:p>
        </p:txBody>
      </p:sp>
    </p:spTree>
    <p:extLst>
      <p:ext uri="{BB962C8B-B14F-4D97-AF65-F5344CB8AC3E}">
        <p14:creationId xmlns:p14="http://schemas.microsoft.com/office/powerpoint/2010/main" val="261029734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dericbownds.net/uploaded_images/m_unsex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404664"/>
            <a:ext cx="4248472" cy="5310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11631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94886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dericbownds.net/uploaded_images/m_unsex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404664"/>
            <a:ext cx="4248472" cy="5310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35218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14803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1683"/>
          <a:stretch/>
        </p:blipFill>
        <p:spPr bwMode="auto">
          <a:xfrm>
            <a:off x="971600" y="548680"/>
            <a:ext cx="72000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330936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1257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23330"/>
          </a:xfrm>
          <a:prstGeom prst="rect">
            <a:avLst/>
          </a:prstGeom>
          <a:solidFill>
            <a:srgbClr val="FFFF00"/>
          </a:solidFill>
        </p:spPr>
        <p:txBody>
          <a:bodyPr wrap="square" rtlCol="0">
            <a:spAutoFit/>
          </a:bodyPr>
          <a:lstStyle/>
          <a:p>
            <a:pPr algn="ctr"/>
            <a:r>
              <a:rPr lang="en-GB" sz="5400" dirty="0">
                <a:solidFill>
                  <a:prstClr val="black"/>
                </a:solidFill>
                <a:latin typeface="Arial" panose="020B0604020202020204" pitchFamily="34" charset="0"/>
                <a:cs typeface="Arial" panose="020B0604020202020204" pitchFamily="34" charset="0"/>
              </a:rPr>
              <a:t>Background</a:t>
            </a:r>
          </a:p>
        </p:txBody>
      </p:sp>
      <p:sp>
        <p:nvSpPr>
          <p:cNvPr id="3" name="TextBox 2"/>
          <p:cNvSpPr txBox="1"/>
          <p:nvPr/>
        </p:nvSpPr>
        <p:spPr>
          <a:xfrm>
            <a:off x="-4011" y="923330"/>
            <a:ext cx="5338011" cy="6186309"/>
          </a:xfrm>
          <a:prstGeom prst="rect">
            <a:avLst/>
          </a:prstGeom>
          <a:noFill/>
        </p:spPr>
        <p:txBody>
          <a:bodyPr wrap="square" rtlCol="0">
            <a:spAutoFit/>
          </a:bodyPr>
          <a:lstStyle/>
          <a:p>
            <a:r>
              <a:rPr lang="en-GB" sz="4300" dirty="0">
                <a:solidFill>
                  <a:prstClr val="black"/>
                </a:solidFill>
                <a:latin typeface="Arial" panose="020B0604020202020204" pitchFamily="34" charset="0"/>
                <a:cs typeface="Arial" panose="020B0604020202020204" pitchFamily="34" charset="0"/>
              </a:rPr>
              <a:t>The ability to resist temptation in favour of long term goals is a crucial part of success. </a:t>
            </a:r>
          </a:p>
          <a:p>
            <a:r>
              <a:rPr lang="en-GB" sz="4300" dirty="0">
                <a:solidFill>
                  <a:prstClr val="black"/>
                </a:solidFill>
                <a:latin typeface="Arial" panose="020B0604020202020204" pitchFamily="34" charset="0"/>
                <a:cs typeface="Arial" panose="020B0604020202020204" pitchFamily="34" charset="0"/>
              </a:rPr>
              <a:t>This success can be individual, as a whole society and economic success.</a:t>
            </a:r>
          </a:p>
        </p:txBody>
      </p:sp>
      <p:pic>
        <p:nvPicPr>
          <p:cNvPr id="1026" name="Picture 2" descr="http://4.bp.blogspot.com/_wWCfaqHXdik/TS6Wez0VddI/AAAAAAAAAHU/jXcowmq5cL0/s1600/tempt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6271" y="2057400"/>
            <a:ext cx="4095750" cy="3276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34000" y="5791200"/>
            <a:ext cx="3809999" cy="646331"/>
          </a:xfrm>
          <a:prstGeom prst="rect">
            <a:avLst/>
          </a:prstGeom>
        </p:spPr>
        <p:txBody>
          <a:bodyPr wrap="square">
            <a:spAutoFit/>
          </a:bodyPr>
          <a:lstStyle/>
          <a:p>
            <a:r>
              <a:rPr lang="en-GB" dirty="0">
                <a:solidFill>
                  <a:prstClr val="black"/>
                </a:solidFill>
                <a:latin typeface="Arial" panose="020B0604020202020204" pitchFamily="34" charset="0"/>
                <a:hlinkClick r:id="rId3"/>
              </a:rPr>
              <a:t>https://www.youtube.com/watch?v=QEExYuRelbg</a:t>
            </a:r>
            <a:r>
              <a:rPr lang="en-GB" dirty="0">
                <a:solidFill>
                  <a:prstClr val="black"/>
                </a:solidFill>
                <a:latin typeface="Arial" panose="020B0604020202020204" pitchFamily="34" charset="0"/>
              </a:rPr>
              <a:t> </a:t>
            </a:r>
          </a:p>
        </p:txBody>
      </p:sp>
    </p:spTree>
    <p:extLst>
      <p:ext uri="{BB962C8B-B14F-4D97-AF65-F5344CB8AC3E}">
        <p14:creationId xmlns:p14="http://schemas.microsoft.com/office/powerpoint/2010/main" val="44767879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1683"/>
          <a:stretch/>
        </p:blipFill>
        <p:spPr bwMode="auto">
          <a:xfrm>
            <a:off x="971600" y="548680"/>
            <a:ext cx="72000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405294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48518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1683"/>
          <a:stretch/>
        </p:blipFill>
        <p:spPr bwMode="auto">
          <a:xfrm>
            <a:off x="971600" y="548680"/>
            <a:ext cx="72000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361052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17819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dericbownds.net/uploaded_images/m_unsex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404664"/>
            <a:ext cx="4248472" cy="5310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25328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83701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dericbownds.net/uploaded_images/m_unsex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404664"/>
            <a:ext cx="4248472" cy="5310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08126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47609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1683"/>
          <a:stretch/>
        </p:blipFill>
        <p:spPr bwMode="auto">
          <a:xfrm>
            <a:off x="971600" y="548680"/>
            <a:ext cx="72000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172691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Was that the “cool” version or the “hot” version?</a:t>
            </a:r>
            <a:endParaRPr lang="en-GB" dirty="0"/>
          </a:p>
        </p:txBody>
      </p:sp>
      <p:sp>
        <p:nvSpPr>
          <p:cNvPr id="3" name="Content Placeholder 2"/>
          <p:cNvSpPr>
            <a:spLocks noGrp="1"/>
          </p:cNvSpPr>
          <p:nvPr>
            <p:ph idx="1"/>
          </p:nvPr>
        </p:nvSpPr>
        <p:spPr/>
        <p:txBody>
          <a:bodyPr>
            <a:normAutofit/>
          </a:bodyPr>
          <a:lstStyle/>
          <a:p>
            <a:r>
              <a:rPr lang="en-GB" sz="4000" dirty="0" smtClean="0"/>
              <a:t>Now we will do the “hot” version</a:t>
            </a:r>
          </a:p>
          <a:p>
            <a:r>
              <a:rPr lang="en-GB" sz="4000" dirty="0" smtClean="0"/>
              <a:t>Target stimulus (GO </a:t>
            </a:r>
            <a:r>
              <a:rPr lang="en-GB" sz="4000" dirty="0" smtClean="0">
                <a:sym typeface="Wingdings" panose="05000000000000000000" pitchFamily="2" charset="2"/>
              </a:rPr>
              <a:t> hit buzzer</a:t>
            </a:r>
            <a:r>
              <a:rPr lang="en-GB" sz="4000" dirty="0" smtClean="0"/>
              <a:t>) = Happy face</a:t>
            </a:r>
          </a:p>
          <a:p>
            <a:r>
              <a:rPr lang="en-GB" sz="4000" dirty="0" smtClean="0"/>
              <a:t>No/Go (do not hit buzzer) = fearful face</a:t>
            </a:r>
          </a:p>
          <a:p>
            <a:r>
              <a:rPr lang="en-GB" sz="4000" dirty="0" smtClean="0"/>
              <a:t>Ready? </a:t>
            </a:r>
          </a:p>
        </p:txBody>
      </p:sp>
    </p:spTree>
    <p:extLst>
      <p:ext uri="{BB962C8B-B14F-4D97-AF65-F5344CB8AC3E}">
        <p14:creationId xmlns:p14="http://schemas.microsoft.com/office/powerpoint/2010/main" val="295162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23330"/>
          </a:xfrm>
          <a:prstGeom prst="rect">
            <a:avLst/>
          </a:prstGeom>
          <a:solidFill>
            <a:srgbClr val="FFFF00"/>
          </a:solidFill>
        </p:spPr>
        <p:txBody>
          <a:bodyPr wrap="square" rtlCol="0">
            <a:spAutoFit/>
          </a:bodyPr>
          <a:lstStyle/>
          <a:p>
            <a:pPr algn="ctr"/>
            <a:r>
              <a:rPr lang="en-GB" sz="5400" dirty="0">
                <a:solidFill>
                  <a:prstClr val="black"/>
                </a:solidFill>
                <a:latin typeface="Arial" panose="020B0604020202020204" pitchFamily="34" charset="0"/>
                <a:cs typeface="Arial" panose="020B0604020202020204" pitchFamily="34" charset="0"/>
              </a:rPr>
              <a:t>Resist Temptation</a:t>
            </a:r>
          </a:p>
        </p:txBody>
      </p:sp>
      <p:sp>
        <p:nvSpPr>
          <p:cNvPr id="3" name="TextBox 2"/>
          <p:cNvSpPr txBox="1"/>
          <p:nvPr/>
        </p:nvSpPr>
        <p:spPr>
          <a:xfrm>
            <a:off x="-4010" y="923330"/>
            <a:ext cx="5060282" cy="6047809"/>
          </a:xfrm>
          <a:prstGeom prst="rect">
            <a:avLst/>
          </a:prstGeom>
          <a:noFill/>
        </p:spPr>
        <p:txBody>
          <a:bodyPr wrap="square" rtlCol="0">
            <a:spAutoFit/>
          </a:bodyPr>
          <a:lstStyle/>
          <a:p>
            <a:r>
              <a:rPr lang="en-GB" sz="4300" dirty="0">
                <a:solidFill>
                  <a:prstClr val="black"/>
                </a:solidFill>
                <a:latin typeface="Arial" panose="020B0604020202020204" pitchFamily="34" charset="0"/>
                <a:cs typeface="Arial" panose="020B0604020202020204" pitchFamily="34" charset="0"/>
              </a:rPr>
              <a:t>Think of 5 tempting things people are encouraged to resist. [10]</a:t>
            </a:r>
          </a:p>
          <a:p>
            <a:r>
              <a:rPr lang="en-GB" sz="4300" dirty="0">
                <a:solidFill>
                  <a:prstClr val="black"/>
                </a:solidFill>
                <a:latin typeface="Arial" panose="020B0604020202020204" pitchFamily="34" charset="0"/>
                <a:cs typeface="Arial" panose="020B0604020202020204" pitchFamily="34" charset="0"/>
              </a:rPr>
              <a:t>Explain why being able to resist temptation can help people be more successful. [3]</a:t>
            </a:r>
          </a:p>
        </p:txBody>
      </p:sp>
      <p:pic>
        <p:nvPicPr>
          <p:cNvPr id="1026" name="Picture 2" descr="http://4.bp.blogspot.com/_wWCfaqHXdik/TS6Wez0VddI/AAAAAAAAAHU/jXcowmq5cL0/s1600/tempt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4758" y="1295400"/>
            <a:ext cx="409575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91981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000250"/>
            <a:ext cx="4785320" cy="3588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199885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62222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484784"/>
            <a:ext cx="3765004" cy="4706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0221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54077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484784"/>
            <a:ext cx="3765004" cy="4706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068525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33151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000250"/>
            <a:ext cx="4785320" cy="3588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036936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309858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000250"/>
            <a:ext cx="4785320" cy="3588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794373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0083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923330"/>
            <a:ext cx="9144000" cy="2800767"/>
          </a:xfrm>
          <a:prstGeom prst="rect">
            <a:avLst/>
          </a:prstGeom>
          <a:noFill/>
        </p:spPr>
        <p:txBody>
          <a:bodyPr wrap="square" rtlCol="0">
            <a:spAutoFit/>
          </a:bodyPr>
          <a:lstStyle/>
          <a:p>
            <a:r>
              <a:rPr lang="en-GB" sz="4400" dirty="0">
                <a:solidFill>
                  <a:prstClr val="black"/>
                </a:solidFill>
                <a:latin typeface="Arial" panose="020B0604020202020204" pitchFamily="34" charset="0"/>
                <a:cs typeface="Arial" panose="020B0604020202020204" pitchFamily="34" charset="0"/>
              </a:rPr>
              <a:t>Tempting situations can diminish or limit our control. What the tempting situation is changes as we get older.</a:t>
            </a:r>
          </a:p>
        </p:txBody>
      </p:sp>
      <p:sp>
        <p:nvSpPr>
          <p:cNvPr id="3" name="TextBox 2"/>
          <p:cNvSpPr txBox="1"/>
          <p:nvPr/>
        </p:nvSpPr>
        <p:spPr>
          <a:xfrm>
            <a:off x="0" y="0"/>
            <a:ext cx="9144000" cy="923330"/>
          </a:xfrm>
          <a:prstGeom prst="rect">
            <a:avLst/>
          </a:prstGeom>
          <a:solidFill>
            <a:srgbClr val="FFFF00"/>
          </a:solidFill>
        </p:spPr>
        <p:txBody>
          <a:bodyPr wrap="square" rtlCol="0">
            <a:spAutoFit/>
          </a:bodyPr>
          <a:lstStyle/>
          <a:p>
            <a:pPr algn="ctr"/>
            <a:r>
              <a:rPr lang="en-GB" sz="5400" dirty="0">
                <a:solidFill>
                  <a:prstClr val="black"/>
                </a:solidFill>
                <a:latin typeface="Arial" panose="020B0604020202020204" pitchFamily="34" charset="0"/>
                <a:cs typeface="Arial" panose="020B0604020202020204" pitchFamily="34" charset="0"/>
              </a:rPr>
              <a:t>Tempting Situations</a:t>
            </a:r>
          </a:p>
        </p:txBody>
      </p:sp>
      <p:pic>
        <p:nvPicPr>
          <p:cNvPr id="2050" name="Picture 2" descr="http://img1.rnkr-static.com/list_social_img/639/940639/520/59-infuriating-images-that-will-trigger-your-ocd-u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190" y="3144253"/>
            <a:ext cx="7099810" cy="37137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tatic.themetapicture.com/media/funny-OCD-friend-pill-backwards.jpg"/>
          <p:cNvPicPr>
            <a:picLocks noChangeAspect="1" noChangeArrowheads="1"/>
          </p:cNvPicPr>
          <p:nvPr/>
        </p:nvPicPr>
        <p:blipFill rotWithShape="1">
          <a:blip r:embed="rId3">
            <a:extLst>
              <a:ext uri="{28A0092B-C50C-407E-A947-70E740481C1C}">
                <a14:useLocalDpi xmlns:a14="http://schemas.microsoft.com/office/drawing/2010/main" val="0"/>
              </a:ext>
            </a:extLst>
          </a:blip>
          <a:srcRect l="19117" t="19284" r="18427" b="6520"/>
          <a:stretch/>
        </p:blipFill>
        <p:spPr bwMode="auto">
          <a:xfrm>
            <a:off x="76200" y="3724097"/>
            <a:ext cx="2258998" cy="286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89701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484784"/>
            <a:ext cx="3765004" cy="4706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857716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99988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484784"/>
            <a:ext cx="3765004" cy="4706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515081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43999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000250"/>
            <a:ext cx="4785320" cy="3588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761886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63445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484784"/>
            <a:ext cx="3765004" cy="4706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983832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13795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000250"/>
            <a:ext cx="4785320" cy="3588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195680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0172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923330"/>
          </a:xfrm>
          <a:prstGeom prst="rect">
            <a:avLst/>
          </a:prstGeom>
          <a:solidFill>
            <a:srgbClr val="FFFF00"/>
          </a:solidFill>
        </p:spPr>
        <p:txBody>
          <a:bodyPr wrap="square" rtlCol="0">
            <a:spAutoFit/>
          </a:bodyPr>
          <a:lstStyle/>
          <a:p>
            <a:pPr algn="ctr"/>
            <a:r>
              <a:rPr lang="en-GB" sz="5400" dirty="0">
                <a:solidFill>
                  <a:prstClr val="black"/>
                </a:solidFill>
                <a:latin typeface="Arial" panose="020B0604020202020204" pitchFamily="34" charset="0"/>
                <a:cs typeface="Arial" panose="020B0604020202020204" pitchFamily="34" charset="0"/>
              </a:rPr>
              <a:t>Tempting Situations</a:t>
            </a:r>
          </a:p>
        </p:txBody>
      </p:sp>
      <p:pic>
        <p:nvPicPr>
          <p:cNvPr id="2050" name="Picture 2" descr="http://img1.rnkr-static.com/list_social_img/639/940639/520/59-infuriating-images-that-will-trigger-your-ocd-u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8852" y="5715000"/>
            <a:ext cx="2185147"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tatic.themetapicture.com/media/funny-OCD-friend-pill-backward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117" t="19284" r="18427" b="6520"/>
          <a:stretch/>
        </p:blipFill>
        <p:spPr bwMode="auto">
          <a:xfrm rot="1963934">
            <a:off x="1453262" y="5508924"/>
            <a:ext cx="1377053" cy="17480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923330"/>
            <a:ext cx="9144000" cy="4401205"/>
          </a:xfrm>
          <a:prstGeom prst="rect">
            <a:avLst/>
          </a:prstGeom>
          <a:noFill/>
        </p:spPr>
        <p:txBody>
          <a:bodyPr wrap="square" rtlCol="0">
            <a:spAutoFit/>
          </a:bodyPr>
          <a:lstStyle/>
          <a:p>
            <a:r>
              <a:rPr lang="en-GB" sz="4000" dirty="0">
                <a:solidFill>
                  <a:prstClr val="black"/>
                </a:solidFill>
                <a:latin typeface="Arial" panose="020B0604020202020204" pitchFamily="34" charset="0"/>
                <a:cs typeface="Arial" panose="020B0604020202020204" pitchFamily="34" charset="0"/>
              </a:rPr>
              <a:t>Explain WHY giving in to temptation limits our control. [3]</a:t>
            </a:r>
          </a:p>
          <a:p>
            <a:endParaRPr lang="en-GB" sz="4000" dirty="0">
              <a:solidFill>
                <a:prstClr val="black"/>
              </a:solidFill>
              <a:latin typeface="Arial" panose="020B0604020202020204" pitchFamily="34" charset="0"/>
              <a:cs typeface="Arial" panose="020B0604020202020204" pitchFamily="34" charset="0"/>
            </a:endParaRPr>
          </a:p>
          <a:p>
            <a:r>
              <a:rPr lang="en-GB" sz="4000" dirty="0">
                <a:solidFill>
                  <a:prstClr val="black"/>
                </a:solidFill>
                <a:latin typeface="Arial" panose="020B0604020202020204" pitchFamily="34" charset="0"/>
                <a:cs typeface="Arial" panose="020B0604020202020204" pitchFamily="34" charset="0"/>
              </a:rPr>
              <a:t>Identify situations tempting for a child, young person and adult.</a:t>
            </a:r>
          </a:p>
          <a:p>
            <a:endParaRPr lang="en-GB" sz="4000" dirty="0">
              <a:solidFill>
                <a:prstClr val="black"/>
              </a:solidFill>
              <a:latin typeface="Arial" panose="020B0604020202020204" pitchFamily="34" charset="0"/>
              <a:cs typeface="Arial" panose="020B0604020202020204" pitchFamily="34" charset="0"/>
            </a:endParaRPr>
          </a:p>
          <a:p>
            <a:r>
              <a:rPr lang="en-GB" sz="4000" dirty="0">
                <a:solidFill>
                  <a:prstClr val="black"/>
                </a:solidFill>
                <a:latin typeface="Arial" panose="020B0604020202020204" pitchFamily="34" charset="0"/>
                <a:cs typeface="Arial" panose="020B0604020202020204" pitchFamily="34" charset="0"/>
              </a:rPr>
              <a:t>Explain the ‘What the hell effect’ [3]</a:t>
            </a:r>
          </a:p>
        </p:txBody>
      </p:sp>
      <p:sp>
        <p:nvSpPr>
          <p:cNvPr id="2" name="Rectangle 1"/>
          <p:cNvSpPr/>
          <p:nvPr/>
        </p:nvSpPr>
        <p:spPr>
          <a:xfrm>
            <a:off x="2987824" y="6211669"/>
            <a:ext cx="3971028" cy="646331"/>
          </a:xfrm>
          <a:prstGeom prst="rect">
            <a:avLst/>
          </a:prstGeom>
        </p:spPr>
        <p:txBody>
          <a:bodyPr wrap="square">
            <a:spAutoFit/>
          </a:bodyPr>
          <a:lstStyle/>
          <a:p>
            <a:r>
              <a:rPr lang="en-GB" dirty="0">
                <a:hlinkClick r:id="rId4"/>
              </a:rPr>
              <a:t>https://</a:t>
            </a:r>
            <a:r>
              <a:rPr lang="en-GB" dirty="0" smtClean="0">
                <a:hlinkClick r:id="rId4"/>
              </a:rPr>
              <a:t>www.youtube.com/watch?v=TOR1aGzNLys</a:t>
            </a:r>
            <a:r>
              <a:rPr lang="en-GB" dirty="0" smtClean="0"/>
              <a:t> </a:t>
            </a:r>
            <a:endParaRPr lang="en-GB" dirty="0"/>
          </a:p>
        </p:txBody>
      </p:sp>
    </p:spTree>
    <p:extLst>
      <p:ext uri="{BB962C8B-B14F-4D97-AF65-F5344CB8AC3E}">
        <p14:creationId xmlns:p14="http://schemas.microsoft.com/office/powerpoint/2010/main" val="94854800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000250"/>
            <a:ext cx="4785320" cy="3588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018413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72533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484784"/>
            <a:ext cx="3765004" cy="4706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737656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78813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And now…</a:t>
            </a:r>
            <a:endParaRPr lang="en-GB" dirty="0"/>
          </a:p>
        </p:txBody>
      </p:sp>
      <p:sp>
        <p:nvSpPr>
          <p:cNvPr id="3" name="Content Placeholder 2"/>
          <p:cNvSpPr>
            <a:spLocks noGrp="1"/>
          </p:cNvSpPr>
          <p:nvPr>
            <p:ph idx="1"/>
          </p:nvPr>
        </p:nvSpPr>
        <p:spPr>
          <a:xfrm>
            <a:off x="457200" y="1600201"/>
            <a:ext cx="8229600" cy="1468760"/>
          </a:xfrm>
        </p:spPr>
        <p:txBody>
          <a:bodyPr/>
          <a:lstStyle/>
          <a:p>
            <a:r>
              <a:rPr lang="en-GB" dirty="0" smtClean="0"/>
              <a:t>Target stimulus (Go) = Fearful Face</a:t>
            </a:r>
          </a:p>
          <a:p>
            <a:r>
              <a:rPr lang="en-GB" dirty="0" smtClean="0"/>
              <a:t>No-Go = Happy face</a:t>
            </a:r>
            <a:endParaRPr lang="en-GB" dirty="0"/>
          </a:p>
        </p:txBody>
      </p:sp>
    </p:spTree>
    <p:extLst>
      <p:ext uri="{BB962C8B-B14F-4D97-AF65-F5344CB8AC3E}">
        <p14:creationId xmlns:p14="http://schemas.microsoft.com/office/powerpoint/2010/main" val="64529234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000250"/>
            <a:ext cx="4785320" cy="3588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996334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515010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484784"/>
            <a:ext cx="3765004" cy="4706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060086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74153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484784"/>
            <a:ext cx="3765004" cy="4706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3670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923331"/>
            <a:ext cx="9144000" cy="3170099"/>
          </a:xfrm>
          <a:prstGeom prst="rect">
            <a:avLst/>
          </a:prstGeom>
          <a:noFill/>
        </p:spPr>
        <p:txBody>
          <a:bodyPr wrap="square" rtlCol="0">
            <a:spAutoFit/>
          </a:bodyPr>
          <a:lstStyle/>
          <a:p>
            <a:r>
              <a:rPr lang="en-GB" sz="4000" dirty="0">
                <a:solidFill>
                  <a:prstClr val="black"/>
                </a:solidFill>
                <a:latin typeface="Arial" panose="020B0604020202020204" pitchFamily="34" charset="0"/>
                <a:cs typeface="Arial" panose="020B0604020202020204" pitchFamily="34" charset="0"/>
              </a:rPr>
              <a:t>Delay of Gratification refers to the ability to put off something mildly fun or pleasurable now in order to wait for something that is greatly fun, pleasurable, or rewarding later.</a:t>
            </a:r>
          </a:p>
        </p:txBody>
      </p:sp>
      <p:sp>
        <p:nvSpPr>
          <p:cNvPr id="3" name="TextBox 2"/>
          <p:cNvSpPr txBox="1"/>
          <p:nvPr/>
        </p:nvSpPr>
        <p:spPr>
          <a:xfrm>
            <a:off x="0" y="0"/>
            <a:ext cx="9144000" cy="923330"/>
          </a:xfrm>
          <a:prstGeom prst="rect">
            <a:avLst/>
          </a:prstGeom>
          <a:solidFill>
            <a:srgbClr val="FFFF00"/>
          </a:solidFill>
        </p:spPr>
        <p:txBody>
          <a:bodyPr wrap="square" rtlCol="0">
            <a:spAutoFit/>
          </a:bodyPr>
          <a:lstStyle/>
          <a:p>
            <a:pPr algn="ctr"/>
            <a:r>
              <a:rPr lang="en-GB" sz="5400" dirty="0">
                <a:solidFill>
                  <a:prstClr val="black"/>
                </a:solidFill>
                <a:latin typeface="Arial" panose="020B0604020202020204" pitchFamily="34" charset="0"/>
                <a:cs typeface="Arial" panose="020B0604020202020204" pitchFamily="34" charset="0"/>
              </a:rPr>
              <a:t>Delay of Gratification</a:t>
            </a:r>
          </a:p>
        </p:txBody>
      </p:sp>
      <p:pic>
        <p:nvPicPr>
          <p:cNvPr id="3074" name="Picture 2" descr="http://cache1.asset-cache.net/gc/81716180-hispanic-boy-licking-lips-at-stack-of-gettyimages.jpg?v=1&amp;c=IWSAsset&amp;k=2&amp;d=uZufhKRxR3Njgs0%2BUvCbXuEARgrQDvIvEIAgHuPRP%2FEIN31pUku7RX9GaUQGvB93%2FKv%2FYEpShM0QlaPWRfCRsQ%3D%3D"/>
          <p:cNvPicPr>
            <a:picLocks noChangeAspect="1" noChangeArrowheads="1"/>
          </p:cNvPicPr>
          <p:nvPr/>
        </p:nvPicPr>
        <p:blipFill rotWithShape="1">
          <a:blip r:embed="rId2">
            <a:extLst>
              <a:ext uri="{28A0092B-C50C-407E-A947-70E740481C1C}">
                <a14:useLocalDpi xmlns:a14="http://schemas.microsoft.com/office/drawing/2010/main" val="0"/>
              </a:ext>
            </a:extLst>
          </a:blip>
          <a:srcRect b="26996"/>
          <a:stretch/>
        </p:blipFill>
        <p:spPr bwMode="auto">
          <a:xfrm>
            <a:off x="2819400" y="4922419"/>
            <a:ext cx="4114800" cy="200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80818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30326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000250"/>
            <a:ext cx="4785320" cy="3588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182310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83398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000250"/>
            <a:ext cx="4785320" cy="3588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255595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648538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484784"/>
            <a:ext cx="3765004" cy="4706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953658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71717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484784"/>
            <a:ext cx="3765004" cy="4706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145780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84441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000250"/>
            <a:ext cx="4785320" cy="3588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63898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923331"/>
            <a:ext cx="9144000" cy="3785652"/>
          </a:xfrm>
          <a:prstGeom prst="rect">
            <a:avLst/>
          </a:prstGeom>
          <a:noFill/>
        </p:spPr>
        <p:txBody>
          <a:bodyPr wrap="square" rtlCol="0">
            <a:spAutoFit/>
          </a:bodyPr>
          <a:lstStyle/>
          <a:p>
            <a:r>
              <a:rPr lang="en-GB" sz="4000" dirty="0">
                <a:solidFill>
                  <a:prstClr val="black"/>
                </a:solidFill>
                <a:latin typeface="Arial" panose="020B0604020202020204" pitchFamily="34" charset="0"/>
                <a:cs typeface="Arial" panose="020B0604020202020204" pitchFamily="34" charset="0"/>
              </a:rPr>
              <a:t>Delay of gratification depends on cognitive control.</a:t>
            </a:r>
          </a:p>
          <a:p>
            <a:endParaRPr lang="en-GB" sz="4000" dirty="0">
              <a:solidFill>
                <a:prstClr val="black"/>
              </a:solidFill>
              <a:latin typeface="Arial" panose="020B0604020202020204" pitchFamily="34" charset="0"/>
              <a:cs typeface="Arial" panose="020B0604020202020204" pitchFamily="34" charset="0"/>
            </a:endParaRPr>
          </a:p>
          <a:p>
            <a:r>
              <a:rPr lang="en-GB" sz="4000" dirty="0">
                <a:solidFill>
                  <a:prstClr val="black"/>
                </a:solidFill>
                <a:latin typeface="Arial" panose="020B0604020202020204" pitchFamily="34" charset="0"/>
                <a:cs typeface="Arial" panose="020B0604020202020204" pitchFamily="34" charset="0"/>
              </a:rPr>
              <a:t>Cognitive control refers to the ability to override competing thoughts and actions in favour of goal directed ones.</a:t>
            </a:r>
          </a:p>
        </p:txBody>
      </p:sp>
      <p:sp>
        <p:nvSpPr>
          <p:cNvPr id="3" name="TextBox 2"/>
          <p:cNvSpPr txBox="1"/>
          <p:nvPr/>
        </p:nvSpPr>
        <p:spPr>
          <a:xfrm>
            <a:off x="0" y="0"/>
            <a:ext cx="9144000" cy="923330"/>
          </a:xfrm>
          <a:prstGeom prst="rect">
            <a:avLst/>
          </a:prstGeom>
          <a:solidFill>
            <a:srgbClr val="FFFF00"/>
          </a:solidFill>
        </p:spPr>
        <p:txBody>
          <a:bodyPr wrap="square" rtlCol="0">
            <a:spAutoFit/>
          </a:bodyPr>
          <a:lstStyle/>
          <a:p>
            <a:pPr algn="ctr"/>
            <a:r>
              <a:rPr lang="en-GB" sz="5400" dirty="0">
                <a:solidFill>
                  <a:prstClr val="black"/>
                </a:solidFill>
                <a:latin typeface="Arial" panose="020B0604020202020204" pitchFamily="34" charset="0"/>
                <a:cs typeface="Arial" panose="020B0604020202020204" pitchFamily="34" charset="0"/>
              </a:rPr>
              <a:t>Cognitive Control</a:t>
            </a:r>
          </a:p>
        </p:txBody>
      </p:sp>
      <p:pic>
        <p:nvPicPr>
          <p:cNvPr id="3074" name="Picture 2" descr="http://cache1.asset-cache.net/gc/81716180-hispanic-boy-licking-lips-at-stack-of-gettyimages.jpg?v=1&amp;c=IWSAsset&amp;k=2&amp;d=uZufhKRxR3Njgs0%2BUvCbXuEARgrQDvIvEIAgHuPRP%2FEIN31pUku7RX9GaUQGvB93%2FKv%2FYEpShM0QlaPWRfCRsQ%3D%3D"/>
          <p:cNvPicPr>
            <a:picLocks noChangeAspect="1" noChangeArrowheads="1"/>
          </p:cNvPicPr>
          <p:nvPr/>
        </p:nvPicPr>
        <p:blipFill rotWithShape="1">
          <a:blip r:embed="rId2">
            <a:extLst>
              <a:ext uri="{28A0092B-C50C-407E-A947-70E740481C1C}">
                <a14:useLocalDpi xmlns:a14="http://schemas.microsoft.com/office/drawing/2010/main" val="0"/>
              </a:ext>
            </a:extLst>
          </a:blip>
          <a:srcRect b="26996"/>
          <a:stretch/>
        </p:blipFill>
        <p:spPr bwMode="auto">
          <a:xfrm>
            <a:off x="2819400" y="4922419"/>
            <a:ext cx="4114800" cy="200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26325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11269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484784"/>
            <a:ext cx="3765004" cy="4706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4542050"/>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38235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000250"/>
            <a:ext cx="4785320" cy="3588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0576169"/>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0296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000250"/>
            <a:ext cx="4785320" cy="3588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647544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972112"/>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484784"/>
            <a:ext cx="3765004" cy="4706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16346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54125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705" r="82248" b="35660"/>
          <a:stretch/>
        </p:blipFill>
        <p:spPr>
          <a:xfrm>
            <a:off x="3788229" y="1676400"/>
            <a:ext cx="1438464" cy="1817915"/>
          </a:xfrm>
          <a:prstGeom prst="rect">
            <a:avLst/>
          </a:prstGeom>
        </p:spPr>
      </p:pic>
      <p:sp>
        <p:nvSpPr>
          <p:cNvPr id="3" name="Rectangle 2"/>
          <p:cNvSpPr/>
          <p:nvPr/>
        </p:nvSpPr>
        <p:spPr>
          <a:xfrm>
            <a:off x="4953000" y="5943600"/>
            <a:ext cx="4071469" cy="646331"/>
          </a:xfrm>
          <a:prstGeom prst="rect">
            <a:avLst/>
          </a:prstGeom>
        </p:spPr>
        <p:txBody>
          <a:bodyPr wrap="square">
            <a:spAutoFit/>
          </a:bodyPr>
          <a:lstStyle/>
          <a:p>
            <a:r>
              <a:rPr lang="en-GB" dirty="0">
                <a:solidFill>
                  <a:prstClr val="black"/>
                </a:solidFill>
                <a:latin typeface="Arial" panose="020B0604020202020204" pitchFamily="34" charset="0"/>
                <a:hlinkClick r:id="rId3"/>
              </a:rPr>
              <a:t>http://cognitivefun.net/test/17</a:t>
            </a:r>
            <a:endParaRPr lang="en-GB" dirty="0">
              <a:solidFill>
                <a:prstClr val="black"/>
              </a:solidFill>
              <a:latin typeface="Arial" panose="020B0604020202020204" pitchFamily="34" charset="0"/>
            </a:endParaRPr>
          </a:p>
          <a:p>
            <a:endParaRPr lang="en-GB" dirty="0">
              <a:solidFill>
                <a:prstClr val="black"/>
              </a:solidFill>
              <a:latin typeface="Arial" panose="020B0604020202020204" pitchFamily="34" charset="0"/>
            </a:endParaRPr>
          </a:p>
        </p:txBody>
      </p:sp>
      <p:pic>
        <p:nvPicPr>
          <p:cNvPr id="4" name="Picture 3"/>
          <p:cNvPicPr>
            <a:picLocks noChangeAspect="1"/>
          </p:cNvPicPr>
          <p:nvPr/>
        </p:nvPicPr>
        <p:blipFill rotWithShape="1">
          <a:blip r:embed="rId2"/>
          <a:srcRect l="17349" t="9705" r="62367" b="33370"/>
          <a:stretch/>
        </p:blipFill>
        <p:spPr>
          <a:xfrm>
            <a:off x="3685450" y="1575093"/>
            <a:ext cx="1643743" cy="1894115"/>
          </a:xfrm>
          <a:prstGeom prst="rect">
            <a:avLst/>
          </a:prstGeom>
        </p:spPr>
      </p:pic>
      <p:pic>
        <p:nvPicPr>
          <p:cNvPr id="5" name="Picture 4"/>
          <p:cNvPicPr>
            <a:picLocks noChangeAspect="1"/>
          </p:cNvPicPr>
          <p:nvPr/>
        </p:nvPicPr>
        <p:blipFill rotWithShape="1">
          <a:blip r:embed="rId2"/>
          <a:srcRect l="38977" t="9705" r="40739" b="35824"/>
          <a:stretch/>
        </p:blipFill>
        <p:spPr>
          <a:xfrm>
            <a:off x="3788229" y="1568946"/>
            <a:ext cx="1643743" cy="1812472"/>
          </a:xfrm>
          <a:prstGeom prst="rect">
            <a:avLst/>
          </a:prstGeom>
        </p:spPr>
      </p:pic>
      <p:pic>
        <p:nvPicPr>
          <p:cNvPr id="6" name="Picture 5"/>
          <p:cNvPicPr>
            <a:picLocks noChangeAspect="1"/>
          </p:cNvPicPr>
          <p:nvPr/>
        </p:nvPicPr>
        <p:blipFill rotWithShape="1">
          <a:blip r:embed="rId2"/>
          <a:srcRect l="61948" t="9705" r="17902" b="35824"/>
          <a:stretch/>
        </p:blipFill>
        <p:spPr>
          <a:xfrm>
            <a:off x="3503238" y="1875062"/>
            <a:ext cx="1632857" cy="1812473"/>
          </a:xfrm>
          <a:prstGeom prst="rect">
            <a:avLst/>
          </a:prstGeom>
        </p:spPr>
      </p:pic>
      <p:pic>
        <p:nvPicPr>
          <p:cNvPr id="7" name="Picture 6"/>
          <p:cNvPicPr>
            <a:picLocks noChangeAspect="1"/>
          </p:cNvPicPr>
          <p:nvPr/>
        </p:nvPicPr>
        <p:blipFill rotWithShape="1">
          <a:blip r:embed="rId2"/>
          <a:srcRect l="82098" t="9705" r="1" b="35824"/>
          <a:stretch/>
        </p:blipFill>
        <p:spPr>
          <a:xfrm>
            <a:off x="3685450" y="1656735"/>
            <a:ext cx="1450645" cy="1812473"/>
          </a:xfrm>
          <a:prstGeom prst="rect">
            <a:avLst/>
          </a:prstGeom>
        </p:spPr>
      </p:pic>
    </p:spTree>
    <p:extLst>
      <p:ext uri="{BB962C8B-B14F-4D97-AF65-F5344CB8AC3E}">
        <p14:creationId xmlns:p14="http://schemas.microsoft.com/office/powerpoint/2010/main" val="236662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2"/>
                                        </p:tgtEl>
                                        <p:attrNameLst>
                                          <p:attrName>ppt_x</p:attrName>
                                        </p:attrNameLst>
                                      </p:cBhvr>
                                      <p:tavLst>
                                        <p:tav tm="0">
                                          <p:val>
                                            <p:strVal val="ppt_x"/>
                                          </p:val>
                                        </p:tav>
                                        <p:tav tm="100000">
                                          <p:val>
                                            <p:strVal val="ppt_x"/>
                                          </p:val>
                                        </p:tav>
                                      </p:tavLst>
                                    </p:anim>
                                    <p:anim calcmode="lin" valueType="num">
                                      <p:cBhvr additive="base">
                                        <p:cTn id="13" dur="500"/>
                                        <p:tgtEl>
                                          <p:spTgt spid="2"/>
                                        </p:tgtEl>
                                        <p:attrNameLst>
                                          <p:attrName>ppt_y</p:attrName>
                                        </p:attrNameLst>
                                      </p:cBhvr>
                                      <p:tavLst>
                                        <p:tav tm="0">
                                          <p:val>
                                            <p:strVal val="ppt_y"/>
                                          </p:val>
                                        </p:tav>
                                        <p:tav tm="100000">
                                          <p:val>
                                            <p:strVal val="1+ppt_h/2"/>
                                          </p:val>
                                        </p:tav>
                                      </p:tavLst>
                                    </p:anim>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6"/>
                                        </p:tgtEl>
                                        <p:attrNameLst>
                                          <p:attrName>ppt_x</p:attrName>
                                        </p:attrNameLst>
                                      </p:cBhvr>
                                      <p:tavLst>
                                        <p:tav tm="0">
                                          <p:val>
                                            <p:strVal val="ppt_x"/>
                                          </p:val>
                                        </p:tav>
                                        <p:tav tm="100000">
                                          <p:val>
                                            <p:strVal val="ppt_x"/>
                                          </p:val>
                                        </p:tav>
                                      </p:tavLst>
                                    </p:anim>
                                    <p:anim calcmode="lin" valueType="num">
                                      <p:cBhvr additive="base">
                                        <p:cTn id="49" dur="500"/>
                                        <p:tgtEl>
                                          <p:spTgt spid="6"/>
                                        </p:tgtEl>
                                        <p:attrNameLst>
                                          <p:attrName>ppt_y</p:attrName>
                                        </p:attrNameLst>
                                      </p:cBhvr>
                                      <p:tavLst>
                                        <p:tav tm="0">
                                          <p:val>
                                            <p:strVal val="ppt_y"/>
                                          </p:val>
                                        </p:tav>
                                        <p:tav tm="100000">
                                          <p:val>
                                            <p:strVal val="1+ppt_h/2"/>
                                          </p:val>
                                        </p:tav>
                                      </p:tavLst>
                                    </p:anim>
                                    <p:set>
                                      <p:cBhvr>
                                        <p:cTn id="50" dur="1" fill="hold">
                                          <p:stCondLst>
                                            <p:cond delay="499"/>
                                          </p:stCondLst>
                                        </p:cTn>
                                        <p:tgtEl>
                                          <p:spTgt spid="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7"/>
                                        </p:tgtEl>
                                        <p:attrNameLst>
                                          <p:attrName>ppt_x</p:attrName>
                                        </p:attrNameLst>
                                      </p:cBhvr>
                                      <p:tavLst>
                                        <p:tav tm="0">
                                          <p:val>
                                            <p:strVal val="ppt_x"/>
                                          </p:val>
                                        </p:tav>
                                        <p:tav tm="100000">
                                          <p:val>
                                            <p:strVal val="ppt_x"/>
                                          </p:val>
                                        </p:tav>
                                      </p:tavLst>
                                    </p:anim>
                                    <p:anim calcmode="lin" valueType="num">
                                      <p:cBhvr additive="base">
                                        <p:cTn id="61" dur="500"/>
                                        <p:tgtEl>
                                          <p:spTgt spid="7"/>
                                        </p:tgtEl>
                                        <p:attrNameLst>
                                          <p:attrName>ppt_y</p:attrName>
                                        </p:attrNameLst>
                                      </p:cBhvr>
                                      <p:tavLst>
                                        <p:tav tm="0">
                                          <p:val>
                                            <p:strVal val="ppt_y"/>
                                          </p:val>
                                        </p:tav>
                                        <p:tav tm="100000">
                                          <p:val>
                                            <p:strVal val="1+ppt_h/2"/>
                                          </p:val>
                                        </p:tav>
                                      </p:tavLst>
                                    </p:anim>
                                    <p:set>
                                      <p:cBhvr>
                                        <p:cTn id="6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923331"/>
            <a:ext cx="9144000" cy="2062103"/>
          </a:xfrm>
          <a:prstGeom prst="rect">
            <a:avLst/>
          </a:prstGeom>
          <a:noFill/>
        </p:spPr>
        <p:txBody>
          <a:bodyPr wrap="square" rtlCol="0">
            <a:spAutoFit/>
          </a:bodyPr>
          <a:lstStyle/>
          <a:p>
            <a:r>
              <a:rPr lang="en-GB" sz="3200" dirty="0">
                <a:solidFill>
                  <a:prstClr val="black"/>
                </a:solidFill>
                <a:latin typeface="Arial" panose="020B0604020202020204" pitchFamily="34" charset="0"/>
                <a:cs typeface="Arial" panose="020B0604020202020204" pitchFamily="34" charset="0"/>
              </a:rPr>
              <a:t>Different people use different cognitive strategies to delay gratification and there appear to be naturally existing differences in the spontaneous (not taught) use of these strategies.</a:t>
            </a:r>
          </a:p>
        </p:txBody>
      </p:sp>
      <p:sp>
        <p:nvSpPr>
          <p:cNvPr id="3" name="TextBox 2"/>
          <p:cNvSpPr txBox="1"/>
          <p:nvPr/>
        </p:nvSpPr>
        <p:spPr>
          <a:xfrm>
            <a:off x="0" y="0"/>
            <a:ext cx="9144000" cy="923330"/>
          </a:xfrm>
          <a:prstGeom prst="rect">
            <a:avLst/>
          </a:prstGeom>
          <a:solidFill>
            <a:srgbClr val="FFFF00"/>
          </a:solidFill>
        </p:spPr>
        <p:txBody>
          <a:bodyPr wrap="square" rtlCol="0">
            <a:spAutoFit/>
          </a:bodyPr>
          <a:lstStyle/>
          <a:p>
            <a:pPr algn="ctr"/>
            <a:r>
              <a:rPr lang="en-GB" sz="5400" dirty="0">
                <a:solidFill>
                  <a:prstClr val="black"/>
                </a:solidFill>
                <a:latin typeface="Arial" panose="020B0604020202020204" pitchFamily="34" charset="0"/>
                <a:cs typeface="Arial" panose="020B0604020202020204" pitchFamily="34" charset="0"/>
              </a:rPr>
              <a:t>Cognitive Control</a:t>
            </a:r>
          </a:p>
        </p:txBody>
      </p:sp>
      <p:pic>
        <p:nvPicPr>
          <p:cNvPr id="4098" name="Picture 2" descr="http://cdn.bleacherreport.net/images_root/slides/photos/000/559/802/Celebrities-caught-staring-at-boobs-003_display_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3545257"/>
            <a:ext cx="2971800" cy="33538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linkis.com/url-image/http:/THEINFONG.COM/wp-content/uploads/ovie_o/13/bradley-cooper-and-jennifer-lawrenc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545257"/>
            <a:ext cx="6324600" cy="333066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a:off x="7162800" y="4572000"/>
            <a:ext cx="1143000" cy="1447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a:off x="571500" y="4572000"/>
            <a:ext cx="1257300" cy="1828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p:nvPr/>
        </p:nvCxnSpPr>
        <p:spPr>
          <a:xfrm flipH="1">
            <a:off x="4267200" y="4626244"/>
            <a:ext cx="876300" cy="154595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954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536" y="602343"/>
            <a:ext cx="8103367" cy="3327400"/>
          </a:xfrm>
          <a:prstGeom prst="rect">
            <a:avLst/>
          </a:prstGeom>
        </p:spPr>
      </p:pic>
      <p:sp>
        <p:nvSpPr>
          <p:cNvPr id="3" name="Rectangle 2"/>
          <p:cNvSpPr/>
          <p:nvPr/>
        </p:nvSpPr>
        <p:spPr>
          <a:xfrm>
            <a:off x="4953000" y="5943600"/>
            <a:ext cx="4071469" cy="646331"/>
          </a:xfrm>
          <a:prstGeom prst="rect">
            <a:avLst/>
          </a:prstGeom>
        </p:spPr>
        <p:txBody>
          <a:bodyPr wrap="square">
            <a:spAutoFit/>
          </a:bodyPr>
          <a:lstStyle/>
          <a:p>
            <a:r>
              <a:rPr lang="en-GB" dirty="0">
                <a:solidFill>
                  <a:prstClr val="black"/>
                </a:solidFill>
                <a:latin typeface="Arial" panose="020B0604020202020204" pitchFamily="34" charset="0"/>
                <a:hlinkClick r:id="rId3"/>
              </a:rPr>
              <a:t>http://cognitivefun.net/test/17</a:t>
            </a:r>
            <a:endParaRPr lang="en-GB" dirty="0">
              <a:solidFill>
                <a:prstClr val="black"/>
              </a:solidFill>
              <a:latin typeface="Arial" panose="020B0604020202020204" pitchFamily="34" charset="0"/>
            </a:endParaRPr>
          </a:p>
          <a:p>
            <a:endParaRPr lang="en-GB" dirty="0">
              <a:solidFill>
                <a:prstClr val="black"/>
              </a:solidFill>
              <a:latin typeface="Arial" panose="020B0604020202020204" pitchFamily="34" charset="0"/>
            </a:endParaRPr>
          </a:p>
        </p:txBody>
      </p:sp>
      <p:sp>
        <p:nvSpPr>
          <p:cNvPr id="5" name="Rectangle 4"/>
          <p:cNvSpPr/>
          <p:nvPr/>
        </p:nvSpPr>
        <p:spPr>
          <a:xfrm>
            <a:off x="10886" y="4191000"/>
            <a:ext cx="9144000" cy="1200329"/>
          </a:xfrm>
          <a:prstGeom prst="rect">
            <a:avLst/>
          </a:prstGeom>
        </p:spPr>
        <p:txBody>
          <a:bodyPr wrap="square">
            <a:spAutoFit/>
          </a:bodyPr>
          <a:lstStyle/>
          <a:p>
            <a:r>
              <a:rPr lang="en-GB" sz="3600" dirty="0">
                <a:solidFill>
                  <a:prstClr val="black"/>
                </a:solidFill>
                <a:latin typeface="Arial" panose="020B0604020202020204" pitchFamily="34" charset="0"/>
                <a:cs typeface="Arial" panose="020B0604020202020204" pitchFamily="34" charset="0"/>
              </a:rPr>
              <a:t>Explain WHAT is meant by a go / no go task. [2]</a:t>
            </a:r>
          </a:p>
        </p:txBody>
      </p:sp>
    </p:spTree>
    <p:extLst>
      <p:ext uri="{BB962C8B-B14F-4D97-AF65-F5344CB8AC3E}">
        <p14:creationId xmlns:p14="http://schemas.microsoft.com/office/powerpoint/2010/main" val="3015107532"/>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04" y="1"/>
            <a:ext cx="9140196" cy="836712"/>
          </a:xfrm>
        </p:spPr>
        <p:txBody>
          <a:bodyPr>
            <a:normAutofit fontScale="90000"/>
          </a:bodyPr>
          <a:lstStyle/>
          <a:p>
            <a:r>
              <a:rPr lang="en-GB" dirty="0" smtClean="0">
                <a:latin typeface="Arial" panose="020B0604020202020204" pitchFamily="34" charset="0"/>
                <a:cs typeface="Arial" panose="020B0604020202020204" pitchFamily="34" charset="0"/>
              </a:rPr>
              <a:t>On your whiteboard, rank the following:</a:t>
            </a:r>
            <a:endParaRPr lang="en-GB"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8300" y="4437112"/>
            <a:ext cx="3631332" cy="242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http://hopes.stanford.edu/sites/hopes/files/f_ab16limbic.gif"/>
          <p:cNvPicPr/>
          <p:nvPr/>
        </p:nvPicPr>
        <p:blipFill>
          <a:blip r:embed="rId3">
            <a:extLst>
              <a:ext uri="{28A0092B-C50C-407E-A947-70E740481C1C}">
                <a14:useLocalDpi xmlns:a14="http://schemas.microsoft.com/office/drawing/2010/main" val="0"/>
              </a:ext>
            </a:extLst>
          </a:blip>
          <a:srcRect/>
          <a:stretch>
            <a:fillRect/>
          </a:stretch>
        </p:blipFill>
        <p:spPr bwMode="auto">
          <a:xfrm>
            <a:off x="5497342" y="1295401"/>
            <a:ext cx="3646658" cy="3141712"/>
          </a:xfrm>
          <a:prstGeom prst="rect">
            <a:avLst/>
          </a:prstGeom>
          <a:noFill/>
          <a:ln>
            <a:noFill/>
          </a:ln>
        </p:spPr>
      </p:pic>
      <p:sp>
        <p:nvSpPr>
          <p:cNvPr id="3" name="Text Box 4"/>
          <p:cNvSpPr txBox="1">
            <a:spLocks noChangeArrowheads="1"/>
          </p:cNvSpPr>
          <p:nvPr/>
        </p:nvSpPr>
        <p:spPr bwMode="auto">
          <a:xfrm>
            <a:off x="5851525" y="5491163"/>
            <a:ext cx="2714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GB" altLang="en-US" sz="1200">
                <a:solidFill>
                  <a:srgbClr val="FFFFFF"/>
                </a:solidFill>
                <a:latin typeface="Cambria" pitchFamily="18" charset="0"/>
                <a:ea typeface="MS Mincho" pitchFamily="49" charset="-128"/>
                <a:cs typeface="Arial Bold"/>
              </a:rPr>
              <a:t>1</a:t>
            </a:r>
            <a:endParaRPr lang="en-GB" altLang="en-US">
              <a:solidFill>
                <a:prstClr val="black"/>
              </a:solidFill>
              <a:latin typeface="Arial" pitchFamily="34" charset="0"/>
              <a:cs typeface="Arial" pitchFamily="34" charset="0"/>
            </a:endParaRPr>
          </a:p>
        </p:txBody>
      </p:sp>
      <p:sp>
        <p:nvSpPr>
          <p:cNvPr id="4" name="Rectangle 3"/>
          <p:cNvSpPr>
            <a:spLocks noChangeArrowheads="1"/>
          </p:cNvSpPr>
          <p:nvPr/>
        </p:nvSpPr>
        <p:spPr bwMode="auto">
          <a:xfrm>
            <a:off x="3804" y="1794039"/>
            <a:ext cx="5497342"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GB" sz="4000" dirty="0">
                <a:solidFill>
                  <a:prstClr val="black"/>
                </a:solidFill>
                <a:latin typeface="Arial" panose="020B0604020202020204" pitchFamily="34" charset="0"/>
                <a:cs typeface="Arial" panose="020B0604020202020204" pitchFamily="34" charset="0"/>
              </a:rPr>
              <a:t>Rank from 1 to 10 how tempting you find the following (1 being not tempting at all to 10 irresistible</a:t>
            </a:r>
            <a:r>
              <a:rPr lang="en-GB" sz="4000" dirty="0" smtClean="0">
                <a:solidFill>
                  <a:prstClr val="black"/>
                </a:solidFill>
                <a:latin typeface="Arial" panose="020B0604020202020204" pitchFamily="34" charset="0"/>
                <a:cs typeface="Arial" panose="020B0604020202020204" pitchFamily="34" charset="0"/>
              </a:rPr>
              <a:t>):</a:t>
            </a:r>
            <a:endParaRPr lang="en-GB" altLang="en-US" sz="9600" dirty="0">
              <a:solidFill>
                <a:prstClr val="black"/>
              </a:solidFill>
              <a:latin typeface="Arial" panose="020B0604020202020204" pitchFamily="34" charset="0"/>
              <a:ea typeface="MS Mincho" pitchFamily="49" charset="-128"/>
              <a:cs typeface="Arial" panose="020B0604020202020204" pitchFamily="34" charset="0"/>
            </a:endParaRPr>
          </a:p>
        </p:txBody>
      </p:sp>
    </p:spTree>
    <p:extLst>
      <p:ext uri="{BB962C8B-B14F-4D97-AF65-F5344CB8AC3E}">
        <p14:creationId xmlns:p14="http://schemas.microsoft.com/office/powerpoint/2010/main" val="1293730886"/>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04" y="1"/>
            <a:ext cx="9140196" cy="836712"/>
          </a:xfrm>
        </p:spPr>
        <p:txBody>
          <a:bodyPr>
            <a:normAutofit fontScale="90000"/>
          </a:bodyPr>
          <a:lstStyle/>
          <a:p>
            <a:r>
              <a:rPr lang="en-GB" dirty="0" smtClean="0">
                <a:latin typeface="Arial" panose="020B0604020202020204" pitchFamily="34" charset="0"/>
                <a:cs typeface="Arial" panose="020B0604020202020204" pitchFamily="34" charset="0"/>
              </a:rPr>
              <a:t>On your whiteboard, rank the following:</a:t>
            </a:r>
            <a:endParaRPr lang="en-GB"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8300" y="4437112"/>
            <a:ext cx="3631332" cy="242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http://hopes.stanford.edu/sites/hopes/files/f_ab16limbic.gif"/>
          <p:cNvPicPr/>
          <p:nvPr/>
        </p:nvPicPr>
        <p:blipFill>
          <a:blip r:embed="rId3">
            <a:extLst>
              <a:ext uri="{28A0092B-C50C-407E-A947-70E740481C1C}">
                <a14:useLocalDpi xmlns:a14="http://schemas.microsoft.com/office/drawing/2010/main" val="0"/>
              </a:ext>
            </a:extLst>
          </a:blip>
          <a:srcRect/>
          <a:stretch>
            <a:fillRect/>
          </a:stretch>
        </p:blipFill>
        <p:spPr bwMode="auto">
          <a:xfrm>
            <a:off x="5497342" y="1295401"/>
            <a:ext cx="3646658" cy="3141712"/>
          </a:xfrm>
          <a:prstGeom prst="rect">
            <a:avLst/>
          </a:prstGeom>
          <a:noFill/>
          <a:ln>
            <a:noFill/>
          </a:ln>
        </p:spPr>
      </p:pic>
      <p:sp>
        <p:nvSpPr>
          <p:cNvPr id="3" name="Text Box 4"/>
          <p:cNvSpPr txBox="1">
            <a:spLocks noChangeArrowheads="1"/>
          </p:cNvSpPr>
          <p:nvPr/>
        </p:nvSpPr>
        <p:spPr bwMode="auto">
          <a:xfrm>
            <a:off x="5851525" y="5491163"/>
            <a:ext cx="2714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GB" altLang="en-US" sz="1200">
                <a:solidFill>
                  <a:srgbClr val="FFFFFF"/>
                </a:solidFill>
                <a:latin typeface="Cambria" pitchFamily="18" charset="0"/>
                <a:ea typeface="MS Mincho" pitchFamily="49" charset="-128"/>
                <a:cs typeface="Arial Bold"/>
              </a:rPr>
              <a:t>1</a:t>
            </a:r>
            <a:endParaRPr lang="en-GB" altLang="en-US">
              <a:solidFill>
                <a:prstClr val="black"/>
              </a:solidFill>
              <a:latin typeface="Arial" pitchFamily="34" charset="0"/>
              <a:cs typeface="Arial" pitchFamily="34" charset="0"/>
            </a:endParaRPr>
          </a:p>
        </p:txBody>
      </p:sp>
      <p:sp>
        <p:nvSpPr>
          <p:cNvPr id="4" name="Rectangle 3"/>
          <p:cNvSpPr>
            <a:spLocks noChangeArrowheads="1"/>
          </p:cNvSpPr>
          <p:nvPr/>
        </p:nvSpPr>
        <p:spPr bwMode="auto">
          <a:xfrm>
            <a:off x="3412" y="2517345"/>
            <a:ext cx="549393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GB" sz="2400" dirty="0">
                <a:solidFill>
                  <a:prstClr val="black"/>
                </a:solidFill>
                <a:latin typeface="Arial" panose="020B0604020202020204" pitchFamily="34" charset="0"/>
                <a:cs typeface="Arial" panose="020B0604020202020204" pitchFamily="34" charset="0"/>
              </a:rPr>
              <a:t>Rank from 1 to 10 how tempting you find the following (1 being not tempting at all to 10 irresistible):</a:t>
            </a:r>
          </a:p>
          <a:p>
            <a:pPr fontAlgn="base">
              <a:spcBef>
                <a:spcPct val="0"/>
              </a:spcBef>
              <a:spcAft>
                <a:spcPct val="0"/>
              </a:spcAft>
            </a:pPr>
            <a:endParaRPr lang="en-GB" altLang="en-US" sz="2400" dirty="0">
              <a:solidFill>
                <a:prstClr val="black"/>
              </a:solidFill>
              <a:latin typeface="Arial" panose="020B0604020202020204" pitchFamily="34" charset="0"/>
              <a:ea typeface="MS Mincho" pitchFamily="49" charset="-128"/>
              <a:cs typeface="Arial" panose="020B0604020202020204" pitchFamily="34" charset="0"/>
            </a:endParaRPr>
          </a:p>
          <a:p>
            <a:pPr fontAlgn="base">
              <a:spcBef>
                <a:spcPct val="0"/>
              </a:spcBef>
              <a:spcAft>
                <a:spcPct val="0"/>
              </a:spcAft>
            </a:pPr>
            <a:r>
              <a:rPr lang="en-GB" altLang="en-US" sz="6600" dirty="0">
                <a:solidFill>
                  <a:prstClr val="black"/>
                </a:solidFill>
                <a:latin typeface="Arial" panose="020B0604020202020204" pitchFamily="34" charset="0"/>
                <a:ea typeface="MS Mincho" pitchFamily="49" charset="-128"/>
                <a:cs typeface="Arial" panose="020B0604020202020204" pitchFamily="34" charset="0"/>
              </a:rPr>
              <a:t>Chocolate 	</a:t>
            </a:r>
          </a:p>
        </p:txBody>
      </p:sp>
    </p:spTree>
    <p:extLst>
      <p:ext uri="{BB962C8B-B14F-4D97-AF65-F5344CB8AC3E}">
        <p14:creationId xmlns:p14="http://schemas.microsoft.com/office/powerpoint/2010/main" val="3237098278"/>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04" y="1"/>
            <a:ext cx="9140196" cy="836712"/>
          </a:xfrm>
        </p:spPr>
        <p:txBody>
          <a:bodyPr>
            <a:normAutofit fontScale="90000"/>
          </a:bodyPr>
          <a:lstStyle/>
          <a:p>
            <a:r>
              <a:rPr lang="en-GB" dirty="0" smtClean="0">
                <a:latin typeface="Arial" panose="020B0604020202020204" pitchFamily="34" charset="0"/>
                <a:cs typeface="Arial" panose="020B0604020202020204" pitchFamily="34" charset="0"/>
              </a:rPr>
              <a:t>On your whiteboard, rank the following:</a:t>
            </a:r>
            <a:endParaRPr lang="en-GB"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8300" y="4437112"/>
            <a:ext cx="3631332" cy="242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http://hopes.stanford.edu/sites/hopes/files/f_ab16limbic.gif"/>
          <p:cNvPicPr/>
          <p:nvPr/>
        </p:nvPicPr>
        <p:blipFill>
          <a:blip r:embed="rId3">
            <a:extLst>
              <a:ext uri="{28A0092B-C50C-407E-A947-70E740481C1C}">
                <a14:useLocalDpi xmlns:a14="http://schemas.microsoft.com/office/drawing/2010/main" val="0"/>
              </a:ext>
            </a:extLst>
          </a:blip>
          <a:srcRect/>
          <a:stretch>
            <a:fillRect/>
          </a:stretch>
        </p:blipFill>
        <p:spPr bwMode="auto">
          <a:xfrm>
            <a:off x="5497342" y="1295401"/>
            <a:ext cx="3646658" cy="3141712"/>
          </a:xfrm>
          <a:prstGeom prst="rect">
            <a:avLst/>
          </a:prstGeom>
          <a:noFill/>
          <a:ln>
            <a:noFill/>
          </a:ln>
        </p:spPr>
      </p:pic>
      <p:sp>
        <p:nvSpPr>
          <p:cNvPr id="3" name="Text Box 4"/>
          <p:cNvSpPr txBox="1">
            <a:spLocks noChangeArrowheads="1"/>
          </p:cNvSpPr>
          <p:nvPr/>
        </p:nvSpPr>
        <p:spPr bwMode="auto">
          <a:xfrm>
            <a:off x="5851525" y="5491163"/>
            <a:ext cx="2714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GB" altLang="en-US" sz="1200">
                <a:solidFill>
                  <a:srgbClr val="FFFFFF"/>
                </a:solidFill>
                <a:latin typeface="Cambria" pitchFamily="18" charset="0"/>
                <a:ea typeface="MS Mincho" pitchFamily="49" charset="-128"/>
                <a:cs typeface="Arial Bold"/>
              </a:rPr>
              <a:t>1</a:t>
            </a:r>
            <a:endParaRPr lang="en-GB" altLang="en-US">
              <a:solidFill>
                <a:prstClr val="black"/>
              </a:solidFill>
              <a:latin typeface="Arial" pitchFamily="34" charset="0"/>
              <a:cs typeface="Arial" pitchFamily="34" charset="0"/>
            </a:endParaRPr>
          </a:p>
        </p:txBody>
      </p:sp>
      <p:sp>
        <p:nvSpPr>
          <p:cNvPr id="4" name="Rectangle 3"/>
          <p:cNvSpPr>
            <a:spLocks noChangeArrowheads="1"/>
          </p:cNvSpPr>
          <p:nvPr/>
        </p:nvSpPr>
        <p:spPr bwMode="auto">
          <a:xfrm>
            <a:off x="3412" y="1501681"/>
            <a:ext cx="5493930"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GB" sz="2400" dirty="0">
                <a:solidFill>
                  <a:prstClr val="black"/>
                </a:solidFill>
                <a:latin typeface="Arial" panose="020B0604020202020204" pitchFamily="34" charset="0"/>
                <a:cs typeface="Arial" panose="020B0604020202020204" pitchFamily="34" charset="0"/>
              </a:rPr>
              <a:t>Rank from 1 to 10 how tempting you find the following (1 being not tempting at all to 10 irresistible):</a:t>
            </a:r>
          </a:p>
          <a:p>
            <a:pPr fontAlgn="base">
              <a:spcBef>
                <a:spcPct val="0"/>
              </a:spcBef>
              <a:spcAft>
                <a:spcPct val="0"/>
              </a:spcAft>
            </a:pPr>
            <a:endParaRPr lang="en-GB" altLang="en-US" sz="2400" dirty="0">
              <a:solidFill>
                <a:prstClr val="black"/>
              </a:solidFill>
              <a:latin typeface="Arial" panose="020B0604020202020204" pitchFamily="34" charset="0"/>
              <a:ea typeface="MS Mincho" pitchFamily="49" charset="-128"/>
              <a:cs typeface="Arial" panose="020B0604020202020204" pitchFamily="34" charset="0"/>
            </a:endParaRPr>
          </a:p>
          <a:p>
            <a:pPr fontAlgn="base">
              <a:spcBef>
                <a:spcPct val="0"/>
              </a:spcBef>
              <a:spcAft>
                <a:spcPct val="0"/>
              </a:spcAft>
            </a:pPr>
            <a:r>
              <a:rPr lang="en-GB" altLang="en-US" sz="6600" dirty="0">
                <a:solidFill>
                  <a:prstClr val="black"/>
                </a:solidFill>
                <a:latin typeface="Arial" panose="020B0604020202020204" pitchFamily="34" charset="0"/>
                <a:ea typeface="MS Mincho" pitchFamily="49" charset="-128"/>
                <a:cs typeface="Arial" panose="020B0604020202020204" pitchFamily="34" charset="0"/>
              </a:rPr>
              <a:t>Spending time on </a:t>
            </a:r>
            <a:r>
              <a:rPr lang="en-GB" altLang="en-US" sz="6600" dirty="0" smtClean="0">
                <a:solidFill>
                  <a:prstClr val="black"/>
                </a:solidFill>
                <a:latin typeface="Arial" panose="020B0604020202020204" pitchFamily="34" charset="0"/>
                <a:ea typeface="MS Mincho" pitchFamily="49" charset="-128"/>
                <a:cs typeface="Arial" panose="020B0604020202020204" pitchFamily="34" charset="0"/>
              </a:rPr>
              <a:t>Social Media</a:t>
            </a:r>
            <a:r>
              <a:rPr lang="en-GB" altLang="en-US" sz="6600" dirty="0">
                <a:solidFill>
                  <a:prstClr val="black"/>
                </a:solidFill>
                <a:latin typeface="Arial" panose="020B0604020202020204" pitchFamily="34" charset="0"/>
                <a:ea typeface="MS Mincho" pitchFamily="49" charset="-128"/>
                <a:cs typeface="Arial" panose="020B0604020202020204" pitchFamily="34" charset="0"/>
              </a:rPr>
              <a:t>	</a:t>
            </a:r>
          </a:p>
        </p:txBody>
      </p:sp>
    </p:spTree>
    <p:extLst>
      <p:ext uri="{BB962C8B-B14F-4D97-AF65-F5344CB8AC3E}">
        <p14:creationId xmlns:p14="http://schemas.microsoft.com/office/powerpoint/2010/main" val="3162333502"/>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04" y="1"/>
            <a:ext cx="9140196" cy="836712"/>
          </a:xfrm>
        </p:spPr>
        <p:txBody>
          <a:bodyPr>
            <a:normAutofit fontScale="90000"/>
          </a:bodyPr>
          <a:lstStyle/>
          <a:p>
            <a:r>
              <a:rPr lang="en-GB" dirty="0" smtClean="0">
                <a:latin typeface="Arial" panose="020B0604020202020204" pitchFamily="34" charset="0"/>
                <a:cs typeface="Arial" panose="020B0604020202020204" pitchFamily="34" charset="0"/>
              </a:rPr>
              <a:t>On your whiteboard, rank the following:</a:t>
            </a:r>
            <a:endParaRPr lang="en-GB"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8300" y="4437112"/>
            <a:ext cx="3631332" cy="242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http://hopes.stanford.edu/sites/hopes/files/f_ab16limbic.gif"/>
          <p:cNvPicPr/>
          <p:nvPr/>
        </p:nvPicPr>
        <p:blipFill>
          <a:blip r:embed="rId3">
            <a:extLst>
              <a:ext uri="{28A0092B-C50C-407E-A947-70E740481C1C}">
                <a14:useLocalDpi xmlns:a14="http://schemas.microsoft.com/office/drawing/2010/main" val="0"/>
              </a:ext>
            </a:extLst>
          </a:blip>
          <a:srcRect/>
          <a:stretch>
            <a:fillRect/>
          </a:stretch>
        </p:blipFill>
        <p:spPr bwMode="auto">
          <a:xfrm>
            <a:off x="5497342" y="1295401"/>
            <a:ext cx="3646658" cy="3141712"/>
          </a:xfrm>
          <a:prstGeom prst="rect">
            <a:avLst/>
          </a:prstGeom>
          <a:noFill/>
          <a:ln>
            <a:noFill/>
          </a:ln>
        </p:spPr>
      </p:pic>
      <p:sp>
        <p:nvSpPr>
          <p:cNvPr id="3" name="Text Box 4"/>
          <p:cNvSpPr txBox="1">
            <a:spLocks noChangeArrowheads="1"/>
          </p:cNvSpPr>
          <p:nvPr/>
        </p:nvSpPr>
        <p:spPr bwMode="auto">
          <a:xfrm>
            <a:off x="5851525" y="5491163"/>
            <a:ext cx="2714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GB" altLang="en-US" sz="1200">
                <a:solidFill>
                  <a:srgbClr val="FFFFFF"/>
                </a:solidFill>
                <a:latin typeface="Cambria" pitchFamily="18" charset="0"/>
                <a:ea typeface="MS Mincho" pitchFamily="49" charset="-128"/>
                <a:cs typeface="Arial Bold"/>
              </a:rPr>
              <a:t>1</a:t>
            </a:r>
            <a:endParaRPr lang="en-GB" altLang="en-US">
              <a:solidFill>
                <a:prstClr val="black"/>
              </a:solidFill>
              <a:latin typeface="Arial" pitchFamily="34" charset="0"/>
              <a:cs typeface="Arial" pitchFamily="34" charset="0"/>
            </a:endParaRPr>
          </a:p>
        </p:txBody>
      </p:sp>
      <p:sp>
        <p:nvSpPr>
          <p:cNvPr id="4" name="Rectangle 3"/>
          <p:cNvSpPr>
            <a:spLocks noChangeArrowheads="1"/>
          </p:cNvSpPr>
          <p:nvPr/>
        </p:nvSpPr>
        <p:spPr bwMode="auto">
          <a:xfrm>
            <a:off x="3412" y="2517342"/>
            <a:ext cx="549393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GB" sz="2400" dirty="0">
                <a:solidFill>
                  <a:prstClr val="black"/>
                </a:solidFill>
                <a:latin typeface="Arial" panose="020B0604020202020204" pitchFamily="34" charset="0"/>
                <a:cs typeface="Arial" panose="020B0604020202020204" pitchFamily="34" charset="0"/>
              </a:rPr>
              <a:t>Rank from 1 to 10 how tempting you find the following (1 being not tempting at all to 10 irresistible):</a:t>
            </a:r>
          </a:p>
          <a:p>
            <a:pPr fontAlgn="base">
              <a:spcBef>
                <a:spcPct val="0"/>
              </a:spcBef>
              <a:spcAft>
                <a:spcPct val="0"/>
              </a:spcAft>
            </a:pPr>
            <a:endParaRPr lang="en-GB" altLang="en-US" sz="2400" dirty="0">
              <a:solidFill>
                <a:prstClr val="black"/>
              </a:solidFill>
              <a:latin typeface="Arial" panose="020B0604020202020204" pitchFamily="34" charset="0"/>
              <a:ea typeface="MS Mincho" pitchFamily="49" charset="-128"/>
              <a:cs typeface="Arial" panose="020B0604020202020204" pitchFamily="34" charset="0"/>
            </a:endParaRPr>
          </a:p>
          <a:p>
            <a:pPr eaLnBrk="0" fontAlgn="base" hangingPunct="0">
              <a:spcBef>
                <a:spcPct val="0"/>
              </a:spcBef>
              <a:spcAft>
                <a:spcPct val="0"/>
              </a:spcAft>
            </a:pPr>
            <a:r>
              <a:rPr lang="en-GB" altLang="en-US" sz="6600" dirty="0">
                <a:solidFill>
                  <a:prstClr val="black"/>
                </a:solidFill>
                <a:latin typeface="Arial" panose="020B0604020202020204" pitchFamily="34" charset="0"/>
                <a:ea typeface="MS Mincho" pitchFamily="49" charset="-128"/>
                <a:cs typeface="Arial" panose="020B0604020202020204" pitchFamily="34" charset="0"/>
              </a:rPr>
              <a:t>Pizza</a:t>
            </a:r>
            <a:endParaRPr lang="en-GB" altLang="en-US" sz="66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735751830"/>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04" y="1"/>
            <a:ext cx="9140196" cy="836712"/>
          </a:xfrm>
        </p:spPr>
        <p:txBody>
          <a:bodyPr>
            <a:normAutofit fontScale="90000"/>
          </a:bodyPr>
          <a:lstStyle/>
          <a:p>
            <a:r>
              <a:rPr lang="en-GB" dirty="0" smtClean="0">
                <a:latin typeface="Arial" panose="020B0604020202020204" pitchFamily="34" charset="0"/>
                <a:cs typeface="Arial" panose="020B0604020202020204" pitchFamily="34" charset="0"/>
              </a:rPr>
              <a:t>On your whiteboard, rank the following:</a:t>
            </a:r>
            <a:endParaRPr lang="en-GB"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8300" y="4437112"/>
            <a:ext cx="3631332" cy="242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http://hopes.stanford.edu/sites/hopes/files/f_ab16limbic.gif"/>
          <p:cNvPicPr/>
          <p:nvPr/>
        </p:nvPicPr>
        <p:blipFill>
          <a:blip r:embed="rId3">
            <a:extLst>
              <a:ext uri="{28A0092B-C50C-407E-A947-70E740481C1C}">
                <a14:useLocalDpi xmlns:a14="http://schemas.microsoft.com/office/drawing/2010/main" val="0"/>
              </a:ext>
            </a:extLst>
          </a:blip>
          <a:srcRect/>
          <a:stretch>
            <a:fillRect/>
          </a:stretch>
        </p:blipFill>
        <p:spPr bwMode="auto">
          <a:xfrm>
            <a:off x="5497342" y="1295401"/>
            <a:ext cx="3646658" cy="3141712"/>
          </a:xfrm>
          <a:prstGeom prst="rect">
            <a:avLst/>
          </a:prstGeom>
          <a:noFill/>
          <a:ln>
            <a:noFill/>
          </a:ln>
        </p:spPr>
      </p:pic>
      <p:sp>
        <p:nvSpPr>
          <p:cNvPr id="3" name="Text Box 4"/>
          <p:cNvSpPr txBox="1">
            <a:spLocks noChangeArrowheads="1"/>
          </p:cNvSpPr>
          <p:nvPr/>
        </p:nvSpPr>
        <p:spPr bwMode="auto">
          <a:xfrm>
            <a:off x="5851525" y="5491163"/>
            <a:ext cx="2714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GB" altLang="en-US" sz="1200">
                <a:solidFill>
                  <a:srgbClr val="FFFFFF"/>
                </a:solidFill>
                <a:latin typeface="Cambria" pitchFamily="18" charset="0"/>
                <a:ea typeface="MS Mincho" pitchFamily="49" charset="-128"/>
                <a:cs typeface="Arial Bold"/>
              </a:rPr>
              <a:t>1</a:t>
            </a:r>
            <a:endParaRPr lang="en-GB" altLang="en-US">
              <a:solidFill>
                <a:prstClr val="black"/>
              </a:solidFill>
              <a:latin typeface="Arial" pitchFamily="34" charset="0"/>
              <a:cs typeface="Arial" pitchFamily="34" charset="0"/>
            </a:endParaRPr>
          </a:p>
        </p:txBody>
      </p:sp>
      <p:sp>
        <p:nvSpPr>
          <p:cNvPr id="4" name="Rectangle 3"/>
          <p:cNvSpPr>
            <a:spLocks noChangeArrowheads="1"/>
          </p:cNvSpPr>
          <p:nvPr/>
        </p:nvSpPr>
        <p:spPr bwMode="auto">
          <a:xfrm>
            <a:off x="3412" y="2517342"/>
            <a:ext cx="549393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GB" sz="2400" dirty="0">
                <a:solidFill>
                  <a:prstClr val="black"/>
                </a:solidFill>
                <a:latin typeface="Arial" panose="020B0604020202020204" pitchFamily="34" charset="0"/>
                <a:cs typeface="Arial" panose="020B0604020202020204" pitchFamily="34" charset="0"/>
              </a:rPr>
              <a:t>Rank from 1 to 10 how tempting you find the following (1 being not tempting at all to 10 irresistible):</a:t>
            </a:r>
          </a:p>
          <a:p>
            <a:pPr fontAlgn="base">
              <a:spcBef>
                <a:spcPct val="0"/>
              </a:spcBef>
              <a:spcAft>
                <a:spcPct val="0"/>
              </a:spcAft>
            </a:pPr>
            <a:endParaRPr lang="en-GB" altLang="en-US" sz="2400" dirty="0">
              <a:solidFill>
                <a:prstClr val="black"/>
              </a:solidFill>
              <a:latin typeface="Arial" panose="020B0604020202020204" pitchFamily="34" charset="0"/>
              <a:ea typeface="MS Mincho" pitchFamily="49" charset="-128"/>
              <a:cs typeface="Arial" panose="020B0604020202020204" pitchFamily="34" charset="0"/>
            </a:endParaRPr>
          </a:p>
          <a:p>
            <a:pPr eaLnBrk="0" fontAlgn="base" hangingPunct="0">
              <a:spcBef>
                <a:spcPct val="0"/>
              </a:spcBef>
              <a:spcAft>
                <a:spcPct val="0"/>
              </a:spcAft>
            </a:pPr>
            <a:r>
              <a:rPr lang="en-GB" altLang="en-US" sz="6600" dirty="0">
                <a:solidFill>
                  <a:prstClr val="black"/>
                </a:solidFill>
                <a:latin typeface="Arial" panose="020B0604020202020204" pitchFamily="34" charset="0"/>
                <a:ea typeface="MS Mincho" pitchFamily="49" charset="-128"/>
                <a:cs typeface="Arial" panose="020B0604020202020204" pitchFamily="34" charset="0"/>
              </a:rPr>
              <a:t>Biscuits</a:t>
            </a:r>
          </a:p>
        </p:txBody>
      </p:sp>
    </p:spTree>
    <p:extLst>
      <p:ext uri="{BB962C8B-B14F-4D97-AF65-F5344CB8AC3E}">
        <p14:creationId xmlns:p14="http://schemas.microsoft.com/office/powerpoint/2010/main" val="3346787122"/>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04" y="1"/>
            <a:ext cx="9140196" cy="836712"/>
          </a:xfrm>
        </p:spPr>
        <p:txBody>
          <a:bodyPr>
            <a:normAutofit fontScale="90000"/>
          </a:bodyPr>
          <a:lstStyle/>
          <a:p>
            <a:r>
              <a:rPr lang="en-GB" dirty="0" smtClean="0">
                <a:latin typeface="Arial" panose="020B0604020202020204" pitchFamily="34" charset="0"/>
                <a:cs typeface="Arial" panose="020B0604020202020204" pitchFamily="34" charset="0"/>
              </a:rPr>
              <a:t>On your whiteboard, rank the following:</a:t>
            </a:r>
            <a:endParaRPr lang="en-GB"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8300" y="4437112"/>
            <a:ext cx="3631332" cy="242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http://hopes.stanford.edu/sites/hopes/files/f_ab16limbic.gif"/>
          <p:cNvPicPr/>
          <p:nvPr/>
        </p:nvPicPr>
        <p:blipFill>
          <a:blip r:embed="rId3">
            <a:extLst>
              <a:ext uri="{28A0092B-C50C-407E-A947-70E740481C1C}">
                <a14:useLocalDpi xmlns:a14="http://schemas.microsoft.com/office/drawing/2010/main" val="0"/>
              </a:ext>
            </a:extLst>
          </a:blip>
          <a:srcRect/>
          <a:stretch>
            <a:fillRect/>
          </a:stretch>
        </p:blipFill>
        <p:spPr bwMode="auto">
          <a:xfrm>
            <a:off x="5497342" y="1295401"/>
            <a:ext cx="3646658" cy="3141712"/>
          </a:xfrm>
          <a:prstGeom prst="rect">
            <a:avLst/>
          </a:prstGeom>
          <a:noFill/>
          <a:ln>
            <a:noFill/>
          </a:ln>
        </p:spPr>
      </p:pic>
      <p:sp>
        <p:nvSpPr>
          <p:cNvPr id="3" name="Text Box 4"/>
          <p:cNvSpPr txBox="1">
            <a:spLocks noChangeArrowheads="1"/>
          </p:cNvSpPr>
          <p:nvPr/>
        </p:nvSpPr>
        <p:spPr bwMode="auto">
          <a:xfrm>
            <a:off x="5851525" y="5491163"/>
            <a:ext cx="2714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GB" altLang="en-US" sz="1200">
                <a:solidFill>
                  <a:srgbClr val="FFFFFF"/>
                </a:solidFill>
                <a:latin typeface="Cambria" pitchFamily="18" charset="0"/>
                <a:ea typeface="MS Mincho" pitchFamily="49" charset="-128"/>
                <a:cs typeface="Arial Bold"/>
              </a:rPr>
              <a:t>1</a:t>
            </a:r>
            <a:endParaRPr lang="en-GB" altLang="en-US">
              <a:solidFill>
                <a:prstClr val="black"/>
              </a:solidFill>
              <a:latin typeface="Arial" pitchFamily="34" charset="0"/>
              <a:cs typeface="Arial" pitchFamily="34" charset="0"/>
            </a:endParaRPr>
          </a:p>
        </p:txBody>
      </p:sp>
      <p:sp>
        <p:nvSpPr>
          <p:cNvPr id="4" name="Rectangle 3"/>
          <p:cNvSpPr>
            <a:spLocks noChangeArrowheads="1"/>
          </p:cNvSpPr>
          <p:nvPr/>
        </p:nvSpPr>
        <p:spPr bwMode="auto">
          <a:xfrm>
            <a:off x="3412" y="2517341"/>
            <a:ext cx="549393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GB" sz="2400" dirty="0">
                <a:solidFill>
                  <a:prstClr val="black"/>
                </a:solidFill>
                <a:latin typeface="Arial" panose="020B0604020202020204" pitchFamily="34" charset="0"/>
                <a:cs typeface="Arial" panose="020B0604020202020204" pitchFamily="34" charset="0"/>
              </a:rPr>
              <a:t>Rank from 1 to 10 how tempting you find the following (1 being not tempting at all to 10 irresistible):</a:t>
            </a:r>
          </a:p>
          <a:p>
            <a:pPr fontAlgn="base">
              <a:spcBef>
                <a:spcPct val="0"/>
              </a:spcBef>
              <a:spcAft>
                <a:spcPct val="0"/>
              </a:spcAft>
            </a:pPr>
            <a:endParaRPr lang="en-GB" altLang="en-US" sz="2400" dirty="0">
              <a:solidFill>
                <a:prstClr val="black"/>
              </a:solidFill>
              <a:latin typeface="Arial" panose="020B0604020202020204" pitchFamily="34" charset="0"/>
              <a:ea typeface="MS Mincho" pitchFamily="49" charset="-128"/>
              <a:cs typeface="Arial" panose="020B0604020202020204" pitchFamily="34" charset="0"/>
            </a:endParaRPr>
          </a:p>
          <a:p>
            <a:pPr eaLnBrk="0" fontAlgn="base" hangingPunct="0">
              <a:spcBef>
                <a:spcPct val="0"/>
              </a:spcBef>
              <a:spcAft>
                <a:spcPct val="0"/>
              </a:spcAft>
            </a:pPr>
            <a:r>
              <a:rPr lang="en-GB" altLang="en-US" sz="6600" dirty="0" smtClean="0">
                <a:solidFill>
                  <a:prstClr val="black"/>
                </a:solidFill>
                <a:latin typeface="Arial" panose="020B0604020202020204" pitchFamily="34" charset="0"/>
                <a:ea typeface="MS Mincho" pitchFamily="49" charset="-128"/>
                <a:cs typeface="Arial" panose="020B0604020202020204" pitchFamily="34" charset="0"/>
              </a:rPr>
              <a:t>Netflix </a:t>
            </a:r>
            <a:endParaRPr lang="en-GB" altLang="en-US" sz="6600" dirty="0">
              <a:solidFill>
                <a:prstClr val="black"/>
              </a:solidFill>
              <a:latin typeface="Arial" panose="020B0604020202020204" pitchFamily="34" charset="0"/>
              <a:ea typeface="MS Mincho" pitchFamily="49" charset="-128"/>
              <a:cs typeface="Arial" panose="020B0604020202020204" pitchFamily="34" charset="0"/>
            </a:endParaRPr>
          </a:p>
        </p:txBody>
      </p:sp>
    </p:spTree>
    <p:extLst>
      <p:ext uri="{BB962C8B-B14F-4D97-AF65-F5344CB8AC3E}">
        <p14:creationId xmlns:p14="http://schemas.microsoft.com/office/powerpoint/2010/main" val="96291078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04" y="1"/>
            <a:ext cx="9140196" cy="836712"/>
          </a:xfrm>
        </p:spPr>
        <p:txBody>
          <a:bodyPr>
            <a:normAutofit fontScale="90000"/>
          </a:bodyPr>
          <a:lstStyle/>
          <a:p>
            <a:r>
              <a:rPr lang="en-GB" dirty="0" smtClean="0">
                <a:latin typeface="Arial" panose="020B0604020202020204" pitchFamily="34" charset="0"/>
                <a:cs typeface="Arial" panose="020B0604020202020204" pitchFamily="34" charset="0"/>
              </a:rPr>
              <a:t>On your whiteboard, rank the following:</a:t>
            </a:r>
            <a:endParaRPr lang="en-GB"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8300" y="4437112"/>
            <a:ext cx="3631332" cy="242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http://hopes.stanford.edu/sites/hopes/files/f_ab16limbic.gif"/>
          <p:cNvPicPr/>
          <p:nvPr/>
        </p:nvPicPr>
        <p:blipFill>
          <a:blip r:embed="rId3">
            <a:extLst>
              <a:ext uri="{28A0092B-C50C-407E-A947-70E740481C1C}">
                <a14:useLocalDpi xmlns:a14="http://schemas.microsoft.com/office/drawing/2010/main" val="0"/>
              </a:ext>
            </a:extLst>
          </a:blip>
          <a:srcRect/>
          <a:stretch>
            <a:fillRect/>
          </a:stretch>
        </p:blipFill>
        <p:spPr bwMode="auto">
          <a:xfrm>
            <a:off x="5497342" y="1295401"/>
            <a:ext cx="3646658" cy="3141712"/>
          </a:xfrm>
          <a:prstGeom prst="rect">
            <a:avLst/>
          </a:prstGeom>
          <a:noFill/>
          <a:ln>
            <a:noFill/>
          </a:ln>
        </p:spPr>
      </p:pic>
      <p:sp>
        <p:nvSpPr>
          <p:cNvPr id="3" name="Text Box 4"/>
          <p:cNvSpPr txBox="1">
            <a:spLocks noChangeArrowheads="1"/>
          </p:cNvSpPr>
          <p:nvPr/>
        </p:nvSpPr>
        <p:spPr bwMode="auto">
          <a:xfrm>
            <a:off x="5851525" y="5491163"/>
            <a:ext cx="2714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GB" altLang="en-US" sz="1200">
                <a:solidFill>
                  <a:srgbClr val="FFFFFF"/>
                </a:solidFill>
                <a:latin typeface="Cambria" pitchFamily="18" charset="0"/>
                <a:ea typeface="MS Mincho" pitchFamily="49" charset="-128"/>
                <a:cs typeface="Arial Bold"/>
              </a:rPr>
              <a:t>1</a:t>
            </a:r>
            <a:endParaRPr lang="en-GB" altLang="en-US">
              <a:solidFill>
                <a:prstClr val="black"/>
              </a:solidFill>
              <a:latin typeface="Arial" pitchFamily="34" charset="0"/>
              <a:cs typeface="Arial" pitchFamily="34" charset="0"/>
            </a:endParaRPr>
          </a:p>
        </p:txBody>
      </p:sp>
      <p:sp>
        <p:nvSpPr>
          <p:cNvPr id="4" name="Rectangle 3"/>
          <p:cNvSpPr>
            <a:spLocks noChangeArrowheads="1"/>
          </p:cNvSpPr>
          <p:nvPr/>
        </p:nvSpPr>
        <p:spPr bwMode="auto">
          <a:xfrm>
            <a:off x="3412" y="716848"/>
            <a:ext cx="5493930"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GB" sz="2400" dirty="0">
                <a:solidFill>
                  <a:prstClr val="black"/>
                </a:solidFill>
                <a:latin typeface="Arial" panose="020B0604020202020204" pitchFamily="34" charset="0"/>
                <a:cs typeface="Arial" panose="020B0604020202020204" pitchFamily="34" charset="0"/>
              </a:rPr>
              <a:t>Rank from 1 to 10 how tempting you find the following (1 being not tempting at all to 10 irresistible):</a:t>
            </a:r>
          </a:p>
          <a:p>
            <a:pPr fontAlgn="base">
              <a:spcBef>
                <a:spcPct val="0"/>
              </a:spcBef>
              <a:spcAft>
                <a:spcPct val="0"/>
              </a:spcAft>
            </a:pPr>
            <a:endParaRPr lang="en-GB" altLang="en-US" sz="2400" dirty="0">
              <a:solidFill>
                <a:prstClr val="black"/>
              </a:solidFill>
              <a:latin typeface="Arial" panose="020B0604020202020204" pitchFamily="34" charset="0"/>
              <a:ea typeface="MS Mincho" pitchFamily="49" charset="-128"/>
              <a:cs typeface="Arial" panose="020B0604020202020204" pitchFamily="34" charset="0"/>
            </a:endParaRPr>
          </a:p>
          <a:p>
            <a:pPr eaLnBrk="0" fontAlgn="base" hangingPunct="0">
              <a:spcBef>
                <a:spcPct val="0"/>
              </a:spcBef>
              <a:spcAft>
                <a:spcPct val="0"/>
              </a:spcAft>
            </a:pPr>
            <a:r>
              <a:rPr lang="en-GB" altLang="en-US" sz="6000" dirty="0">
                <a:solidFill>
                  <a:prstClr val="black"/>
                </a:solidFill>
                <a:latin typeface="Arial" panose="020B0604020202020204" pitchFamily="34" charset="0"/>
                <a:ea typeface="MS Mincho" pitchFamily="49" charset="-128"/>
                <a:cs typeface="Arial" panose="020B0604020202020204" pitchFamily="34" charset="0"/>
              </a:rPr>
              <a:t>Procrastinating on the internet when you should be doing work </a:t>
            </a:r>
          </a:p>
        </p:txBody>
      </p:sp>
    </p:spTree>
    <p:extLst>
      <p:ext uri="{BB962C8B-B14F-4D97-AF65-F5344CB8AC3E}">
        <p14:creationId xmlns:p14="http://schemas.microsoft.com/office/powerpoint/2010/main" val="3751537245"/>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04" y="1"/>
            <a:ext cx="9140196" cy="836712"/>
          </a:xfrm>
        </p:spPr>
        <p:txBody>
          <a:bodyPr>
            <a:normAutofit fontScale="90000"/>
          </a:bodyPr>
          <a:lstStyle/>
          <a:p>
            <a:r>
              <a:rPr lang="en-GB" dirty="0" smtClean="0">
                <a:latin typeface="Arial" panose="020B0604020202020204" pitchFamily="34" charset="0"/>
                <a:cs typeface="Arial" panose="020B0604020202020204" pitchFamily="34" charset="0"/>
              </a:rPr>
              <a:t>On your whiteboard, rank the following:</a:t>
            </a:r>
            <a:endParaRPr lang="en-GB"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8300" y="4437112"/>
            <a:ext cx="3631332" cy="242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http://hopes.stanford.edu/sites/hopes/files/f_ab16limbic.gif"/>
          <p:cNvPicPr/>
          <p:nvPr/>
        </p:nvPicPr>
        <p:blipFill>
          <a:blip r:embed="rId3">
            <a:extLst>
              <a:ext uri="{28A0092B-C50C-407E-A947-70E740481C1C}">
                <a14:useLocalDpi xmlns:a14="http://schemas.microsoft.com/office/drawing/2010/main" val="0"/>
              </a:ext>
            </a:extLst>
          </a:blip>
          <a:srcRect/>
          <a:stretch>
            <a:fillRect/>
          </a:stretch>
        </p:blipFill>
        <p:spPr bwMode="auto">
          <a:xfrm>
            <a:off x="5497342" y="1295401"/>
            <a:ext cx="3646658" cy="3141712"/>
          </a:xfrm>
          <a:prstGeom prst="rect">
            <a:avLst/>
          </a:prstGeom>
          <a:noFill/>
          <a:ln>
            <a:noFill/>
          </a:ln>
        </p:spPr>
      </p:pic>
      <p:sp>
        <p:nvSpPr>
          <p:cNvPr id="3" name="Text Box 4"/>
          <p:cNvSpPr txBox="1">
            <a:spLocks noChangeArrowheads="1"/>
          </p:cNvSpPr>
          <p:nvPr/>
        </p:nvSpPr>
        <p:spPr bwMode="auto">
          <a:xfrm>
            <a:off x="5851525" y="5491163"/>
            <a:ext cx="2714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GB" altLang="en-US" sz="1200">
                <a:solidFill>
                  <a:srgbClr val="FFFFFF"/>
                </a:solidFill>
                <a:latin typeface="Cambria" pitchFamily="18" charset="0"/>
                <a:ea typeface="MS Mincho" pitchFamily="49" charset="-128"/>
                <a:cs typeface="Arial Bold"/>
              </a:rPr>
              <a:t>1</a:t>
            </a:r>
            <a:endParaRPr lang="en-GB" altLang="en-US">
              <a:solidFill>
                <a:prstClr val="black"/>
              </a:solidFill>
              <a:latin typeface="Arial" pitchFamily="34" charset="0"/>
              <a:cs typeface="Arial" pitchFamily="34" charset="0"/>
            </a:endParaRPr>
          </a:p>
        </p:txBody>
      </p:sp>
      <p:sp>
        <p:nvSpPr>
          <p:cNvPr id="4" name="Rectangle 3"/>
          <p:cNvSpPr>
            <a:spLocks noChangeArrowheads="1"/>
          </p:cNvSpPr>
          <p:nvPr/>
        </p:nvSpPr>
        <p:spPr bwMode="auto">
          <a:xfrm>
            <a:off x="3412" y="993848"/>
            <a:ext cx="549393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GB" sz="2400" dirty="0">
                <a:solidFill>
                  <a:prstClr val="black"/>
                </a:solidFill>
                <a:latin typeface="Arial" panose="020B0604020202020204" pitchFamily="34" charset="0"/>
                <a:cs typeface="Arial" panose="020B0604020202020204" pitchFamily="34" charset="0"/>
              </a:rPr>
              <a:t>Rank from 1 to 10 how tempting you find the following (1 being not tempting at all to 10 irresistible):</a:t>
            </a:r>
          </a:p>
          <a:p>
            <a:pPr fontAlgn="base">
              <a:spcBef>
                <a:spcPct val="0"/>
              </a:spcBef>
              <a:spcAft>
                <a:spcPct val="0"/>
              </a:spcAft>
            </a:pPr>
            <a:endParaRPr lang="en-GB" altLang="en-US" sz="2400" dirty="0">
              <a:solidFill>
                <a:prstClr val="black"/>
              </a:solidFill>
              <a:latin typeface="Arial" panose="020B0604020202020204" pitchFamily="34" charset="0"/>
              <a:ea typeface="MS Mincho" pitchFamily="49" charset="-128"/>
              <a:cs typeface="Arial" panose="020B0604020202020204" pitchFamily="34" charset="0"/>
            </a:endParaRPr>
          </a:p>
          <a:p>
            <a:pPr eaLnBrk="0" fontAlgn="base" hangingPunct="0">
              <a:spcBef>
                <a:spcPct val="0"/>
              </a:spcBef>
              <a:spcAft>
                <a:spcPct val="0"/>
              </a:spcAft>
            </a:pPr>
            <a:r>
              <a:rPr lang="en-GB" altLang="en-US" sz="6600" dirty="0" smtClean="0">
                <a:solidFill>
                  <a:prstClr val="black"/>
                </a:solidFill>
                <a:latin typeface="Arial" panose="020B0604020202020204" pitchFamily="34" charset="0"/>
                <a:ea typeface="MS Mincho" pitchFamily="49" charset="-128"/>
                <a:cs typeface="Arial" panose="020B0604020202020204" pitchFamily="34" charset="0"/>
              </a:rPr>
              <a:t>Texts / </a:t>
            </a:r>
            <a:r>
              <a:rPr lang="en-GB" altLang="en-US" sz="6600" dirty="0" err="1" smtClean="0">
                <a:solidFill>
                  <a:prstClr val="black"/>
                </a:solidFill>
                <a:latin typeface="Arial" panose="020B0604020202020204" pitchFamily="34" charset="0"/>
                <a:ea typeface="MS Mincho" pitchFamily="49" charset="-128"/>
                <a:cs typeface="Arial" panose="020B0604020202020204" pitchFamily="34" charset="0"/>
              </a:rPr>
              <a:t>Whatsapp</a:t>
            </a:r>
            <a:r>
              <a:rPr lang="en-GB" altLang="en-US" sz="6600" dirty="0" smtClean="0">
                <a:solidFill>
                  <a:prstClr val="black"/>
                </a:solidFill>
                <a:latin typeface="Arial" panose="020B0604020202020204" pitchFamily="34" charset="0"/>
                <a:ea typeface="MS Mincho" pitchFamily="49" charset="-128"/>
                <a:cs typeface="Arial" panose="020B0604020202020204" pitchFamily="34" charset="0"/>
              </a:rPr>
              <a:t> / Messaging </a:t>
            </a:r>
            <a:r>
              <a:rPr lang="en-GB" altLang="en-US" sz="6600" dirty="0">
                <a:solidFill>
                  <a:prstClr val="black"/>
                </a:solidFill>
                <a:latin typeface="Arial" panose="020B0604020202020204" pitchFamily="34" charset="0"/>
                <a:ea typeface="MS Mincho" pitchFamily="49" charset="-128"/>
                <a:cs typeface="Arial" panose="020B0604020202020204" pitchFamily="34" charset="0"/>
              </a:rPr>
              <a:t>on your phone 	</a:t>
            </a:r>
          </a:p>
        </p:txBody>
      </p:sp>
    </p:spTree>
    <p:extLst>
      <p:ext uri="{BB962C8B-B14F-4D97-AF65-F5344CB8AC3E}">
        <p14:creationId xmlns:p14="http://schemas.microsoft.com/office/powerpoint/2010/main" val="3847050301"/>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04" y="1"/>
            <a:ext cx="9140196" cy="836712"/>
          </a:xfrm>
        </p:spPr>
        <p:txBody>
          <a:bodyPr>
            <a:normAutofit fontScale="90000"/>
          </a:bodyPr>
          <a:lstStyle/>
          <a:p>
            <a:r>
              <a:rPr lang="en-GB" dirty="0" smtClean="0">
                <a:latin typeface="Arial" panose="020B0604020202020204" pitchFamily="34" charset="0"/>
                <a:cs typeface="Arial" panose="020B0604020202020204" pitchFamily="34" charset="0"/>
              </a:rPr>
              <a:t>On your whiteboard, rank the following:</a:t>
            </a:r>
            <a:endParaRPr lang="en-GB"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8300" y="4437112"/>
            <a:ext cx="3631332" cy="242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http://hopes.stanford.edu/sites/hopes/files/f_ab16limbic.gif"/>
          <p:cNvPicPr/>
          <p:nvPr/>
        </p:nvPicPr>
        <p:blipFill>
          <a:blip r:embed="rId3">
            <a:extLst>
              <a:ext uri="{28A0092B-C50C-407E-A947-70E740481C1C}">
                <a14:useLocalDpi xmlns:a14="http://schemas.microsoft.com/office/drawing/2010/main" val="0"/>
              </a:ext>
            </a:extLst>
          </a:blip>
          <a:srcRect/>
          <a:stretch>
            <a:fillRect/>
          </a:stretch>
        </p:blipFill>
        <p:spPr bwMode="auto">
          <a:xfrm>
            <a:off x="5497342" y="1295401"/>
            <a:ext cx="3646658" cy="3141712"/>
          </a:xfrm>
          <a:prstGeom prst="rect">
            <a:avLst/>
          </a:prstGeom>
          <a:noFill/>
          <a:ln>
            <a:noFill/>
          </a:ln>
        </p:spPr>
      </p:pic>
      <p:sp>
        <p:nvSpPr>
          <p:cNvPr id="3" name="Text Box 4"/>
          <p:cNvSpPr txBox="1">
            <a:spLocks noChangeArrowheads="1"/>
          </p:cNvSpPr>
          <p:nvPr/>
        </p:nvSpPr>
        <p:spPr bwMode="auto">
          <a:xfrm>
            <a:off x="5851525" y="5491163"/>
            <a:ext cx="2714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GB" altLang="en-US" sz="1200">
                <a:solidFill>
                  <a:srgbClr val="FFFFFF"/>
                </a:solidFill>
                <a:latin typeface="Cambria" pitchFamily="18" charset="0"/>
                <a:ea typeface="MS Mincho" pitchFamily="49" charset="-128"/>
                <a:cs typeface="Arial Bold"/>
              </a:rPr>
              <a:t>1</a:t>
            </a:r>
            <a:endParaRPr lang="en-GB" altLang="en-US">
              <a:solidFill>
                <a:prstClr val="black"/>
              </a:solidFill>
              <a:latin typeface="Arial" pitchFamily="34" charset="0"/>
              <a:cs typeface="Arial" pitchFamily="34" charset="0"/>
            </a:endParaRPr>
          </a:p>
        </p:txBody>
      </p:sp>
      <p:sp>
        <p:nvSpPr>
          <p:cNvPr id="4" name="Rectangle 3"/>
          <p:cNvSpPr>
            <a:spLocks noChangeArrowheads="1"/>
          </p:cNvSpPr>
          <p:nvPr/>
        </p:nvSpPr>
        <p:spPr bwMode="auto">
          <a:xfrm>
            <a:off x="3412" y="2517342"/>
            <a:ext cx="549393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GB" sz="2400" dirty="0">
                <a:solidFill>
                  <a:prstClr val="black"/>
                </a:solidFill>
                <a:latin typeface="Arial" panose="020B0604020202020204" pitchFamily="34" charset="0"/>
                <a:cs typeface="Arial" panose="020B0604020202020204" pitchFamily="34" charset="0"/>
              </a:rPr>
              <a:t>Rank from 1 to 10 how tempting you find the following (1 being not tempting at all to 10 irresistible):</a:t>
            </a:r>
          </a:p>
          <a:p>
            <a:pPr fontAlgn="base">
              <a:spcBef>
                <a:spcPct val="0"/>
              </a:spcBef>
              <a:spcAft>
                <a:spcPct val="0"/>
              </a:spcAft>
            </a:pPr>
            <a:endParaRPr lang="en-GB" altLang="en-US" sz="2400" dirty="0">
              <a:solidFill>
                <a:prstClr val="black"/>
              </a:solidFill>
              <a:latin typeface="Arial" panose="020B0604020202020204" pitchFamily="34" charset="0"/>
              <a:ea typeface="MS Mincho" pitchFamily="49" charset="-128"/>
              <a:cs typeface="Arial" panose="020B0604020202020204" pitchFamily="34" charset="0"/>
            </a:endParaRPr>
          </a:p>
          <a:p>
            <a:pPr eaLnBrk="0" fontAlgn="base" hangingPunct="0">
              <a:spcBef>
                <a:spcPct val="0"/>
              </a:spcBef>
              <a:spcAft>
                <a:spcPct val="0"/>
              </a:spcAft>
            </a:pPr>
            <a:r>
              <a:rPr lang="en-GB" altLang="en-US" sz="6600" dirty="0">
                <a:solidFill>
                  <a:prstClr val="black"/>
                </a:solidFill>
                <a:latin typeface="Arial" panose="020B0604020202020204" pitchFamily="34" charset="0"/>
                <a:ea typeface="MS Mincho" pitchFamily="49" charset="-128"/>
                <a:cs typeface="Arial" panose="020B0604020202020204" pitchFamily="34" charset="0"/>
              </a:rPr>
              <a:t>Cake</a:t>
            </a:r>
            <a:endParaRPr lang="en-GB" altLang="en-US" sz="66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2673756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fontScale="90000"/>
          </a:bodyPr>
          <a:lstStyle/>
          <a:p>
            <a:r>
              <a:rPr lang="en-GB" dirty="0" err="1" smtClean="0"/>
              <a:t>Mischel’s</a:t>
            </a:r>
            <a:r>
              <a:rPr lang="en-GB" dirty="0" smtClean="0"/>
              <a:t> Marshmallow Study: procedure</a:t>
            </a:r>
            <a:endParaRPr lang="en-GB" dirty="0"/>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r>
              <a:rPr lang="en-GB" dirty="0" smtClean="0"/>
              <a:t>Can you write down what the procedure was?</a:t>
            </a:r>
          </a:p>
          <a:p>
            <a:r>
              <a:rPr lang="en-GB" dirty="0" smtClean="0"/>
              <a:t>Children classed into two categories:</a:t>
            </a:r>
          </a:p>
          <a:p>
            <a:pPr lvl="1"/>
            <a:r>
              <a:rPr lang="en-GB" dirty="0" smtClean="0"/>
              <a:t>High delayers (could wait and received the award of 2 marshmallows)</a:t>
            </a:r>
          </a:p>
          <a:p>
            <a:pPr lvl="1"/>
            <a:r>
              <a:rPr lang="en-GB" dirty="0" smtClean="0"/>
              <a:t>Low delayers (could not wait and took the immediate reward by eating the marshmallow). </a:t>
            </a:r>
          </a:p>
          <a:p>
            <a:r>
              <a:rPr lang="en-GB" dirty="0" smtClean="0"/>
              <a:t>The ability to resist temptation depends on cognitive control, and it seems that some people have better self-control than others </a:t>
            </a:r>
          </a:p>
          <a:p>
            <a:r>
              <a:rPr lang="en-GB" dirty="0" smtClean="0"/>
              <a:t>This can be predicted by their performance as a young child on the Marshmallow Test.</a:t>
            </a:r>
            <a:endParaRPr lang="en-GB" dirty="0"/>
          </a:p>
        </p:txBody>
      </p:sp>
    </p:spTree>
    <p:extLst>
      <p:ext uri="{BB962C8B-B14F-4D97-AF65-F5344CB8AC3E}">
        <p14:creationId xmlns:p14="http://schemas.microsoft.com/office/powerpoint/2010/main" val="144630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04" y="1"/>
            <a:ext cx="9140196" cy="836712"/>
          </a:xfrm>
        </p:spPr>
        <p:txBody>
          <a:bodyPr>
            <a:normAutofit fontScale="90000"/>
          </a:bodyPr>
          <a:lstStyle/>
          <a:p>
            <a:r>
              <a:rPr lang="en-GB" dirty="0" smtClean="0">
                <a:latin typeface="Arial" panose="020B0604020202020204" pitchFamily="34" charset="0"/>
                <a:cs typeface="Arial" panose="020B0604020202020204" pitchFamily="34" charset="0"/>
              </a:rPr>
              <a:t>On your whiteboard, rank the following:</a:t>
            </a:r>
            <a:endParaRPr lang="en-GB"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8300" y="4437112"/>
            <a:ext cx="3631332" cy="242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http://hopes.stanford.edu/sites/hopes/files/f_ab16limbic.gif"/>
          <p:cNvPicPr/>
          <p:nvPr/>
        </p:nvPicPr>
        <p:blipFill>
          <a:blip r:embed="rId3">
            <a:extLst>
              <a:ext uri="{28A0092B-C50C-407E-A947-70E740481C1C}">
                <a14:useLocalDpi xmlns:a14="http://schemas.microsoft.com/office/drawing/2010/main" val="0"/>
              </a:ext>
            </a:extLst>
          </a:blip>
          <a:srcRect/>
          <a:stretch>
            <a:fillRect/>
          </a:stretch>
        </p:blipFill>
        <p:spPr bwMode="auto">
          <a:xfrm>
            <a:off x="5497342" y="1295401"/>
            <a:ext cx="3646658" cy="3141712"/>
          </a:xfrm>
          <a:prstGeom prst="rect">
            <a:avLst/>
          </a:prstGeom>
          <a:noFill/>
          <a:ln>
            <a:noFill/>
          </a:ln>
        </p:spPr>
      </p:pic>
      <p:sp>
        <p:nvSpPr>
          <p:cNvPr id="3" name="Text Box 4"/>
          <p:cNvSpPr txBox="1">
            <a:spLocks noChangeArrowheads="1"/>
          </p:cNvSpPr>
          <p:nvPr/>
        </p:nvSpPr>
        <p:spPr bwMode="auto">
          <a:xfrm>
            <a:off x="5851525" y="5491163"/>
            <a:ext cx="2714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GB" altLang="en-US" sz="1200">
                <a:solidFill>
                  <a:srgbClr val="FFFFFF"/>
                </a:solidFill>
                <a:latin typeface="Cambria" pitchFamily="18" charset="0"/>
                <a:ea typeface="MS Mincho" pitchFamily="49" charset="-128"/>
                <a:cs typeface="Arial Bold"/>
              </a:rPr>
              <a:t>1</a:t>
            </a:r>
            <a:endParaRPr lang="en-GB" altLang="en-US">
              <a:solidFill>
                <a:prstClr val="black"/>
              </a:solidFill>
              <a:latin typeface="Arial" pitchFamily="34" charset="0"/>
              <a:cs typeface="Arial" pitchFamily="34" charset="0"/>
            </a:endParaRPr>
          </a:p>
        </p:txBody>
      </p:sp>
      <p:sp>
        <p:nvSpPr>
          <p:cNvPr id="4" name="Rectangle 3"/>
          <p:cNvSpPr>
            <a:spLocks noChangeArrowheads="1"/>
          </p:cNvSpPr>
          <p:nvPr/>
        </p:nvSpPr>
        <p:spPr bwMode="auto">
          <a:xfrm>
            <a:off x="3412" y="2009510"/>
            <a:ext cx="549393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GB" sz="2400" dirty="0">
                <a:solidFill>
                  <a:prstClr val="black"/>
                </a:solidFill>
                <a:latin typeface="Arial" panose="020B0604020202020204" pitchFamily="34" charset="0"/>
                <a:cs typeface="Arial" panose="020B0604020202020204" pitchFamily="34" charset="0"/>
              </a:rPr>
              <a:t>Rank from 1 to 10 how tempting you find the following (1 being not tempting at all to 10 irresistible):</a:t>
            </a:r>
          </a:p>
          <a:p>
            <a:pPr fontAlgn="base">
              <a:spcBef>
                <a:spcPct val="0"/>
              </a:spcBef>
              <a:spcAft>
                <a:spcPct val="0"/>
              </a:spcAft>
            </a:pPr>
            <a:endParaRPr lang="en-GB" altLang="en-US" sz="2400" dirty="0">
              <a:solidFill>
                <a:prstClr val="black"/>
              </a:solidFill>
              <a:latin typeface="Arial" panose="020B0604020202020204" pitchFamily="34" charset="0"/>
              <a:ea typeface="MS Mincho" pitchFamily="49" charset="-128"/>
              <a:cs typeface="Arial" panose="020B0604020202020204" pitchFamily="34" charset="0"/>
            </a:endParaRPr>
          </a:p>
          <a:p>
            <a:pPr eaLnBrk="0" fontAlgn="base" hangingPunct="0">
              <a:spcBef>
                <a:spcPct val="0"/>
              </a:spcBef>
              <a:spcAft>
                <a:spcPct val="0"/>
              </a:spcAft>
            </a:pPr>
            <a:r>
              <a:rPr lang="en-GB" altLang="en-US" sz="6600" dirty="0">
                <a:solidFill>
                  <a:prstClr val="black"/>
                </a:solidFill>
                <a:latin typeface="Arial" panose="020B0604020202020204" pitchFamily="34" charset="0"/>
                <a:ea typeface="MS Mincho" pitchFamily="49" charset="-128"/>
                <a:cs typeface="Arial" panose="020B0604020202020204" pitchFamily="34" charset="0"/>
              </a:rPr>
              <a:t>Playing video games	</a:t>
            </a:r>
          </a:p>
        </p:txBody>
      </p:sp>
    </p:spTree>
    <p:extLst>
      <p:ext uri="{BB962C8B-B14F-4D97-AF65-F5344CB8AC3E}">
        <p14:creationId xmlns:p14="http://schemas.microsoft.com/office/powerpoint/2010/main" val="2343438358"/>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04" y="1"/>
            <a:ext cx="9140196" cy="836712"/>
          </a:xfrm>
        </p:spPr>
        <p:txBody>
          <a:bodyPr>
            <a:normAutofit fontScale="90000"/>
          </a:bodyPr>
          <a:lstStyle/>
          <a:p>
            <a:r>
              <a:rPr lang="en-GB" dirty="0" smtClean="0">
                <a:latin typeface="Arial" panose="020B0604020202020204" pitchFamily="34" charset="0"/>
                <a:cs typeface="Arial" panose="020B0604020202020204" pitchFamily="34" charset="0"/>
              </a:rPr>
              <a:t>On your whiteboard, rank the following:</a:t>
            </a:r>
            <a:endParaRPr lang="en-GB"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8300" y="4437112"/>
            <a:ext cx="3631332" cy="242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http://hopes.stanford.edu/sites/hopes/files/f_ab16limbic.gif"/>
          <p:cNvPicPr/>
          <p:nvPr/>
        </p:nvPicPr>
        <p:blipFill>
          <a:blip r:embed="rId3">
            <a:extLst>
              <a:ext uri="{28A0092B-C50C-407E-A947-70E740481C1C}">
                <a14:useLocalDpi xmlns:a14="http://schemas.microsoft.com/office/drawing/2010/main" val="0"/>
              </a:ext>
            </a:extLst>
          </a:blip>
          <a:srcRect/>
          <a:stretch>
            <a:fillRect/>
          </a:stretch>
        </p:blipFill>
        <p:spPr bwMode="auto">
          <a:xfrm>
            <a:off x="5497342" y="1295401"/>
            <a:ext cx="3646658" cy="3141712"/>
          </a:xfrm>
          <a:prstGeom prst="rect">
            <a:avLst/>
          </a:prstGeom>
          <a:noFill/>
          <a:ln>
            <a:noFill/>
          </a:ln>
        </p:spPr>
      </p:pic>
      <p:sp>
        <p:nvSpPr>
          <p:cNvPr id="3" name="Text Box 4"/>
          <p:cNvSpPr txBox="1">
            <a:spLocks noChangeArrowheads="1"/>
          </p:cNvSpPr>
          <p:nvPr/>
        </p:nvSpPr>
        <p:spPr bwMode="auto">
          <a:xfrm>
            <a:off x="5851525" y="5491163"/>
            <a:ext cx="2714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GB" altLang="en-US" sz="1200">
                <a:solidFill>
                  <a:srgbClr val="FFFFFF"/>
                </a:solidFill>
                <a:latin typeface="Cambria" pitchFamily="18" charset="0"/>
                <a:ea typeface="MS Mincho" pitchFamily="49" charset="-128"/>
                <a:cs typeface="Arial Bold"/>
              </a:rPr>
              <a:t>1</a:t>
            </a:r>
            <a:endParaRPr lang="en-GB" altLang="en-US">
              <a:solidFill>
                <a:prstClr val="black"/>
              </a:solidFill>
              <a:latin typeface="Arial" pitchFamily="34" charset="0"/>
              <a:cs typeface="Arial" pitchFamily="34" charset="0"/>
            </a:endParaRPr>
          </a:p>
        </p:txBody>
      </p:sp>
      <p:sp>
        <p:nvSpPr>
          <p:cNvPr id="4" name="Rectangle 3"/>
          <p:cNvSpPr>
            <a:spLocks noChangeArrowheads="1"/>
          </p:cNvSpPr>
          <p:nvPr/>
        </p:nvSpPr>
        <p:spPr bwMode="auto">
          <a:xfrm>
            <a:off x="3412" y="2009510"/>
            <a:ext cx="549393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GB" sz="2400" dirty="0">
                <a:solidFill>
                  <a:prstClr val="black"/>
                </a:solidFill>
                <a:latin typeface="Arial" panose="020B0604020202020204" pitchFamily="34" charset="0"/>
                <a:cs typeface="Arial" panose="020B0604020202020204" pitchFamily="34" charset="0"/>
              </a:rPr>
              <a:t>Rank from 1 to 10 how tempting you find the following (1 being not tempting at all to 10 irresistible):</a:t>
            </a:r>
          </a:p>
          <a:p>
            <a:pPr fontAlgn="base">
              <a:spcBef>
                <a:spcPct val="0"/>
              </a:spcBef>
              <a:spcAft>
                <a:spcPct val="0"/>
              </a:spcAft>
            </a:pPr>
            <a:endParaRPr lang="en-GB" altLang="en-US" sz="2400" dirty="0">
              <a:solidFill>
                <a:prstClr val="black"/>
              </a:solidFill>
              <a:latin typeface="Arial" panose="020B0604020202020204" pitchFamily="34" charset="0"/>
              <a:ea typeface="MS Mincho" pitchFamily="49" charset="-128"/>
              <a:cs typeface="Arial" panose="020B0604020202020204" pitchFamily="34" charset="0"/>
            </a:endParaRPr>
          </a:p>
          <a:p>
            <a:pPr eaLnBrk="0" fontAlgn="base" hangingPunct="0">
              <a:spcBef>
                <a:spcPct val="0"/>
              </a:spcBef>
              <a:spcAft>
                <a:spcPct val="0"/>
              </a:spcAft>
            </a:pPr>
            <a:r>
              <a:rPr lang="en-GB" altLang="en-US" sz="6600" dirty="0">
                <a:solidFill>
                  <a:prstClr val="black"/>
                </a:solidFill>
                <a:latin typeface="Arial" panose="020B0604020202020204" pitchFamily="34" charset="0"/>
                <a:ea typeface="MS Mincho" pitchFamily="49" charset="-128"/>
                <a:cs typeface="Arial" panose="020B0604020202020204" pitchFamily="34" charset="0"/>
              </a:rPr>
              <a:t>Watching movies</a:t>
            </a:r>
          </a:p>
        </p:txBody>
      </p:sp>
    </p:spTree>
    <p:extLst>
      <p:ext uri="{BB962C8B-B14F-4D97-AF65-F5344CB8AC3E}">
        <p14:creationId xmlns:p14="http://schemas.microsoft.com/office/powerpoint/2010/main" val="949388187"/>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04" y="1"/>
            <a:ext cx="9140196" cy="836712"/>
          </a:xfrm>
        </p:spPr>
        <p:txBody>
          <a:bodyPr>
            <a:normAutofit fontScale="90000"/>
          </a:bodyPr>
          <a:lstStyle/>
          <a:p>
            <a:r>
              <a:rPr lang="en-GB" dirty="0" smtClean="0">
                <a:latin typeface="Arial" panose="020B0604020202020204" pitchFamily="34" charset="0"/>
                <a:cs typeface="Arial" panose="020B0604020202020204" pitchFamily="34" charset="0"/>
              </a:rPr>
              <a:t>On your whiteboard, rank the following:</a:t>
            </a:r>
            <a:endParaRPr lang="en-GB"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8300" y="4437112"/>
            <a:ext cx="3631332" cy="242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http://hopes.stanford.edu/sites/hopes/files/f_ab16limbic.gif"/>
          <p:cNvPicPr/>
          <p:nvPr/>
        </p:nvPicPr>
        <p:blipFill>
          <a:blip r:embed="rId3">
            <a:extLst>
              <a:ext uri="{28A0092B-C50C-407E-A947-70E740481C1C}">
                <a14:useLocalDpi xmlns:a14="http://schemas.microsoft.com/office/drawing/2010/main" val="0"/>
              </a:ext>
            </a:extLst>
          </a:blip>
          <a:srcRect/>
          <a:stretch>
            <a:fillRect/>
          </a:stretch>
        </p:blipFill>
        <p:spPr bwMode="auto">
          <a:xfrm>
            <a:off x="5497342" y="1295401"/>
            <a:ext cx="3646658" cy="3141712"/>
          </a:xfrm>
          <a:prstGeom prst="rect">
            <a:avLst/>
          </a:prstGeom>
          <a:noFill/>
          <a:ln>
            <a:noFill/>
          </a:ln>
        </p:spPr>
      </p:pic>
      <p:sp>
        <p:nvSpPr>
          <p:cNvPr id="3" name="Text Box 4"/>
          <p:cNvSpPr txBox="1">
            <a:spLocks noChangeArrowheads="1"/>
          </p:cNvSpPr>
          <p:nvPr/>
        </p:nvSpPr>
        <p:spPr bwMode="auto">
          <a:xfrm>
            <a:off x="5851525" y="5491163"/>
            <a:ext cx="2714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GB" altLang="en-US" sz="1200">
                <a:solidFill>
                  <a:srgbClr val="FFFFFF"/>
                </a:solidFill>
                <a:latin typeface="Cambria" pitchFamily="18" charset="0"/>
                <a:ea typeface="MS Mincho" pitchFamily="49" charset="-128"/>
                <a:cs typeface="Arial Bold"/>
              </a:rPr>
              <a:t>1</a:t>
            </a:r>
            <a:endParaRPr lang="en-GB" altLang="en-US">
              <a:solidFill>
                <a:prstClr val="black"/>
              </a:solidFill>
              <a:latin typeface="Arial" pitchFamily="34" charset="0"/>
              <a:cs typeface="Arial" pitchFamily="34" charset="0"/>
            </a:endParaRPr>
          </a:p>
        </p:txBody>
      </p:sp>
      <p:sp>
        <p:nvSpPr>
          <p:cNvPr id="4" name="Rectangle 3"/>
          <p:cNvSpPr>
            <a:spLocks noChangeArrowheads="1"/>
          </p:cNvSpPr>
          <p:nvPr/>
        </p:nvSpPr>
        <p:spPr bwMode="auto">
          <a:xfrm>
            <a:off x="3412" y="670682"/>
            <a:ext cx="5493930" cy="627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GB" sz="2400" dirty="0">
                <a:solidFill>
                  <a:prstClr val="black"/>
                </a:solidFill>
                <a:latin typeface="Arial" panose="020B0604020202020204" pitchFamily="34" charset="0"/>
                <a:cs typeface="Arial" panose="020B0604020202020204" pitchFamily="34" charset="0"/>
              </a:rPr>
              <a:t>Rank from 1 to 10 how tempting you find the following (1 being not tempting at all to 10 irresistible):</a:t>
            </a:r>
          </a:p>
          <a:p>
            <a:pPr eaLnBrk="0" fontAlgn="base" hangingPunct="0">
              <a:spcBef>
                <a:spcPct val="0"/>
              </a:spcBef>
              <a:spcAft>
                <a:spcPct val="0"/>
              </a:spcAft>
            </a:pPr>
            <a:r>
              <a:rPr lang="en-GB" altLang="en-US" sz="6600" dirty="0">
                <a:solidFill>
                  <a:prstClr val="black"/>
                </a:solidFill>
                <a:latin typeface="Arial" panose="020B0604020202020204" pitchFamily="34" charset="0"/>
                <a:ea typeface="MS Mincho" pitchFamily="49" charset="-128"/>
                <a:cs typeface="Arial" panose="020B0604020202020204" pitchFamily="34" charset="0"/>
              </a:rPr>
              <a:t>Doodling when you should be paying attention</a:t>
            </a:r>
            <a:endParaRPr lang="en-GB" altLang="en-US" sz="66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817064927"/>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04" y="1"/>
            <a:ext cx="9140196" cy="836712"/>
          </a:xfrm>
        </p:spPr>
        <p:txBody>
          <a:bodyPr>
            <a:normAutofit fontScale="90000"/>
          </a:bodyPr>
          <a:lstStyle/>
          <a:p>
            <a:r>
              <a:rPr lang="en-GB" dirty="0" smtClean="0">
                <a:latin typeface="Arial" panose="020B0604020202020204" pitchFamily="34" charset="0"/>
                <a:cs typeface="Arial" panose="020B0604020202020204" pitchFamily="34" charset="0"/>
              </a:rPr>
              <a:t>On your whiteboard, rank the following:</a:t>
            </a:r>
            <a:endParaRPr lang="en-GB"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8300" y="4437112"/>
            <a:ext cx="3631332" cy="242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http://hopes.stanford.edu/sites/hopes/files/f_ab16limbic.gif"/>
          <p:cNvPicPr/>
          <p:nvPr/>
        </p:nvPicPr>
        <p:blipFill>
          <a:blip r:embed="rId3">
            <a:extLst>
              <a:ext uri="{28A0092B-C50C-407E-A947-70E740481C1C}">
                <a14:useLocalDpi xmlns:a14="http://schemas.microsoft.com/office/drawing/2010/main" val="0"/>
              </a:ext>
            </a:extLst>
          </a:blip>
          <a:srcRect/>
          <a:stretch>
            <a:fillRect/>
          </a:stretch>
        </p:blipFill>
        <p:spPr bwMode="auto">
          <a:xfrm>
            <a:off x="5497342" y="1295401"/>
            <a:ext cx="3646658" cy="3141712"/>
          </a:xfrm>
          <a:prstGeom prst="rect">
            <a:avLst/>
          </a:prstGeom>
          <a:noFill/>
          <a:ln>
            <a:noFill/>
          </a:ln>
        </p:spPr>
      </p:pic>
      <p:sp>
        <p:nvSpPr>
          <p:cNvPr id="6" name="Rectangle 5"/>
          <p:cNvSpPr/>
          <p:nvPr/>
        </p:nvSpPr>
        <p:spPr>
          <a:xfrm>
            <a:off x="6875780" y="8972550"/>
            <a:ext cx="699770" cy="534670"/>
          </a:xfrm>
          <a:prstGeom prst="rect">
            <a:avLst/>
          </a:prstGeom>
          <a:solidFill>
            <a:srgbClr val="1B4A9C"/>
          </a:solidFill>
          <a:ln>
            <a:noFill/>
          </a:ln>
          <a:effectLst/>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prstClr val="white"/>
              </a:solidFill>
            </a:endParaRPr>
          </a:p>
        </p:txBody>
      </p:sp>
      <p:sp>
        <p:nvSpPr>
          <p:cNvPr id="3" name="Text Box 4"/>
          <p:cNvSpPr txBox="1">
            <a:spLocks noChangeArrowheads="1"/>
          </p:cNvSpPr>
          <p:nvPr/>
        </p:nvSpPr>
        <p:spPr bwMode="auto">
          <a:xfrm>
            <a:off x="5851525" y="5491163"/>
            <a:ext cx="2714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GB" altLang="en-US" sz="1200">
                <a:solidFill>
                  <a:srgbClr val="FFFFFF"/>
                </a:solidFill>
                <a:latin typeface="Cambria" pitchFamily="18" charset="0"/>
                <a:ea typeface="MS Mincho" pitchFamily="49" charset="-128"/>
                <a:cs typeface="Arial Bold"/>
              </a:rPr>
              <a:t>1</a:t>
            </a:r>
            <a:endParaRPr lang="en-GB" altLang="en-US">
              <a:solidFill>
                <a:prstClr val="black"/>
              </a:solidFill>
              <a:latin typeface="Arial" pitchFamily="34" charset="0"/>
              <a:cs typeface="Arial" pitchFamily="34" charset="0"/>
            </a:endParaRPr>
          </a:p>
        </p:txBody>
      </p:sp>
      <p:sp>
        <p:nvSpPr>
          <p:cNvPr id="4" name="Rectangle 3"/>
          <p:cNvSpPr>
            <a:spLocks noChangeArrowheads="1"/>
          </p:cNvSpPr>
          <p:nvPr/>
        </p:nvSpPr>
        <p:spPr bwMode="auto">
          <a:xfrm>
            <a:off x="3412" y="1301624"/>
            <a:ext cx="5493930"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4000" dirty="0">
                <a:solidFill>
                  <a:prstClr val="black"/>
                </a:solidFill>
                <a:latin typeface="Arial" panose="020B0604020202020204" pitchFamily="34" charset="0"/>
                <a:ea typeface="MS Mincho" pitchFamily="49" charset="-128"/>
                <a:cs typeface="Arial" panose="020B0604020202020204" pitchFamily="34" charset="0"/>
              </a:rPr>
              <a:t>How good are you generally at resisting temptation? </a:t>
            </a:r>
          </a:p>
          <a:p>
            <a:pPr eaLnBrk="0" fontAlgn="base" hangingPunct="0">
              <a:spcBef>
                <a:spcPct val="0"/>
              </a:spcBef>
              <a:spcAft>
                <a:spcPct val="0"/>
              </a:spcAft>
            </a:pPr>
            <a:r>
              <a:rPr lang="en-GB" altLang="en-US" sz="4000" dirty="0">
                <a:solidFill>
                  <a:prstClr val="black"/>
                </a:solidFill>
                <a:latin typeface="Arial" panose="020B0604020202020204" pitchFamily="34" charset="0"/>
                <a:ea typeface="MS Mincho" pitchFamily="49" charset="-128"/>
                <a:cs typeface="Arial" panose="020B0604020202020204" pitchFamily="34" charset="0"/>
              </a:rPr>
              <a:t>Give yourself a rank from 1 to 10 for when you have the willpower to say no to these things. </a:t>
            </a:r>
            <a:endParaRPr lang="en-GB" altLang="en-US" sz="40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868175548"/>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GB" dirty="0" smtClean="0"/>
              <a:t>Metcalfe and </a:t>
            </a:r>
            <a:r>
              <a:rPr lang="en-GB" dirty="0" err="1" smtClean="0"/>
              <a:t>Mischel</a:t>
            </a:r>
            <a:r>
              <a:rPr lang="en-GB" dirty="0" smtClean="0"/>
              <a:t> (1999)</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Suggested that there is a “cool” system in our brain located in the </a:t>
            </a:r>
            <a:r>
              <a:rPr lang="en-GB" u="sng" dirty="0" smtClean="0"/>
              <a:t>pre-</a:t>
            </a:r>
            <a:r>
              <a:rPr lang="en-GB" u="sng" dirty="0" err="1" smtClean="0"/>
              <a:t>frontol</a:t>
            </a:r>
            <a:r>
              <a:rPr lang="en-GB" u="sng" dirty="0" smtClean="0"/>
              <a:t> cortex </a:t>
            </a:r>
            <a:endParaRPr lang="en-GB" dirty="0" smtClean="0"/>
          </a:p>
          <a:p>
            <a:r>
              <a:rPr lang="en-GB" dirty="0" smtClean="0"/>
              <a:t>Area is called </a:t>
            </a:r>
            <a:r>
              <a:rPr lang="en-GB" b="1" dirty="0" smtClean="0"/>
              <a:t>the inferior frontal gyrus</a:t>
            </a:r>
          </a:p>
          <a:p>
            <a:pPr lvl="1"/>
            <a:r>
              <a:rPr lang="en-GB" dirty="0" smtClean="0"/>
              <a:t>This area is associated with deciding whether to resist or not (so it would be MORE active in high delayers)</a:t>
            </a:r>
          </a:p>
          <a:p>
            <a:r>
              <a:rPr lang="en-GB" dirty="0" smtClean="0"/>
              <a:t>The “hot” system which is related to emotion and desires is in different areas</a:t>
            </a:r>
          </a:p>
          <a:p>
            <a:pPr lvl="1"/>
            <a:r>
              <a:rPr lang="en-GB" dirty="0" smtClean="0"/>
              <a:t>One part of this is called the </a:t>
            </a:r>
            <a:r>
              <a:rPr lang="en-GB" b="1" dirty="0" smtClean="0"/>
              <a:t>ventral striatum</a:t>
            </a:r>
          </a:p>
          <a:p>
            <a:pPr lvl="1"/>
            <a:r>
              <a:rPr lang="en-GB" dirty="0" smtClean="0"/>
              <a:t>This is related with emotion, desires and rewards. This would be MORE active in LOW delayers).</a:t>
            </a:r>
          </a:p>
        </p:txBody>
      </p:sp>
    </p:spTree>
    <p:extLst>
      <p:ext uri="{BB962C8B-B14F-4D97-AF65-F5344CB8AC3E}">
        <p14:creationId xmlns:p14="http://schemas.microsoft.com/office/powerpoint/2010/main" val="280172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GB" dirty="0" smtClean="0"/>
              <a:t>Which is which?</a:t>
            </a:r>
            <a:endParaRPr lang="en-GB" dirty="0"/>
          </a:p>
        </p:txBody>
      </p:sp>
      <p:sp>
        <p:nvSpPr>
          <p:cNvPr id="3" name="Content Placeholder 2"/>
          <p:cNvSpPr>
            <a:spLocks noGrp="1"/>
          </p:cNvSpPr>
          <p:nvPr>
            <p:ph idx="1"/>
          </p:nvPr>
        </p:nvSpPr>
        <p:spPr/>
        <p:txBody>
          <a:bodyPr/>
          <a:lstStyle/>
          <a:p>
            <a:endParaRPr lang="en-GB"/>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472" y="3212975"/>
            <a:ext cx="4752528" cy="3706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3" y="1628800"/>
            <a:ext cx="4434178"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7572362"/>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1143000"/>
          </a:xfrm>
          <a:solidFill>
            <a:srgbClr val="FFFF00"/>
          </a:solidFill>
        </p:spPr>
        <p:txBody>
          <a:bodyPr/>
          <a:lstStyle/>
          <a:p>
            <a:r>
              <a:rPr lang="en-GB" dirty="0" smtClean="0"/>
              <a:t>Start Thinking</a:t>
            </a:r>
            <a:endParaRPr lang="en-GB" dirty="0"/>
          </a:p>
        </p:txBody>
      </p:sp>
      <p:sp>
        <p:nvSpPr>
          <p:cNvPr id="3" name="Content Placeholder 2"/>
          <p:cNvSpPr>
            <a:spLocks noGrp="1"/>
          </p:cNvSpPr>
          <p:nvPr>
            <p:ph idx="1"/>
          </p:nvPr>
        </p:nvSpPr>
        <p:spPr>
          <a:xfrm>
            <a:off x="0" y="980729"/>
            <a:ext cx="9144000" cy="2160239"/>
          </a:xfrm>
        </p:spPr>
        <p:txBody>
          <a:bodyPr>
            <a:noAutofit/>
          </a:bodyPr>
          <a:lstStyle/>
          <a:p>
            <a:pPr marL="0" indent="0" algn="ctr">
              <a:buNone/>
            </a:pPr>
            <a:r>
              <a:rPr lang="en-GB" sz="6000" dirty="0" smtClean="0"/>
              <a:t>Can your personality change over your lifetime?</a:t>
            </a:r>
            <a:endParaRPr lang="en-GB" sz="6000" dirty="0"/>
          </a:p>
        </p:txBody>
      </p:sp>
      <p:pic>
        <p:nvPicPr>
          <p:cNvPr id="1026" name="Picture 2" descr="http://3.bp.blogspot.com/-6wS22KXSM0M/UFqoyc0ELuI/AAAAAAAABT4/J3Lr-oYturI/s1600/Stabil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7212" y="3505199"/>
            <a:ext cx="4286250" cy="335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359798"/>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a:bodyPr>
          <a:lstStyle/>
          <a:p>
            <a:r>
              <a:rPr lang="en-GB" dirty="0" smtClean="0"/>
              <a:t>Relevance of all this?</a:t>
            </a:r>
            <a:endParaRPr lang="en-GB" dirty="0"/>
          </a:p>
        </p:txBody>
      </p:sp>
      <p:sp>
        <p:nvSpPr>
          <p:cNvPr id="3" name="Content Placeholder 2"/>
          <p:cNvSpPr>
            <a:spLocks noGrp="1"/>
          </p:cNvSpPr>
          <p:nvPr>
            <p:ph idx="1"/>
          </p:nvPr>
        </p:nvSpPr>
        <p:spPr/>
        <p:txBody>
          <a:bodyPr/>
          <a:lstStyle/>
          <a:p>
            <a:pPr marL="0" indent="0">
              <a:buNone/>
            </a:pPr>
            <a:r>
              <a:rPr lang="en-GB" sz="4800" dirty="0" smtClean="0"/>
              <a:t>Casey wanted to see if the people who were low delayers in the original marshmallow tests would still have low self-control in their 40s</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1346403058"/>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GB" dirty="0" smtClean="0"/>
              <a:t>Casey’s Experiment</a:t>
            </a:r>
            <a:endParaRPr lang="en-GB" dirty="0"/>
          </a:p>
        </p:txBody>
      </p:sp>
      <p:sp>
        <p:nvSpPr>
          <p:cNvPr id="3" name="Content Placeholder 2"/>
          <p:cNvSpPr>
            <a:spLocks noGrp="1"/>
          </p:cNvSpPr>
          <p:nvPr>
            <p:ph idx="1"/>
          </p:nvPr>
        </p:nvSpPr>
        <p:spPr>
          <a:noFill/>
        </p:spPr>
        <p:txBody>
          <a:bodyPr>
            <a:noAutofit/>
          </a:bodyPr>
          <a:lstStyle/>
          <a:p>
            <a:r>
              <a:rPr lang="en-GB" sz="3600" dirty="0" smtClean="0"/>
              <a:t>She needed to come up with a different way to measure how consistent self-control (or lack of) is throughout life</a:t>
            </a:r>
          </a:p>
          <a:p>
            <a:r>
              <a:rPr lang="en-GB" sz="3600" dirty="0" smtClean="0"/>
              <a:t>She tracked down participants who were in the original marshmallow test when they were 4 (now in their 40s)</a:t>
            </a:r>
          </a:p>
          <a:p>
            <a:r>
              <a:rPr lang="en-GB" sz="3600" dirty="0" smtClean="0"/>
              <a:t>This makes it a </a:t>
            </a:r>
            <a:r>
              <a:rPr lang="en-GB" sz="3600" b="1" u="sng" dirty="0" smtClean="0"/>
              <a:t>longitudinal </a:t>
            </a:r>
            <a:r>
              <a:rPr lang="en-GB" sz="3600" dirty="0" smtClean="0"/>
              <a:t>study</a:t>
            </a:r>
            <a:endParaRPr lang="en-GB" sz="3600" dirty="0"/>
          </a:p>
        </p:txBody>
      </p:sp>
    </p:spTree>
    <p:extLst>
      <p:ext uri="{BB962C8B-B14F-4D97-AF65-F5344CB8AC3E}">
        <p14:creationId xmlns:p14="http://schemas.microsoft.com/office/powerpoint/2010/main" val="3540543664"/>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GB" dirty="0" smtClean="0"/>
              <a:t>Casey’s Experiment</a:t>
            </a:r>
            <a:endParaRPr lang="en-GB" dirty="0"/>
          </a:p>
        </p:txBody>
      </p:sp>
      <p:sp>
        <p:nvSpPr>
          <p:cNvPr id="3" name="Content Placeholder 2"/>
          <p:cNvSpPr>
            <a:spLocks noGrp="1"/>
          </p:cNvSpPr>
          <p:nvPr>
            <p:ph idx="1"/>
          </p:nvPr>
        </p:nvSpPr>
        <p:spPr>
          <a:xfrm>
            <a:off x="0" y="1340768"/>
            <a:ext cx="9144000" cy="4708525"/>
          </a:xfrm>
          <a:noFill/>
        </p:spPr>
        <p:txBody>
          <a:bodyPr>
            <a:noAutofit/>
          </a:bodyPr>
          <a:lstStyle/>
          <a:p>
            <a:pPr marL="0" indent="0">
              <a:buNone/>
            </a:pPr>
            <a:r>
              <a:rPr lang="en-GB" dirty="0" smtClean="0"/>
              <a:t>Previous work (Walter </a:t>
            </a:r>
            <a:r>
              <a:rPr lang="en-GB" dirty="0" err="1" smtClean="0"/>
              <a:t>Mischel</a:t>
            </a:r>
            <a:r>
              <a:rPr lang="en-GB" dirty="0" smtClean="0"/>
              <a:t>)</a:t>
            </a:r>
          </a:p>
          <a:p>
            <a:r>
              <a:rPr lang="en-GB" dirty="0" smtClean="0"/>
              <a:t>562</a:t>
            </a:r>
            <a:r>
              <a:rPr lang="en-GB" dirty="0"/>
              <a:t>, 4-year-olds from Stanford’s Bing Nursery School.</a:t>
            </a:r>
          </a:p>
          <a:p>
            <a:r>
              <a:rPr lang="en-GB" dirty="0"/>
              <a:t>155 of the original 562 were studied in their 20s (1993</a:t>
            </a:r>
            <a:r>
              <a:rPr lang="en-GB" dirty="0" smtClean="0"/>
              <a:t>) by questionnaire.</a:t>
            </a:r>
            <a:endParaRPr lang="en-GB" dirty="0"/>
          </a:p>
          <a:p>
            <a:r>
              <a:rPr lang="en-GB" dirty="0"/>
              <a:t>135 of the original 562 were studied in their 30s (2003</a:t>
            </a:r>
            <a:r>
              <a:rPr lang="en-GB" dirty="0" smtClean="0"/>
              <a:t>) </a:t>
            </a:r>
            <a:r>
              <a:rPr lang="en-GB" dirty="0"/>
              <a:t>by questionnaire</a:t>
            </a:r>
            <a:r>
              <a:rPr lang="en-GB" dirty="0" smtClean="0"/>
              <a:t>.</a:t>
            </a:r>
          </a:p>
          <a:p>
            <a:pPr marL="0" indent="0">
              <a:buNone/>
            </a:pPr>
            <a:r>
              <a:rPr lang="en-GB" dirty="0" smtClean="0"/>
              <a:t>Casey’s sample</a:t>
            </a:r>
          </a:p>
          <a:p>
            <a:r>
              <a:rPr lang="en-GB" dirty="0" err="1" smtClean="0"/>
              <a:t>Expt</a:t>
            </a:r>
            <a:r>
              <a:rPr lang="en-GB" dirty="0" smtClean="0"/>
              <a:t> 1: 59 of the original 562</a:t>
            </a:r>
          </a:p>
          <a:p>
            <a:r>
              <a:rPr lang="en-GB" dirty="0" err="1" smtClean="0"/>
              <a:t>Expt</a:t>
            </a:r>
            <a:r>
              <a:rPr lang="en-GB" dirty="0" smtClean="0"/>
              <a:t> 2: 27 of the original 562</a:t>
            </a:r>
            <a:endParaRPr lang="en-GB" dirty="0"/>
          </a:p>
          <a:p>
            <a:endParaRPr lang="en-GB" sz="3600" dirty="0"/>
          </a:p>
        </p:txBody>
      </p:sp>
    </p:spTree>
    <p:extLst>
      <p:ext uri="{BB962C8B-B14F-4D97-AF65-F5344CB8AC3E}">
        <p14:creationId xmlns:p14="http://schemas.microsoft.com/office/powerpoint/2010/main" val="27487766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646331"/>
          </a:xfrm>
          <a:prstGeom prst="rect">
            <a:avLst/>
          </a:prstGeom>
          <a:solidFill>
            <a:srgbClr val="FFFF00"/>
          </a:solidFill>
        </p:spPr>
        <p:txBody>
          <a:bodyPr wrap="square" rtlCol="0">
            <a:spAutoFit/>
          </a:bodyPr>
          <a:lstStyle/>
          <a:p>
            <a:pPr algn="ctr"/>
            <a:r>
              <a:rPr lang="en-GB" sz="3600" dirty="0">
                <a:solidFill>
                  <a:prstClr val="black"/>
                </a:solidFill>
                <a:latin typeface="Arial" panose="020B0604020202020204" pitchFamily="34" charset="0"/>
                <a:cs typeface="Arial" panose="020B0604020202020204" pitchFamily="34" charset="0"/>
              </a:rPr>
              <a:t>Starter: Thoughts for discussion</a:t>
            </a:r>
          </a:p>
        </p:txBody>
      </p:sp>
      <p:sp>
        <p:nvSpPr>
          <p:cNvPr id="6" name="Cloud Callout 5"/>
          <p:cNvSpPr/>
          <p:nvPr/>
        </p:nvSpPr>
        <p:spPr>
          <a:xfrm>
            <a:off x="251520" y="764704"/>
            <a:ext cx="8868112" cy="4536504"/>
          </a:xfrm>
          <a:prstGeom prst="cloudCallout">
            <a:avLst>
              <a:gd name="adj1" fmla="val -48124"/>
              <a:gd name="adj2" fmla="val 748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Arial" panose="020B0604020202020204" pitchFamily="34" charset="0"/>
                <a:cs typeface="Arial" panose="020B0604020202020204" pitchFamily="34" charset="0"/>
              </a:rPr>
              <a:t>Would you sacrifice a social life for the best A Level grades?</a:t>
            </a: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4384" y="4941168"/>
            <a:ext cx="2875248" cy="1916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21323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373"/>
            <a:ext cx="9144000" cy="705173"/>
          </a:xfrm>
          <a:solidFill>
            <a:srgbClr val="FFFF00"/>
          </a:solidFill>
        </p:spPr>
        <p:txBody>
          <a:bodyPr>
            <a:normAutofit/>
          </a:bodyPr>
          <a:lstStyle/>
          <a:p>
            <a:r>
              <a:rPr lang="en-GB" sz="3600" dirty="0" smtClean="0"/>
              <a:t>But why are there these differences?</a:t>
            </a:r>
            <a:endParaRPr lang="en-GB" sz="3600" dirty="0"/>
          </a:p>
        </p:txBody>
      </p:sp>
      <p:sp>
        <p:nvSpPr>
          <p:cNvPr id="3" name="Content Placeholder 2"/>
          <p:cNvSpPr>
            <a:spLocks noGrp="1"/>
          </p:cNvSpPr>
          <p:nvPr>
            <p:ph idx="1"/>
          </p:nvPr>
        </p:nvSpPr>
        <p:spPr>
          <a:xfrm>
            <a:off x="0" y="762000"/>
            <a:ext cx="6556375" cy="6324600"/>
          </a:xfrm>
          <a:noFill/>
        </p:spPr>
        <p:txBody>
          <a:bodyPr>
            <a:normAutofit/>
          </a:bodyPr>
          <a:lstStyle/>
          <a:p>
            <a:r>
              <a:rPr lang="en-GB" sz="4000" dirty="0" smtClean="0"/>
              <a:t>Why can some resist but others can’t?</a:t>
            </a:r>
          </a:p>
          <a:p>
            <a:r>
              <a:rPr lang="en-GB" sz="4000" dirty="0" smtClean="0"/>
              <a:t>Casey found that those who couldn’t resist the marshmallow on their first go could wait longer when retested if they were taught to use </a:t>
            </a:r>
            <a:r>
              <a:rPr lang="en-GB" sz="4000" b="1" u="sng" dirty="0" smtClean="0"/>
              <a:t>cooling strategies</a:t>
            </a:r>
            <a:endParaRPr lang="en-GB" sz="4000" dirty="0" smtClean="0"/>
          </a:p>
        </p:txBody>
      </p:sp>
      <p:pic>
        <p:nvPicPr>
          <p:cNvPr id="1026" name="Picture 2" descr="https://media.licdn.com/mpr/mpr/shrinknp_800_800/AAEAAQAAAAAAAAQeAAAAJDc5YTA3YTFiLTMzMjMtNDVkMi05NTdiLWIzZmEzMzVhZWE5Zg.jpg"/>
          <p:cNvPicPr>
            <a:picLocks noChangeAspect="1" noChangeArrowheads="1"/>
          </p:cNvPicPr>
          <p:nvPr/>
        </p:nvPicPr>
        <p:blipFill rotWithShape="1">
          <a:blip r:embed="rId2">
            <a:extLst>
              <a:ext uri="{28A0092B-C50C-407E-A947-70E740481C1C}">
                <a14:useLocalDpi xmlns:a14="http://schemas.microsoft.com/office/drawing/2010/main" val="0"/>
              </a:ext>
            </a:extLst>
          </a:blip>
          <a:srcRect l="17084" t="5708" r="21792" b="5467"/>
          <a:stretch/>
        </p:blipFill>
        <p:spPr bwMode="auto">
          <a:xfrm>
            <a:off x="6556375" y="1647825"/>
            <a:ext cx="2587625"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195119"/>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GB" dirty="0" smtClean="0"/>
              <a:t>Longitudinal v Snapshot</a:t>
            </a:r>
            <a:endParaRPr lang="en-GB" dirty="0"/>
          </a:p>
        </p:txBody>
      </p:sp>
      <p:sp>
        <p:nvSpPr>
          <p:cNvPr id="3" name="Content Placeholder 2"/>
          <p:cNvSpPr>
            <a:spLocks noGrp="1"/>
          </p:cNvSpPr>
          <p:nvPr>
            <p:ph idx="1"/>
          </p:nvPr>
        </p:nvSpPr>
        <p:spPr>
          <a:xfrm>
            <a:off x="0" y="1340768"/>
            <a:ext cx="9144000" cy="4708525"/>
          </a:xfrm>
          <a:noFill/>
        </p:spPr>
        <p:txBody>
          <a:bodyPr>
            <a:noAutofit/>
          </a:bodyPr>
          <a:lstStyle/>
          <a:p>
            <a:pPr marL="0" indent="0">
              <a:spcBef>
                <a:spcPts val="0"/>
              </a:spcBef>
              <a:buNone/>
            </a:pPr>
            <a:r>
              <a:rPr lang="en-GB" dirty="0"/>
              <a:t>Snapshot</a:t>
            </a:r>
          </a:p>
          <a:p>
            <a:pPr>
              <a:spcBef>
                <a:spcPts val="0"/>
              </a:spcBef>
            </a:pPr>
            <a:r>
              <a:rPr lang="en-GB" dirty="0" smtClean="0"/>
              <a:t>Research </a:t>
            </a:r>
            <a:r>
              <a:rPr lang="en-GB" dirty="0"/>
              <a:t>where P's from different groups are studied simultaneously</a:t>
            </a:r>
          </a:p>
          <a:p>
            <a:pPr>
              <a:spcBef>
                <a:spcPts val="0"/>
              </a:spcBef>
            </a:pPr>
            <a:r>
              <a:rPr lang="en-GB" dirty="0" smtClean="0"/>
              <a:t>Carried </a:t>
            </a:r>
            <a:r>
              <a:rPr lang="en-GB" dirty="0"/>
              <a:t>out </a:t>
            </a:r>
            <a:r>
              <a:rPr lang="en-GB" dirty="0" smtClean="0"/>
              <a:t>once then results are compared</a:t>
            </a:r>
          </a:p>
          <a:p>
            <a:pPr marL="0" indent="0">
              <a:spcBef>
                <a:spcPts val="0"/>
              </a:spcBef>
              <a:buNone/>
            </a:pPr>
            <a:r>
              <a:rPr lang="en-GB" dirty="0" smtClean="0"/>
              <a:t>Strengths </a:t>
            </a:r>
            <a:r>
              <a:rPr lang="en-GB" dirty="0"/>
              <a:t>of snapshot research</a:t>
            </a:r>
          </a:p>
          <a:p>
            <a:pPr>
              <a:spcBef>
                <a:spcPts val="0"/>
              </a:spcBef>
            </a:pPr>
            <a:r>
              <a:rPr lang="en-GB" dirty="0"/>
              <a:t>Quick way of gathering a lot of data</a:t>
            </a:r>
          </a:p>
          <a:p>
            <a:pPr>
              <a:spcBef>
                <a:spcPts val="0"/>
              </a:spcBef>
            </a:pPr>
            <a:r>
              <a:rPr lang="en-GB" dirty="0"/>
              <a:t>Less likely to have subject attrition</a:t>
            </a:r>
          </a:p>
          <a:p>
            <a:pPr marL="0" indent="0">
              <a:spcBef>
                <a:spcPts val="0"/>
              </a:spcBef>
              <a:buNone/>
            </a:pPr>
            <a:r>
              <a:rPr lang="en-GB" dirty="0"/>
              <a:t>Weaknesses of snapshot research</a:t>
            </a:r>
          </a:p>
          <a:p>
            <a:pPr>
              <a:spcBef>
                <a:spcPts val="0"/>
              </a:spcBef>
            </a:pPr>
            <a:r>
              <a:rPr lang="en-GB" dirty="0"/>
              <a:t>Increase in individual differences </a:t>
            </a:r>
          </a:p>
          <a:p>
            <a:pPr>
              <a:spcBef>
                <a:spcPts val="0"/>
              </a:spcBef>
            </a:pPr>
            <a:r>
              <a:rPr lang="en-GB" dirty="0"/>
              <a:t>May over-estimate the effect of variables</a:t>
            </a:r>
          </a:p>
        </p:txBody>
      </p:sp>
    </p:spTree>
    <p:extLst>
      <p:ext uri="{BB962C8B-B14F-4D97-AF65-F5344CB8AC3E}">
        <p14:creationId xmlns:p14="http://schemas.microsoft.com/office/powerpoint/2010/main" val="197054884"/>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GB" dirty="0" smtClean="0"/>
              <a:t>Longitudinal v Snapshot</a:t>
            </a:r>
            <a:endParaRPr lang="en-GB" dirty="0"/>
          </a:p>
        </p:txBody>
      </p:sp>
      <p:sp>
        <p:nvSpPr>
          <p:cNvPr id="3" name="Content Placeholder 2"/>
          <p:cNvSpPr>
            <a:spLocks noGrp="1"/>
          </p:cNvSpPr>
          <p:nvPr>
            <p:ph idx="1"/>
          </p:nvPr>
        </p:nvSpPr>
        <p:spPr>
          <a:xfrm>
            <a:off x="0" y="1340768"/>
            <a:ext cx="9144000" cy="4708525"/>
          </a:xfrm>
          <a:noFill/>
        </p:spPr>
        <p:txBody>
          <a:bodyPr>
            <a:noAutofit/>
          </a:bodyPr>
          <a:lstStyle/>
          <a:p>
            <a:pPr marL="0" indent="0">
              <a:spcBef>
                <a:spcPts val="0"/>
              </a:spcBef>
              <a:buNone/>
            </a:pPr>
            <a:r>
              <a:rPr lang="en-GB" dirty="0"/>
              <a:t>Longitudinal</a:t>
            </a:r>
          </a:p>
          <a:p>
            <a:pPr>
              <a:spcBef>
                <a:spcPts val="0"/>
              </a:spcBef>
            </a:pPr>
            <a:r>
              <a:rPr lang="en-GB" dirty="0" smtClean="0"/>
              <a:t>Research </a:t>
            </a:r>
            <a:r>
              <a:rPr lang="en-GB" dirty="0"/>
              <a:t>which follows P over a long period of time</a:t>
            </a:r>
          </a:p>
          <a:p>
            <a:pPr>
              <a:spcBef>
                <a:spcPts val="0"/>
              </a:spcBef>
            </a:pPr>
            <a:r>
              <a:rPr lang="en-GB" dirty="0" smtClean="0"/>
              <a:t>Usually </a:t>
            </a:r>
            <a:r>
              <a:rPr lang="en-GB" dirty="0"/>
              <a:t>involved repeated measures design</a:t>
            </a:r>
          </a:p>
          <a:p>
            <a:pPr marL="0" indent="0">
              <a:spcBef>
                <a:spcPts val="0"/>
              </a:spcBef>
              <a:buNone/>
            </a:pPr>
            <a:r>
              <a:rPr lang="en-GB" dirty="0" smtClean="0"/>
              <a:t>Strengths</a:t>
            </a:r>
            <a:endParaRPr lang="en-GB" dirty="0"/>
          </a:p>
          <a:p>
            <a:pPr>
              <a:spcBef>
                <a:spcPts val="0"/>
              </a:spcBef>
            </a:pPr>
            <a:r>
              <a:rPr lang="en-GB" dirty="0" smtClean="0"/>
              <a:t>Accurate way of </a:t>
            </a:r>
            <a:r>
              <a:rPr lang="en-GB" dirty="0"/>
              <a:t>assessing change over time</a:t>
            </a:r>
          </a:p>
          <a:p>
            <a:pPr>
              <a:spcBef>
                <a:spcPts val="0"/>
              </a:spcBef>
            </a:pPr>
            <a:r>
              <a:rPr lang="en-GB" dirty="0" smtClean="0"/>
              <a:t>Not </a:t>
            </a:r>
            <a:r>
              <a:rPr lang="en-GB" dirty="0"/>
              <a:t>affected by individual differences, as it is the same Ps</a:t>
            </a:r>
          </a:p>
          <a:p>
            <a:pPr marL="0" indent="0">
              <a:spcBef>
                <a:spcPts val="0"/>
              </a:spcBef>
              <a:buNone/>
            </a:pPr>
            <a:r>
              <a:rPr lang="en-GB" dirty="0" smtClean="0"/>
              <a:t>Weaknesses</a:t>
            </a:r>
            <a:endParaRPr lang="en-GB" dirty="0"/>
          </a:p>
          <a:p>
            <a:pPr>
              <a:spcBef>
                <a:spcPts val="0"/>
              </a:spcBef>
            </a:pPr>
            <a:r>
              <a:rPr lang="en-GB" dirty="0" smtClean="0"/>
              <a:t>Subject </a:t>
            </a:r>
            <a:r>
              <a:rPr lang="en-GB" dirty="0"/>
              <a:t>attrition (dropping out)</a:t>
            </a:r>
          </a:p>
          <a:p>
            <a:pPr>
              <a:spcBef>
                <a:spcPts val="0"/>
              </a:spcBef>
            </a:pPr>
            <a:r>
              <a:rPr lang="en-GB" dirty="0" smtClean="0"/>
              <a:t>Could </a:t>
            </a:r>
            <a:r>
              <a:rPr lang="en-GB" dirty="0"/>
              <a:t>cause researcher bias</a:t>
            </a:r>
          </a:p>
        </p:txBody>
      </p:sp>
    </p:spTree>
    <p:extLst>
      <p:ext uri="{BB962C8B-B14F-4D97-AF65-F5344CB8AC3E}">
        <p14:creationId xmlns:p14="http://schemas.microsoft.com/office/powerpoint/2010/main" val="39615554"/>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Autofit/>
          </a:bodyPr>
          <a:lstStyle/>
          <a:p>
            <a:pPr algn="l"/>
            <a:r>
              <a:rPr lang="en-GB" sz="3200" dirty="0" smtClean="0"/>
              <a:t>CASEY (2011): Sampling</a:t>
            </a:r>
            <a:endParaRPr lang="en-GB" sz="3200" dirty="0"/>
          </a:p>
        </p:txBody>
      </p:sp>
      <p:sp>
        <p:nvSpPr>
          <p:cNvPr id="3" name="Content Placeholder 2"/>
          <p:cNvSpPr>
            <a:spLocks noGrp="1"/>
          </p:cNvSpPr>
          <p:nvPr>
            <p:ph idx="1"/>
          </p:nvPr>
        </p:nvSpPr>
        <p:spPr>
          <a:xfrm>
            <a:off x="0" y="908720"/>
            <a:ext cx="8532440" cy="5400600"/>
          </a:xfrm>
          <a:noFill/>
          <a:ln>
            <a:noFill/>
          </a:ln>
        </p:spPr>
        <p:txBody>
          <a:bodyPr>
            <a:noAutofit/>
          </a:bodyPr>
          <a:lstStyle/>
          <a:p>
            <a:r>
              <a:rPr lang="en-GB" dirty="0" smtClean="0"/>
              <a:t>562 at 4 </a:t>
            </a:r>
            <a:r>
              <a:rPr lang="en-GB" dirty="0" err="1" smtClean="0"/>
              <a:t>yrs</a:t>
            </a:r>
            <a:r>
              <a:rPr lang="en-GB" dirty="0" smtClean="0"/>
              <a:t>, </a:t>
            </a:r>
            <a:r>
              <a:rPr lang="en-GB" altLang="en-US" dirty="0" smtClean="0"/>
              <a:t>155 at 20s, 135 at 30s</a:t>
            </a:r>
          </a:p>
          <a:p>
            <a:r>
              <a:rPr lang="en-GB" altLang="en-US" dirty="0" smtClean="0"/>
              <a:t>Ps were invited to </a:t>
            </a:r>
            <a:r>
              <a:rPr lang="en-GB" altLang="en-US" b="1" u="sng" dirty="0" smtClean="0"/>
              <a:t>volunteer</a:t>
            </a:r>
            <a:r>
              <a:rPr lang="en-GB" altLang="en-US" dirty="0" smtClean="0"/>
              <a:t> for Casey’s study</a:t>
            </a:r>
          </a:p>
          <a:p>
            <a:r>
              <a:rPr lang="en-GB" altLang="en-US" dirty="0" smtClean="0"/>
              <a:t>59 took part in the first experiment (23M, 36F) and there were 32 high delayers (12M, 20F) and 27 low delayers (11M, 16F)</a:t>
            </a:r>
          </a:p>
          <a:p>
            <a:r>
              <a:rPr lang="en-GB" altLang="en-US" dirty="0" smtClean="0"/>
              <a:t>27 who took part in Experiment #1 (laptop) took part in Experiment #2 (fMRI) (13M, 14F)</a:t>
            </a:r>
          </a:p>
          <a:p>
            <a:r>
              <a:rPr lang="en-GB" altLang="en-US" dirty="0" smtClean="0"/>
              <a:t>There were 15 </a:t>
            </a:r>
            <a:r>
              <a:rPr lang="en-GB" altLang="en-US" dirty="0"/>
              <a:t>high delayers </a:t>
            </a:r>
            <a:r>
              <a:rPr lang="en-GB" altLang="en-US" dirty="0" smtClean="0"/>
              <a:t>(</a:t>
            </a:r>
            <a:r>
              <a:rPr lang="en-GB" altLang="en-US" dirty="0"/>
              <a:t>5</a:t>
            </a:r>
            <a:r>
              <a:rPr lang="en-GB" altLang="en-US" dirty="0" smtClean="0"/>
              <a:t>M</a:t>
            </a:r>
            <a:r>
              <a:rPr lang="en-GB" altLang="en-US" dirty="0"/>
              <a:t>, </a:t>
            </a:r>
            <a:r>
              <a:rPr lang="en-GB" altLang="en-US" dirty="0" smtClean="0"/>
              <a:t>10F</a:t>
            </a:r>
            <a:r>
              <a:rPr lang="en-GB" altLang="en-US" dirty="0"/>
              <a:t>) and 27 low delayers </a:t>
            </a:r>
            <a:r>
              <a:rPr lang="en-GB" altLang="en-US" dirty="0" smtClean="0"/>
              <a:t>(7M</a:t>
            </a:r>
            <a:r>
              <a:rPr lang="en-GB" altLang="en-US" dirty="0"/>
              <a:t>, </a:t>
            </a:r>
            <a:r>
              <a:rPr lang="en-GB" altLang="en-US" dirty="0" smtClean="0"/>
              <a:t>4F</a:t>
            </a:r>
            <a:r>
              <a:rPr lang="en-GB" altLang="en-US" dirty="0"/>
              <a:t>)</a:t>
            </a:r>
          </a:p>
          <a:p>
            <a:endParaRPr lang="en-GB" altLang="en-US" dirty="0" smtClean="0"/>
          </a:p>
          <a:p>
            <a:pPr marL="0" indent="0">
              <a:buNone/>
            </a:pPr>
            <a:endParaRPr lang="en-GB" altLang="en-US" dirty="0" smtClean="0"/>
          </a:p>
          <a:p>
            <a:endParaRPr lang="en-GB" altLang="en-US" dirty="0"/>
          </a:p>
        </p:txBody>
      </p:sp>
      <p:pic>
        <p:nvPicPr>
          <p:cNvPr id="1026" name="Picture 2" descr="C:\Users\vevagora\AppData\Local\Microsoft\Windows\Temporary Internet Files\Content.IE5\HS5AWRH2\calculator-pink-clipart[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51278" y="-5358"/>
            <a:ext cx="1422540" cy="177817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vevagora\AppData\Local\Microsoft\Windows\Temporary Internet Files\Content.IE5\0SC2H8C1\calculator[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0" y="4437112"/>
            <a:ext cx="1333500" cy="135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983230"/>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Autofit/>
          </a:bodyPr>
          <a:lstStyle/>
          <a:p>
            <a:pPr algn="l"/>
            <a:r>
              <a:rPr lang="en-GB" sz="3200" dirty="0" smtClean="0"/>
              <a:t>CASEY (2011): Sampling</a:t>
            </a:r>
            <a:endParaRPr lang="en-GB" sz="3200" dirty="0"/>
          </a:p>
        </p:txBody>
      </p:sp>
      <p:sp>
        <p:nvSpPr>
          <p:cNvPr id="3" name="Content Placeholder 2"/>
          <p:cNvSpPr>
            <a:spLocks noGrp="1"/>
          </p:cNvSpPr>
          <p:nvPr>
            <p:ph idx="1"/>
          </p:nvPr>
        </p:nvSpPr>
        <p:spPr>
          <a:xfrm>
            <a:off x="0" y="908720"/>
            <a:ext cx="4283968" cy="4104456"/>
          </a:xfrm>
          <a:noFill/>
          <a:ln>
            <a:noFill/>
          </a:ln>
        </p:spPr>
        <p:txBody>
          <a:bodyPr>
            <a:noAutofit/>
          </a:bodyPr>
          <a:lstStyle/>
          <a:p>
            <a:r>
              <a:rPr lang="en-GB" sz="4000" dirty="0" smtClean="0"/>
              <a:t>562 at 4 </a:t>
            </a:r>
            <a:r>
              <a:rPr lang="en-GB" sz="4000" dirty="0" err="1" smtClean="0"/>
              <a:t>yrs</a:t>
            </a:r>
            <a:endParaRPr lang="en-GB" sz="4000" dirty="0" smtClean="0"/>
          </a:p>
          <a:p>
            <a:r>
              <a:rPr lang="en-GB" altLang="en-US" sz="4000" dirty="0" smtClean="0"/>
              <a:t>155 at 20s</a:t>
            </a:r>
          </a:p>
          <a:p>
            <a:r>
              <a:rPr lang="en-GB" altLang="en-US" sz="4000" dirty="0" smtClean="0"/>
              <a:t>135 at 30s</a:t>
            </a:r>
          </a:p>
          <a:p>
            <a:r>
              <a:rPr lang="en-GB" altLang="en-US" sz="4000" dirty="0" smtClean="0"/>
              <a:t>59 in Casey’s first experiment </a:t>
            </a:r>
          </a:p>
          <a:p>
            <a:r>
              <a:rPr lang="en-GB" altLang="en-US" sz="4000" dirty="0"/>
              <a:t>27 in Casey’s </a:t>
            </a:r>
            <a:r>
              <a:rPr lang="en-GB" altLang="en-US" sz="4000" dirty="0" smtClean="0"/>
              <a:t>second experiment</a:t>
            </a:r>
            <a:endParaRPr lang="en-GB" altLang="en-US" sz="4000" dirty="0"/>
          </a:p>
        </p:txBody>
      </p:sp>
      <p:pic>
        <p:nvPicPr>
          <p:cNvPr id="1027" name="Picture 3" descr="C:\Users\vevagora\AppData\Local\Microsoft\Windows\Temporary Internet Files\Content.IE5\0SC2H8C1\calculator[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500" y="4437112"/>
            <a:ext cx="1333500" cy="13525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496553">
            <a:off x="4591008" y="1141903"/>
            <a:ext cx="3567310" cy="4524315"/>
          </a:xfrm>
          <a:prstGeom prst="rect">
            <a:avLst/>
          </a:prstGeom>
          <a:solidFill>
            <a:srgbClr val="00B050"/>
          </a:solidFill>
        </p:spPr>
        <p:txBody>
          <a:bodyPr wrap="square" rtlCol="0">
            <a:spAutoFit/>
          </a:bodyPr>
          <a:lstStyle/>
          <a:p>
            <a:r>
              <a:rPr lang="en-GB" sz="3600" dirty="0" smtClean="0">
                <a:latin typeface="Arial" panose="020B0604020202020204" pitchFamily="34" charset="0"/>
                <a:cs typeface="Arial" panose="020B0604020202020204" pitchFamily="34" charset="0"/>
              </a:rPr>
              <a:t>To two significant figures, what percentage of the original 562 Ps took part in each of the 4 later studies</a:t>
            </a:r>
            <a:endParaRPr lang="en-GB" sz="3600" dirty="0">
              <a:latin typeface="Arial" panose="020B0604020202020204" pitchFamily="34" charset="0"/>
              <a:cs typeface="Arial" panose="020B0604020202020204" pitchFamily="34" charset="0"/>
            </a:endParaRPr>
          </a:p>
        </p:txBody>
      </p:sp>
      <p:pic>
        <p:nvPicPr>
          <p:cNvPr id="1026" name="Picture 2" descr="C:\Users\vevagora\AppData\Local\Microsoft\Windows\Temporary Internet Files\Content.IE5\HS5AWRH2\calculator-pink-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1278" y="-5358"/>
            <a:ext cx="1422540" cy="17781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602494414"/>
              </p:ext>
            </p:extLst>
          </p:nvPr>
        </p:nvGraphicFramePr>
        <p:xfrm>
          <a:off x="4492165" y="1649554"/>
          <a:ext cx="3114117" cy="3329940"/>
        </p:xfrm>
        <a:graphic>
          <a:graphicData uri="http://schemas.openxmlformats.org/drawingml/2006/table">
            <a:tbl>
              <a:tblPr>
                <a:tableStyleId>{5C22544A-7EE6-4342-B048-85BDC9FD1C3A}</a:tableStyleId>
              </a:tblPr>
              <a:tblGrid>
                <a:gridCol w="3114117">
                  <a:extLst>
                    <a:ext uri="{9D8B030D-6E8A-4147-A177-3AD203B41FA5}">
                      <a16:colId xmlns:a16="http://schemas.microsoft.com/office/drawing/2014/main" val="3392334650"/>
                    </a:ext>
                  </a:extLst>
                </a:gridCol>
              </a:tblGrid>
              <a:tr h="671314">
                <a:tc>
                  <a:txBody>
                    <a:bodyPr/>
                    <a:lstStyle/>
                    <a:p>
                      <a:pPr algn="ctr" fontAlgn="b"/>
                      <a:r>
                        <a:rPr lang="en-GB" sz="5400" u="none" strike="noStrike" dirty="0">
                          <a:effectLst/>
                          <a:latin typeface="Arial" panose="020B0604020202020204" pitchFamily="34" charset="0"/>
                          <a:cs typeface="Arial" panose="020B0604020202020204" pitchFamily="34" charset="0"/>
                        </a:rPr>
                        <a:t>28%</a:t>
                      </a:r>
                      <a:endParaRPr lang="en-GB" sz="5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208578044"/>
                  </a:ext>
                </a:extLst>
              </a:tr>
              <a:tr h="671314">
                <a:tc>
                  <a:txBody>
                    <a:bodyPr/>
                    <a:lstStyle/>
                    <a:p>
                      <a:pPr algn="ctr" fontAlgn="b"/>
                      <a:r>
                        <a:rPr lang="en-GB" sz="5400" u="none" strike="noStrike" dirty="0">
                          <a:effectLst/>
                          <a:latin typeface="Arial" panose="020B0604020202020204" pitchFamily="34" charset="0"/>
                          <a:cs typeface="Arial" panose="020B0604020202020204" pitchFamily="34" charset="0"/>
                        </a:rPr>
                        <a:t>24%</a:t>
                      </a:r>
                      <a:endParaRPr lang="en-GB" sz="5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89506399"/>
                  </a:ext>
                </a:extLst>
              </a:tr>
              <a:tr h="671314">
                <a:tc>
                  <a:txBody>
                    <a:bodyPr/>
                    <a:lstStyle/>
                    <a:p>
                      <a:pPr algn="ctr" fontAlgn="b"/>
                      <a:r>
                        <a:rPr lang="en-GB" sz="5400" u="none" strike="noStrike" dirty="0">
                          <a:effectLst/>
                          <a:latin typeface="Arial" panose="020B0604020202020204" pitchFamily="34" charset="0"/>
                          <a:cs typeface="Arial" panose="020B0604020202020204" pitchFamily="34" charset="0"/>
                        </a:rPr>
                        <a:t>10%</a:t>
                      </a:r>
                      <a:endParaRPr lang="en-GB" sz="5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477148828"/>
                  </a:ext>
                </a:extLst>
              </a:tr>
              <a:tr h="671314">
                <a:tc>
                  <a:txBody>
                    <a:bodyPr/>
                    <a:lstStyle/>
                    <a:p>
                      <a:pPr algn="ctr" fontAlgn="b"/>
                      <a:r>
                        <a:rPr lang="en-GB" sz="5400" u="none" strike="noStrike" dirty="0">
                          <a:effectLst/>
                          <a:latin typeface="Arial" panose="020B0604020202020204" pitchFamily="34" charset="0"/>
                          <a:cs typeface="Arial" panose="020B0604020202020204" pitchFamily="34" charset="0"/>
                        </a:rPr>
                        <a:t>4.8%</a:t>
                      </a:r>
                      <a:endParaRPr lang="en-GB" sz="5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585364807"/>
                  </a:ext>
                </a:extLst>
              </a:tr>
            </a:tbl>
          </a:graphicData>
        </a:graphic>
      </p:graphicFrame>
      <p:graphicFrame>
        <p:nvGraphicFramePr>
          <p:cNvPr id="8" name="Chart 7"/>
          <p:cNvGraphicFramePr>
            <a:graphicFrameLocks/>
          </p:cNvGraphicFramePr>
          <p:nvPr>
            <p:extLst>
              <p:ext uri="{D42A27DB-BD31-4B8C-83A1-F6EECF244321}">
                <p14:modId xmlns:p14="http://schemas.microsoft.com/office/powerpoint/2010/main" val="98505103"/>
              </p:ext>
            </p:extLst>
          </p:nvPr>
        </p:nvGraphicFramePr>
        <p:xfrm>
          <a:off x="755576" y="2057400"/>
          <a:ext cx="7416824" cy="4179912"/>
        </p:xfrm>
        <a:graphic>
          <a:graphicData uri="http://schemas.openxmlformats.org/drawingml/2006/chart">
            <c:chart xmlns:c="http://schemas.openxmlformats.org/drawingml/2006/chart" xmlns:r="http://schemas.openxmlformats.org/officeDocument/2006/relationships" r:id="rId4"/>
          </a:graphicData>
        </a:graphic>
      </p:graphicFrame>
      <p:sp>
        <p:nvSpPr>
          <p:cNvPr id="6" name="Left Arrow 5"/>
          <p:cNvSpPr/>
          <p:nvPr/>
        </p:nvSpPr>
        <p:spPr>
          <a:xfrm rot="20825135">
            <a:off x="3755996" y="2284046"/>
            <a:ext cx="4192526" cy="2604494"/>
          </a:xfrm>
          <a:prstGeom prst="leftArrow">
            <a:avLst>
              <a:gd name="adj1" fmla="val 50000"/>
              <a:gd name="adj2" fmla="val 225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smtClean="0"/>
              <a:t>Subject attrition</a:t>
            </a:r>
            <a:endParaRPr lang="en-GB" sz="5400" dirty="0"/>
          </a:p>
        </p:txBody>
      </p:sp>
    </p:spTree>
    <p:extLst>
      <p:ext uri="{BB962C8B-B14F-4D97-AF65-F5344CB8AC3E}">
        <p14:creationId xmlns:p14="http://schemas.microsoft.com/office/powerpoint/2010/main" val="201323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6"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998330" cy="1143000"/>
          </a:xfrm>
          <a:solidFill>
            <a:srgbClr val="FFFF00"/>
          </a:solidFill>
        </p:spPr>
        <p:txBody>
          <a:bodyPr/>
          <a:lstStyle/>
          <a:p>
            <a:r>
              <a:rPr lang="en-GB" dirty="0" smtClean="0"/>
              <a:t>Experimental Method</a:t>
            </a:r>
            <a:endParaRPr lang="en-GB" dirty="0"/>
          </a:p>
        </p:txBody>
      </p:sp>
      <p:sp>
        <p:nvSpPr>
          <p:cNvPr id="3" name="Content Placeholder 2"/>
          <p:cNvSpPr>
            <a:spLocks noGrp="1"/>
          </p:cNvSpPr>
          <p:nvPr>
            <p:ph idx="1"/>
          </p:nvPr>
        </p:nvSpPr>
        <p:spPr>
          <a:xfrm>
            <a:off x="0" y="1417638"/>
            <a:ext cx="5508104" cy="5440362"/>
          </a:xfrm>
        </p:spPr>
        <p:txBody>
          <a:bodyPr>
            <a:normAutofit fontScale="92500"/>
          </a:bodyPr>
          <a:lstStyle/>
          <a:p>
            <a:r>
              <a:rPr lang="en-GB" dirty="0" smtClean="0"/>
              <a:t>This is a </a:t>
            </a:r>
            <a:r>
              <a:rPr lang="en-GB" b="1" u="sng" dirty="0" smtClean="0"/>
              <a:t>Natural / Quasi Experiment</a:t>
            </a:r>
            <a:r>
              <a:rPr lang="en-GB" dirty="0" smtClean="0"/>
              <a:t>:</a:t>
            </a:r>
          </a:p>
          <a:p>
            <a:r>
              <a:rPr lang="en-GB" dirty="0" smtClean="0"/>
              <a:t>What is the IV?</a:t>
            </a:r>
          </a:p>
          <a:p>
            <a:r>
              <a:rPr lang="en-GB" dirty="0" smtClean="0"/>
              <a:t>The IV is being a high or low delayer which is what makes this a quasi experiment </a:t>
            </a:r>
          </a:p>
          <a:p>
            <a:r>
              <a:rPr lang="en-GB" dirty="0" smtClean="0"/>
              <a:t>How was this IV </a:t>
            </a:r>
            <a:r>
              <a:rPr lang="en-GB" b="1" dirty="0" smtClean="0"/>
              <a:t>operationalised? </a:t>
            </a:r>
            <a:r>
              <a:rPr lang="en-GB" dirty="0" smtClean="0"/>
              <a:t>As performance on the marshmallow test and later tests since the age of 4.</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5530" y="0"/>
            <a:ext cx="2695575"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4"/>
          <a:srcRect l="14091" t="16401" r="24485" b="8841"/>
          <a:stretch/>
        </p:blipFill>
        <p:spPr>
          <a:xfrm rot="846937">
            <a:off x="5178549" y="3167687"/>
            <a:ext cx="3950811" cy="2704786"/>
          </a:xfrm>
          <a:prstGeom prst="rect">
            <a:avLst/>
          </a:prstGeom>
        </p:spPr>
      </p:pic>
    </p:spTree>
    <p:extLst>
      <p:ext uri="{BB962C8B-B14F-4D97-AF65-F5344CB8AC3E}">
        <p14:creationId xmlns:p14="http://schemas.microsoft.com/office/powerpoint/2010/main" val="344147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GB" dirty="0" smtClean="0"/>
              <a:t>The Sample</a:t>
            </a:r>
            <a:endParaRPr lang="en-GB" dirty="0"/>
          </a:p>
        </p:txBody>
      </p:sp>
      <p:sp>
        <p:nvSpPr>
          <p:cNvPr id="3" name="Content Placeholder 2"/>
          <p:cNvSpPr>
            <a:spLocks noGrp="1"/>
          </p:cNvSpPr>
          <p:nvPr>
            <p:ph idx="1"/>
          </p:nvPr>
        </p:nvSpPr>
        <p:spPr>
          <a:xfrm>
            <a:off x="457200" y="1600200"/>
            <a:ext cx="8507288" cy="5069160"/>
          </a:xfrm>
          <a:noFill/>
        </p:spPr>
        <p:txBody>
          <a:bodyPr>
            <a:normAutofit fontScale="85000" lnSpcReduction="20000"/>
          </a:bodyPr>
          <a:lstStyle/>
          <a:p>
            <a:r>
              <a:rPr lang="en-GB" dirty="0" smtClean="0"/>
              <a:t>All Ps were chosen from a group of Ps who participated in the original experiment when they were 4</a:t>
            </a:r>
          </a:p>
          <a:p>
            <a:r>
              <a:rPr lang="en-GB" dirty="0" smtClean="0"/>
              <a:t>There were 562 Ps</a:t>
            </a:r>
            <a:r>
              <a:rPr lang="en-GB" dirty="0"/>
              <a:t>!</a:t>
            </a:r>
            <a:endParaRPr lang="en-GB" dirty="0" smtClean="0"/>
          </a:p>
          <a:p>
            <a:r>
              <a:rPr lang="en-GB" dirty="0" smtClean="0"/>
              <a:t>In 1993 when the </a:t>
            </a:r>
            <a:r>
              <a:rPr lang="en-GB" dirty="0" err="1" smtClean="0"/>
              <a:t>ppts</a:t>
            </a:r>
            <a:r>
              <a:rPr lang="en-GB" dirty="0" smtClean="0"/>
              <a:t> were in their 20s, they completed a self-control self-report survey. 155 of the original sample did this.</a:t>
            </a:r>
          </a:p>
          <a:p>
            <a:r>
              <a:rPr lang="en-GB" dirty="0" smtClean="0"/>
              <a:t>Then, in 2003, 135 of these </a:t>
            </a:r>
            <a:r>
              <a:rPr lang="en-GB" dirty="0" err="1" smtClean="0"/>
              <a:t>ppts</a:t>
            </a:r>
            <a:r>
              <a:rPr lang="en-GB" dirty="0" smtClean="0"/>
              <a:t> did another self-control inventory.</a:t>
            </a:r>
          </a:p>
          <a:p>
            <a:r>
              <a:rPr lang="en-GB" dirty="0" smtClean="0"/>
              <a:t>This identified </a:t>
            </a:r>
            <a:r>
              <a:rPr lang="en-GB" b="1" u="sng" dirty="0" smtClean="0"/>
              <a:t>low delayers</a:t>
            </a:r>
            <a:r>
              <a:rPr lang="en-GB" dirty="0" smtClean="0"/>
              <a:t> (those who scored consistently low on measures of self control) and </a:t>
            </a:r>
            <a:r>
              <a:rPr lang="en-GB" b="1" u="sng" dirty="0" smtClean="0"/>
              <a:t>high delayers </a:t>
            </a:r>
            <a:r>
              <a:rPr lang="en-GB" dirty="0" smtClean="0"/>
              <a:t>(those who scored consistently high on measures of self control)</a:t>
            </a:r>
          </a:p>
        </p:txBody>
      </p:sp>
    </p:spTree>
    <p:extLst>
      <p:ext uri="{BB962C8B-B14F-4D97-AF65-F5344CB8AC3E}">
        <p14:creationId xmlns:p14="http://schemas.microsoft.com/office/powerpoint/2010/main" val="426313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GB" dirty="0" smtClean="0"/>
              <a:t>The Sample</a:t>
            </a:r>
            <a:endParaRPr lang="en-GB" dirty="0"/>
          </a:p>
        </p:txBody>
      </p:sp>
      <p:sp>
        <p:nvSpPr>
          <p:cNvPr id="3" name="Content Placeholder 2"/>
          <p:cNvSpPr>
            <a:spLocks noGrp="1"/>
          </p:cNvSpPr>
          <p:nvPr>
            <p:ph idx="1"/>
          </p:nvPr>
        </p:nvSpPr>
        <p:spPr>
          <a:xfrm>
            <a:off x="457200" y="1600200"/>
            <a:ext cx="8507288" cy="5069160"/>
          </a:xfrm>
          <a:noFill/>
        </p:spPr>
        <p:txBody>
          <a:bodyPr>
            <a:normAutofit/>
          </a:bodyPr>
          <a:lstStyle/>
          <a:p>
            <a:r>
              <a:rPr lang="en-GB" dirty="0" smtClean="0"/>
              <a:t>60 were classed as low and 57 high. These 117 Ps were then contacted (why not all 135)?</a:t>
            </a:r>
          </a:p>
          <a:p>
            <a:r>
              <a:rPr lang="en-GB" dirty="0" smtClean="0"/>
              <a:t>59 then agreed to be tested. (36 females and 23 males)</a:t>
            </a:r>
          </a:p>
          <a:p>
            <a:r>
              <a:rPr lang="en-GB" dirty="0" smtClean="0"/>
              <a:t>In this sample of 59, there were 27 low delayers (16 F and 11 M) and 32 high delayers (20 F and 12 M)</a:t>
            </a:r>
          </a:p>
          <a:p>
            <a:r>
              <a:rPr lang="en-GB" dirty="0" smtClean="0"/>
              <a:t>Any initial issues here?</a:t>
            </a:r>
            <a:endParaRPr lang="en-GB" dirty="0"/>
          </a:p>
        </p:txBody>
      </p:sp>
    </p:spTree>
    <p:extLst>
      <p:ext uri="{BB962C8B-B14F-4D97-AF65-F5344CB8AC3E}">
        <p14:creationId xmlns:p14="http://schemas.microsoft.com/office/powerpoint/2010/main" val="198603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GB" dirty="0" smtClean="0"/>
              <a:t>The Sample</a:t>
            </a:r>
            <a:endParaRPr lang="en-GB" dirty="0"/>
          </a:p>
        </p:txBody>
      </p:sp>
      <p:sp>
        <p:nvSpPr>
          <p:cNvPr id="3" name="Content Placeholder 2"/>
          <p:cNvSpPr>
            <a:spLocks noGrp="1"/>
          </p:cNvSpPr>
          <p:nvPr>
            <p:ph idx="1"/>
          </p:nvPr>
        </p:nvSpPr>
        <p:spPr>
          <a:xfrm>
            <a:off x="457200" y="1600200"/>
            <a:ext cx="8507288" cy="5069160"/>
          </a:xfrm>
          <a:noFill/>
        </p:spPr>
        <p:txBody>
          <a:bodyPr>
            <a:normAutofit/>
          </a:bodyPr>
          <a:lstStyle/>
          <a:p>
            <a:r>
              <a:rPr lang="en-GB" dirty="0" smtClean="0"/>
              <a:t>60 were classed as low and 57 high. These 117 Ps were then contacted (why not all 135)?</a:t>
            </a:r>
          </a:p>
          <a:p>
            <a:r>
              <a:rPr lang="en-GB" dirty="0" smtClean="0"/>
              <a:t>59 then agreed to be tested. (36 females and 23 males)</a:t>
            </a:r>
          </a:p>
          <a:p>
            <a:r>
              <a:rPr lang="en-GB" dirty="0" smtClean="0"/>
              <a:t>In this sample of 59, there were 27 low delayers (16 F and 11 M) and 32 high delayers (20 F and 12 M)</a:t>
            </a:r>
          </a:p>
          <a:p>
            <a:r>
              <a:rPr lang="en-GB" dirty="0" smtClean="0"/>
              <a:t>Any initial issues here?</a:t>
            </a:r>
            <a:endParaRPr lang="en-GB" dirty="0"/>
          </a:p>
        </p:txBody>
      </p:sp>
    </p:spTree>
    <p:extLst>
      <p:ext uri="{BB962C8B-B14F-4D97-AF65-F5344CB8AC3E}">
        <p14:creationId xmlns:p14="http://schemas.microsoft.com/office/powerpoint/2010/main" val="263907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40768"/>
          </a:xfrm>
          <a:solidFill>
            <a:srgbClr val="FFFF00"/>
          </a:solidFill>
        </p:spPr>
        <p:txBody>
          <a:bodyPr>
            <a:normAutofit fontScale="90000"/>
          </a:bodyPr>
          <a:lstStyle/>
          <a:p>
            <a:r>
              <a:rPr lang="en-GB" dirty="0" smtClean="0"/>
              <a:t>So how did Casey measure self-control in 40 year olds?</a:t>
            </a:r>
            <a:endParaRPr lang="en-GB" dirty="0"/>
          </a:p>
        </p:txBody>
      </p:sp>
      <p:sp>
        <p:nvSpPr>
          <p:cNvPr id="3" name="Content Placeholder 2"/>
          <p:cNvSpPr>
            <a:spLocks noGrp="1"/>
          </p:cNvSpPr>
          <p:nvPr>
            <p:ph idx="1"/>
          </p:nvPr>
        </p:nvSpPr>
        <p:spPr/>
        <p:txBody>
          <a:bodyPr/>
          <a:lstStyle/>
          <a:p>
            <a:pPr marL="0" indent="0" algn="ctr">
              <a:buNone/>
            </a:pPr>
            <a:r>
              <a:rPr lang="en-GB" dirty="0" smtClean="0"/>
              <a:t>Using a marshmallow?</a:t>
            </a:r>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276872"/>
            <a:ext cx="4526057" cy="3387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http://chrispiascik.com/wp-content/uploads/2013/06/1397-20130627-WhoCa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7970" y="2137330"/>
            <a:ext cx="5846030" cy="4720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91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fontScale="90000"/>
          </a:bodyPr>
          <a:lstStyle/>
          <a:p>
            <a:r>
              <a:rPr lang="en-GB" dirty="0" smtClean="0"/>
              <a:t>EXPERIMENT 1 (of 2 experiments)</a:t>
            </a:r>
            <a:endParaRPr lang="en-GB" dirty="0"/>
          </a:p>
        </p:txBody>
      </p:sp>
      <p:sp>
        <p:nvSpPr>
          <p:cNvPr id="3" name="Content Placeholder 2"/>
          <p:cNvSpPr>
            <a:spLocks noGrp="1"/>
          </p:cNvSpPr>
          <p:nvPr>
            <p:ph idx="1"/>
          </p:nvPr>
        </p:nvSpPr>
        <p:spPr/>
        <p:txBody>
          <a:bodyPr/>
          <a:lstStyle/>
          <a:p>
            <a:r>
              <a:rPr lang="en-GB" dirty="0" smtClean="0"/>
              <a:t>Self-control was measured by a </a:t>
            </a:r>
            <a:r>
              <a:rPr lang="en-GB" b="1" u="sng" dirty="0" smtClean="0"/>
              <a:t>Go/No-Go Task</a:t>
            </a:r>
          </a:p>
          <a:p>
            <a:r>
              <a:rPr lang="en-GB" dirty="0" smtClean="0"/>
              <a:t>Requires </a:t>
            </a:r>
            <a:r>
              <a:rPr lang="en-GB" dirty="0"/>
              <a:t>P</a:t>
            </a:r>
            <a:r>
              <a:rPr lang="en-GB" dirty="0" smtClean="0"/>
              <a:t>s to push a button when they see a certain stimuli, and not push a button when they see a different one.</a:t>
            </a:r>
          </a:p>
          <a:p>
            <a:r>
              <a:rPr lang="en-GB" dirty="0" smtClean="0"/>
              <a:t>Go = push the button</a:t>
            </a:r>
          </a:p>
          <a:p>
            <a:r>
              <a:rPr lang="en-GB" dirty="0" smtClean="0"/>
              <a:t>No/Go = don’t push it</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5431" y="4409728"/>
            <a:ext cx="3268569"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15159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373"/>
            <a:ext cx="9144000" cy="705173"/>
          </a:xfrm>
          <a:solidFill>
            <a:srgbClr val="FFFF00"/>
          </a:solidFill>
        </p:spPr>
        <p:txBody>
          <a:bodyPr>
            <a:normAutofit/>
          </a:bodyPr>
          <a:lstStyle/>
          <a:p>
            <a:r>
              <a:rPr lang="en-GB" sz="3600" dirty="0" smtClean="0"/>
              <a:t>But why are there these differences?</a:t>
            </a:r>
            <a:endParaRPr lang="en-GB" sz="3600" dirty="0"/>
          </a:p>
        </p:txBody>
      </p:sp>
      <p:sp>
        <p:nvSpPr>
          <p:cNvPr id="3" name="Content Placeholder 2"/>
          <p:cNvSpPr>
            <a:spLocks noGrp="1"/>
          </p:cNvSpPr>
          <p:nvPr>
            <p:ph idx="1"/>
          </p:nvPr>
        </p:nvSpPr>
        <p:spPr>
          <a:xfrm>
            <a:off x="0" y="762000"/>
            <a:ext cx="6556375" cy="6096000"/>
          </a:xfrm>
          <a:noFill/>
        </p:spPr>
        <p:txBody>
          <a:bodyPr>
            <a:normAutofit/>
          </a:bodyPr>
          <a:lstStyle/>
          <a:p>
            <a:r>
              <a:rPr lang="en-GB" dirty="0" smtClean="0"/>
              <a:t>These </a:t>
            </a:r>
            <a:r>
              <a:rPr lang="en-GB" b="1" u="sng" dirty="0" smtClean="0"/>
              <a:t>cooling strategies</a:t>
            </a:r>
            <a:r>
              <a:rPr lang="en-GB" dirty="0"/>
              <a:t> </a:t>
            </a:r>
            <a:r>
              <a:rPr lang="en-GB" dirty="0" smtClean="0"/>
              <a:t>reduce the appeal of the reward (think of it as a cotton ball or a cloud, for example)</a:t>
            </a:r>
          </a:p>
          <a:p>
            <a:r>
              <a:rPr lang="en-GB" dirty="0" smtClean="0"/>
              <a:t>Instead of the </a:t>
            </a:r>
            <a:r>
              <a:rPr lang="en-GB" b="1" u="sng" dirty="0" smtClean="0"/>
              <a:t>hot cues</a:t>
            </a:r>
            <a:r>
              <a:rPr lang="en-GB" dirty="0" smtClean="0"/>
              <a:t> (how sweet and delicious the marshmallow is).</a:t>
            </a:r>
          </a:p>
          <a:p>
            <a:r>
              <a:rPr lang="en-GB" dirty="0" smtClean="0"/>
              <a:t>It seems that we respond to hot and cool cues differently as we can resist cold cues more than hot cues</a:t>
            </a:r>
          </a:p>
        </p:txBody>
      </p:sp>
      <p:pic>
        <p:nvPicPr>
          <p:cNvPr id="1026" name="Picture 2" descr="https://media.licdn.com/mpr/mpr/shrinknp_800_800/AAEAAQAAAAAAAAQeAAAAJDc5YTA3YTFiLTMzMjMtNDVkMi05NTdiLWIzZmEzMzVhZWE5Zg.jpg"/>
          <p:cNvPicPr>
            <a:picLocks noChangeAspect="1" noChangeArrowheads="1"/>
          </p:cNvPicPr>
          <p:nvPr/>
        </p:nvPicPr>
        <p:blipFill rotWithShape="1">
          <a:blip r:embed="rId2">
            <a:extLst>
              <a:ext uri="{28A0092B-C50C-407E-A947-70E740481C1C}">
                <a14:useLocalDpi xmlns:a14="http://schemas.microsoft.com/office/drawing/2010/main" val="0"/>
              </a:ext>
            </a:extLst>
          </a:blip>
          <a:srcRect l="17084" t="5708" r="21792" b="5467"/>
          <a:stretch/>
        </p:blipFill>
        <p:spPr bwMode="auto">
          <a:xfrm>
            <a:off x="6556375" y="1647825"/>
            <a:ext cx="2587625"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866857"/>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a:bodyPr>
          <a:lstStyle/>
          <a:p>
            <a:r>
              <a:rPr lang="en-GB" dirty="0" smtClean="0"/>
              <a:t>2 x 2 </a:t>
            </a:r>
            <a:r>
              <a:rPr lang="en-GB" dirty="0" err="1" smtClean="0"/>
              <a:t>Factoral</a:t>
            </a:r>
            <a:r>
              <a:rPr lang="en-GB" dirty="0" smtClean="0"/>
              <a:t> Design</a:t>
            </a:r>
            <a:endParaRPr lang="en-GB"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6559" y="4397855"/>
            <a:ext cx="3268569"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213546655"/>
              </p:ext>
            </p:extLst>
          </p:nvPr>
        </p:nvGraphicFramePr>
        <p:xfrm>
          <a:off x="457200" y="1556793"/>
          <a:ext cx="8229600" cy="2909702"/>
        </p:xfrm>
        <a:graphic>
          <a:graphicData uri="http://schemas.openxmlformats.org/drawingml/2006/table">
            <a:tbl>
              <a:tblPr firstRow="1" firstCol="1" bandRow="1">
                <a:tableStyleId>{5C22544A-7EE6-4342-B048-85BDC9FD1C3A}</a:tableStyleId>
              </a:tblPr>
              <a:tblGrid>
                <a:gridCol w="1960418">
                  <a:extLst>
                    <a:ext uri="{9D8B030D-6E8A-4147-A177-3AD203B41FA5}">
                      <a16:colId xmlns:a16="http://schemas.microsoft.com/office/drawing/2014/main" val="309357827"/>
                    </a:ext>
                  </a:extLst>
                </a:gridCol>
                <a:gridCol w="2646988">
                  <a:extLst>
                    <a:ext uri="{9D8B030D-6E8A-4147-A177-3AD203B41FA5}">
                      <a16:colId xmlns:a16="http://schemas.microsoft.com/office/drawing/2014/main" val="2179826570"/>
                    </a:ext>
                  </a:extLst>
                </a:gridCol>
                <a:gridCol w="3622194">
                  <a:extLst>
                    <a:ext uri="{9D8B030D-6E8A-4147-A177-3AD203B41FA5}">
                      <a16:colId xmlns:a16="http://schemas.microsoft.com/office/drawing/2014/main" val="2367147558"/>
                    </a:ext>
                  </a:extLst>
                </a:gridCol>
              </a:tblGrid>
              <a:tr h="527641">
                <a:tc>
                  <a:txBody>
                    <a:bodyPr/>
                    <a:lstStyle/>
                    <a:p>
                      <a:pPr>
                        <a:lnSpc>
                          <a:spcPct val="115000"/>
                        </a:lnSpc>
                        <a:spcAft>
                          <a:spcPts val="0"/>
                        </a:spcAft>
                      </a:pPr>
                      <a:r>
                        <a:rPr lang="en-GB" sz="4000">
                          <a:effectLst/>
                          <a:latin typeface="Arial" panose="020B0604020202020204" pitchFamily="34" charset="0"/>
                          <a:cs typeface="Arial" panose="020B0604020202020204" pitchFamily="34" charset="0"/>
                        </a:rPr>
                        <a:t> </a:t>
                      </a:r>
                      <a:endParaRPr lang="en-GB" sz="3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115000"/>
                        </a:lnSpc>
                        <a:spcAft>
                          <a:spcPts val="0"/>
                        </a:spcAft>
                      </a:pPr>
                      <a:r>
                        <a:rPr lang="en-GB" sz="4000">
                          <a:effectLst/>
                          <a:latin typeface="Arial" panose="020B0604020202020204" pitchFamily="34" charset="0"/>
                          <a:cs typeface="Arial" panose="020B0604020202020204" pitchFamily="34" charset="0"/>
                        </a:rPr>
                        <a:t>GO</a:t>
                      </a:r>
                      <a:endParaRPr lang="en-GB" sz="3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115000"/>
                        </a:lnSpc>
                        <a:spcAft>
                          <a:spcPts val="0"/>
                        </a:spcAft>
                      </a:pPr>
                      <a:r>
                        <a:rPr lang="en-GB" sz="4000">
                          <a:effectLst/>
                          <a:latin typeface="Arial" panose="020B0604020202020204" pitchFamily="34" charset="0"/>
                          <a:cs typeface="Arial" panose="020B0604020202020204" pitchFamily="34" charset="0"/>
                        </a:rPr>
                        <a:t>NO GO</a:t>
                      </a:r>
                      <a:endParaRPr lang="en-GB" sz="3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87007309"/>
                  </a:ext>
                </a:extLst>
              </a:tr>
              <a:tr h="1104331">
                <a:tc>
                  <a:txBody>
                    <a:bodyPr/>
                    <a:lstStyle/>
                    <a:p>
                      <a:pPr>
                        <a:lnSpc>
                          <a:spcPct val="115000"/>
                        </a:lnSpc>
                        <a:spcAft>
                          <a:spcPts val="0"/>
                        </a:spcAft>
                      </a:pPr>
                      <a:r>
                        <a:rPr lang="en-GB" sz="4000">
                          <a:effectLst/>
                          <a:latin typeface="Arial" panose="020B0604020202020204" pitchFamily="34" charset="0"/>
                          <a:cs typeface="Arial" panose="020B0604020202020204" pitchFamily="34" charset="0"/>
                        </a:rPr>
                        <a:t>Male</a:t>
                      </a:r>
                      <a:endParaRPr lang="en-GB" sz="3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115000"/>
                        </a:lnSpc>
                        <a:spcAft>
                          <a:spcPts val="0"/>
                        </a:spcAft>
                      </a:pPr>
                      <a:r>
                        <a:rPr lang="en-GB" sz="3600" dirty="0">
                          <a:effectLst/>
                          <a:latin typeface="Arial" panose="020B0604020202020204" pitchFamily="34" charset="0"/>
                          <a:cs typeface="Arial" panose="020B0604020202020204" pitchFamily="34" charset="0"/>
                        </a:rPr>
                        <a:t>Male/Go</a:t>
                      </a:r>
                      <a:endParaRPr lang="en-GB" sz="28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115000"/>
                        </a:lnSpc>
                        <a:spcAft>
                          <a:spcPts val="0"/>
                        </a:spcAft>
                      </a:pPr>
                      <a:r>
                        <a:rPr lang="en-GB" sz="3600">
                          <a:effectLst/>
                          <a:latin typeface="Arial" panose="020B0604020202020204" pitchFamily="34" charset="0"/>
                          <a:cs typeface="Arial" panose="020B0604020202020204" pitchFamily="34" charset="0"/>
                        </a:rPr>
                        <a:t>Male/No-go</a:t>
                      </a:r>
                      <a:endParaRPr lang="en-GB" sz="2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112513232"/>
                  </a:ext>
                </a:extLst>
              </a:tr>
              <a:tr h="1104331">
                <a:tc>
                  <a:txBody>
                    <a:bodyPr/>
                    <a:lstStyle/>
                    <a:p>
                      <a:pPr>
                        <a:lnSpc>
                          <a:spcPct val="115000"/>
                        </a:lnSpc>
                        <a:spcAft>
                          <a:spcPts val="0"/>
                        </a:spcAft>
                      </a:pPr>
                      <a:r>
                        <a:rPr lang="en-GB" sz="4000">
                          <a:effectLst/>
                          <a:latin typeface="Arial" panose="020B0604020202020204" pitchFamily="34" charset="0"/>
                          <a:cs typeface="Arial" panose="020B0604020202020204" pitchFamily="34" charset="0"/>
                        </a:rPr>
                        <a:t>Female</a:t>
                      </a:r>
                      <a:endParaRPr lang="en-GB" sz="3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115000"/>
                        </a:lnSpc>
                        <a:spcAft>
                          <a:spcPts val="0"/>
                        </a:spcAft>
                      </a:pPr>
                      <a:r>
                        <a:rPr lang="en-GB" sz="3600" dirty="0">
                          <a:effectLst/>
                          <a:latin typeface="Arial" panose="020B0604020202020204" pitchFamily="34" charset="0"/>
                          <a:cs typeface="Arial" panose="020B0604020202020204" pitchFamily="34" charset="0"/>
                        </a:rPr>
                        <a:t>Female/Go</a:t>
                      </a:r>
                      <a:endParaRPr lang="en-GB" sz="28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nSpc>
                          <a:spcPct val="115000"/>
                        </a:lnSpc>
                        <a:spcAft>
                          <a:spcPts val="0"/>
                        </a:spcAft>
                      </a:pPr>
                      <a:r>
                        <a:rPr lang="en-GB" sz="3600" dirty="0">
                          <a:effectLst/>
                          <a:latin typeface="Arial" panose="020B0604020202020204" pitchFamily="34" charset="0"/>
                          <a:cs typeface="Arial" panose="020B0604020202020204" pitchFamily="34" charset="0"/>
                        </a:rPr>
                        <a:t>Female/No-go</a:t>
                      </a:r>
                      <a:endParaRPr lang="en-GB" sz="28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239131545"/>
                  </a:ext>
                </a:extLst>
              </a:tr>
            </a:tbl>
          </a:graphicData>
        </a:graphic>
      </p:graphicFrame>
    </p:spTree>
    <p:extLst>
      <p:ext uri="{BB962C8B-B14F-4D97-AF65-F5344CB8AC3E}">
        <p14:creationId xmlns:p14="http://schemas.microsoft.com/office/powerpoint/2010/main" val="4154220957"/>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GB" dirty="0" smtClean="0"/>
              <a:t>RESULTS</a:t>
            </a:r>
            <a:endParaRPr lang="en-GB" dirty="0"/>
          </a:p>
        </p:txBody>
      </p:sp>
      <p:sp>
        <p:nvSpPr>
          <p:cNvPr id="3" name="Content Placeholder 2"/>
          <p:cNvSpPr>
            <a:spLocks noGrp="1"/>
          </p:cNvSpPr>
          <p:nvPr>
            <p:ph idx="1"/>
          </p:nvPr>
        </p:nvSpPr>
        <p:spPr/>
        <p:txBody>
          <a:bodyPr>
            <a:normAutofit lnSpcReduction="10000"/>
          </a:bodyPr>
          <a:lstStyle/>
          <a:p>
            <a:r>
              <a:rPr lang="en-GB" dirty="0" smtClean="0"/>
              <a:t>Accuracy and </a:t>
            </a:r>
            <a:r>
              <a:rPr lang="en-GB" b="1" u="sng" dirty="0" smtClean="0"/>
              <a:t>reaction time </a:t>
            </a:r>
            <a:r>
              <a:rPr lang="en-GB" dirty="0" smtClean="0"/>
              <a:t>were recorded during the experiment </a:t>
            </a:r>
          </a:p>
          <a:p>
            <a:r>
              <a:rPr lang="en-GB" dirty="0" smtClean="0"/>
              <a:t>Both groups were highly accurate in their correct responses to “Go” trials in both the cool and hot conditions (99.8% and 99.5%), which means…</a:t>
            </a:r>
          </a:p>
          <a:p>
            <a:r>
              <a:rPr lang="en-GB" dirty="0" smtClean="0"/>
              <a:t>The low delayers made more </a:t>
            </a:r>
            <a:r>
              <a:rPr lang="en-GB" b="1" dirty="0" smtClean="0"/>
              <a:t>errors in their responses to the No-Go </a:t>
            </a:r>
            <a:r>
              <a:rPr lang="en-GB" dirty="0" smtClean="0"/>
              <a:t>trials in the hot conditions, which means…</a:t>
            </a:r>
          </a:p>
        </p:txBody>
      </p:sp>
    </p:spTree>
    <p:extLst>
      <p:ext uri="{BB962C8B-B14F-4D97-AF65-F5344CB8AC3E}">
        <p14:creationId xmlns:p14="http://schemas.microsoft.com/office/powerpoint/2010/main" val="180186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GB" dirty="0" smtClean="0"/>
              <a:t>Conclusions </a:t>
            </a:r>
            <a:endParaRPr lang="en-GB" dirty="0"/>
          </a:p>
        </p:txBody>
      </p:sp>
      <p:sp>
        <p:nvSpPr>
          <p:cNvPr id="3" name="Content Placeholder 2"/>
          <p:cNvSpPr>
            <a:spLocks noGrp="1"/>
          </p:cNvSpPr>
          <p:nvPr>
            <p:ph idx="1"/>
          </p:nvPr>
        </p:nvSpPr>
        <p:spPr>
          <a:xfrm>
            <a:off x="457200" y="1600200"/>
            <a:ext cx="8229600" cy="5141168"/>
          </a:xfrm>
        </p:spPr>
        <p:txBody>
          <a:bodyPr>
            <a:normAutofit/>
          </a:bodyPr>
          <a:lstStyle/>
          <a:p>
            <a:pPr marL="0" indent="0">
              <a:buNone/>
            </a:pPr>
            <a:r>
              <a:rPr lang="en-GB" sz="4400" dirty="0"/>
              <a:t>Participants who had shown </a:t>
            </a:r>
            <a:r>
              <a:rPr lang="en-GB" sz="4400" b="1" dirty="0"/>
              <a:t>more</a:t>
            </a:r>
            <a:r>
              <a:rPr lang="en-GB" sz="4400" dirty="0"/>
              <a:t> difficulty in delaying gratification at age 4 showed </a:t>
            </a:r>
            <a:r>
              <a:rPr lang="en-GB" sz="4400" dirty="0" smtClean="0"/>
              <a:t>more difficulty </a:t>
            </a:r>
            <a:r>
              <a:rPr lang="en-GB" sz="4400" dirty="0"/>
              <a:t>suppressing responses to happy faces in their forties. </a:t>
            </a:r>
            <a:endParaRPr lang="en-GB" sz="4400" dirty="0" smtClean="0"/>
          </a:p>
          <a:p>
            <a:pPr marL="0" indent="0">
              <a:buNone/>
            </a:pPr>
            <a:r>
              <a:rPr lang="en-GB" sz="4400" dirty="0" smtClean="0"/>
              <a:t>These </a:t>
            </a:r>
            <a:r>
              <a:rPr lang="en-GB" sz="4400" dirty="0"/>
              <a:t>findings suggest</a:t>
            </a:r>
            <a:r>
              <a:rPr lang="en-GB" sz="4400" dirty="0" smtClean="0"/>
              <a:t>:</a:t>
            </a:r>
            <a:endParaRPr lang="en-GB" sz="4400" dirty="0"/>
          </a:p>
        </p:txBody>
      </p:sp>
    </p:spTree>
    <p:extLst>
      <p:ext uri="{BB962C8B-B14F-4D97-AF65-F5344CB8AC3E}">
        <p14:creationId xmlns:p14="http://schemas.microsoft.com/office/powerpoint/2010/main" val="337018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GB" dirty="0" smtClean="0"/>
              <a:t>Conclusions </a:t>
            </a:r>
            <a:endParaRPr lang="en-GB" dirty="0"/>
          </a:p>
        </p:txBody>
      </p:sp>
      <p:sp>
        <p:nvSpPr>
          <p:cNvPr id="3" name="Content Placeholder 2"/>
          <p:cNvSpPr>
            <a:spLocks noGrp="1"/>
          </p:cNvSpPr>
          <p:nvPr>
            <p:ph idx="1"/>
          </p:nvPr>
        </p:nvSpPr>
        <p:spPr>
          <a:xfrm>
            <a:off x="457200" y="1600200"/>
            <a:ext cx="8229600" cy="5141168"/>
          </a:xfrm>
        </p:spPr>
        <p:txBody>
          <a:bodyPr>
            <a:normAutofit fontScale="92500"/>
          </a:bodyPr>
          <a:lstStyle/>
          <a:p>
            <a:pPr lvl="0"/>
            <a:r>
              <a:rPr lang="en-GB" dirty="0" smtClean="0"/>
              <a:t>consistency </a:t>
            </a:r>
            <a:r>
              <a:rPr lang="en-GB" dirty="0"/>
              <a:t>with previous work: Resistance to temptation appears to be relatively stable characteristics of an individual over time. </a:t>
            </a:r>
          </a:p>
          <a:p>
            <a:pPr lvl="0"/>
            <a:r>
              <a:rPr lang="en-GB" dirty="0" smtClean="0"/>
              <a:t>hot </a:t>
            </a:r>
            <a:r>
              <a:rPr lang="en-GB" dirty="0"/>
              <a:t>emotional stimuli are </a:t>
            </a:r>
            <a:r>
              <a:rPr lang="en-GB" dirty="0" smtClean="0"/>
              <a:t>more alluring. </a:t>
            </a:r>
          </a:p>
          <a:p>
            <a:pPr lvl="0"/>
            <a:r>
              <a:rPr lang="en-GB" dirty="0" smtClean="0"/>
              <a:t>Cognitive </a:t>
            </a:r>
            <a:r>
              <a:rPr lang="en-GB" dirty="0"/>
              <a:t>control can be strongly influenced by contextual factors (e.g. ‘hot’ cues in alluring situations). </a:t>
            </a:r>
          </a:p>
          <a:p>
            <a:r>
              <a:rPr lang="en-GB" dirty="0" smtClean="0"/>
              <a:t>delay </a:t>
            </a:r>
            <a:r>
              <a:rPr lang="en-GB" dirty="0"/>
              <a:t>of gratification is a </a:t>
            </a:r>
            <a:r>
              <a:rPr lang="en-GB" b="1" u="sng" dirty="0"/>
              <a:t>function</a:t>
            </a:r>
            <a:r>
              <a:rPr lang="en-GB" dirty="0"/>
              <a:t> of both cognitive control and the </a:t>
            </a:r>
            <a:r>
              <a:rPr lang="en-GB" dirty="0" err="1"/>
              <a:t>compellingness</a:t>
            </a:r>
            <a:r>
              <a:rPr lang="en-GB" dirty="0"/>
              <a:t> of the stimuli that must be suppressed</a:t>
            </a:r>
            <a:r>
              <a:rPr lang="en-GB" dirty="0" smtClean="0"/>
              <a:t>.</a:t>
            </a:r>
            <a:endParaRPr lang="en-GB" dirty="0"/>
          </a:p>
        </p:txBody>
      </p:sp>
    </p:spTree>
    <p:extLst>
      <p:ext uri="{BB962C8B-B14F-4D97-AF65-F5344CB8AC3E}">
        <p14:creationId xmlns:p14="http://schemas.microsoft.com/office/powerpoint/2010/main" val="135721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GB" dirty="0" smtClean="0"/>
              <a:t>Experiment 2</a:t>
            </a:r>
            <a:endParaRPr lang="en-GB" dirty="0"/>
          </a:p>
        </p:txBody>
      </p:sp>
      <p:sp>
        <p:nvSpPr>
          <p:cNvPr id="3" name="Content Placeholder 2"/>
          <p:cNvSpPr>
            <a:spLocks noGrp="1"/>
          </p:cNvSpPr>
          <p:nvPr>
            <p:ph idx="1"/>
          </p:nvPr>
        </p:nvSpPr>
        <p:spPr>
          <a:xfrm>
            <a:off x="457200" y="1600201"/>
            <a:ext cx="8219256" cy="3196952"/>
          </a:xfrm>
        </p:spPr>
        <p:txBody>
          <a:bodyPr>
            <a:normAutofit/>
          </a:bodyPr>
          <a:lstStyle/>
          <a:p>
            <a:pPr marL="0" indent="0">
              <a:buNone/>
            </a:pPr>
            <a:r>
              <a:rPr lang="en-GB" b="1" dirty="0"/>
              <a:t>Aim </a:t>
            </a:r>
            <a:endParaRPr lang="en-GB" dirty="0"/>
          </a:p>
          <a:p>
            <a:r>
              <a:rPr lang="en-GB" dirty="0"/>
              <a:t>To show that low delayers would show less activity in the right prefrontal cortex (inferior frontal gyrus) and increased activity in the ventral striatum compared to high delayers</a:t>
            </a:r>
            <a:r>
              <a:rPr lang="en-GB" dirty="0" smtClean="0"/>
              <a:t>.</a:t>
            </a:r>
          </a:p>
        </p:txBody>
      </p:sp>
      <p:pic>
        <p:nvPicPr>
          <p:cNvPr id="4" name="Picture 3" descr="http://upload.wikimedia.org/wikipedia/commons/2/2a/FMRI_BOLD_activation_in_an_emotional_Stroop_task.jpg"/>
          <p:cNvPicPr/>
          <p:nvPr/>
        </p:nvPicPr>
        <p:blipFill>
          <a:blip r:embed="rId3">
            <a:extLst>
              <a:ext uri="{28A0092B-C50C-407E-A947-70E740481C1C}">
                <a14:useLocalDpi xmlns:a14="http://schemas.microsoft.com/office/drawing/2010/main" val="0"/>
              </a:ext>
            </a:extLst>
          </a:blip>
          <a:srcRect/>
          <a:stretch>
            <a:fillRect/>
          </a:stretch>
        </p:blipFill>
        <p:spPr bwMode="auto">
          <a:xfrm>
            <a:off x="4139952" y="4187867"/>
            <a:ext cx="3923928" cy="2670133"/>
          </a:xfrm>
          <a:prstGeom prst="rect">
            <a:avLst/>
          </a:prstGeom>
          <a:noFill/>
          <a:ln>
            <a:noFill/>
          </a:ln>
        </p:spPr>
      </p:pic>
    </p:spTree>
    <p:extLst>
      <p:ext uri="{BB962C8B-B14F-4D97-AF65-F5344CB8AC3E}">
        <p14:creationId xmlns:p14="http://schemas.microsoft.com/office/powerpoint/2010/main" val="84654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GB" dirty="0" smtClean="0"/>
              <a:t>Participants</a:t>
            </a:r>
            <a:endParaRPr lang="en-GB" dirty="0"/>
          </a:p>
        </p:txBody>
      </p:sp>
      <p:sp>
        <p:nvSpPr>
          <p:cNvPr id="3" name="Content Placeholder 2"/>
          <p:cNvSpPr>
            <a:spLocks noGrp="1"/>
          </p:cNvSpPr>
          <p:nvPr>
            <p:ph idx="1"/>
          </p:nvPr>
        </p:nvSpPr>
        <p:spPr>
          <a:xfrm>
            <a:off x="0" y="1600200"/>
            <a:ext cx="5076056" cy="5141167"/>
          </a:xfrm>
        </p:spPr>
        <p:txBody>
          <a:bodyPr>
            <a:normAutofit/>
          </a:bodyPr>
          <a:lstStyle/>
          <a:p>
            <a:r>
              <a:rPr lang="en-GB" altLang="en-US" sz="4400" dirty="0" smtClean="0"/>
              <a:t>27 </a:t>
            </a:r>
            <a:r>
              <a:rPr lang="en-GB" altLang="en-US" sz="4400" dirty="0"/>
              <a:t>in Experiment #2 (13M, 14F)</a:t>
            </a:r>
          </a:p>
          <a:p>
            <a:r>
              <a:rPr lang="en-GB" altLang="en-US" sz="4400" dirty="0"/>
              <a:t>15 high delayers (5M, 10F) </a:t>
            </a:r>
          </a:p>
          <a:p>
            <a:r>
              <a:rPr lang="en-GB" altLang="en-US" sz="4400" dirty="0"/>
              <a:t>11 low delayers (7M, 4F)</a:t>
            </a:r>
          </a:p>
          <a:p>
            <a:pPr marL="0" indent="0">
              <a:buNone/>
            </a:pPr>
            <a:endParaRPr lang="en-GB" dirty="0" smtClean="0"/>
          </a:p>
        </p:txBody>
      </p:sp>
      <p:pic>
        <p:nvPicPr>
          <p:cNvPr id="4099" name="Picture 3" descr="C:\Users\Evagora\AppData\Local\Microsoft\Windows\Temporary Internet Files\Content.IE5\P4V0JDQO\buzzer-158285_64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9699" y="1916832"/>
            <a:ext cx="4014301" cy="3888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900920"/>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Autofit/>
          </a:bodyPr>
          <a:lstStyle/>
          <a:p>
            <a:r>
              <a:rPr lang="en-GB" sz="3200" dirty="0" smtClean="0"/>
              <a:t>CASEY (2011): Sample</a:t>
            </a:r>
            <a:endParaRPr lang="en-GB" sz="3200" dirty="0"/>
          </a:p>
        </p:txBody>
      </p:sp>
      <p:sp>
        <p:nvSpPr>
          <p:cNvPr id="3" name="Content Placeholder 2"/>
          <p:cNvSpPr>
            <a:spLocks noGrp="1"/>
          </p:cNvSpPr>
          <p:nvPr>
            <p:ph idx="1"/>
          </p:nvPr>
        </p:nvSpPr>
        <p:spPr>
          <a:xfrm>
            <a:off x="0" y="908720"/>
            <a:ext cx="8532440" cy="5400600"/>
          </a:xfrm>
          <a:noFill/>
          <a:ln>
            <a:noFill/>
          </a:ln>
        </p:spPr>
        <p:txBody>
          <a:bodyPr>
            <a:noAutofit/>
          </a:bodyPr>
          <a:lstStyle/>
          <a:p>
            <a:r>
              <a:rPr lang="en-GB" sz="4000" dirty="0" smtClean="0"/>
              <a:t>562 at 4 </a:t>
            </a:r>
            <a:r>
              <a:rPr lang="en-GB" sz="4000" dirty="0" err="1" smtClean="0"/>
              <a:t>yrs</a:t>
            </a:r>
            <a:endParaRPr lang="en-GB" sz="4000" dirty="0" smtClean="0"/>
          </a:p>
          <a:p>
            <a:r>
              <a:rPr lang="en-GB" altLang="en-US" sz="4000" dirty="0" smtClean="0"/>
              <a:t>59 in Experiment # 1 (23M, 36F) </a:t>
            </a:r>
          </a:p>
          <a:p>
            <a:r>
              <a:rPr lang="en-GB" altLang="en-US" sz="4000" dirty="0" smtClean="0"/>
              <a:t>32 high delayers (12M, 20F) </a:t>
            </a:r>
          </a:p>
          <a:p>
            <a:r>
              <a:rPr lang="en-GB" altLang="en-US" sz="4000" dirty="0" smtClean="0"/>
              <a:t>27 low delayers (11M, 16F)</a:t>
            </a:r>
          </a:p>
          <a:p>
            <a:r>
              <a:rPr lang="en-GB" altLang="en-US" sz="4000" dirty="0" smtClean="0"/>
              <a:t>27 in Experiment #2 (13M, 14F)</a:t>
            </a:r>
          </a:p>
          <a:p>
            <a:r>
              <a:rPr lang="en-GB" altLang="en-US" sz="4000" dirty="0" smtClean="0"/>
              <a:t>15 </a:t>
            </a:r>
            <a:r>
              <a:rPr lang="en-GB" altLang="en-US" sz="4000" dirty="0"/>
              <a:t>high delayers </a:t>
            </a:r>
            <a:r>
              <a:rPr lang="en-GB" altLang="en-US" sz="4000" dirty="0" smtClean="0"/>
              <a:t>(</a:t>
            </a:r>
            <a:r>
              <a:rPr lang="en-GB" altLang="en-US" sz="4000" dirty="0"/>
              <a:t>5</a:t>
            </a:r>
            <a:r>
              <a:rPr lang="en-GB" altLang="en-US" sz="4000" dirty="0" smtClean="0"/>
              <a:t>M</a:t>
            </a:r>
            <a:r>
              <a:rPr lang="en-GB" altLang="en-US" sz="4000" dirty="0"/>
              <a:t>, </a:t>
            </a:r>
            <a:r>
              <a:rPr lang="en-GB" altLang="en-US" sz="4000" dirty="0" smtClean="0"/>
              <a:t>10F</a:t>
            </a:r>
            <a:r>
              <a:rPr lang="en-GB" altLang="en-US" sz="4000" dirty="0"/>
              <a:t>) </a:t>
            </a:r>
            <a:endParaRPr lang="en-GB" altLang="en-US" sz="4000" dirty="0" smtClean="0"/>
          </a:p>
          <a:p>
            <a:r>
              <a:rPr lang="en-GB" altLang="en-US" sz="4000" dirty="0" smtClean="0"/>
              <a:t>11 </a:t>
            </a:r>
            <a:r>
              <a:rPr lang="en-GB" altLang="en-US" sz="4000" dirty="0"/>
              <a:t>low delayers </a:t>
            </a:r>
            <a:r>
              <a:rPr lang="en-GB" altLang="en-US" sz="4000" dirty="0" smtClean="0"/>
              <a:t>(7M</a:t>
            </a:r>
            <a:r>
              <a:rPr lang="en-GB" altLang="en-US" sz="4000" dirty="0"/>
              <a:t>, </a:t>
            </a:r>
            <a:r>
              <a:rPr lang="en-GB" altLang="en-US" sz="4000" dirty="0" smtClean="0"/>
              <a:t>4F</a:t>
            </a:r>
            <a:r>
              <a:rPr lang="en-GB" altLang="en-US" sz="4000" dirty="0"/>
              <a:t>)</a:t>
            </a:r>
          </a:p>
          <a:p>
            <a:endParaRPr lang="en-GB" altLang="en-US" dirty="0" smtClean="0"/>
          </a:p>
          <a:p>
            <a:pPr marL="0" indent="0">
              <a:buNone/>
            </a:pPr>
            <a:endParaRPr lang="en-GB" altLang="en-US" dirty="0" smtClean="0"/>
          </a:p>
          <a:p>
            <a:endParaRPr lang="en-GB" altLang="en-US" dirty="0"/>
          </a:p>
        </p:txBody>
      </p:sp>
      <p:pic>
        <p:nvPicPr>
          <p:cNvPr id="1026" name="Picture 2" descr="C:\Users\vevagora\AppData\Local\Microsoft\Windows\Temporary Internet Files\Content.IE5\HS5AWRH2\calculator-pink-clipart[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1460" y="2276872"/>
            <a:ext cx="1422540" cy="177817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vevagora\AppData\Local\Microsoft\Windows\Temporary Internet Files\Content.IE5\0SC2H8C1\calculator[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4437112"/>
            <a:ext cx="2483768" cy="25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415206"/>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Autofit/>
          </a:bodyPr>
          <a:lstStyle/>
          <a:p>
            <a:r>
              <a:rPr lang="en-GB" sz="3200" dirty="0" smtClean="0"/>
              <a:t>CASEY (2011): Sample</a:t>
            </a:r>
            <a:endParaRPr lang="en-GB" sz="3200" dirty="0"/>
          </a:p>
        </p:txBody>
      </p:sp>
      <p:sp>
        <p:nvSpPr>
          <p:cNvPr id="3" name="Content Placeholder 2"/>
          <p:cNvSpPr>
            <a:spLocks noGrp="1"/>
          </p:cNvSpPr>
          <p:nvPr>
            <p:ph idx="1"/>
          </p:nvPr>
        </p:nvSpPr>
        <p:spPr>
          <a:xfrm>
            <a:off x="0" y="908720"/>
            <a:ext cx="8532440" cy="5400600"/>
          </a:xfrm>
          <a:noFill/>
          <a:ln>
            <a:noFill/>
          </a:ln>
        </p:spPr>
        <p:txBody>
          <a:bodyPr>
            <a:noAutofit/>
          </a:bodyPr>
          <a:lstStyle/>
          <a:p>
            <a:r>
              <a:rPr lang="en-GB" sz="4000" dirty="0" smtClean="0"/>
              <a:t>562 at 4 </a:t>
            </a:r>
            <a:r>
              <a:rPr lang="en-GB" sz="4000" dirty="0" err="1" smtClean="0"/>
              <a:t>yrs</a:t>
            </a:r>
            <a:endParaRPr lang="en-GB" sz="4000" dirty="0" smtClean="0"/>
          </a:p>
          <a:p>
            <a:r>
              <a:rPr lang="en-GB" altLang="en-US" sz="4000" dirty="0" smtClean="0"/>
              <a:t>59 in Experiment # 1 (23M, 36F) </a:t>
            </a:r>
          </a:p>
          <a:p>
            <a:r>
              <a:rPr lang="en-GB" altLang="en-US" sz="4000" dirty="0" smtClean="0"/>
              <a:t>32 high delayers (12M, 20F) </a:t>
            </a:r>
          </a:p>
          <a:p>
            <a:r>
              <a:rPr lang="en-GB" altLang="en-US" sz="4000" dirty="0" smtClean="0"/>
              <a:t>27 low delayers (11M, 16F)</a:t>
            </a:r>
          </a:p>
          <a:p>
            <a:r>
              <a:rPr lang="en-GB" altLang="en-US" sz="4000" dirty="0" smtClean="0"/>
              <a:t>27 in Experiment #2 (13M, 14F)</a:t>
            </a:r>
          </a:p>
          <a:p>
            <a:r>
              <a:rPr lang="en-GB" altLang="en-US" sz="4000" dirty="0" smtClean="0"/>
              <a:t>15 </a:t>
            </a:r>
            <a:r>
              <a:rPr lang="en-GB" altLang="en-US" sz="4000" dirty="0"/>
              <a:t>high delayers </a:t>
            </a:r>
            <a:r>
              <a:rPr lang="en-GB" altLang="en-US" sz="4000" dirty="0" smtClean="0"/>
              <a:t>(</a:t>
            </a:r>
            <a:r>
              <a:rPr lang="en-GB" altLang="en-US" sz="4000" dirty="0"/>
              <a:t>5</a:t>
            </a:r>
            <a:r>
              <a:rPr lang="en-GB" altLang="en-US" sz="4000" dirty="0" smtClean="0"/>
              <a:t>M</a:t>
            </a:r>
            <a:r>
              <a:rPr lang="en-GB" altLang="en-US" sz="4000" dirty="0"/>
              <a:t>, </a:t>
            </a:r>
            <a:r>
              <a:rPr lang="en-GB" altLang="en-US" sz="4000" dirty="0" smtClean="0"/>
              <a:t>10F</a:t>
            </a:r>
            <a:r>
              <a:rPr lang="en-GB" altLang="en-US" sz="4000" dirty="0"/>
              <a:t>) </a:t>
            </a:r>
            <a:endParaRPr lang="en-GB" altLang="en-US" sz="4000" dirty="0" smtClean="0"/>
          </a:p>
          <a:p>
            <a:r>
              <a:rPr lang="en-GB" altLang="en-US" sz="4000" dirty="0" smtClean="0"/>
              <a:t>11 </a:t>
            </a:r>
            <a:r>
              <a:rPr lang="en-GB" altLang="en-US" sz="4000" dirty="0"/>
              <a:t>low delayers </a:t>
            </a:r>
            <a:r>
              <a:rPr lang="en-GB" altLang="en-US" sz="4000" dirty="0" smtClean="0"/>
              <a:t>(7M</a:t>
            </a:r>
            <a:r>
              <a:rPr lang="en-GB" altLang="en-US" sz="4000" dirty="0"/>
              <a:t>, </a:t>
            </a:r>
            <a:r>
              <a:rPr lang="en-GB" altLang="en-US" sz="4000" dirty="0" smtClean="0"/>
              <a:t>4F</a:t>
            </a:r>
            <a:r>
              <a:rPr lang="en-GB" altLang="en-US" sz="4000" dirty="0"/>
              <a:t>)</a:t>
            </a:r>
          </a:p>
          <a:p>
            <a:endParaRPr lang="en-GB" altLang="en-US" dirty="0" smtClean="0"/>
          </a:p>
          <a:p>
            <a:pPr marL="0" indent="0">
              <a:buNone/>
            </a:pPr>
            <a:endParaRPr lang="en-GB" altLang="en-US" dirty="0" smtClean="0"/>
          </a:p>
          <a:p>
            <a:endParaRPr lang="en-GB" altLang="en-US" dirty="0"/>
          </a:p>
        </p:txBody>
      </p:sp>
      <p:pic>
        <p:nvPicPr>
          <p:cNvPr id="1026" name="Picture 2" descr="C:\Users\vevagora\AppData\Local\Microsoft\Windows\Temporary Internet Files\Content.IE5\HS5AWRH2\calculator-pink-clipart[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1460" y="2276872"/>
            <a:ext cx="1422540" cy="177817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vevagora\AppData\Local\Microsoft\Windows\Temporary Internet Files\Content.IE5\0SC2H8C1\calculator[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4437112"/>
            <a:ext cx="2483768" cy="25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342014"/>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Autofit/>
          </a:bodyPr>
          <a:lstStyle/>
          <a:p>
            <a:r>
              <a:rPr lang="en-GB" sz="3200" dirty="0" smtClean="0"/>
              <a:t>CASEY (2011): Sample</a:t>
            </a:r>
            <a:endParaRPr lang="en-GB" sz="3200" dirty="0"/>
          </a:p>
        </p:txBody>
      </p:sp>
      <p:sp>
        <p:nvSpPr>
          <p:cNvPr id="3" name="Content Placeholder 2"/>
          <p:cNvSpPr>
            <a:spLocks noGrp="1"/>
          </p:cNvSpPr>
          <p:nvPr>
            <p:ph idx="1"/>
          </p:nvPr>
        </p:nvSpPr>
        <p:spPr>
          <a:xfrm>
            <a:off x="0" y="908720"/>
            <a:ext cx="9144000" cy="2376264"/>
          </a:xfrm>
          <a:noFill/>
          <a:ln>
            <a:noFill/>
          </a:ln>
        </p:spPr>
        <p:txBody>
          <a:bodyPr>
            <a:noAutofit/>
          </a:bodyPr>
          <a:lstStyle/>
          <a:p>
            <a:r>
              <a:rPr lang="en-GB" altLang="en-US" sz="4000" dirty="0" smtClean="0"/>
              <a:t>27 in Experiment #2 (13M, 14F)</a:t>
            </a:r>
          </a:p>
          <a:p>
            <a:r>
              <a:rPr lang="en-GB" altLang="en-US" sz="4000" dirty="0" smtClean="0"/>
              <a:t>15 </a:t>
            </a:r>
            <a:r>
              <a:rPr lang="en-GB" altLang="en-US" sz="4000" dirty="0"/>
              <a:t>high delayers </a:t>
            </a:r>
            <a:r>
              <a:rPr lang="en-GB" altLang="en-US" sz="4000" dirty="0" smtClean="0"/>
              <a:t>(</a:t>
            </a:r>
            <a:r>
              <a:rPr lang="en-GB" altLang="en-US" sz="4000" dirty="0"/>
              <a:t>5</a:t>
            </a:r>
            <a:r>
              <a:rPr lang="en-GB" altLang="en-US" sz="4000" dirty="0" smtClean="0"/>
              <a:t>M</a:t>
            </a:r>
            <a:r>
              <a:rPr lang="en-GB" altLang="en-US" sz="4000" dirty="0"/>
              <a:t>, </a:t>
            </a:r>
            <a:r>
              <a:rPr lang="en-GB" altLang="en-US" sz="4000" dirty="0" smtClean="0"/>
              <a:t>10F</a:t>
            </a:r>
            <a:r>
              <a:rPr lang="en-GB" altLang="en-US" sz="4000" dirty="0"/>
              <a:t>) </a:t>
            </a:r>
            <a:endParaRPr lang="en-GB" altLang="en-US" sz="4000" dirty="0" smtClean="0"/>
          </a:p>
          <a:p>
            <a:r>
              <a:rPr lang="en-GB" altLang="en-US" sz="4000" dirty="0" smtClean="0"/>
              <a:t>11 </a:t>
            </a:r>
            <a:r>
              <a:rPr lang="en-GB" altLang="en-US" sz="4000" dirty="0"/>
              <a:t>low delayers </a:t>
            </a:r>
            <a:r>
              <a:rPr lang="en-GB" altLang="en-US" sz="4000" dirty="0" smtClean="0"/>
              <a:t>(7M</a:t>
            </a:r>
            <a:r>
              <a:rPr lang="en-GB" altLang="en-US" sz="4000" dirty="0"/>
              <a:t>, </a:t>
            </a:r>
            <a:r>
              <a:rPr lang="en-GB" altLang="en-US" sz="4000" dirty="0" smtClean="0"/>
              <a:t>4F</a:t>
            </a:r>
            <a:r>
              <a:rPr lang="en-GB" altLang="en-US" sz="4000" dirty="0"/>
              <a:t>)</a:t>
            </a:r>
          </a:p>
          <a:p>
            <a:endParaRPr lang="en-GB" altLang="en-US" dirty="0" smtClean="0"/>
          </a:p>
          <a:p>
            <a:pPr marL="0" indent="0">
              <a:buNone/>
            </a:pPr>
            <a:endParaRPr lang="en-GB" altLang="en-US" dirty="0" smtClean="0"/>
          </a:p>
          <a:p>
            <a:endParaRPr lang="en-GB" altLang="en-US" dirty="0"/>
          </a:p>
        </p:txBody>
      </p:sp>
      <p:pic>
        <p:nvPicPr>
          <p:cNvPr id="1026" name="Picture 2" descr="C:\Users\vevagora\AppData\Local\Microsoft\Windows\Temporary Internet Files\Content.IE5\HS5AWRH2\calculator-pink-clipart[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1460" y="1928"/>
            <a:ext cx="1422540" cy="177817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mymarketresearchmethods.com/wp-content/uploads/2013/01/chartinfographic.jpg"/>
          <p:cNvPicPr>
            <a:picLocks noChangeAspect="1" noChangeArrowheads="1"/>
          </p:cNvPicPr>
          <p:nvPr/>
        </p:nvPicPr>
        <p:blipFill rotWithShape="1">
          <a:blip r:embed="rId3">
            <a:extLst>
              <a:ext uri="{28A0092B-C50C-407E-A947-70E740481C1C}">
                <a14:useLocalDpi xmlns:a14="http://schemas.microsoft.com/office/drawing/2010/main" val="0"/>
              </a:ext>
            </a:extLst>
          </a:blip>
          <a:srcRect l="5142" t="9300" r="4662" b="-412"/>
          <a:stretch/>
        </p:blipFill>
        <p:spPr bwMode="auto">
          <a:xfrm>
            <a:off x="64059" y="3645024"/>
            <a:ext cx="3010713" cy="29314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89609">
            <a:off x="3617349" y="2862624"/>
            <a:ext cx="5501755" cy="3046988"/>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Which type of graph will be used to show the proportions of M/F</a:t>
            </a:r>
            <a:r>
              <a:rPr lang="en-GB" sz="3200" dirty="0" smtClean="0">
                <a:latin typeface="Arial" panose="020B0604020202020204" pitchFamily="34" charset="0"/>
                <a:cs typeface="Arial" panose="020B0604020202020204" pitchFamily="34" charset="0"/>
              </a:rPr>
              <a:t>? Sketch it</a:t>
            </a:r>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Which type of graph will be used to show the proportions of </a:t>
            </a:r>
            <a:r>
              <a:rPr lang="en-GB" sz="3200" dirty="0" smtClean="0">
                <a:latin typeface="Arial" panose="020B0604020202020204" pitchFamily="34" charset="0"/>
                <a:cs typeface="Arial" panose="020B0604020202020204" pitchFamily="34" charset="0"/>
              </a:rPr>
              <a:t>HD/LD? </a:t>
            </a:r>
            <a:r>
              <a:rPr lang="en-GB" sz="3200" dirty="0">
                <a:latin typeface="Arial" panose="020B0604020202020204" pitchFamily="34" charset="0"/>
                <a:cs typeface="Arial" panose="020B0604020202020204" pitchFamily="34" charset="0"/>
              </a:rPr>
              <a:t>Sketch </a:t>
            </a:r>
            <a:r>
              <a:rPr lang="en-GB" sz="3200" dirty="0" smtClean="0">
                <a:latin typeface="Arial" panose="020B0604020202020204" pitchFamily="34" charset="0"/>
                <a:cs typeface="Arial" panose="020B0604020202020204" pitchFamily="34" charset="0"/>
              </a:rPr>
              <a:t>it</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8030698"/>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GB" dirty="0" smtClean="0"/>
              <a:t>Participants</a:t>
            </a:r>
            <a:endParaRPr lang="en-GB" dirty="0"/>
          </a:p>
        </p:txBody>
      </p:sp>
      <p:sp>
        <p:nvSpPr>
          <p:cNvPr id="3" name="Content Placeholder 2"/>
          <p:cNvSpPr>
            <a:spLocks noGrp="1"/>
          </p:cNvSpPr>
          <p:nvPr>
            <p:ph idx="1"/>
          </p:nvPr>
        </p:nvSpPr>
        <p:spPr>
          <a:xfrm>
            <a:off x="0" y="1600200"/>
            <a:ext cx="5076056" cy="5141167"/>
          </a:xfrm>
        </p:spPr>
        <p:txBody>
          <a:bodyPr>
            <a:normAutofit fontScale="85000" lnSpcReduction="10000"/>
          </a:bodyPr>
          <a:lstStyle/>
          <a:p>
            <a:r>
              <a:rPr lang="en-GB" dirty="0" smtClean="0"/>
              <a:t>27 </a:t>
            </a:r>
            <a:r>
              <a:rPr lang="en-GB" dirty="0"/>
              <a:t>participants from Experiment 1 agreed to complete the imaging study.</a:t>
            </a:r>
          </a:p>
          <a:p>
            <a:r>
              <a:rPr lang="en-GB" dirty="0"/>
              <a:t>15 high delayers (5m, 10f) and 11 low delayers (7m, 4f).</a:t>
            </a:r>
          </a:p>
          <a:p>
            <a:r>
              <a:rPr lang="en-GB" i="1" dirty="0" smtClean="0"/>
              <a:t>One </a:t>
            </a:r>
            <a:r>
              <a:rPr lang="en-GB" i="1" dirty="0"/>
              <a:t>participant was excluded for excessively poor behavioural performance </a:t>
            </a:r>
            <a:r>
              <a:rPr lang="en-GB" i="1" dirty="0" smtClean="0"/>
              <a:t>(he had a 59% hit rate) leaving </a:t>
            </a:r>
            <a:r>
              <a:rPr lang="en-GB" i="1" dirty="0"/>
              <a:t>26 participants for group analysis</a:t>
            </a:r>
            <a:endParaRPr lang="en-GB" dirty="0" smtClean="0"/>
          </a:p>
        </p:txBody>
      </p:sp>
      <p:pic>
        <p:nvPicPr>
          <p:cNvPr id="4099" name="Picture 3" descr="C:\Users\Evagora\AppData\Local\Microsoft\Windows\Temporary Internet Files\Content.IE5\P4V0JDQO\buzzer-158285_64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9699" y="1916832"/>
            <a:ext cx="4014301" cy="3888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2724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838200"/>
            <a:ext cx="6934200" cy="5693866"/>
          </a:xfrm>
          <a:prstGeom prst="rect">
            <a:avLst/>
          </a:prstGeom>
          <a:noFill/>
        </p:spPr>
        <p:txBody>
          <a:bodyPr wrap="square" rtlCol="0">
            <a:spAutoFit/>
          </a:bodyPr>
          <a:lstStyle/>
          <a:p>
            <a:r>
              <a:rPr lang="en-GB" sz="2800" dirty="0" err="1">
                <a:solidFill>
                  <a:prstClr val="black"/>
                </a:solidFill>
                <a:latin typeface="Arial" panose="020B0604020202020204" pitchFamily="34" charset="0"/>
                <a:cs typeface="Arial" panose="020B0604020202020204" pitchFamily="34" charset="0"/>
              </a:rPr>
              <a:t>Mischel</a:t>
            </a:r>
            <a:r>
              <a:rPr lang="en-GB" sz="2800" dirty="0">
                <a:solidFill>
                  <a:prstClr val="black"/>
                </a:solidFill>
                <a:latin typeface="Arial" panose="020B0604020202020204" pitchFamily="34" charset="0"/>
                <a:cs typeface="Arial" panose="020B0604020202020204" pitchFamily="34" charset="0"/>
              </a:rPr>
              <a:t> identified cool and hot systems of self control.</a:t>
            </a:r>
          </a:p>
          <a:p>
            <a:endParaRPr lang="en-GB" sz="2800" dirty="0">
              <a:solidFill>
                <a:prstClr val="black"/>
              </a:solidFill>
              <a:latin typeface="Arial" panose="020B0604020202020204" pitchFamily="34" charset="0"/>
              <a:cs typeface="Arial" panose="020B0604020202020204" pitchFamily="34" charset="0"/>
            </a:endParaRPr>
          </a:p>
          <a:p>
            <a:r>
              <a:rPr lang="en-GB" sz="2800" dirty="0">
                <a:solidFill>
                  <a:prstClr val="black"/>
                </a:solidFill>
                <a:latin typeface="Arial" panose="020B0604020202020204" pitchFamily="34" charset="0"/>
                <a:cs typeface="Arial" panose="020B0604020202020204" pitchFamily="34" charset="0"/>
              </a:rPr>
              <a:t>Cool involves </a:t>
            </a:r>
            <a:r>
              <a:rPr lang="en-GB" sz="2800" b="1" dirty="0">
                <a:solidFill>
                  <a:prstClr val="black"/>
                </a:solidFill>
                <a:latin typeface="Arial" panose="020B0604020202020204" pitchFamily="34" charset="0"/>
                <a:cs typeface="Arial" panose="020B0604020202020204" pitchFamily="34" charset="0"/>
              </a:rPr>
              <a:t>control</a:t>
            </a:r>
            <a:r>
              <a:rPr lang="en-GB" sz="2800" dirty="0">
                <a:solidFill>
                  <a:prstClr val="black"/>
                </a:solidFill>
                <a:latin typeface="Arial" panose="020B0604020202020204" pitchFamily="34" charset="0"/>
                <a:cs typeface="Arial" panose="020B0604020202020204" pitchFamily="34" charset="0"/>
              </a:rPr>
              <a:t> related brain circuits (inferior frontal cortex). Examples of ‘cool’ strategies are is to distract yourself or to change your perception of it (look away).</a:t>
            </a:r>
          </a:p>
          <a:p>
            <a:endParaRPr lang="en-GB" sz="2800" dirty="0">
              <a:solidFill>
                <a:prstClr val="black"/>
              </a:solidFill>
              <a:latin typeface="Arial" panose="020B0604020202020204" pitchFamily="34" charset="0"/>
              <a:cs typeface="Arial" panose="020B0604020202020204" pitchFamily="34" charset="0"/>
            </a:endParaRPr>
          </a:p>
          <a:p>
            <a:r>
              <a:rPr lang="en-GB" sz="2800" dirty="0">
                <a:solidFill>
                  <a:prstClr val="black"/>
                </a:solidFill>
                <a:latin typeface="Arial" panose="020B0604020202020204" pitchFamily="34" charset="0"/>
                <a:cs typeface="Arial" panose="020B0604020202020204" pitchFamily="34" charset="0"/>
              </a:rPr>
              <a:t>Hot involves desires and emotions linked to specific, older brain regions (limbic system). Examples of ‘hot’ strategies involving focusing on what is really appealing about it.</a:t>
            </a:r>
          </a:p>
        </p:txBody>
      </p:sp>
      <p:sp>
        <p:nvSpPr>
          <p:cNvPr id="3" name="TextBox 2"/>
          <p:cNvSpPr txBox="1"/>
          <p:nvPr/>
        </p:nvSpPr>
        <p:spPr>
          <a:xfrm>
            <a:off x="0" y="0"/>
            <a:ext cx="9144000" cy="923330"/>
          </a:xfrm>
          <a:prstGeom prst="rect">
            <a:avLst/>
          </a:prstGeom>
          <a:solidFill>
            <a:srgbClr val="FFFF00"/>
          </a:solidFill>
        </p:spPr>
        <p:txBody>
          <a:bodyPr wrap="square" rtlCol="0">
            <a:spAutoFit/>
          </a:bodyPr>
          <a:lstStyle/>
          <a:p>
            <a:pPr algn="ctr"/>
            <a:r>
              <a:rPr lang="en-GB" sz="5400" dirty="0">
                <a:solidFill>
                  <a:prstClr val="black"/>
                </a:solidFill>
                <a:latin typeface="Arial" panose="020B0604020202020204" pitchFamily="34" charset="0"/>
                <a:cs typeface="Arial" panose="020B0604020202020204" pitchFamily="34" charset="0"/>
              </a:rPr>
              <a:t>Cool and Hot Systems</a:t>
            </a:r>
          </a:p>
        </p:txBody>
      </p:sp>
      <p:pic>
        <p:nvPicPr>
          <p:cNvPr id="3074" name="Picture 2" descr="C:\Users\vevagora\AppData\Local\Microsoft\Windows\Temporary Internet Files\Content.IE5\4RJG9KOS\hot_button[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266230"/>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vevagora\AppData\Local\Microsoft\Windows\Temporary Internet Files\Content.IE5\4RJG9KOS\col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00577"/>
            <a:ext cx="2256091" cy="2957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759753"/>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923330"/>
            <a:ext cx="5943600" cy="5509200"/>
          </a:xfrm>
          <a:prstGeom prst="rect">
            <a:avLst/>
          </a:prstGeom>
          <a:noFill/>
        </p:spPr>
        <p:txBody>
          <a:bodyPr wrap="square" rtlCol="0">
            <a:spAutoFit/>
          </a:bodyPr>
          <a:lstStyle/>
          <a:p>
            <a:r>
              <a:rPr lang="en-GB" sz="3200" dirty="0">
                <a:solidFill>
                  <a:prstClr val="black"/>
                </a:solidFill>
                <a:latin typeface="Arial" panose="020B0604020202020204" pitchFamily="34" charset="0"/>
                <a:cs typeface="Arial" panose="020B0604020202020204" pitchFamily="34" charset="0"/>
              </a:rPr>
              <a:t>Casey wanted to consider whether </a:t>
            </a:r>
          </a:p>
          <a:p>
            <a:pPr marL="285750" indent="-285750">
              <a:buFont typeface="Arial" panose="020B0604020202020204" pitchFamily="34" charset="0"/>
              <a:buChar char="•"/>
            </a:pPr>
            <a:r>
              <a:rPr lang="en-GB" sz="3200" dirty="0">
                <a:solidFill>
                  <a:prstClr val="black"/>
                </a:solidFill>
                <a:latin typeface="Arial" panose="020B0604020202020204" pitchFamily="34" charset="0"/>
                <a:cs typeface="Arial" panose="020B0604020202020204" pitchFamily="34" charset="0"/>
              </a:rPr>
              <a:t>The ability to delay of gratification in childhood predicts </a:t>
            </a:r>
          </a:p>
          <a:p>
            <a:pPr marL="285750" indent="-285750">
              <a:buFont typeface="Arial" panose="020B0604020202020204" pitchFamily="34" charset="0"/>
              <a:buChar char="•"/>
            </a:pPr>
            <a:r>
              <a:rPr lang="en-GB" sz="3200" dirty="0">
                <a:solidFill>
                  <a:prstClr val="black"/>
                </a:solidFill>
                <a:latin typeface="Arial" panose="020B0604020202020204" pitchFamily="34" charset="0"/>
                <a:cs typeface="Arial" panose="020B0604020202020204" pitchFamily="34" charset="0"/>
              </a:rPr>
              <a:t>impulse control abilities </a:t>
            </a:r>
          </a:p>
          <a:p>
            <a:pPr marL="285750" indent="-285750">
              <a:buFont typeface="Arial" panose="020B0604020202020204" pitchFamily="34" charset="0"/>
              <a:buChar char="•"/>
            </a:pPr>
            <a:r>
              <a:rPr lang="en-GB" sz="3200" dirty="0">
                <a:solidFill>
                  <a:prstClr val="black"/>
                </a:solidFill>
                <a:latin typeface="Arial" panose="020B0604020202020204" pitchFamily="34" charset="0"/>
                <a:cs typeface="Arial" panose="020B0604020202020204" pitchFamily="34" charset="0"/>
              </a:rPr>
              <a:t>and sensitivity to alluring or social cues (happy faces) </a:t>
            </a:r>
          </a:p>
          <a:p>
            <a:pPr marL="285750" indent="-285750">
              <a:buFont typeface="Arial" panose="020B0604020202020204" pitchFamily="34" charset="0"/>
              <a:buChar char="•"/>
            </a:pPr>
            <a:r>
              <a:rPr lang="en-GB" sz="3200" dirty="0">
                <a:solidFill>
                  <a:prstClr val="black"/>
                </a:solidFill>
                <a:latin typeface="Arial" panose="020B0604020202020204" pitchFamily="34" charset="0"/>
                <a:cs typeface="Arial" panose="020B0604020202020204" pitchFamily="34" charset="0"/>
              </a:rPr>
              <a:t>Shown in brain scans (fMRI)</a:t>
            </a:r>
          </a:p>
          <a:p>
            <a:pPr marL="285750" indent="-285750">
              <a:buFont typeface="Arial" panose="020B0604020202020204" pitchFamily="34" charset="0"/>
              <a:buChar char="•"/>
            </a:pPr>
            <a:r>
              <a:rPr lang="en-GB" sz="3200" dirty="0">
                <a:solidFill>
                  <a:prstClr val="black"/>
                </a:solidFill>
                <a:latin typeface="Arial" panose="020B0604020202020204" pitchFamily="34" charset="0"/>
                <a:cs typeface="Arial" panose="020B0604020202020204" pitchFamily="34" charset="0"/>
              </a:rPr>
              <a:t>of participants were in their 40s.</a:t>
            </a:r>
          </a:p>
        </p:txBody>
      </p:sp>
      <p:sp>
        <p:nvSpPr>
          <p:cNvPr id="3" name="TextBox 2"/>
          <p:cNvSpPr txBox="1"/>
          <p:nvPr/>
        </p:nvSpPr>
        <p:spPr>
          <a:xfrm>
            <a:off x="0" y="0"/>
            <a:ext cx="9144000" cy="923330"/>
          </a:xfrm>
          <a:prstGeom prst="rect">
            <a:avLst/>
          </a:prstGeom>
          <a:solidFill>
            <a:srgbClr val="FFFF00"/>
          </a:solidFill>
        </p:spPr>
        <p:txBody>
          <a:bodyPr wrap="square" rtlCol="0">
            <a:spAutoFit/>
          </a:bodyPr>
          <a:lstStyle/>
          <a:p>
            <a:pPr algn="ctr"/>
            <a:r>
              <a:rPr lang="en-GB" sz="5400" dirty="0">
                <a:solidFill>
                  <a:prstClr val="black"/>
                </a:solidFill>
                <a:latin typeface="Arial" panose="020B0604020202020204" pitchFamily="34" charset="0"/>
                <a:cs typeface="Arial" panose="020B0604020202020204" pitchFamily="34" charset="0"/>
              </a:rPr>
              <a:t>fMRI</a:t>
            </a:r>
          </a:p>
        </p:txBody>
      </p:sp>
      <p:pic>
        <p:nvPicPr>
          <p:cNvPr id="3074" name="Picture 2" descr="http://www.trueimpact.ca/wp-content/uploads/2013/03/GE-fmri-machi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1" y="1828800"/>
            <a:ext cx="3352800" cy="2513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331448"/>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923330"/>
            <a:ext cx="5943600" cy="5878532"/>
          </a:xfrm>
          <a:prstGeom prst="rect">
            <a:avLst/>
          </a:prstGeom>
          <a:noFill/>
        </p:spPr>
        <p:txBody>
          <a:bodyPr wrap="square" rtlCol="0">
            <a:spAutoFit/>
          </a:bodyPr>
          <a:lstStyle/>
          <a:p>
            <a:r>
              <a:rPr lang="en-GB" sz="8000" dirty="0">
                <a:solidFill>
                  <a:prstClr val="black"/>
                </a:solidFill>
                <a:latin typeface="Arial" panose="020B0604020202020204" pitchFamily="34" charset="0"/>
                <a:cs typeface="Arial" panose="020B0604020202020204" pitchFamily="34" charset="0"/>
              </a:rPr>
              <a:t>What is fMRI? [2]</a:t>
            </a:r>
          </a:p>
          <a:p>
            <a:r>
              <a:rPr lang="en-GB" sz="7200" dirty="0">
                <a:solidFill>
                  <a:prstClr val="black"/>
                </a:solidFill>
                <a:latin typeface="Arial" panose="020B0604020202020204" pitchFamily="34" charset="0"/>
                <a:cs typeface="Arial" panose="020B0604020202020204" pitchFamily="34" charset="0"/>
              </a:rPr>
              <a:t>Explain what happens in fMRI. [4]</a:t>
            </a:r>
          </a:p>
        </p:txBody>
      </p:sp>
      <p:sp>
        <p:nvSpPr>
          <p:cNvPr id="3" name="TextBox 2"/>
          <p:cNvSpPr txBox="1"/>
          <p:nvPr/>
        </p:nvSpPr>
        <p:spPr>
          <a:xfrm>
            <a:off x="0" y="0"/>
            <a:ext cx="9144000" cy="923330"/>
          </a:xfrm>
          <a:prstGeom prst="rect">
            <a:avLst/>
          </a:prstGeom>
          <a:solidFill>
            <a:srgbClr val="FFFF00"/>
          </a:solidFill>
        </p:spPr>
        <p:txBody>
          <a:bodyPr wrap="square" rtlCol="0">
            <a:spAutoFit/>
          </a:bodyPr>
          <a:lstStyle/>
          <a:p>
            <a:pPr algn="ctr"/>
            <a:r>
              <a:rPr lang="en-GB" sz="5400" dirty="0">
                <a:solidFill>
                  <a:prstClr val="black"/>
                </a:solidFill>
                <a:latin typeface="Arial" panose="020B0604020202020204" pitchFamily="34" charset="0"/>
                <a:cs typeface="Arial" panose="020B0604020202020204" pitchFamily="34" charset="0"/>
              </a:rPr>
              <a:t>fMRI</a:t>
            </a:r>
          </a:p>
        </p:txBody>
      </p:sp>
      <p:pic>
        <p:nvPicPr>
          <p:cNvPr id="3074" name="Picture 2" descr="http://www.trueimpact.ca/wp-content/uploads/2013/03/GE-fmri-machi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1" y="1828800"/>
            <a:ext cx="3352800" cy="25137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91000" y="6155531"/>
            <a:ext cx="4572000" cy="646331"/>
          </a:xfrm>
          <a:prstGeom prst="rect">
            <a:avLst/>
          </a:prstGeom>
        </p:spPr>
        <p:txBody>
          <a:bodyPr>
            <a:spAutoFit/>
          </a:bodyPr>
          <a:lstStyle/>
          <a:p>
            <a:r>
              <a:rPr lang="en-GB" dirty="0">
                <a:solidFill>
                  <a:prstClr val="black"/>
                </a:solidFill>
                <a:latin typeface="Arial" panose="020B0604020202020204" pitchFamily="34" charset="0"/>
                <a:hlinkClick r:id="rId3"/>
              </a:rPr>
              <a:t>https://www.youtube.com/watch?v=BmQR57V5TVU</a:t>
            </a:r>
            <a:r>
              <a:rPr lang="en-GB" dirty="0">
                <a:solidFill>
                  <a:prstClr val="black"/>
                </a:solidFill>
                <a:latin typeface="Arial" panose="020B0604020202020204" pitchFamily="34" charset="0"/>
              </a:rPr>
              <a:t> </a:t>
            </a:r>
          </a:p>
        </p:txBody>
      </p:sp>
    </p:spTree>
    <p:extLst>
      <p:ext uri="{BB962C8B-B14F-4D97-AF65-F5344CB8AC3E}">
        <p14:creationId xmlns:p14="http://schemas.microsoft.com/office/powerpoint/2010/main" val="2090906889"/>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GB" dirty="0" smtClean="0"/>
              <a:t>Procedure</a:t>
            </a:r>
            <a:endParaRPr lang="en-GB" dirty="0"/>
          </a:p>
        </p:txBody>
      </p:sp>
      <p:sp>
        <p:nvSpPr>
          <p:cNvPr id="3" name="Content Placeholder 2"/>
          <p:cNvSpPr>
            <a:spLocks noGrp="1"/>
          </p:cNvSpPr>
          <p:nvPr>
            <p:ph idx="1"/>
          </p:nvPr>
        </p:nvSpPr>
        <p:spPr>
          <a:xfrm>
            <a:off x="0" y="1600200"/>
            <a:ext cx="5076056" cy="5141167"/>
          </a:xfrm>
        </p:spPr>
        <p:txBody>
          <a:bodyPr>
            <a:normAutofit lnSpcReduction="10000"/>
          </a:bodyPr>
          <a:lstStyle/>
          <a:p>
            <a:r>
              <a:rPr lang="en-GB" dirty="0"/>
              <a:t>fMRI was used to examine activity in the ventral striatum and inferior frontal gyrus to see if it correlated with delay of gratification</a:t>
            </a:r>
            <a:r>
              <a:rPr lang="en-GB" dirty="0" smtClean="0"/>
              <a:t>.</a:t>
            </a:r>
          </a:p>
          <a:p>
            <a:r>
              <a:rPr lang="en-GB" dirty="0" smtClean="0"/>
              <a:t>An </a:t>
            </a:r>
            <a:r>
              <a:rPr lang="en-GB" dirty="0"/>
              <a:t>electronic response pad was used to record responses to facial stimuli and reaction times</a:t>
            </a:r>
            <a:r>
              <a:rPr lang="en-GB" dirty="0" smtClean="0"/>
              <a:t>.</a:t>
            </a:r>
            <a:endParaRPr lang="en-GB" dirty="0"/>
          </a:p>
        </p:txBody>
      </p:sp>
      <p:pic>
        <p:nvPicPr>
          <p:cNvPr id="5122" name="Picture 2" descr="C:\Users\Evagora\AppData\Local\Microsoft\Windows\Temporary Internet Files\Content.IE5\64FUQ5Q8\mri[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3080" y="1447411"/>
            <a:ext cx="3907411" cy="252028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Evagora\AppData\Local\Microsoft\Windows\Temporary Internet Files\Content.IE5\P4V0JDQO\mri_brai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8035" y="3943350"/>
            <a:ext cx="285750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415954"/>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994647" cy="1143000"/>
          </a:xfrm>
          <a:solidFill>
            <a:srgbClr val="FFFF00"/>
          </a:solidFill>
        </p:spPr>
        <p:txBody>
          <a:bodyPr/>
          <a:lstStyle/>
          <a:p>
            <a:r>
              <a:rPr lang="en-GB" dirty="0" smtClean="0"/>
              <a:t>Procedure</a:t>
            </a:r>
            <a:endParaRPr lang="en-GB" dirty="0"/>
          </a:p>
        </p:txBody>
      </p:sp>
      <p:sp>
        <p:nvSpPr>
          <p:cNvPr id="3" name="Content Placeholder 2"/>
          <p:cNvSpPr>
            <a:spLocks noGrp="1"/>
          </p:cNvSpPr>
          <p:nvPr>
            <p:ph idx="1"/>
          </p:nvPr>
        </p:nvSpPr>
        <p:spPr>
          <a:xfrm>
            <a:off x="0" y="1600200"/>
            <a:ext cx="6516216" cy="5141167"/>
          </a:xfrm>
        </p:spPr>
        <p:txBody>
          <a:bodyPr>
            <a:normAutofit fontScale="92500" lnSpcReduction="20000"/>
          </a:bodyPr>
          <a:lstStyle/>
          <a:p>
            <a:r>
              <a:rPr lang="en-GB" dirty="0" smtClean="0"/>
              <a:t>Participants </a:t>
            </a:r>
            <a:r>
              <a:rPr lang="en-GB" dirty="0"/>
              <a:t>completed a “hot” version of the go/no-go task similar to that used in Experiment 1. </a:t>
            </a:r>
          </a:p>
          <a:p>
            <a:r>
              <a:rPr lang="en-GB" dirty="0"/>
              <a:t>48 trials were presented per run (35 go, 13 no-go)</a:t>
            </a:r>
          </a:p>
          <a:p>
            <a:r>
              <a:rPr lang="en-GB" dirty="0" smtClean="0"/>
              <a:t>Each </a:t>
            </a:r>
            <a:r>
              <a:rPr lang="en-GB" dirty="0"/>
              <a:t>face stimulus was presented for </a:t>
            </a:r>
            <a:r>
              <a:rPr lang="en-GB" dirty="0" smtClean="0"/>
              <a:t>500 milliseconds</a:t>
            </a:r>
            <a:r>
              <a:rPr lang="en-GB" dirty="0"/>
              <a:t>, followed by intervals ranging from 2 to 14.5 seconds.</a:t>
            </a:r>
          </a:p>
          <a:p>
            <a:r>
              <a:rPr lang="en-GB" dirty="0" smtClean="0"/>
              <a:t>Data </a:t>
            </a:r>
            <a:r>
              <a:rPr lang="en-GB" dirty="0"/>
              <a:t>was collected for 26 no-go trials and 70 go trials per expression.</a:t>
            </a:r>
          </a:p>
        </p:txBody>
      </p:sp>
      <p:pic>
        <p:nvPicPr>
          <p:cNvPr id="5122" name="Picture 2" descr="C:\Users\Evagora\AppData\Local\Microsoft\Windows\Temporary Internet Files\Content.IE5\64FUQ5Q8\mri[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785" y="0"/>
            <a:ext cx="2860192" cy="184482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Evagora\AppData\Local\Microsoft\Windows\Temporary Internet Files\Content.IE5\P4V0JDQO\mri_brai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2272" y="3859893"/>
            <a:ext cx="285750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324115"/>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994647" cy="1143000"/>
          </a:xfrm>
          <a:solidFill>
            <a:srgbClr val="FFFF00"/>
          </a:solidFill>
        </p:spPr>
        <p:txBody>
          <a:bodyPr/>
          <a:lstStyle/>
          <a:p>
            <a:r>
              <a:rPr lang="en-GB" dirty="0" smtClean="0"/>
              <a:t>Results</a:t>
            </a:r>
            <a:endParaRPr lang="en-GB" dirty="0"/>
          </a:p>
        </p:txBody>
      </p:sp>
      <p:sp>
        <p:nvSpPr>
          <p:cNvPr id="3" name="Content Placeholder 2"/>
          <p:cNvSpPr>
            <a:spLocks noGrp="1"/>
          </p:cNvSpPr>
          <p:nvPr>
            <p:ph idx="1"/>
          </p:nvPr>
        </p:nvSpPr>
        <p:spPr>
          <a:xfrm>
            <a:off x="0" y="1600200"/>
            <a:ext cx="6516216" cy="5141167"/>
          </a:xfrm>
        </p:spPr>
        <p:txBody>
          <a:bodyPr>
            <a:normAutofit fontScale="77500" lnSpcReduction="20000"/>
          </a:bodyPr>
          <a:lstStyle/>
          <a:p>
            <a:pPr marL="0" lvl="0" indent="0">
              <a:buNone/>
            </a:pPr>
            <a:r>
              <a:rPr lang="en-GB" dirty="0"/>
              <a:t>Reaction times (inside the scanner)</a:t>
            </a:r>
          </a:p>
          <a:p>
            <a:r>
              <a:rPr lang="en-GB" dirty="0"/>
              <a:t>There was no significant difference between the two delay groups on reaction times in correct “go” </a:t>
            </a:r>
            <a:r>
              <a:rPr lang="en-GB" dirty="0" smtClean="0"/>
              <a:t>trials</a:t>
            </a:r>
          </a:p>
          <a:p>
            <a:endParaRPr lang="en-GB" dirty="0"/>
          </a:p>
          <a:p>
            <a:pPr marL="0" lvl="0" indent="0">
              <a:buNone/>
            </a:pPr>
            <a:r>
              <a:rPr lang="en-GB" dirty="0"/>
              <a:t>Accuracy (inside the scanner)</a:t>
            </a:r>
          </a:p>
          <a:p>
            <a:r>
              <a:rPr lang="en-GB" dirty="0" smtClean="0"/>
              <a:t>Accuracy </a:t>
            </a:r>
            <a:r>
              <a:rPr lang="en-GB" dirty="0"/>
              <a:t>across both groups was very high for “go” trials (mean 98.2% correct hits) with more variable performance to “no-go” trials (12.4% false alarm rate</a:t>
            </a:r>
            <a:r>
              <a:rPr lang="en-GB" dirty="0" smtClean="0"/>
              <a:t>).</a:t>
            </a:r>
          </a:p>
          <a:p>
            <a:endParaRPr lang="en-GB" dirty="0"/>
          </a:p>
          <a:p>
            <a:r>
              <a:rPr lang="en-GB" dirty="0" smtClean="0"/>
              <a:t>On </a:t>
            </a:r>
            <a:r>
              <a:rPr lang="en-GB" dirty="0"/>
              <a:t>the no-go trials low delayers committed more false alarms in the “hot” task than high delayers.</a:t>
            </a:r>
          </a:p>
          <a:p>
            <a:pPr marL="0" indent="0">
              <a:buNone/>
            </a:pPr>
            <a:endParaRPr lang="en-GB" dirty="0"/>
          </a:p>
        </p:txBody>
      </p:sp>
      <p:pic>
        <p:nvPicPr>
          <p:cNvPr id="5122" name="Picture 2" descr="C:\Users\Evagora\AppData\Local\Microsoft\Windows\Temporary Internet Files\Content.IE5\64FUQ5Q8\mri[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785" y="0"/>
            <a:ext cx="2860192" cy="184482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Evagora\AppData\Local\Microsoft\Windows\Temporary Internet Files\Content.IE5\P4V0JDQO\mri_brai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2272" y="3859893"/>
            <a:ext cx="285750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788221"/>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0" y="-1173"/>
            <a:ext cx="4994647" cy="1143000"/>
          </a:xfrm>
          <a:solidFill>
            <a:srgbClr val="FFFF00"/>
          </a:solidFill>
        </p:spPr>
        <p:txBody>
          <a:bodyPr/>
          <a:lstStyle/>
          <a:p>
            <a:r>
              <a:rPr lang="en-GB" dirty="0" smtClean="0"/>
              <a:t>Results</a:t>
            </a:r>
            <a:endParaRPr lang="en-GB" dirty="0"/>
          </a:p>
        </p:txBody>
      </p:sp>
      <p:sp>
        <p:nvSpPr>
          <p:cNvPr id="3" name="Content Placeholder 2"/>
          <p:cNvSpPr>
            <a:spLocks noGrp="1"/>
          </p:cNvSpPr>
          <p:nvPr>
            <p:ph idx="1"/>
          </p:nvPr>
        </p:nvSpPr>
        <p:spPr>
          <a:xfrm>
            <a:off x="0" y="1268760"/>
            <a:ext cx="8892480" cy="5589240"/>
          </a:xfrm>
        </p:spPr>
        <p:txBody>
          <a:bodyPr>
            <a:noAutofit/>
          </a:bodyPr>
          <a:lstStyle/>
          <a:p>
            <a:pPr marL="0" indent="0">
              <a:spcBef>
                <a:spcPts val="0"/>
              </a:spcBef>
              <a:buNone/>
            </a:pPr>
            <a:r>
              <a:rPr lang="en-GB" sz="2400" b="1" dirty="0" smtClean="0"/>
              <a:t>fMRI </a:t>
            </a:r>
            <a:r>
              <a:rPr lang="en-GB" sz="2400" b="1" dirty="0"/>
              <a:t>Scan Results</a:t>
            </a:r>
          </a:p>
          <a:p>
            <a:pPr lvl="0">
              <a:spcBef>
                <a:spcPts val="0"/>
              </a:spcBef>
            </a:pPr>
            <a:r>
              <a:rPr lang="en-GB" sz="2400" dirty="0"/>
              <a:t>The </a:t>
            </a:r>
            <a:r>
              <a:rPr lang="en-GB" sz="2400" b="1" dirty="0"/>
              <a:t>right inferior frontal gyrus</a:t>
            </a:r>
            <a:r>
              <a:rPr lang="en-GB" sz="2400" dirty="0"/>
              <a:t> was involved in withholding responses</a:t>
            </a:r>
            <a:r>
              <a:rPr lang="en-GB" sz="2400" dirty="0" smtClean="0"/>
              <a:t>:</a:t>
            </a:r>
          </a:p>
          <a:p>
            <a:pPr marL="0" lvl="0" indent="0">
              <a:spcBef>
                <a:spcPts val="0"/>
              </a:spcBef>
              <a:buNone/>
            </a:pPr>
            <a:endParaRPr lang="en-GB" sz="2400" dirty="0"/>
          </a:p>
          <a:p>
            <a:pPr>
              <a:spcBef>
                <a:spcPts val="0"/>
              </a:spcBef>
            </a:pPr>
            <a:r>
              <a:rPr lang="en-GB" sz="2400" dirty="0"/>
              <a:t>Low delayers showed reduced activity of the </a:t>
            </a:r>
            <a:r>
              <a:rPr lang="en-GB" sz="2400" b="1" dirty="0"/>
              <a:t>inferior frontal gyrus </a:t>
            </a:r>
            <a:r>
              <a:rPr lang="en-GB" sz="2400" dirty="0"/>
              <a:t>during the “no-go” trials compared to high delayers or during “go” trials.</a:t>
            </a:r>
          </a:p>
          <a:p>
            <a:pPr>
              <a:spcBef>
                <a:spcPts val="0"/>
              </a:spcBef>
            </a:pPr>
            <a:endParaRPr lang="en-GB" sz="2400" dirty="0"/>
          </a:p>
          <a:p>
            <a:pPr lvl="0">
              <a:spcBef>
                <a:spcPts val="0"/>
              </a:spcBef>
            </a:pPr>
            <a:r>
              <a:rPr lang="en-GB" sz="2400" dirty="0"/>
              <a:t>There were significant differences between high and low delayers in the </a:t>
            </a:r>
            <a:r>
              <a:rPr lang="en-GB" sz="2400" b="1" dirty="0"/>
              <a:t>ventral striatum </a:t>
            </a:r>
            <a:r>
              <a:rPr lang="en-GB" sz="2400" dirty="0"/>
              <a:t>(reward-related region) during no-go and go trials. </a:t>
            </a:r>
            <a:endParaRPr lang="en-GB" sz="2400" dirty="0" smtClean="0"/>
          </a:p>
          <a:p>
            <a:pPr marL="0" lvl="0" indent="0">
              <a:spcBef>
                <a:spcPts val="0"/>
              </a:spcBef>
              <a:buNone/>
            </a:pPr>
            <a:endParaRPr lang="en-GB" sz="2400" dirty="0"/>
          </a:p>
          <a:p>
            <a:pPr>
              <a:spcBef>
                <a:spcPts val="0"/>
              </a:spcBef>
            </a:pPr>
            <a:r>
              <a:rPr lang="en-GB" sz="2400" dirty="0"/>
              <a:t>Low delayers had high levels of activity in the</a:t>
            </a:r>
            <a:r>
              <a:rPr lang="en-GB" sz="2400" b="1" dirty="0"/>
              <a:t> ventral striatum </a:t>
            </a:r>
            <a:r>
              <a:rPr lang="en-GB" sz="2400" dirty="0"/>
              <a:t>compared to high delayers. This was most prominent during 'hot' no-go trials (happy face)</a:t>
            </a:r>
          </a:p>
        </p:txBody>
      </p:sp>
      <p:pic>
        <p:nvPicPr>
          <p:cNvPr id="5122" name="Picture 2" descr="C:\Users\Evagora\AppData\Local\Microsoft\Windows\Temporary Internet Files\Content.IE5\64FUQ5Q8\mri[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3" y="0"/>
            <a:ext cx="2547753" cy="164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777846"/>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0" y="-1173"/>
            <a:ext cx="4994647" cy="1143000"/>
          </a:xfrm>
          <a:solidFill>
            <a:srgbClr val="FFFF00"/>
          </a:solidFill>
        </p:spPr>
        <p:txBody>
          <a:bodyPr/>
          <a:lstStyle/>
          <a:p>
            <a:r>
              <a:rPr lang="en-GB" dirty="0" smtClean="0"/>
              <a:t>Conclusion</a:t>
            </a:r>
            <a:endParaRPr lang="en-GB" dirty="0"/>
          </a:p>
        </p:txBody>
      </p:sp>
      <p:sp>
        <p:nvSpPr>
          <p:cNvPr id="3" name="Content Placeholder 2"/>
          <p:cNvSpPr>
            <a:spLocks noGrp="1"/>
          </p:cNvSpPr>
          <p:nvPr>
            <p:ph idx="1"/>
          </p:nvPr>
        </p:nvSpPr>
        <p:spPr>
          <a:xfrm>
            <a:off x="0" y="1268760"/>
            <a:ext cx="5724128" cy="5589240"/>
          </a:xfrm>
        </p:spPr>
        <p:txBody>
          <a:bodyPr>
            <a:noAutofit/>
          </a:bodyPr>
          <a:lstStyle/>
          <a:p>
            <a:pPr lvl="0"/>
            <a:r>
              <a:rPr lang="en-GB" sz="3600" dirty="0"/>
              <a:t>Ability to resist temptation is supported by neural networks in the brain: low delayers have lowered activity in the inferior frontal gyrus and increased activity in the ventral striatum </a:t>
            </a:r>
          </a:p>
        </p:txBody>
      </p:sp>
      <p:pic>
        <p:nvPicPr>
          <p:cNvPr id="9218" name="Picture 2" descr="C:\Users\Evagora\AppData\Local\Microsoft\Windows\Temporary Internet Files\Content.IE5\64FUQ5Q8\conclusion[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88840"/>
            <a:ext cx="5539038" cy="348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728685"/>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0" y="-1173"/>
            <a:ext cx="9131470" cy="1143000"/>
          </a:xfrm>
          <a:solidFill>
            <a:srgbClr val="FFFF00"/>
          </a:solidFill>
        </p:spPr>
        <p:txBody>
          <a:bodyPr/>
          <a:lstStyle/>
          <a:p>
            <a:r>
              <a:rPr lang="en-GB" dirty="0" smtClean="0"/>
              <a:t>Maths Moment</a:t>
            </a:r>
            <a:endParaRPr lang="en-GB" dirty="0"/>
          </a:p>
        </p:txBody>
      </p:sp>
      <p:sp>
        <p:nvSpPr>
          <p:cNvPr id="4" name="Content Placeholder 3"/>
          <p:cNvSpPr>
            <a:spLocks noGrp="1"/>
          </p:cNvSpPr>
          <p:nvPr>
            <p:ph idx="1"/>
          </p:nvPr>
        </p:nvSpPr>
        <p:spPr/>
        <p:txBody>
          <a:bodyPr/>
          <a:lstStyle/>
          <a:p>
            <a:endParaRPr lang="en-GB"/>
          </a:p>
        </p:txBody>
      </p:sp>
      <p:pic>
        <p:nvPicPr>
          <p:cNvPr id="5" name="Picture 4"/>
          <p:cNvPicPr>
            <a:picLocks noChangeAspect="1"/>
          </p:cNvPicPr>
          <p:nvPr/>
        </p:nvPicPr>
        <p:blipFill rotWithShape="1">
          <a:blip r:embed="rId3"/>
          <a:srcRect l="24958" t="18080" r="27321" b="8841"/>
          <a:stretch/>
        </p:blipFill>
        <p:spPr>
          <a:xfrm rot="369322">
            <a:off x="3279359" y="1630889"/>
            <a:ext cx="5183025" cy="4464586"/>
          </a:xfrm>
          <a:prstGeom prst="rect">
            <a:avLst/>
          </a:prstGeom>
        </p:spPr>
      </p:pic>
      <p:pic>
        <p:nvPicPr>
          <p:cNvPr id="7" name="Picture 2" descr="http://www.mymarketresearchmethods.com/wp-content/uploads/2013/01/chartinfographic.jpg"/>
          <p:cNvPicPr>
            <a:picLocks noChangeAspect="1" noChangeArrowheads="1"/>
          </p:cNvPicPr>
          <p:nvPr/>
        </p:nvPicPr>
        <p:blipFill rotWithShape="1">
          <a:blip r:embed="rId4">
            <a:extLst>
              <a:ext uri="{28A0092B-C50C-407E-A947-70E740481C1C}">
                <a14:useLocalDpi xmlns:a14="http://schemas.microsoft.com/office/drawing/2010/main" val="0"/>
              </a:ext>
            </a:extLst>
          </a:blip>
          <a:srcRect l="5142" t="9300" r="4662" b="-412"/>
          <a:stretch/>
        </p:blipFill>
        <p:spPr bwMode="auto">
          <a:xfrm>
            <a:off x="64059" y="2888327"/>
            <a:ext cx="3787861" cy="3688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324862"/>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0" y="0"/>
            <a:ext cx="6267273" cy="971600"/>
          </a:xfrm>
          <a:solidFill>
            <a:srgbClr val="FFFF00"/>
          </a:solidFill>
        </p:spPr>
        <p:txBody>
          <a:bodyPr>
            <a:normAutofit/>
          </a:bodyPr>
          <a:lstStyle/>
          <a:p>
            <a:r>
              <a:rPr lang="en-GB" dirty="0" smtClean="0"/>
              <a:t>Timed Test</a:t>
            </a:r>
            <a:endParaRPr lang="en-GB" dirty="0"/>
          </a:p>
        </p:txBody>
      </p:sp>
      <p:pic>
        <p:nvPicPr>
          <p:cNvPr id="10242" name="Picture 2" descr="http://is5.mzstatic.com/image/thumb/Purple1/v4/35/1b/3c/351b3ce4-b31f-7ad9-050c-6942266a0866/source/175x175b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94113"/>
            <a:ext cx="3563888" cy="356388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pp.userapi.com/c622130/v622130902/3470f/U6HA0gaWrO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5607" y="-68188"/>
            <a:ext cx="4128393" cy="4128393"/>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4785" t="25186" r="13281" b="10938"/>
          <a:stretch/>
        </p:blipFill>
        <p:spPr bwMode="auto">
          <a:xfrm rot="21174760">
            <a:off x="3275856" y="2564904"/>
            <a:ext cx="2345084" cy="3518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908720"/>
            <a:ext cx="4572000" cy="923330"/>
          </a:xfrm>
          <a:prstGeom prst="rect">
            <a:avLst/>
          </a:prstGeom>
        </p:spPr>
        <p:txBody>
          <a:bodyPr>
            <a:spAutoFit/>
          </a:bodyPr>
          <a:lstStyle/>
          <a:p>
            <a:r>
              <a:rPr lang="en-GB" dirty="0">
                <a:hlinkClick r:id="rId6"/>
              </a:rPr>
              <a:t>https://quizlet.com/199445104/ocr-psychology-biological-area-sperry-and-casey-flash-cards</a:t>
            </a:r>
            <a:r>
              <a:rPr lang="en-GB" dirty="0" smtClean="0">
                <a:hlinkClick r:id="rId6"/>
              </a:rPr>
              <a:t>/</a:t>
            </a:r>
            <a:r>
              <a:rPr lang="en-GB" dirty="0" smtClean="0"/>
              <a:t> </a:t>
            </a:r>
            <a:endParaRPr lang="en-GB" dirty="0"/>
          </a:p>
        </p:txBody>
      </p:sp>
    </p:spTree>
    <p:extLst>
      <p:ext uri="{BB962C8B-B14F-4D97-AF65-F5344CB8AC3E}">
        <p14:creationId xmlns:p14="http://schemas.microsoft.com/office/powerpoint/2010/main" val="2802944278"/>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kenawee.com/wp-content/uploads/2017/01/trade-forex-unemotionally-612x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9351" cy="4185978"/>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rot="16200000">
            <a:off x="7723212" y="4071678"/>
            <a:ext cx="1371600" cy="2057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extBox 2"/>
          <p:cNvSpPr txBox="1"/>
          <p:nvPr/>
        </p:nvSpPr>
        <p:spPr>
          <a:xfrm>
            <a:off x="41648" y="5333999"/>
            <a:ext cx="8568952" cy="1323439"/>
          </a:xfrm>
          <a:prstGeom prst="rect">
            <a:avLst/>
          </a:prstGeom>
          <a:noFill/>
        </p:spPr>
        <p:txBody>
          <a:bodyPr wrap="square" rtlCol="0">
            <a:spAutoFit/>
          </a:bodyPr>
          <a:lstStyle/>
          <a:p>
            <a:r>
              <a:rPr lang="en-GB" sz="4000" dirty="0" smtClean="0">
                <a:latin typeface="Arial" panose="020B0604020202020204" pitchFamily="34" charset="0"/>
                <a:cs typeface="Arial" panose="020B0604020202020204" pitchFamily="34" charset="0"/>
              </a:rPr>
              <a:t>Why is this face an example of a socially alluring hot cue?</a:t>
            </a:r>
            <a:endParaRPr lang="en-GB"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750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xit" presetSubtype="21" fill="hold" grpId="0" nodeType="clickEffect">
                                  <p:stCondLst>
                                    <p:cond delay="0"/>
                                  </p:stCondLst>
                                  <p:childTnLst>
                                    <p:animEffect transition="out" filter="barn(inVertic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9001" y="1053644"/>
            <a:ext cx="5814744" cy="5632311"/>
          </a:xfrm>
          <a:prstGeom prst="rect">
            <a:avLst/>
          </a:prstGeom>
          <a:noFill/>
        </p:spPr>
        <p:txBody>
          <a:bodyPr wrap="square" rtlCol="0">
            <a:spAutoFit/>
          </a:bodyPr>
          <a:lstStyle/>
          <a:p>
            <a:r>
              <a:rPr lang="en-GB" sz="7200" dirty="0">
                <a:solidFill>
                  <a:prstClr val="black"/>
                </a:solidFill>
                <a:latin typeface="Arial" panose="020B0604020202020204" pitchFamily="34" charset="0"/>
                <a:cs typeface="Arial" panose="020B0604020202020204" pitchFamily="34" charset="0"/>
              </a:rPr>
              <a:t>Cool = inferior frontal gyrus</a:t>
            </a:r>
          </a:p>
          <a:p>
            <a:r>
              <a:rPr lang="en-GB" sz="7200" dirty="0">
                <a:solidFill>
                  <a:prstClr val="black"/>
                </a:solidFill>
                <a:latin typeface="Arial" panose="020B0604020202020204" pitchFamily="34" charset="0"/>
                <a:cs typeface="Arial" panose="020B0604020202020204" pitchFamily="34" charset="0"/>
              </a:rPr>
              <a:t>Hot = limbic system</a:t>
            </a:r>
          </a:p>
        </p:txBody>
      </p:sp>
      <p:sp>
        <p:nvSpPr>
          <p:cNvPr id="3" name="TextBox 2"/>
          <p:cNvSpPr txBox="1"/>
          <p:nvPr/>
        </p:nvSpPr>
        <p:spPr>
          <a:xfrm>
            <a:off x="0" y="0"/>
            <a:ext cx="9144000" cy="923330"/>
          </a:xfrm>
          <a:prstGeom prst="rect">
            <a:avLst/>
          </a:prstGeom>
          <a:solidFill>
            <a:srgbClr val="FFFF00"/>
          </a:solidFill>
        </p:spPr>
        <p:txBody>
          <a:bodyPr wrap="square" rtlCol="0">
            <a:spAutoFit/>
          </a:bodyPr>
          <a:lstStyle/>
          <a:p>
            <a:pPr algn="ctr"/>
            <a:r>
              <a:rPr lang="en-GB" sz="5400" dirty="0">
                <a:solidFill>
                  <a:prstClr val="black"/>
                </a:solidFill>
                <a:latin typeface="Arial" panose="020B0604020202020204" pitchFamily="34" charset="0"/>
                <a:cs typeface="Arial" panose="020B0604020202020204" pitchFamily="34" charset="0"/>
              </a:rPr>
              <a:t>Cool and Hot Systems</a:t>
            </a:r>
          </a:p>
        </p:txBody>
      </p:sp>
      <p:pic>
        <p:nvPicPr>
          <p:cNvPr id="4098" name="Picture 2" descr="https://upload.wikimedia.org/wikipedia/commons/thumb/4/42/LobesCaptsMedial2.png/300px-LobesCaptsMedial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81200"/>
            <a:ext cx="2857500"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427920"/>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1" y="0"/>
            <a:ext cx="2903286" cy="971600"/>
          </a:xfrm>
          <a:solidFill>
            <a:srgbClr val="FFFF00"/>
          </a:solidFill>
        </p:spPr>
        <p:txBody>
          <a:bodyPr>
            <a:normAutofit/>
          </a:bodyPr>
          <a:lstStyle/>
          <a:p>
            <a:r>
              <a:rPr lang="en-GB" dirty="0" smtClean="0"/>
              <a:t>Timed Test</a:t>
            </a:r>
            <a:endParaRPr lang="en-GB" dirty="0"/>
          </a:p>
        </p:txBody>
      </p:sp>
      <p:sp>
        <p:nvSpPr>
          <p:cNvPr id="4" name="Rectangle 3"/>
          <p:cNvSpPr/>
          <p:nvPr/>
        </p:nvSpPr>
        <p:spPr>
          <a:xfrm>
            <a:off x="539552" y="854642"/>
            <a:ext cx="9144000" cy="6038576"/>
          </a:xfrm>
          <a:prstGeom prst="rect">
            <a:avLst/>
          </a:prstGeom>
        </p:spPr>
        <p:txBody>
          <a:bodyPr wrap="square">
            <a:spAutoFit/>
          </a:bodyPr>
          <a:lstStyle/>
          <a:p>
            <a:pPr>
              <a:lnSpc>
                <a:spcPct val="115000"/>
              </a:lnSpc>
            </a:pPr>
            <a:r>
              <a:rPr lang="en-GB" sz="2400" dirty="0">
                <a:solidFill>
                  <a:prstClr val="black"/>
                </a:solidFill>
                <a:latin typeface="Arial"/>
                <a:ea typeface="Arial"/>
                <a:cs typeface="Arial"/>
              </a:rPr>
              <a:t>1.	Showing change over time</a:t>
            </a:r>
          </a:p>
          <a:p>
            <a:pPr>
              <a:lnSpc>
                <a:spcPct val="115000"/>
              </a:lnSpc>
            </a:pPr>
            <a:r>
              <a:rPr lang="en-GB" sz="2400" dirty="0">
                <a:solidFill>
                  <a:prstClr val="black"/>
                </a:solidFill>
                <a:latin typeface="Arial"/>
                <a:ea typeface="Arial"/>
                <a:cs typeface="Arial"/>
              </a:rPr>
              <a:t>2.	Subject attrition</a:t>
            </a:r>
          </a:p>
          <a:p>
            <a:pPr>
              <a:lnSpc>
                <a:spcPct val="115000"/>
              </a:lnSpc>
            </a:pPr>
            <a:r>
              <a:rPr lang="en-GB" sz="2400" dirty="0">
                <a:solidFill>
                  <a:prstClr val="black"/>
                </a:solidFill>
                <a:latin typeface="Arial"/>
                <a:ea typeface="Arial"/>
                <a:cs typeface="Arial"/>
              </a:rPr>
              <a:t>3.	Hot cue</a:t>
            </a:r>
          </a:p>
          <a:p>
            <a:pPr>
              <a:lnSpc>
                <a:spcPct val="115000"/>
              </a:lnSpc>
            </a:pPr>
            <a:r>
              <a:rPr lang="en-GB" sz="2400" dirty="0">
                <a:solidFill>
                  <a:prstClr val="black"/>
                </a:solidFill>
                <a:latin typeface="Arial"/>
                <a:ea typeface="Arial"/>
                <a:cs typeface="Arial"/>
              </a:rPr>
              <a:t>4.	Cool cue</a:t>
            </a:r>
          </a:p>
          <a:p>
            <a:pPr>
              <a:lnSpc>
                <a:spcPct val="115000"/>
              </a:lnSpc>
            </a:pPr>
            <a:r>
              <a:rPr lang="en-GB" sz="2400" dirty="0">
                <a:solidFill>
                  <a:prstClr val="black"/>
                </a:solidFill>
                <a:latin typeface="Arial"/>
                <a:ea typeface="Arial"/>
                <a:cs typeface="Arial"/>
              </a:rPr>
              <a:t>5.	Go task</a:t>
            </a:r>
          </a:p>
          <a:p>
            <a:pPr>
              <a:lnSpc>
                <a:spcPct val="115000"/>
              </a:lnSpc>
            </a:pPr>
            <a:r>
              <a:rPr lang="en-GB" sz="2400" dirty="0">
                <a:solidFill>
                  <a:prstClr val="black"/>
                </a:solidFill>
                <a:latin typeface="Arial"/>
                <a:ea typeface="Arial"/>
                <a:cs typeface="Arial"/>
              </a:rPr>
              <a:t>6.	No Go Task</a:t>
            </a:r>
          </a:p>
          <a:p>
            <a:pPr>
              <a:lnSpc>
                <a:spcPct val="115000"/>
              </a:lnSpc>
            </a:pPr>
            <a:r>
              <a:rPr lang="en-GB" sz="2400" dirty="0">
                <a:solidFill>
                  <a:prstClr val="black"/>
                </a:solidFill>
                <a:latin typeface="Arial"/>
                <a:ea typeface="Arial"/>
                <a:cs typeface="Arial"/>
              </a:rPr>
              <a:t>7.	Natural</a:t>
            </a:r>
          </a:p>
          <a:p>
            <a:pPr>
              <a:lnSpc>
                <a:spcPct val="115000"/>
              </a:lnSpc>
            </a:pPr>
            <a:r>
              <a:rPr lang="en-GB" sz="2400" dirty="0">
                <a:solidFill>
                  <a:prstClr val="black"/>
                </a:solidFill>
                <a:latin typeface="Arial"/>
                <a:ea typeface="Arial"/>
                <a:cs typeface="Arial"/>
              </a:rPr>
              <a:t>8.	Controlled</a:t>
            </a:r>
          </a:p>
          <a:p>
            <a:pPr>
              <a:lnSpc>
                <a:spcPct val="115000"/>
              </a:lnSpc>
            </a:pPr>
            <a:r>
              <a:rPr lang="en-GB" sz="2400" dirty="0">
                <a:solidFill>
                  <a:prstClr val="black"/>
                </a:solidFill>
                <a:latin typeface="Arial"/>
                <a:ea typeface="Arial"/>
                <a:cs typeface="Arial"/>
              </a:rPr>
              <a:t>9.	Whether a person was a high or low delayer	</a:t>
            </a:r>
          </a:p>
          <a:p>
            <a:pPr>
              <a:lnSpc>
                <a:spcPct val="115000"/>
              </a:lnSpc>
            </a:pPr>
            <a:r>
              <a:rPr lang="en-GB" sz="2400" dirty="0">
                <a:solidFill>
                  <a:prstClr val="black"/>
                </a:solidFill>
                <a:latin typeface="Arial"/>
                <a:ea typeface="Arial"/>
                <a:cs typeface="Arial"/>
              </a:rPr>
              <a:t>10.	The participants' accuracy on the go/no tasks</a:t>
            </a:r>
          </a:p>
          <a:p>
            <a:pPr>
              <a:lnSpc>
                <a:spcPct val="115000"/>
              </a:lnSpc>
            </a:pPr>
            <a:r>
              <a:rPr lang="en-GB" sz="2400" dirty="0">
                <a:solidFill>
                  <a:prstClr val="black"/>
                </a:solidFill>
                <a:latin typeface="Arial"/>
                <a:ea typeface="Arial"/>
                <a:cs typeface="Arial"/>
              </a:rPr>
              <a:t>11.	Accurate </a:t>
            </a:r>
          </a:p>
          <a:p>
            <a:pPr>
              <a:lnSpc>
                <a:spcPct val="115000"/>
              </a:lnSpc>
            </a:pPr>
            <a:r>
              <a:rPr lang="en-GB" sz="2400" dirty="0">
                <a:solidFill>
                  <a:prstClr val="black"/>
                </a:solidFill>
                <a:latin typeface="Arial"/>
                <a:ea typeface="Arial"/>
                <a:cs typeface="Arial"/>
              </a:rPr>
              <a:t>12.	500</a:t>
            </a:r>
          </a:p>
          <a:p>
            <a:pPr>
              <a:lnSpc>
                <a:spcPct val="115000"/>
              </a:lnSpc>
            </a:pPr>
            <a:r>
              <a:rPr lang="en-GB" sz="2400" dirty="0">
                <a:solidFill>
                  <a:prstClr val="black"/>
                </a:solidFill>
                <a:latin typeface="Arial"/>
                <a:ea typeface="Arial"/>
                <a:cs typeface="Arial"/>
              </a:rPr>
              <a:t>13.	Withholding responses </a:t>
            </a:r>
          </a:p>
          <a:p>
            <a:pPr>
              <a:lnSpc>
                <a:spcPct val="115000"/>
              </a:lnSpc>
            </a:pPr>
            <a:r>
              <a:rPr lang="en-GB" sz="2400" dirty="0">
                <a:solidFill>
                  <a:prstClr val="black"/>
                </a:solidFill>
                <a:latin typeface="Arial"/>
                <a:ea typeface="Arial"/>
                <a:cs typeface="Arial"/>
              </a:rPr>
              <a:t>14.	Responding to rewards</a:t>
            </a:r>
          </a:p>
        </p:txBody>
      </p:sp>
      <p:pic>
        <p:nvPicPr>
          <p:cNvPr id="5" name="Picture 3" descr="C:\Users\Evagora\AppData\Local\Microsoft\Windows\Temporary Internet Files\Content.IE5\Q1ZWQBGZ\om-idea[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9804" y="0"/>
            <a:ext cx="2864196" cy="3935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861639"/>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1" y="0"/>
            <a:ext cx="2903286" cy="971600"/>
          </a:xfrm>
          <a:solidFill>
            <a:srgbClr val="FFFF00"/>
          </a:solidFill>
        </p:spPr>
        <p:txBody>
          <a:bodyPr>
            <a:normAutofit/>
          </a:bodyPr>
          <a:lstStyle/>
          <a:p>
            <a:r>
              <a:rPr lang="en-GB" dirty="0" smtClean="0"/>
              <a:t>Timed Test</a:t>
            </a:r>
            <a:endParaRPr lang="en-GB" dirty="0"/>
          </a:p>
        </p:txBody>
      </p:sp>
      <p:pic>
        <p:nvPicPr>
          <p:cNvPr id="5" name="Picture 3" descr="C:\Users\Evagora\AppData\Local\Microsoft\Windows\Temporary Internet Files\Content.IE5\Q1ZWQBGZ\om-idea[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9804" y="0"/>
            <a:ext cx="2864196" cy="3935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754" y="992126"/>
            <a:ext cx="6293558" cy="646331"/>
          </a:xfrm>
          <a:prstGeom prst="rect">
            <a:avLst/>
          </a:prstGeom>
        </p:spPr>
        <p:txBody>
          <a:bodyPr wrap="square">
            <a:spAutoFit/>
          </a:bodyPr>
          <a:lstStyle/>
          <a:p>
            <a:r>
              <a:rPr lang="en-GB" dirty="0">
                <a:hlinkClick r:id="rId4"/>
              </a:rPr>
              <a:t>https://</a:t>
            </a:r>
            <a:r>
              <a:rPr lang="en-GB" dirty="0" smtClean="0">
                <a:hlinkClick r:id="rId4"/>
              </a:rPr>
              <a:t>create.kahoot.it/details/casey-et-al-neural-correlates-of-delay-of-gratification/9603b587-ac25-4018-8c63-50e0bce6191b</a:t>
            </a:r>
            <a:r>
              <a:rPr lang="en-GB" dirty="0" smtClean="0"/>
              <a:t> </a:t>
            </a:r>
            <a:endParaRPr lang="en-GB" dirty="0"/>
          </a:p>
        </p:txBody>
      </p:sp>
      <p:pic>
        <p:nvPicPr>
          <p:cNvPr id="6" name="Picture 5"/>
          <p:cNvPicPr>
            <a:picLocks noChangeAspect="1"/>
          </p:cNvPicPr>
          <p:nvPr/>
        </p:nvPicPr>
        <p:blipFill rotWithShape="1">
          <a:blip r:embed="rId5"/>
          <a:srcRect l="36770" t="18921" r="37716" b="11360"/>
          <a:stretch/>
        </p:blipFill>
        <p:spPr>
          <a:xfrm>
            <a:off x="1755625" y="1638457"/>
            <a:ext cx="3319966" cy="5102911"/>
          </a:xfrm>
          <a:prstGeom prst="rect">
            <a:avLst/>
          </a:prstGeom>
        </p:spPr>
      </p:pic>
      <p:sp>
        <p:nvSpPr>
          <p:cNvPr id="7" name="Rectangle 6"/>
          <p:cNvSpPr/>
          <p:nvPr/>
        </p:nvSpPr>
        <p:spPr>
          <a:xfrm>
            <a:off x="5292080" y="4308851"/>
            <a:ext cx="3647730" cy="369332"/>
          </a:xfrm>
          <a:prstGeom prst="rect">
            <a:avLst/>
          </a:prstGeom>
        </p:spPr>
        <p:txBody>
          <a:bodyPr wrap="none">
            <a:spAutoFit/>
          </a:bodyPr>
          <a:lstStyle/>
          <a:p>
            <a:r>
              <a:rPr lang="en-GB" dirty="0">
                <a:hlinkClick r:id="rId6"/>
              </a:rPr>
              <a:t>https://</a:t>
            </a:r>
            <a:r>
              <a:rPr lang="en-GB" dirty="0" smtClean="0">
                <a:hlinkClick r:id="rId6"/>
              </a:rPr>
              <a:t>quizlet.com/265409531/edit</a:t>
            </a:r>
            <a:r>
              <a:rPr lang="en-GB" dirty="0" smtClean="0"/>
              <a:t> </a:t>
            </a:r>
            <a:endParaRPr lang="en-GB" dirty="0"/>
          </a:p>
        </p:txBody>
      </p:sp>
    </p:spTree>
    <p:extLst>
      <p:ext uri="{BB962C8B-B14F-4D97-AF65-F5344CB8AC3E}">
        <p14:creationId xmlns:p14="http://schemas.microsoft.com/office/powerpoint/2010/main" val="3233561847"/>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1" y="0"/>
            <a:ext cx="2903286" cy="971600"/>
          </a:xfrm>
          <a:solidFill>
            <a:srgbClr val="FFFF00"/>
          </a:solidFill>
        </p:spPr>
        <p:txBody>
          <a:bodyPr>
            <a:normAutofit/>
          </a:bodyPr>
          <a:lstStyle/>
          <a:p>
            <a:r>
              <a:rPr lang="en-GB" dirty="0" smtClean="0"/>
              <a:t>Timed Test</a:t>
            </a:r>
            <a:endParaRPr lang="en-GB" dirty="0"/>
          </a:p>
        </p:txBody>
      </p:sp>
      <p:sp>
        <p:nvSpPr>
          <p:cNvPr id="4" name="Rectangle 3"/>
          <p:cNvSpPr/>
          <p:nvPr/>
        </p:nvSpPr>
        <p:spPr>
          <a:xfrm>
            <a:off x="37327" y="971600"/>
            <a:ext cx="6858000" cy="6038576"/>
          </a:xfrm>
          <a:prstGeom prst="rect">
            <a:avLst/>
          </a:prstGeom>
        </p:spPr>
        <p:txBody>
          <a:bodyPr wrap="square">
            <a:spAutoFit/>
          </a:bodyPr>
          <a:lstStyle/>
          <a:p>
            <a:pPr marL="342900" lvl="0" indent="-342900">
              <a:lnSpc>
                <a:spcPct val="115000"/>
              </a:lnSpc>
              <a:spcAft>
                <a:spcPts val="0"/>
              </a:spcAft>
              <a:buFont typeface="+mj-lt"/>
              <a:buAutoNum type="arabicPeriod"/>
            </a:pPr>
            <a:r>
              <a:rPr lang="en-GB" sz="2400" dirty="0">
                <a:latin typeface="Arial" panose="020B0604020202020204" pitchFamily="34" charset="0"/>
                <a:ea typeface="Arial" panose="020B0604020202020204" pitchFamily="34" charset="0"/>
                <a:cs typeface="Arial" panose="020B0604020202020204" pitchFamily="34" charset="0"/>
              </a:rPr>
              <a:t>Showing change over time</a:t>
            </a:r>
            <a:endParaRPr lang="en-GB" sz="2000" dirty="0">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0"/>
              </a:spcAft>
              <a:buFont typeface="+mj-lt"/>
              <a:buAutoNum type="arabicPeriod"/>
            </a:pPr>
            <a:r>
              <a:rPr lang="en-GB" sz="2400" dirty="0">
                <a:latin typeface="Arial" panose="020B0604020202020204" pitchFamily="34" charset="0"/>
                <a:ea typeface="Arial" panose="020B0604020202020204" pitchFamily="34" charset="0"/>
                <a:cs typeface="Arial" panose="020B0604020202020204" pitchFamily="34" charset="0"/>
              </a:rPr>
              <a:t>Subject attrition</a:t>
            </a:r>
            <a:endParaRPr lang="en-GB" sz="2000" dirty="0">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0"/>
              </a:spcAft>
              <a:buFont typeface="+mj-lt"/>
              <a:buAutoNum type="arabicPeriod"/>
            </a:pPr>
            <a:r>
              <a:rPr lang="en-GB" sz="2400" dirty="0">
                <a:latin typeface="Arial" panose="020B0604020202020204" pitchFamily="34" charset="0"/>
                <a:ea typeface="Arial" panose="020B0604020202020204" pitchFamily="34" charset="0"/>
                <a:cs typeface="Arial" panose="020B0604020202020204" pitchFamily="34" charset="0"/>
              </a:rPr>
              <a:t>Hot cue</a:t>
            </a:r>
            <a:endParaRPr lang="en-GB" sz="2000" dirty="0">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0"/>
              </a:spcAft>
              <a:buFont typeface="+mj-lt"/>
              <a:buAutoNum type="arabicPeriod"/>
            </a:pPr>
            <a:r>
              <a:rPr lang="en-GB" sz="2400" dirty="0">
                <a:latin typeface="Arial" panose="020B0604020202020204" pitchFamily="34" charset="0"/>
                <a:ea typeface="Arial" panose="020B0604020202020204" pitchFamily="34" charset="0"/>
                <a:cs typeface="Arial" panose="020B0604020202020204" pitchFamily="34" charset="0"/>
              </a:rPr>
              <a:t>Cool cue</a:t>
            </a:r>
            <a:endParaRPr lang="en-GB" sz="2000" dirty="0">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0"/>
              </a:spcAft>
              <a:buFont typeface="+mj-lt"/>
              <a:buAutoNum type="arabicPeriod"/>
            </a:pPr>
            <a:r>
              <a:rPr lang="en-GB" sz="2400" dirty="0">
                <a:latin typeface="Arial" panose="020B0604020202020204" pitchFamily="34" charset="0"/>
                <a:ea typeface="Arial" panose="020B0604020202020204" pitchFamily="34" charset="0"/>
                <a:cs typeface="Arial" panose="020B0604020202020204" pitchFamily="34" charset="0"/>
              </a:rPr>
              <a:t>Go task</a:t>
            </a:r>
            <a:endParaRPr lang="en-GB" sz="2000" dirty="0">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0"/>
              </a:spcAft>
              <a:buFont typeface="+mj-lt"/>
              <a:buAutoNum type="arabicPeriod"/>
            </a:pPr>
            <a:r>
              <a:rPr lang="en-GB" sz="2400" dirty="0">
                <a:latin typeface="Arial" panose="020B0604020202020204" pitchFamily="34" charset="0"/>
                <a:ea typeface="Arial" panose="020B0604020202020204" pitchFamily="34" charset="0"/>
                <a:cs typeface="Arial" panose="020B0604020202020204" pitchFamily="34" charset="0"/>
              </a:rPr>
              <a:t>No Go Task</a:t>
            </a:r>
            <a:endParaRPr lang="en-GB" sz="2000" dirty="0">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0"/>
              </a:spcAft>
              <a:buFont typeface="+mj-lt"/>
              <a:buAutoNum type="arabicPeriod"/>
            </a:pPr>
            <a:r>
              <a:rPr lang="en-GB" sz="2400" dirty="0">
                <a:latin typeface="Arial" panose="020B0604020202020204" pitchFamily="34" charset="0"/>
                <a:ea typeface="Arial" panose="020B0604020202020204" pitchFamily="34" charset="0"/>
                <a:cs typeface="Arial" panose="020B0604020202020204" pitchFamily="34" charset="0"/>
              </a:rPr>
              <a:t>Natural</a:t>
            </a:r>
            <a:endParaRPr lang="en-GB" sz="2000" dirty="0">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0"/>
              </a:spcAft>
              <a:buFont typeface="+mj-lt"/>
              <a:buAutoNum type="arabicPeriod"/>
            </a:pPr>
            <a:r>
              <a:rPr lang="en-GB" sz="2400" dirty="0">
                <a:latin typeface="Arial" panose="020B0604020202020204" pitchFamily="34" charset="0"/>
                <a:ea typeface="Arial" panose="020B0604020202020204" pitchFamily="34" charset="0"/>
                <a:cs typeface="Arial" panose="020B0604020202020204" pitchFamily="34" charset="0"/>
              </a:rPr>
              <a:t>Controlled</a:t>
            </a:r>
            <a:endParaRPr lang="en-GB" sz="2000" dirty="0">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0"/>
              </a:spcAft>
              <a:buFont typeface="+mj-lt"/>
              <a:buAutoNum type="arabicPeriod"/>
            </a:pPr>
            <a:r>
              <a:rPr lang="en-GB" sz="2400" dirty="0">
                <a:latin typeface="Arial" panose="020B0604020202020204" pitchFamily="34" charset="0"/>
                <a:ea typeface="Arial" panose="020B0604020202020204" pitchFamily="34" charset="0"/>
                <a:cs typeface="Arial" panose="020B0604020202020204" pitchFamily="34" charset="0"/>
              </a:rPr>
              <a:t>Whether a person was a high or low delayer	</a:t>
            </a:r>
            <a:endParaRPr lang="en-GB" sz="2000" dirty="0">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0"/>
              </a:spcAft>
              <a:buFont typeface="+mj-lt"/>
              <a:buAutoNum type="arabicPeriod"/>
            </a:pPr>
            <a:r>
              <a:rPr lang="en-GB" sz="2400" dirty="0">
                <a:latin typeface="Arial" panose="020B0604020202020204" pitchFamily="34" charset="0"/>
                <a:ea typeface="Arial" panose="020B0604020202020204" pitchFamily="34" charset="0"/>
                <a:cs typeface="Arial" panose="020B0604020202020204" pitchFamily="34" charset="0"/>
              </a:rPr>
              <a:t>The participants' accuracy on the go/no tasks</a:t>
            </a:r>
            <a:endParaRPr lang="en-GB" sz="2000" dirty="0">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0"/>
              </a:spcAft>
              <a:buFont typeface="+mj-lt"/>
              <a:buAutoNum type="arabicPeriod"/>
            </a:pPr>
            <a:r>
              <a:rPr lang="en-GB" sz="2400" dirty="0">
                <a:latin typeface="Arial" panose="020B0604020202020204" pitchFamily="34" charset="0"/>
                <a:ea typeface="Arial" panose="020B0604020202020204" pitchFamily="34" charset="0"/>
                <a:cs typeface="Arial" panose="020B0604020202020204" pitchFamily="34" charset="0"/>
              </a:rPr>
              <a:t>Accurate </a:t>
            </a:r>
            <a:endParaRPr lang="en-GB" sz="2000" dirty="0">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0"/>
              </a:spcAft>
              <a:buFont typeface="+mj-lt"/>
              <a:buAutoNum type="arabicPeriod"/>
            </a:pPr>
            <a:r>
              <a:rPr lang="en-GB" sz="2400" dirty="0">
                <a:latin typeface="Arial" panose="020B0604020202020204" pitchFamily="34" charset="0"/>
                <a:ea typeface="Arial" panose="020B0604020202020204" pitchFamily="34" charset="0"/>
                <a:cs typeface="Arial" panose="020B0604020202020204" pitchFamily="34" charset="0"/>
              </a:rPr>
              <a:t>500</a:t>
            </a:r>
            <a:endParaRPr lang="en-GB" sz="2000" dirty="0">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0"/>
              </a:spcAft>
              <a:buFont typeface="+mj-lt"/>
              <a:buAutoNum type="arabicPeriod"/>
            </a:pPr>
            <a:r>
              <a:rPr lang="en-GB" sz="2400" dirty="0">
                <a:latin typeface="Arial" panose="020B0604020202020204" pitchFamily="34" charset="0"/>
                <a:ea typeface="Arial" panose="020B0604020202020204" pitchFamily="34" charset="0"/>
                <a:cs typeface="Arial" panose="020B0604020202020204" pitchFamily="34" charset="0"/>
              </a:rPr>
              <a:t>Withholding responses </a:t>
            </a:r>
            <a:endParaRPr lang="en-GB" sz="2000" dirty="0">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0"/>
              </a:spcAft>
              <a:buFont typeface="+mj-lt"/>
              <a:buAutoNum type="arabicPeriod"/>
            </a:pPr>
            <a:r>
              <a:rPr lang="en-GB" sz="2400" dirty="0">
                <a:latin typeface="Arial" panose="020B0604020202020204" pitchFamily="34" charset="0"/>
                <a:ea typeface="Arial" panose="020B0604020202020204" pitchFamily="34" charset="0"/>
                <a:cs typeface="Arial" panose="020B0604020202020204" pitchFamily="34" charset="0"/>
              </a:rPr>
              <a:t>Responding to rewards</a:t>
            </a:r>
            <a:endParaRPr lang="en-GB" sz="20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435064055"/>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259632" y="404664"/>
            <a:ext cx="7164288" cy="6021288"/>
          </a:xfrm>
          <a:solidFill>
            <a:srgbClr val="FFFF00"/>
          </a:solidFill>
          <a:ln>
            <a:noFill/>
          </a:ln>
        </p:spPr>
        <p:txBody>
          <a:bodyPr>
            <a:normAutofit/>
          </a:bodyPr>
          <a:lstStyle/>
          <a:p>
            <a:r>
              <a:rPr lang="en-GB" dirty="0" smtClean="0"/>
              <a:t>Evaluation of Casey</a:t>
            </a:r>
            <a:endParaRPr lang="en-GB" dirty="0"/>
          </a:p>
        </p:txBody>
      </p:sp>
      <p:sp>
        <p:nvSpPr>
          <p:cNvPr id="3" name="Oval 2"/>
          <p:cNvSpPr/>
          <p:nvPr/>
        </p:nvSpPr>
        <p:spPr>
          <a:xfrm>
            <a:off x="4193704" y="4365104"/>
            <a:ext cx="1296144"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Page 14</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5504584"/>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rmAutofit/>
          </a:bodyPr>
          <a:lstStyle/>
          <a:p>
            <a:r>
              <a:rPr lang="en-GB" dirty="0" smtClean="0"/>
              <a:t>CASEY (2011): Research Method</a:t>
            </a:r>
            <a:endParaRPr lang="en-GB" dirty="0"/>
          </a:p>
        </p:txBody>
      </p:sp>
      <p:sp>
        <p:nvSpPr>
          <p:cNvPr id="3" name="Content Placeholder 2"/>
          <p:cNvSpPr>
            <a:spLocks noGrp="1"/>
          </p:cNvSpPr>
          <p:nvPr>
            <p:ph idx="1"/>
          </p:nvPr>
        </p:nvSpPr>
        <p:spPr>
          <a:xfrm>
            <a:off x="0" y="908720"/>
            <a:ext cx="9144000" cy="5573215"/>
          </a:xfrm>
          <a:noFill/>
          <a:ln>
            <a:noFill/>
          </a:ln>
        </p:spPr>
        <p:txBody>
          <a:bodyPr>
            <a:noAutofit/>
          </a:bodyPr>
          <a:lstStyle/>
          <a:p>
            <a:pPr marL="0" indent="0">
              <a:buNone/>
            </a:pPr>
            <a:r>
              <a:rPr lang="en-GB" sz="4000" b="1" dirty="0" smtClean="0"/>
              <a:t>Natural Experiment = </a:t>
            </a:r>
            <a:r>
              <a:rPr lang="en-GB" sz="4400" dirty="0" smtClean="0"/>
              <a:t>experiment </a:t>
            </a:r>
            <a:r>
              <a:rPr lang="en-GB" sz="4400" dirty="0"/>
              <a:t>where the </a:t>
            </a:r>
            <a:r>
              <a:rPr lang="en-GB" sz="4400" dirty="0" smtClean="0"/>
              <a:t>IV </a:t>
            </a:r>
            <a:r>
              <a:rPr lang="en-GB" sz="4400" dirty="0"/>
              <a:t>is naturally occurring and is not manipulated by the researcher. </a:t>
            </a:r>
            <a:endParaRPr lang="en-GB" sz="4400" dirty="0" smtClean="0"/>
          </a:p>
          <a:p>
            <a:pPr>
              <a:lnSpc>
                <a:spcPct val="90000"/>
              </a:lnSpc>
              <a:buFont typeface="Arial" panose="020B0604020202020204" pitchFamily="34" charset="0"/>
              <a:buChar char="☺"/>
            </a:pPr>
            <a:r>
              <a:rPr lang="en-GB" sz="4000" dirty="0" smtClean="0"/>
              <a:t>Allows study of variables which cannot be manipulated (whether they were high or low delayers)</a:t>
            </a:r>
            <a:endParaRPr lang="en-GB" altLang="en-US" sz="4000" dirty="0"/>
          </a:p>
          <a:p>
            <a:pPr>
              <a:lnSpc>
                <a:spcPct val="90000"/>
              </a:lnSpc>
              <a:buFont typeface="Wingdings" panose="05000000000000000000" pitchFamily="2" charset="2"/>
              <a:buChar char=""/>
            </a:pPr>
            <a:r>
              <a:rPr lang="en-GB" sz="4000" dirty="0" smtClean="0"/>
              <a:t>Individual differences are harder to control. </a:t>
            </a:r>
            <a:endParaRPr lang="en-GB" sz="4000" dirty="0"/>
          </a:p>
        </p:txBody>
      </p:sp>
      <p:sp>
        <p:nvSpPr>
          <p:cNvPr id="4" name="Oval 3"/>
          <p:cNvSpPr/>
          <p:nvPr/>
        </p:nvSpPr>
        <p:spPr>
          <a:xfrm>
            <a:off x="7596336" y="2924944"/>
            <a:ext cx="1296144"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Page 14</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2653507"/>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rmAutofit/>
          </a:bodyPr>
          <a:lstStyle/>
          <a:p>
            <a:r>
              <a:rPr lang="en-GB" dirty="0" smtClean="0"/>
              <a:t>CASEY (2011): Method</a:t>
            </a:r>
            <a:endParaRPr lang="en-GB" dirty="0"/>
          </a:p>
        </p:txBody>
      </p:sp>
      <p:pic>
        <p:nvPicPr>
          <p:cNvPr id="2051" name="Picture 3" descr="C:\Users\vevagora\AppData\Local\Microsoft\Windows\Temporary Internet Files\Content.IE5\4RJG9KOS\writing_clipart[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8996" y="4335595"/>
            <a:ext cx="2715004" cy="26292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473005"/>
            <a:ext cx="3355310" cy="1384995"/>
          </a:xfrm>
          <a:prstGeom prst="rect">
            <a:avLst/>
          </a:prstGeom>
          <a:solidFill>
            <a:srgbClr val="92D050"/>
          </a:solidFill>
        </p:spPr>
        <p:txBody>
          <a:bodyPr wrap="square" rtlCol="0">
            <a:spAutoFit/>
          </a:bodyPr>
          <a:lstStyle/>
          <a:p>
            <a:r>
              <a:rPr lang="en-GB" sz="2800" dirty="0" smtClean="0">
                <a:latin typeface="Arial" panose="020B0604020202020204" pitchFamily="34" charset="0"/>
                <a:cs typeface="Arial" panose="020B0604020202020204" pitchFamily="34" charset="0"/>
              </a:rPr>
              <a:t>You may want to use different coloured pens</a:t>
            </a:r>
            <a:endParaRPr lang="en-GB" sz="2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a:srcRect l="23540" t="20602" r="24012" b="6319"/>
          <a:stretch/>
        </p:blipFill>
        <p:spPr>
          <a:xfrm rot="361985">
            <a:off x="1872080" y="1161021"/>
            <a:ext cx="5060570" cy="3966392"/>
          </a:xfrm>
          <a:prstGeom prst="rect">
            <a:avLst/>
          </a:prstGeom>
        </p:spPr>
      </p:pic>
      <p:pic>
        <p:nvPicPr>
          <p:cNvPr id="1026" name="Picture 2" descr="C:\Users\vevagora\AppData\Local\Microsoft\Windows\Temporary Internet Files\Content.IE5\HS5AWRH2\large-color-pencils-33.3-4205[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1973" y="4112782"/>
            <a:ext cx="2508838" cy="2851713"/>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7596336" y="2924944"/>
            <a:ext cx="1296144"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Page 14</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1991516"/>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rmAutofit fontScale="90000"/>
          </a:bodyPr>
          <a:lstStyle/>
          <a:p>
            <a:r>
              <a:rPr lang="en-GB" dirty="0" smtClean="0"/>
              <a:t>CASEY (2011): Research Timeframe</a:t>
            </a:r>
            <a:endParaRPr lang="en-GB" dirty="0"/>
          </a:p>
        </p:txBody>
      </p:sp>
      <p:sp>
        <p:nvSpPr>
          <p:cNvPr id="3" name="Content Placeholder 2"/>
          <p:cNvSpPr>
            <a:spLocks noGrp="1"/>
          </p:cNvSpPr>
          <p:nvPr>
            <p:ph idx="1"/>
          </p:nvPr>
        </p:nvSpPr>
        <p:spPr>
          <a:xfrm>
            <a:off x="0" y="908720"/>
            <a:ext cx="9144000" cy="5573215"/>
          </a:xfrm>
          <a:noFill/>
          <a:ln>
            <a:noFill/>
          </a:ln>
        </p:spPr>
        <p:txBody>
          <a:bodyPr>
            <a:noAutofit/>
          </a:bodyPr>
          <a:lstStyle/>
          <a:p>
            <a:pPr marL="0" indent="0">
              <a:buNone/>
            </a:pPr>
            <a:r>
              <a:rPr lang="en-GB" sz="3400" b="1" dirty="0" smtClean="0"/>
              <a:t>Longitudinal study = </a:t>
            </a:r>
            <a:r>
              <a:rPr lang="en-GB" sz="3400" dirty="0" smtClean="0"/>
              <a:t>research </a:t>
            </a:r>
            <a:r>
              <a:rPr lang="en-GB" sz="3400" dirty="0"/>
              <a:t>method used to discover relationships between </a:t>
            </a:r>
            <a:r>
              <a:rPr lang="en-GB" sz="3400" dirty="0" smtClean="0"/>
              <a:t>variables by studying </a:t>
            </a:r>
            <a:r>
              <a:rPr lang="en-GB" sz="3400" dirty="0"/>
              <a:t>the same group of </a:t>
            </a:r>
            <a:r>
              <a:rPr lang="en-GB" sz="3400" dirty="0" smtClean="0"/>
              <a:t>Ps over </a:t>
            </a:r>
            <a:r>
              <a:rPr lang="en-GB" sz="3400" dirty="0"/>
              <a:t>an extended period of time</a:t>
            </a:r>
            <a:r>
              <a:rPr lang="en-GB" sz="3400" dirty="0" smtClean="0"/>
              <a:t>.</a:t>
            </a:r>
          </a:p>
          <a:p>
            <a:pPr>
              <a:lnSpc>
                <a:spcPct val="90000"/>
              </a:lnSpc>
              <a:buFont typeface="Arial" panose="020B0604020202020204" pitchFamily="34" charset="0"/>
              <a:buChar char="☺"/>
            </a:pPr>
            <a:r>
              <a:rPr lang="en-GB" sz="3400" dirty="0" smtClean="0"/>
              <a:t>Shows changes </a:t>
            </a:r>
            <a:r>
              <a:rPr lang="en-GB" sz="3400" dirty="0"/>
              <a:t>over time</a:t>
            </a:r>
            <a:endParaRPr lang="en-GB" altLang="en-US" sz="3400" dirty="0"/>
          </a:p>
          <a:p>
            <a:pPr>
              <a:lnSpc>
                <a:spcPct val="90000"/>
              </a:lnSpc>
              <a:buFont typeface="Wingdings" panose="05000000000000000000" pitchFamily="2" charset="2"/>
              <a:buChar char=""/>
            </a:pPr>
            <a:r>
              <a:rPr lang="en-GB" sz="3400" dirty="0" smtClean="0"/>
              <a:t>require </a:t>
            </a:r>
            <a:r>
              <a:rPr lang="en-GB" sz="3400" dirty="0"/>
              <a:t>enormous amounts of time and are often quite expensive, so may have small sample, which makes it difficult to apply the results to a larger population. </a:t>
            </a:r>
          </a:p>
          <a:p>
            <a:pPr>
              <a:lnSpc>
                <a:spcPct val="90000"/>
              </a:lnSpc>
              <a:buFont typeface="Wingdings" panose="05000000000000000000" pitchFamily="2" charset="2"/>
              <a:buChar char=""/>
            </a:pPr>
            <a:r>
              <a:rPr lang="en-GB" sz="3400" dirty="0"/>
              <a:t>Subject </a:t>
            </a:r>
            <a:r>
              <a:rPr lang="en-GB" sz="3400" dirty="0" smtClean="0"/>
              <a:t>attrition</a:t>
            </a:r>
            <a:endParaRPr lang="en-GB" sz="3400" dirty="0"/>
          </a:p>
        </p:txBody>
      </p:sp>
      <p:sp>
        <p:nvSpPr>
          <p:cNvPr id="4" name="Oval 3"/>
          <p:cNvSpPr/>
          <p:nvPr/>
        </p:nvSpPr>
        <p:spPr>
          <a:xfrm>
            <a:off x="7596336" y="2924944"/>
            <a:ext cx="1296144"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Page 14</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7803195"/>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rmAutofit fontScale="90000"/>
          </a:bodyPr>
          <a:lstStyle/>
          <a:p>
            <a:r>
              <a:rPr lang="en-GB" dirty="0" smtClean="0"/>
              <a:t>CASEY (2011): Research Timeframe</a:t>
            </a:r>
            <a:endParaRPr lang="en-GB" dirty="0"/>
          </a:p>
        </p:txBody>
      </p:sp>
      <p:pic>
        <p:nvPicPr>
          <p:cNvPr id="2051" name="Picture 3" descr="C:\Users\vevagora\AppData\Local\Microsoft\Windows\Temporary Internet Files\Content.IE5\4RJG9KOS\writing_clipart[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8996" y="4335595"/>
            <a:ext cx="2715004" cy="26292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473005"/>
            <a:ext cx="3355310" cy="1384995"/>
          </a:xfrm>
          <a:prstGeom prst="rect">
            <a:avLst/>
          </a:prstGeom>
          <a:solidFill>
            <a:srgbClr val="92D050"/>
          </a:solidFill>
        </p:spPr>
        <p:txBody>
          <a:bodyPr wrap="square" rtlCol="0">
            <a:spAutoFit/>
          </a:bodyPr>
          <a:lstStyle/>
          <a:p>
            <a:r>
              <a:rPr lang="en-GB" sz="2800" dirty="0" smtClean="0">
                <a:latin typeface="Arial" panose="020B0604020202020204" pitchFamily="34" charset="0"/>
                <a:cs typeface="Arial" panose="020B0604020202020204" pitchFamily="34" charset="0"/>
              </a:rPr>
              <a:t>You may want to use different coloured pens</a:t>
            </a:r>
            <a:endParaRPr lang="en-GB" sz="2800" dirty="0">
              <a:latin typeface="Arial" panose="020B0604020202020204" pitchFamily="34" charset="0"/>
              <a:cs typeface="Arial" panose="020B0604020202020204" pitchFamily="34" charset="0"/>
            </a:endParaRPr>
          </a:p>
        </p:txBody>
      </p:sp>
      <p:pic>
        <p:nvPicPr>
          <p:cNvPr id="1026" name="Picture 2" descr="C:\Users\vevagora\AppData\Local\Microsoft\Windows\Temporary Internet Files\Content.IE5\HS5AWRH2\large-color-pencils-33.3-4205[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1973" y="4112782"/>
            <a:ext cx="2508838" cy="28517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srcRect l="23540" t="23960" r="24012" b="40760"/>
          <a:stretch/>
        </p:blipFill>
        <p:spPr>
          <a:xfrm>
            <a:off x="539552" y="1196752"/>
            <a:ext cx="7992888" cy="3024336"/>
          </a:xfrm>
          <a:prstGeom prst="rect">
            <a:avLst/>
          </a:prstGeom>
        </p:spPr>
      </p:pic>
      <p:sp>
        <p:nvSpPr>
          <p:cNvPr id="7" name="Oval 6"/>
          <p:cNvSpPr/>
          <p:nvPr/>
        </p:nvSpPr>
        <p:spPr>
          <a:xfrm>
            <a:off x="7596336" y="2924944"/>
            <a:ext cx="1296144"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Page 14</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949123"/>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rmAutofit/>
          </a:bodyPr>
          <a:lstStyle/>
          <a:p>
            <a:r>
              <a:rPr lang="en-GB" dirty="0" smtClean="0"/>
              <a:t>CASEY (2011): Research Design</a:t>
            </a:r>
            <a:endParaRPr lang="en-GB" dirty="0"/>
          </a:p>
        </p:txBody>
      </p:sp>
      <p:sp>
        <p:nvSpPr>
          <p:cNvPr id="3" name="Content Placeholder 2"/>
          <p:cNvSpPr>
            <a:spLocks noGrp="1"/>
          </p:cNvSpPr>
          <p:nvPr>
            <p:ph idx="1"/>
          </p:nvPr>
        </p:nvSpPr>
        <p:spPr>
          <a:xfrm>
            <a:off x="0" y="908720"/>
            <a:ext cx="9144000" cy="5573215"/>
          </a:xfrm>
          <a:noFill/>
          <a:ln>
            <a:noFill/>
          </a:ln>
        </p:spPr>
        <p:txBody>
          <a:bodyPr>
            <a:noAutofit/>
          </a:bodyPr>
          <a:lstStyle/>
          <a:p>
            <a:pPr marL="0" indent="0">
              <a:buNone/>
            </a:pPr>
            <a:r>
              <a:rPr lang="en-GB" sz="4000" dirty="0"/>
              <a:t>R</a:t>
            </a:r>
            <a:r>
              <a:rPr lang="en-GB" sz="4000" dirty="0" smtClean="0"/>
              <a:t>epeated </a:t>
            </a:r>
            <a:r>
              <a:rPr lang="en-GB" sz="4000" dirty="0"/>
              <a:t>measures design is when the same </a:t>
            </a:r>
            <a:r>
              <a:rPr lang="en-GB" sz="4000" dirty="0" smtClean="0"/>
              <a:t>Ps are </a:t>
            </a:r>
            <a:r>
              <a:rPr lang="en-GB" sz="4000" dirty="0"/>
              <a:t>used between the different experimental conditions</a:t>
            </a:r>
            <a:r>
              <a:rPr lang="en-GB" sz="4000" dirty="0" smtClean="0"/>
              <a:t>.</a:t>
            </a:r>
          </a:p>
          <a:p>
            <a:pPr>
              <a:lnSpc>
                <a:spcPct val="90000"/>
              </a:lnSpc>
              <a:buFont typeface="Arial" panose="020B0604020202020204" pitchFamily="34" charset="0"/>
              <a:buChar char="☺"/>
            </a:pPr>
            <a:r>
              <a:rPr lang="en-GB" sz="4000" dirty="0" smtClean="0"/>
              <a:t>Less Ps</a:t>
            </a:r>
          </a:p>
          <a:p>
            <a:pPr>
              <a:lnSpc>
                <a:spcPct val="90000"/>
              </a:lnSpc>
              <a:buFont typeface="Arial" panose="020B0604020202020204" pitchFamily="34" charset="0"/>
              <a:buChar char="☺"/>
            </a:pPr>
            <a:r>
              <a:rPr lang="en-GB" altLang="en-US" sz="4000" dirty="0" smtClean="0"/>
              <a:t>Less Cost</a:t>
            </a:r>
          </a:p>
          <a:p>
            <a:pPr>
              <a:lnSpc>
                <a:spcPct val="90000"/>
              </a:lnSpc>
              <a:buFont typeface="Arial" panose="020B0604020202020204" pitchFamily="34" charset="0"/>
              <a:buChar char="☺"/>
            </a:pPr>
            <a:r>
              <a:rPr lang="en-GB" altLang="en-US" sz="4000" dirty="0" smtClean="0"/>
              <a:t>Less Time</a:t>
            </a:r>
          </a:p>
          <a:p>
            <a:pPr>
              <a:lnSpc>
                <a:spcPct val="90000"/>
              </a:lnSpc>
              <a:buFont typeface="Arial" panose="020B0604020202020204" pitchFamily="34" charset="0"/>
              <a:buChar char="☺"/>
            </a:pPr>
            <a:r>
              <a:rPr lang="en-GB" altLang="en-US" sz="4000" dirty="0" smtClean="0"/>
              <a:t>Less Individual differences</a:t>
            </a:r>
            <a:endParaRPr lang="en-GB" altLang="en-US" sz="4000" dirty="0"/>
          </a:p>
          <a:p>
            <a:pPr>
              <a:lnSpc>
                <a:spcPct val="90000"/>
              </a:lnSpc>
              <a:buFont typeface="Wingdings" panose="05000000000000000000" pitchFamily="2" charset="2"/>
              <a:buChar char=""/>
            </a:pPr>
            <a:r>
              <a:rPr lang="en-GB" sz="4000" dirty="0" smtClean="0"/>
              <a:t>Boredom effects. </a:t>
            </a:r>
            <a:endParaRPr lang="en-GB" sz="4000" dirty="0"/>
          </a:p>
        </p:txBody>
      </p:sp>
      <p:sp>
        <p:nvSpPr>
          <p:cNvPr id="4" name="Oval 3"/>
          <p:cNvSpPr/>
          <p:nvPr/>
        </p:nvSpPr>
        <p:spPr>
          <a:xfrm>
            <a:off x="7596336" y="2924944"/>
            <a:ext cx="1296144"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Page 14</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569847"/>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4012" t="23119" r="24485" b="37401"/>
          <a:stretch/>
        </p:blipFill>
        <p:spPr>
          <a:xfrm>
            <a:off x="611560" y="1124744"/>
            <a:ext cx="7848872" cy="3384376"/>
          </a:xfrm>
          <a:prstGeom prst="rect">
            <a:avLst/>
          </a:prstGeom>
        </p:spPr>
      </p:pic>
      <p:sp>
        <p:nvSpPr>
          <p:cNvPr id="2" name="Title 1"/>
          <p:cNvSpPr>
            <a:spLocks noGrp="1"/>
          </p:cNvSpPr>
          <p:nvPr>
            <p:ph type="title"/>
          </p:nvPr>
        </p:nvSpPr>
        <p:spPr>
          <a:xfrm>
            <a:off x="0" y="0"/>
            <a:ext cx="9144000" cy="908720"/>
          </a:xfrm>
          <a:solidFill>
            <a:srgbClr val="FFFF00"/>
          </a:solidFill>
        </p:spPr>
        <p:txBody>
          <a:bodyPr>
            <a:normAutofit fontScale="90000"/>
          </a:bodyPr>
          <a:lstStyle/>
          <a:p>
            <a:r>
              <a:rPr lang="en-GB" dirty="0" smtClean="0"/>
              <a:t>CASEY (2011): Expe</a:t>
            </a:r>
            <a:r>
              <a:rPr lang="en-GB" u="sng" dirty="0" smtClean="0"/>
              <a:t>rim</a:t>
            </a:r>
            <a:r>
              <a:rPr lang="en-GB" dirty="0" smtClean="0"/>
              <a:t>ental Design</a:t>
            </a:r>
            <a:endParaRPr lang="en-GB" dirty="0"/>
          </a:p>
        </p:txBody>
      </p:sp>
      <p:pic>
        <p:nvPicPr>
          <p:cNvPr id="2051" name="Picture 3" descr="C:\Users\vevagora\AppData\Local\Microsoft\Windows\Temporary Internet Files\Content.IE5\4RJG9KOS\writing_clipar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8996" y="4335595"/>
            <a:ext cx="2715004" cy="26292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473005"/>
            <a:ext cx="3355310" cy="1384995"/>
          </a:xfrm>
          <a:prstGeom prst="rect">
            <a:avLst/>
          </a:prstGeom>
          <a:solidFill>
            <a:srgbClr val="92D050"/>
          </a:solidFill>
        </p:spPr>
        <p:txBody>
          <a:bodyPr wrap="square" rtlCol="0">
            <a:spAutoFit/>
          </a:bodyPr>
          <a:lstStyle/>
          <a:p>
            <a:r>
              <a:rPr lang="en-GB" sz="2800" dirty="0" smtClean="0">
                <a:latin typeface="Arial" panose="020B0604020202020204" pitchFamily="34" charset="0"/>
                <a:cs typeface="Arial" panose="020B0604020202020204" pitchFamily="34" charset="0"/>
              </a:rPr>
              <a:t>You may want to use different coloured pens</a:t>
            </a:r>
            <a:endParaRPr lang="en-GB" sz="2800" dirty="0">
              <a:latin typeface="Arial" panose="020B0604020202020204" pitchFamily="34" charset="0"/>
              <a:cs typeface="Arial" panose="020B0604020202020204" pitchFamily="34" charset="0"/>
            </a:endParaRPr>
          </a:p>
        </p:txBody>
      </p:sp>
      <p:pic>
        <p:nvPicPr>
          <p:cNvPr id="1026" name="Picture 2" descr="C:\Users\vevagora\AppData\Local\Microsoft\Windows\Temporary Internet Files\Content.IE5\HS5AWRH2\large-color-pencils-33.3-4205[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1973" y="4112782"/>
            <a:ext cx="2508838" cy="2851713"/>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7596336" y="2924944"/>
            <a:ext cx="1296144"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Page 14</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30970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9524" y="0"/>
            <a:ext cx="9134475" cy="1143000"/>
          </a:xfrm>
          <a:solidFill>
            <a:srgbClr val="FFFF00"/>
          </a:solidFill>
        </p:spPr>
        <p:txBody>
          <a:bodyPr/>
          <a:lstStyle/>
          <a:p>
            <a:r>
              <a:rPr lang="en-GB" dirty="0" smtClean="0"/>
              <a:t>Definitions</a:t>
            </a:r>
            <a:endParaRPr lang="en-GB" dirty="0"/>
          </a:p>
        </p:txBody>
      </p:sp>
      <p:sp>
        <p:nvSpPr>
          <p:cNvPr id="3" name="Content Placeholder 2"/>
          <p:cNvSpPr>
            <a:spLocks noGrp="1"/>
          </p:cNvSpPr>
          <p:nvPr>
            <p:ph idx="1"/>
          </p:nvPr>
        </p:nvSpPr>
        <p:spPr>
          <a:xfrm>
            <a:off x="3886200" y="1371600"/>
            <a:ext cx="5257800" cy="1729581"/>
          </a:xfrm>
          <a:solidFill>
            <a:srgbClr val="FF0000"/>
          </a:solidFill>
        </p:spPr>
        <p:txBody>
          <a:bodyPr>
            <a:normAutofit lnSpcReduction="10000"/>
          </a:bodyPr>
          <a:lstStyle/>
          <a:p>
            <a:pPr marL="0" indent="0">
              <a:buNone/>
            </a:pPr>
            <a:r>
              <a:rPr lang="en-GB" sz="2800" dirty="0" smtClean="0"/>
              <a:t>“hot” cues: elicit an instant, emotional response. </a:t>
            </a:r>
            <a:r>
              <a:rPr lang="en-GB" sz="2800" i="1" dirty="0" smtClean="0"/>
              <a:t>Rewarding </a:t>
            </a:r>
            <a:r>
              <a:rPr lang="en-GB" sz="2800" dirty="0" smtClean="0"/>
              <a:t>hot cues are linked with our desires and positive emotions</a:t>
            </a:r>
          </a:p>
        </p:txBody>
      </p:sp>
      <p:sp>
        <p:nvSpPr>
          <p:cNvPr id="5" name="Content Placeholder 2"/>
          <p:cNvSpPr txBox="1">
            <a:spLocks/>
          </p:cNvSpPr>
          <p:nvPr/>
        </p:nvSpPr>
        <p:spPr>
          <a:xfrm>
            <a:off x="0" y="4035027"/>
            <a:ext cx="4648200" cy="1881982"/>
          </a:xfrm>
          <a:prstGeom prst="rect">
            <a:avLst/>
          </a:prstGeom>
          <a:solidFill>
            <a:srgbClr val="00B0F0"/>
          </a:solidFill>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3600" dirty="0" smtClean="0">
                <a:solidFill>
                  <a:prstClr val="black"/>
                </a:solidFill>
              </a:rPr>
              <a:t>“cool” cues: takes the emotion away from a stimulus. Not emotionally rewarding </a:t>
            </a:r>
            <a:r>
              <a:rPr lang="en-GB" sz="3600" dirty="0" smtClean="0">
                <a:solidFill>
                  <a:prstClr val="black"/>
                </a:solidFill>
                <a:sym typeface="Wingdings" panose="05000000000000000000" pitchFamily="2" charset="2"/>
              </a:rPr>
              <a:t> Neutral</a:t>
            </a:r>
            <a:endParaRPr lang="en-GB" sz="3600" dirty="0" smtClean="0">
              <a:solidFill>
                <a:prstClr val="black"/>
              </a:solidFill>
            </a:endParaRPr>
          </a:p>
        </p:txBody>
      </p:sp>
    </p:spTree>
    <p:extLst>
      <p:ext uri="{BB962C8B-B14F-4D97-AF65-F5344CB8AC3E}">
        <p14:creationId xmlns:p14="http://schemas.microsoft.com/office/powerpoint/2010/main" val="1200795284"/>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rmAutofit/>
          </a:bodyPr>
          <a:lstStyle/>
          <a:p>
            <a:r>
              <a:rPr lang="en-GB" dirty="0" smtClean="0"/>
              <a:t>CASEY (2011): Reliability</a:t>
            </a:r>
            <a:endParaRPr lang="en-GB" dirty="0"/>
          </a:p>
        </p:txBody>
      </p:sp>
      <p:sp>
        <p:nvSpPr>
          <p:cNvPr id="3" name="Content Placeholder 2"/>
          <p:cNvSpPr>
            <a:spLocks noGrp="1"/>
          </p:cNvSpPr>
          <p:nvPr>
            <p:ph idx="1"/>
          </p:nvPr>
        </p:nvSpPr>
        <p:spPr>
          <a:xfrm>
            <a:off x="0" y="908720"/>
            <a:ext cx="9144000" cy="5949280"/>
          </a:xfrm>
          <a:noFill/>
          <a:ln>
            <a:noFill/>
          </a:ln>
        </p:spPr>
        <p:txBody>
          <a:bodyPr>
            <a:normAutofit/>
          </a:bodyPr>
          <a:lstStyle/>
          <a:p>
            <a:pPr marL="0" lvl="0" indent="0" algn="ctr">
              <a:buNone/>
            </a:pPr>
            <a:r>
              <a:rPr lang="en-GB" sz="3600" dirty="0" smtClean="0">
                <a:cs typeface="Arial" panose="020B0604020202020204" pitchFamily="34" charset="0"/>
              </a:rPr>
              <a:t>Consistency</a:t>
            </a:r>
            <a:endParaRPr lang="en-GB" sz="3600" dirty="0"/>
          </a:p>
        </p:txBody>
      </p:sp>
      <p:pic>
        <p:nvPicPr>
          <p:cNvPr id="2050" name="Picture 2" descr="https://study.com/cimages/videopreview/_internal-consistency-reliability-example-definition1_1117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584176"/>
            <a:ext cx="9680396" cy="544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093135"/>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rmAutofit/>
          </a:bodyPr>
          <a:lstStyle/>
          <a:p>
            <a:r>
              <a:rPr lang="en-GB" dirty="0" smtClean="0"/>
              <a:t>CASEY (2011): Reliability</a:t>
            </a:r>
            <a:endParaRPr lang="en-GB" dirty="0"/>
          </a:p>
        </p:txBody>
      </p:sp>
      <p:sp>
        <p:nvSpPr>
          <p:cNvPr id="3" name="Content Placeholder 2"/>
          <p:cNvSpPr>
            <a:spLocks noGrp="1"/>
          </p:cNvSpPr>
          <p:nvPr>
            <p:ph idx="1"/>
          </p:nvPr>
        </p:nvSpPr>
        <p:spPr>
          <a:xfrm>
            <a:off x="0" y="908720"/>
            <a:ext cx="9144000" cy="5949280"/>
          </a:xfrm>
          <a:noFill/>
          <a:ln>
            <a:noFill/>
          </a:ln>
        </p:spPr>
        <p:txBody>
          <a:bodyPr>
            <a:normAutofit/>
          </a:bodyPr>
          <a:lstStyle/>
          <a:p>
            <a:pPr marL="0" lvl="0" indent="0">
              <a:buNone/>
            </a:pPr>
            <a:r>
              <a:rPr lang="en-GB" b="1" dirty="0" smtClean="0">
                <a:cs typeface="Arial" panose="020B0604020202020204" pitchFamily="34" charset="0"/>
              </a:rPr>
              <a:t>Internal Reliability </a:t>
            </a:r>
          </a:p>
          <a:p>
            <a:pPr marL="0" lvl="0" indent="0">
              <a:buNone/>
            </a:pPr>
            <a:r>
              <a:rPr lang="en-GB" dirty="0" smtClean="0">
                <a:cs typeface="Arial" panose="020B0604020202020204" pitchFamily="34" charset="0"/>
              </a:rPr>
              <a:t>This </a:t>
            </a:r>
            <a:r>
              <a:rPr lang="en-GB" dirty="0">
                <a:cs typeface="Arial" panose="020B0604020202020204" pitchFamily="34" charset="0"/>
              </a:rPr>
              <a:t>measures the extent to which a test or procedure is </a:t>
            </a:r>
            <a:r>
              <a:rPr lang="en-GB" b="1" dirty="0">
                <a:cs typeface="Arial" panose="020B0604020202020204" pitchFamily="34" charset="0"/>
              </a:rPr>
              <a:t>consistent</a:t>
            </a:r>
            <a:r>
              <a:rPr lang="en-GB" dirty="0">
                <a:cs typeface="Arial" panose="020B0604020202020204" pitchFamily="34" charset="0"/>
              </a:rPr>
              <a:t> within itself – all areas of a questionnaire </a:t>
            </a:r>
            <a:r>
              <a:rPr lang="en-GB" dirty="0" smtClean="0">
                <a:cs typeface="Arial" panose="020B0604020202020204" pitchFamily="34" charset="0"/>
              </a:rPr>
              <a:t> / questions  / task should </a:t>
            </a:r>
            <a:r>
              <a:rPr lang="en-GB" dirty="0">
                <a:cs typeface="Arial" panose="020B0604020202020204" pitchFamily="34" charset="0"/>
              </a:rPr>
              <a:t>all be measuring the same </a:t>
            </a:r>
            <a:r>
              <a:rPr lang="en-GB" dirty="0" smtClean="0">
                <a:cs typeface="Arial" panose="020B0604020202020204" pitchFamily="34" charset="0"/>
              </a:rPr>
              <a:t>thing</a:t>
            </a:r>
          </a:p>
          <a:p>
            <a:pPr marL="0" lvl="0" indent="0">
              <a:buNone/>
            </a:pPr>
            <a:endParaRPr lang="en-GB" dirty="0" smtClean="0">
              <a:cs typeface="Arial" panose="020B0604020202020204" pitchFamily="34" charset="0"/>
            </a:endParaRPr>
          </a:p>
          <a:p>
            <a:pPr marL="0" indent="0">
              <a:buNone/>
            </a:pPr>
            <a:r>
              <a:rPr lang="en-GB" b="1" dirty="0" smtClean="0">
                <a:cs typeface="Arial" panose="020B0604020202020204" pitchFamily="34" charset="0"/>
              </a:rPr>
              <a:t>External </a:t>
            </a:r>
            <a:r>
              <a:rPr lang="en-GB" b="1" dirty="0">
                <a:cs typeface="Arial" panose="020B0604020202020204" pitchFamily="34" charset="0"/>
              </a:rPr>
              <a:t>Reliability</a:t>
            </a:r>
          </a:p>
          <a:p>
            <a:pPr marL="0" lvl="0" indent="0">
              <a:buNone/>
            </a:pPr>
            <a:r>
              <a:rPr lang="en-GB" dirty="0">
                <a:cs typeface="Arial" panose="020B0604020202020204" pitchFamily="34" charset="0"/>
              </a:rPr>
              <a:t>This measures </a:t>
            </a:r>
            <a:r>
              <a:rPr lang="en-GB" b="1" dirty="0">
                <a:cs typeface="Arial" panose="020B0604020202020204" pitchFamily="34" charset="0"/>
              </a:rPr>
              <a:t>consistency</a:t>
            </a:r>
            <a:r>
              <a:rPr lang="en-GB" dirty="0">
                <a:cs typeface="Arial" panose="020B0604020202020204" pitchFamily="34" charset="0"/>
              </a:rPr>
              <a:t> from one occasion to another – the same result should be found at different times, places and people</a:t>
            </a:r>
            <a:r>
              <a:rPr lang="en-GB" dirty="0" smtClean="0">
                <a:cs typeface="Arial" panose="020B0604020202020204" pitchFamily="34" charset="0"/>
              </a:rPr>
              <a:t>.</a:t>
            </a:r>
            <a:endParaRPr lang="en-GB" sz="2800" dirty="0">
              <a:latin typeface="Calibri"/>
              <a:ea typeface="Calibri"/>
              <a:cs typeface="Times New Roman"/>
            </a:endParaRPr>
          </a:p>
          <a:p>
            <a:pPr marL="0" indent="0">
              <a:buNone/>
            </a:pPr>
            <a:endParaRPr lang="en-GB" dirty="0"/>
          </a:p>
        </p:txBody>
      </p:sp>
      <p:sp>
        <p:nvSpPr>
          <p:cNvPr id="4" name="Oval 3"/>
          <p:cNvSpPr/>
          <p:nvPr/>
        </p:nvSpPr>
        <p:spPr>
          <a:xfrm>
            <a:off x="6516216" y="3140968"/>
            <a:ext cx="1296144"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Page 15</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5221370"/>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rmAutofit/>
          </a:bodyPr>
          <a:lstStyle/>
          <a:p>
            <a:r>
              <a:rPr lang="en-GB" dirty="0" smtClean="0"/>
              <a:t>CASEY (2011): Reliability</a:t>
            </a:r>
            <a:endParaRPr lang="en-GB" dirty="0"/>
          </a:p>
        </p:txBody>
      </p:sp>
      <p:sp>
        <p:nvSpPr>
          <p:cNvPr id="3" name="Content Placeholder 2"/>
          <p:cNvSpPr>
            <a:spLocks noGrp="1"/>
          </p:cNvSpPr>
          <p:nvPr>
            <p:ph idx="1"/>
          </p:nvPr>
        </p:nvSpPr>
        <p:spPr>
          <a:xfrm>
            <a:off x="0" y="908720"/>
            <a:ext cx="9144000" cy="5949280"/>
          </a:xfrm>
          <a:noFill/>
          <a:ln>
            <a:noFill/>
          </a:ln>
        </p:spPr>
        <p:txBody>
          <a:bodyPr>
            <a:normAutofit/>
          </a:bodyPr>
          <a:lstStyle/>
          <a:p>
            <a:pPr marL="0" lvl="0" indent="0">
              <a:buNone/>
            </a:pPr>
            <a:r>
              <a:rPr lang="en-GB" dirty="0" smtClean="0">
                <a:cs typeface="Arial" panose="020B0604020202020204" pitchFamily="34" charset="0"/>
              </a:rPr>
              <a:t>Casey’s study has both INTERNAL and EXTERNAL reliability because:</a:t>
            </a:r>
          </a:p>
          <a:p>
            <a:pPr marL="514350" lvl="0" indent="-514350">
              <a:buAutoNum type="arabicPeriod"/>
            </a:pPr>
            <a:r>
              <a:rPr lang="en-GB" dirty="0" smtClean="0">
                <a:cs typeface="Arial" panose="020B0604020202020204" pitchFamily="34" charset="0"/>
              </a:rPr>
              <a:t>All of the Ps did the same procedure (external reliability)</a:t>
            </a:r>
          </a:p>
          <a:p>
            <a:pPr marL="514350" lvl="0" indent="-514350">
              <a:buAutoNum type="arabicPeriod"/>
            </a:pPr>
            <a:r>
              <a:rPr lang="en-GB" dirty="0" smtClean="0">
                <a:cs typeface="Arial" panose="020B0604020202020204" pitchFamily="34" charset="0"/>
              </a:rPr>
              <a:t>All of the tasks were measuring whether they were high or low delayers (internal reliability).</a:t>
            </a:r>
          </a:p>
          <a:p>
            <a:pPr marL="514350" lvl="0" indent="-514350">
              <a:buAutoNum type="arabicPeriod"/>
            </a:pPr>
            <a:endParaRPr lang="en-GB" dirty="0">
              <a:cs typeface="Arial" panose="020B0604020202020204" pitchFamily="34" charset="0"/>
            </a:endParaRPr>
          </a:p>
          <a:p>
            <a:pPr marL="0" lvl="0" indent="0">
              <a:buNone/>
            </a:pPr>
            <a:r>
              <a:rPr lang="en-GB" dirty="0" smtClean="0">
                <a:cs typeface="Arial" panose="020B0604020202020204" pitchFamily="34" charset="0"/>
              </a:rPr>
              <a:t>This is positive because the level of CONTROL allowed for extraneous variables to be reduced, helping to show that the IV causes the DV. </a:t>
            </a:r>
            <a:endParaRPr lang="en-GB" dirty="0"/>
          </a:p>
        </p:txBody>
      </p:sp>
      <p:sp>
        <p:nvSpPr>
          <p:cNvPr id="4" name="Oval 3"/>
          <p:cNvSpPr/>
          <p:nvPr/>
        </p:nvSpPr>
        <p:spPr>
          <a:xfrm>
            <a:off x="7845896" y="260648"/>
            <a:ext cx="1296144"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Page 15</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9947680"/>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rmAutofit/>
          </a:bodyPr>
          <a:lstStyle/>
          <a:p>
            <a:r>
              <a:rPr lang="en-GB" dirty="0" smtClean="0"/>
              <a:t>CASEY (2011): Reliability</a:t>
            </a:r>
            <a:endParaRPr lang="en-GB" dirty="0"/>
          </a:p>
        </p:txBody>
      </p:sp>
      <p:sp>
        <p:nvSpPr>
          <p:cNvPr id="3" name="Content Placeholder 2"/>
          <p:cNvSpPr>
            <a:spLocks noGrp="1"/>
          </p:cNvSpPr>
          <p:nvPr>
            <p:ph idx="1"/>
          </p:nvPr>
        </p:nvSpPr>
        <p:spPr>
          <a:xfrm>
            <a:off x="0" y="908720"/>
            <a:ext cx="6948264" cy="5949280"/>
          </a:xfrm>
          <a:noFill/>
          <a:ln>
            <a:noFill/>
          </a:ln>
        </p:spPr>
        <p:txBody>
          <a:bodyPr>
            <a:noAutofit/>
          </a:bodyPr>
          <a:lstStyle/>
          <a:p>
            <a:pPr marL="0" lvl="0" indent="0">
              <a:buNone/>
            </a:pPr>
            <a:r>
              <a:rPr lang="en-GB" sz="4000" dirty="0" smtClean="0">
                <a:cs typeface="Arial" panose="020B0604020202020204" pitchFamily="34" charset="0"/>
              </a:rPr>
              <a:t>However, the greater the reliability will mean that often the validity (ecological) will be reduced.</a:t>
            </a:r>
          </a:p>
          <a:p>
            <a:pPr marL="0" lvl="0" indent="0">
              <a:buNone/>
            </a:pPr>
            <a:endParaRPr lang="en-GB" sz="4000" dirty="0">
              <a:cs typeface="Arial" panose="020B0604020202020204" pitchFamily="34" charset="0"/>
            </a:endParaRPr>
          </a:p>
          <a:p>
            <a:pPr marL="0" lvl="0" indent="0">
              <a:buNone/>
            </a:pPr>
            <a:r>
              <a:rPr lang="en-GB" sz="4000" dirty="0" smtClean="0">
                <a:cs typeface="Arial" panose="020B0604020202020204" pitchFamily="34" charset="0"/>
              </a:rPr>
              <a:t>By being more CONSISTENT and CONTROLLED, the behaviour of the Ps does not relate to real life.</a:t>
            </a:r>
            <a:endParaRPr lang="en-GB" sz="4000" dirty="0"/>
          </a:p>
        </p:txBody>
      </p:sp>
      <p:pic>
        <p:nvPicPr>
          <p:cNvPr id="6146" name="Picture 2" descr="C:\Users\vevagora\AppData\Local\Microsoft\Windows\Temporary Internet Files\Content.IE5\4RJG9KOS\musclesdroop2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1988839"/>
            <a:ext cx="2339752" cy="3074127"/>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7326052" y="5496712"/>
            <a:ext cx="1296144"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Page 15</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9970191"/>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rmAutofit/>
          </a:bodyPr>
          <a:lstStyle/>
          <a:p>
            <a:r>
              <a:rPr lang="en-GB" dirty="0" smtClean="0"/>
              <a:t>CASEY (2011): Reliability</a:t>
            </a:r>
            <a:endParaRPr lang="en-GB" dirty="0"/>
          </a:p>
        </p:txBody>
      </p:sp>
      <p:pic>
        <p:nvPicPr>
          <p:cNvPr id="3" name="Picture 2"/>
          <p:cNvPicPr>
            <a:picLocks noChangeAspect="1"/>
          </p:cNvPicPr>
          <p:nvPr/>
        </p:nvPicPr>
        <p:blipFill rotWithShape="1">
          <a:blip r:embed="rId2"/>
          <a:srcRect l="861" t="18921" r="6530" b="23120"/>
          <a:stretch/>
        </p:blipFill>
        <p:spPr>
          <a:xfrm>
            <a:off x="-76200" y="1509474"/>
            <a:ext cx="9222060" cy="3246541"/>
          </a:xfrm>
          <a:prstGeom prst="rect">
            <a:avLst/>
          </a:prstGeom>
        </p:spPr>
      </p:pic>
      <p:pic>
        <p:nvPicPr>
          <p:cNvPr id="5123" name="Picture 3" descr="C:\Users\vevagora\AppData\Local\Microsoft\Windows\Temporary Internet Files\Content.IE5\J41JHY6Q\Strengths-and-Weaknesse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106509"/>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6516216" y="3140968"/>
            <a:ext cx="1296144"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Page 15</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6564645"/>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rmAutofit/>
          </a:bodyPr>
          <a:lstStyle/>
          <a:p>
            <a:r>
              <a:rPr lang="en-GB" dirty="0" smtClean="0"/>
              <a:t>CASEY (2011): Validity</a:t>
            </a:r>
            <a:endParaRPr lang="en-GB" dirty="0"/>
          </a:p>
        </p:txBody>
      </p:sp>
      <p:sp>
        <p:nvSpPr>
          <p:cNvPr id="3" name="Content Placeholder 2"/>
          <p:cNvSpPr>
            <a:spLocks noGrp="1"/>
          </p:cNvSpPr>
          <p:nvPr>
            <p:ph idx="1"/>
          </p:nvPr>
        </p:nvSpPr>
        <p:spPr>
          <a:xfrm>
            <a:off x="0" y="908720"/>
            <a:ext cx="7020272" cy="5949280"/>
          </a:xfrm>
          <a:noFill/>
          <a:ln>
            <a:noFill/>
          </a:ln>
        </p:spPr>
        <p:txBody>
          <a:bodyPr>
            <a:noAutofit/>
          </a:bodyPr>
          <a:lstStyle/>
          <a:p>
            <a:pPr marL="0" lvl="0" indent="0">
              <a:buNone/>
            </a:pPr>
            <a:r>
              <a:rPr lang="en-GB" sz="3600" b="1" dirty="0" smtClean="0">
                <a:cs typeface="Arial" panose="020B0604020202020204" pitchFamily="34" charset="0"/>
              </a:rPr>
              <a:t>Internal Validity</a:t>
            </a:r>
          </a:p>
          <a:p>
            <a:pPr marL="0" lvl="0" indent="0">
              <a:buNone/>
            </a:pPr>
            <a:r>
              <a:rPr lang="en-GB" sz="3600" dirty="0">
                <a:cs typeface="Arial" panose="020B0604020202020204" pitchFamily="34" charset="0"/>
              </a:rPr>
              <a:t>The </a:t>
            </a:r>
            <a:r>
              <a:rPr lang="en-GB" sz="3600" dirty="0" smtClean="0">
                <a:cs typeface="Arial" panose="020B0604020202020204" pitchFamily="34" charset="0"/>
              </a:rPr>
              <a:t>tool (questionnaire, test, scan)  </a:t>
            </a:r>
            <a:r>
              <a:rPr lang="en-GB" sz="3600" dirty="0">
                <a:cs typeface="Arial" panose="020B0604020202020204" pitchFamily="34" charset="0"/>
              </a:rPr>
              <a:t>is measuring what it is intending to measure</a:t>
            </a:r>
          </a:p>
          <a:p>
            <a:pPr marL="0" indent="0">
              <a:buNone/>
            </a:pPr>
            <a:endParaRPr lang="en-GB" sz="3600" b="1" dirty="0" smtClean="0">
              <a:cs typeface="Arial" panose="020B0604020202020204" pitchFamily="34" charset="0"/>
            </a:endParaRPr>
          </a:p>
          <a:p>
            <a:pPr marL="0" indent="0">
              <a:buNone/>
            </a:pPr>
            <a:r>
              <a:rPr lang="en-GB" sz="3600" b="1" dirty="0" smtClean="0">
                <a:cs typeface="Arial" panose="020B0604020202020204" pitchFamily="34" charset="0"/>
              </a:rPr>
              <a:t>External Validity</a:t>
            </a:r>
            <a:endParaRPr lang="en-GB" sz="3600" b="1" dirty="0">
              <a:cs typeface="Arial" panose="020B0604020202020204" pitchFamily="34" charset="0"/>
            </a:endParaRPr>
          </a:p>
          <a:p>
            <a:pPr marL="0" lvl="0" indent="0">
              <a:buNone/>
            </a:pPr>
            <a:r>
              <a:rPr lang="en-GB" sz="3600" dirty="0">
                <a:cs typeface="Arial" panose="020B0604020202020204" pitchFamily="34" charset="0"/>
              </a:rPr>
              <a:t>The findings can be </a:t>
            </a:r>
            <a:r>
              <a:rPr lang="en-GB" sz="3600" dirty="0" smtClean="0">
                <a:cs typeface="Arial" panose="020B0604020202020204" pitchFamily="34" charset="0"/>
              </a:rPr>
              <a:t>generalised </a:t>
            </a:r>
            <a:r>
              <a:rPr lang="en-GB" sz="3600" dirty="0">
                <a:cs typeface="Arial" panose="020B0604020202020204" pitchFamily="34" charset="0"/>
              </a:rPr>
              <a:t>beyond the context of the research </a:t>
            </a:r>
            <a:r>
              <a:rPr lang="en-GB" sz="3600" dirty="0" smtClean="0">
                <a:cs typeface="Arial" panose="020B0604020202020204" pitchFamily="34" charset="0"/>
              </a:rPr>
              <a:t>situation to different people, places and times.</a:t>
            </a:r>
            <a:endParaRPr lang="en-GB" sz="3600" dirty="0">
              <a:cs typeface="Arial" panose="020B0604020202020204" pitchFamily="34" charset="0"/>
            </a:endParaRPr>
          </a:p>
        </p:txBody>
      </p:sp>
      <p:pic>
        <p:nvPicPr>
          <p:cNvPr id="1026" name="Picture 2" descr="C:\Users\vevagora\AppData\Local\Microsoft\Windows\Temporary Internet Files\Content.IE5\J41JHY6Q\TrueCaller_Logo[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611180">
            <a:off x="6462905" y="2381103"/>
            <a:ext cx="2095793" cy="2095793"/>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7236296" y="5229200"/>
            <a:ext cx="1296144"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Page 15</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6657619"/>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rmAutofit/>
          </a:bodyPr>
          <a:lstStyle/>
          <a:p>
            <a:r>
              <a:rPr lang="en-GB" sz="3600" dirty="0" smtClean="0"/>
              <a:t>CASEY (2011): Demand Characteristics</a:t>
            </a:r>
            <a:endParaRPr lang="en-GB" sz="3600" dirty="0"/>
          </a:p>
        </p:txBody>
      </p:sp>
      <p:sp>
        <p:nvSpPr>
          <p:cNvPr id="3" name="Content Placeholder 2"/>
          <p:cNvSpPr>
            <a:spLocks noGrp="1"/>
          </p:cNvSpPr>
          <p:nvPr>
            <p:ph idx="1"/>
          </p:nvPr>
        </p:nvSpPr>
        <p:spPr>
          <a:xfrm>
            <a:off x="0" y="908720"/>
            <a:ext cx="7321798" cy="5949280"/>
          </a:xfrm>
          <a:noFill/>
          <a:ln>
            <a:noFill/>
          </a:ln>
        </p:spPr>
        <p:txBody>
          <a:bodyPr>
            <a:noAutofit/>
          </a:bodyPr>
          <a:lstStyle/>
          <a:p>
            <a:pPr marL="0" lvl="0" indent="0">
              <a:buNone/>
            </a:pPr>
            <a:r>
              <a:rPr lang="en-GB" dirty="0" smtClean="0">
                <a:cs typeface="Arial" panose="020B0604020202020204" pitchFamily="34" charset="0"/>
              </a:rPr>
              <a:t>Every P had full, informed consent and volunteered to take part. So they KNEW the purpose of the experiment. This means that they may show DEMAND CHARACTERISTICS:</a:t>
            </a:r>
          </a:p>
          <a:p>
            <a:pPr lvl="0"/>
            <a:r>
              <a:rPr lang="en-GB" dirty="0" smtClean="0">
                <a:cs typeface="Arial" panose="020B0604020202020204" pitchFamily="34" charset="0"/>
              </a:rPr>
              <a:t>Social desirability bias</a:t>
            </a:r>
          </a:p>
          <a:p>
            <a:pPr lvl="0"/>
            <a:r>
              <a:rPr lang="en-GB" dirty="0" smtClean="0">
                <a:cs typeface="Arial" panose="020B0604020202020204" pitchFamily="34" charset="0"/>
              </a:rPr>
              <a:t>Hawthorne effect</a:t>
            </a:r>
          </a:p>
          <a:p>
            <a:pPr lvl="0"/>
            <a:r>
              <a:rPr lang="en-GB" dirty="0" smtClean="0">
                <a:cs typeface="Arial" panose="020B0604020202020204" pitchFamily="34" charset="0"/>
              </a:rPr>
              <a:t>Screw You effect.</a:t>
            </a:r>
          </a:p>
          <a:p>
            <a:pPr marL="0" lvl="0" indent="0">
              <a:buNone/>
            </a:pPr>
            <a:r>
              <a:rPr lang="en-GB" dirty="0" smtClean="0">
                <a:cs typeface="Arial" panose="020B0604020202020204" pitchFamily="34" charset="0"/>
              </a:rPr>
              <a:t>So the behaviour being measured lacked INTERNAL VALIDITY – it did not measure true, real life behaviour.</a:t>
            </a:r>
            <a:endParaRPr lang="en-GB" dirty="0">
              <a:cs typeface="Arial" panose="020B0604020202020204" pitchFamily="34" charset="0"/>
            </a:endParaRPr>
          </a:p>
        </p:txBody>
      </p:sp>
      <p:pic>
        <p:nvPicPr>
          <p:cNvPr id="3074" name="Picture 2" descr="https://s3.amazonaws.com/classconnection/146/flashcards/4154146/jpg/610013-2175-35-14CB58B4FF258796C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4704" y="2492896"/>
            <a:ext cx="2669296" cy="295675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7808283" y="1264746"/>
            <a:ext cx="1296144"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Page 15</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900017"/>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rmAutofit/>
          </a:bodyPr>
          <a:lstStyle/>
          <a:p>
            <a:r>
              <a:rPr lang="en-GB" sz="3600" dirty="0" smtClean="0"/>
              <a:t>CASEY (2011): Demand Characteristics</a:t>
            </a:r>
            <a:endParaRPr lang="en-GB" sz="3600" dirty="0"/>
          </a:p>
        </p:txBody>
      </p:sp>
      <p:sp>
        <p:nvSpPr>
          <p:cNvPr id="3" name="Content Placeholder 2"/>
          <p:cNvSpPr>
            <a:spLocks noGrp="1"/>
          </p:cNvSpPr>
          <p:nvPr>
            <p:ph idx="1"/>
          </p:nvPr>
        </p:nvSpPr>
        <p:spPr>
          <a:xfrm>
            <a:off x="0" y="908720"/>
            <a:ext cx="7321798" cy="5949280"/>
          </a:xfrm>
          <a:noFill/>
          <a:ln>
            <a:noFill/>
          </a:ln>
        </p:spPr>
        <p:txBody>
          <a:bodyPr>
            <a:noAutofit/>
          </a:bodyPr>
          <a:lstStyle/>
          <a:p>
            <a:pPr marL="0" lvl="0" indent="0">
              <a:buNone/>
            </a:pPr>
            <a:r>
              <a:rPr lang="en-GB" sz="5400" dirty="0" smtClean="0">
                <a:cs typeface="Arial" panose="020B0604020202020204" pitchFamily="34" charset="0"/>
              </a:rPr>
              <a:t>Define </a:t>
            </a:r>
          </a:p>
          <a:p>
            <a:r>
              <a:rPr lang="en-GB" sz="5400" dirty="0" smtClean="0">
                <a:cs typeface="Arial" panose="020B0604020202020204" pitchFamily="34" charset="0"/>
              </a:rPr>
              <a:t>demand </a:t>
            </a:r>
            <a:r>
              <a:rPr lang="en-GB" sz="5400" dirty="0" smtClean="0">
                <a:cs typeface="Arial" panose="020B0604020202020204" pitchFamily="34" charset="0"/>
              </a:rPr>
              <a:t>characteristics</a:t>
            </a:r>
            <a:endParaRPr lang="en-GB" sz="5400" dirty="0" smtClean="0">
              <a:cs typeface="Arial" panose="020B0604020202020204" pitchFamily="34" charset="0"/>
            </a:endParaRPr>
          </a:p>
          <a:p>
            <a:pPr lvl="0"/>
            <a:r>
              <a:rPr lang="en-GB" sz="5400" dirty="0" smtClean="0">
                <a:cs typeface="Arial" panose="020B0604020202020204" pitchFamily="34" charset="0"/>
              </a:rPr>
              <a:t>Social desirability bias</a:t>
            </a:r>
          </a:p>
          <a:p>
            <a:pPr lvl="0"/>
            <a:r>
              <a:rPr lang="en-GB" sz="5400" dirty="0" smtClean="0">
                <a:cs typeface="Arial" panose="020B0604020202020204" pitchFamily="34" charset="0"/>
              </a:rPr>
              <a:t>Hawthorne effect</a:t>
            </a:r>
          </a:p>
          <a:p>
            <a:pPr lvl="0"/>
            <a:r>
              <a:rPr lang="en-GB" sz="5400" dirty="0" smtClean="0">
                <a:cs typeface="Arial" panose="020B0604020202020204" pitchFamily="34" charset="0"/>
              </a:rPr>
              <a:t>Screw You effect.</a:t>
            </a:r>
            <a:endParaRPr lang="en-GB" sz="5400" dirty="0">
              <a:cs typeface="Arial" panose="020B0604020202020204" pitchFamily="34" charset="0"/>
            </a:endParaRPr>
          </a:p>
        </p:txBody>
      </p:sp>
      <p:pic>
        <p:nvPicPr>
          <p:cNvPr id="3074" name="Picture 2" descr="https://s3.amazonaws.com/classconnection/146/flashcards/4154146/jpg/610013-2175-35-14CB58B4FF258796C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4704" y="764704"/>
            <a:ext cx="2669296" cy="29567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images-eu.ssl-images-amazon.com/images/I/614JrILYokL._SY355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20040">
            <a:off x="6740330" y="4686200"/>
            <a:ext cx="2007242" cy="2007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75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rmAutofit fontScale="90000"/>
          </a:bodyPr>
          <a:lstStyle/>
          <a:p>
            <a:r>
              <a:rPr lang="en-GB" dirty="0" smtClean="0"/>
              <a:t>CASEY (2011): Is the Procedure Valid? </a:t>
            </a:r>
            <a:endParaRPr lang="en-GB" dirty="0"/>
          </a:p>
        </p:txBody>
      </p:sp>
      <p:sp>
        <p:nvSpPr>
          <p:cNvPr id="3" name="Content Placeholder 2"/>
          <p:cNvSpPr>
            <a:spLocks noGrp="1"/>
          </p:cNvSpPr>
          <p:nvPr>
            <p:ph idx="1"/>
          </p:nvPr>
        </p:nvSpPr>
        <p:spPr>
          <a:xfrm>
            <a:off x="0" y="908720"/>
            <a:ext cx="9144000" cy="5949280"/>
          </a:xfrm>
          <a:noFill/>
          <a:ln>
            <a:noFill/>
          </a:ln>
        </p:spPr>
        <p:txBody>
          <a:bodyPr>
            <a:noAutofit/>
          </a:bodyPr>
          <a:lstStyle/>
          <a:p>
            <a:pPr marL="0" lvl="0" indent="0">
              <a:buNone/>
            </a:pPr>
            <a:r>
              <a:rPr lang="en-GB" sz="3300" dirty="0" smtClean="0">
                <a:cs typeface="Arial" panose="020B0604020202020204" pitchFamily="34" charset="0"/>
              </a:rPr>
              <a:t>Every person in Casey’s 2 experiments undertook the same procedures. This is because there was strong INTERNAL RELIABILITY.</a:t>
            </a:r>
          </a:p>
          <a:p>
            <a:pPr marL="0" lvl="0" indent="0">
              <a:buNone/>
            </a:pPr>
            <a:endParaRPr lang="en-GB" sz="3300" dirty="0">
              <a:cs typeface="Arial" panose="020B0604020202020204" pitchFamily="34" charset="0"/>
            </a:endParaRPr>
          </a:p>
          <a:p>
            <a:pPr marL="0" lvl="0" indent="0">
              <a:buNone/>
            </a:pPr>
            <a:r>
              <a:rPr lang="en-GB" sz="3300" dirty="0" smtClean="0">
                <a:cs typeface="Arial" panose="020B0604020202020204" pitchFamily="34" charset="0"/>
              </a:rPr>
              <a:t>However, the task itself lacked MUNDANE realism, because in normal life people do not usually have to press buzzers. The behaviour being measured lacked INTERNAL VALIDITY – it did not measure true, real life behaviour.</a:t>
            </a:r>
            <a:endParaRPr lang="en-GB" sz="3300" dirty="0">
              <a:cs typeface="Arial" panose="020B0604020202020204" pitchFamily="34" charset="0"/>
            </a:endParaRPr>
          </a:p>
        </p:txBody>
      </p:sp>
      <p:pic>
        <p:nvPicPr>
          <p:cNvPr id="2050" name="Picture 2" descr="C:\Users\vevagora\AppData\Local\Microsoft\Windows\Temporary Internet Files\Content.IE5\HS5AWRH2\False-Tru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6976" y="2348880"/>
            <a:ext cx="1817024" cy="1147594"/>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7587416" y="1176148"/>
            <a:ext cx="1296144"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Page 15</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9905522"/>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rmAutofit fontScale="90000"/>
          </a:bodyPr>
          <a:lstStyle/>
          <a:p>
            <a:r>
              <a:rPr lang="en-GB" dirty="0" smtClean="0"/>
              <a:t>CASEY (2011): Is the Procedure Valid? </a:t>
            </a:r>
            <a:endParaRPr lang="en-GB" dirty="0"/>
          </a:p>
        </p:txBody>
      </p:sp>
      <p:sp>
        <p:nvSpPr>
          <p:cNvPr id="3" name="Content Placeholder 2"/>
          <p:cNvSpPr>
            <a:spLocks noGrp="1"/>
          </p:cNvSpPr>
          <p:nvPr>
            <p:ph idx="1"/>
          </p:nvPr>
        </p:nvSpPr>
        <p:spPr>
          <a:xfrm>
            <a:off x="0" y="908720"/>
            <a:ext cx="6108411" cy="5949280"/>
          </a:xfrm>
          <a:noFill/>
          <a:ln>
            <a:noFill/>
          </a:ln>
        </p:spPr>
        <p:txBody>
          <a:bodyPr>
            <a:noAutofit/>
          </a:bodyPr>
          <a:lstStyle/>
          <a:p>
            <a:pPr marL="914400" lvl="0" indent="-914400">
              <a:buFont typeface="+mj-lt"/>
              <a:buAutoNum type="arabicPeriod"/>
            </a:pPr>
            <a:r>
              <a:rPr lang="en-GB" sz="4600" dirty="0" smtClean="0">
                <a:cs typeface="Arial" panose="020B0604020202020204" pitchFamily="34" charset="0"/>
              </a:rPr>
              <a:t>Identify ONE way to gain greater control in an experiment.</a:t>
            </a:r>
          </a:p>
          <a:p>
            <a:pPr marL="914400" lvl="0" indent="-914400">
              <a:buFont typeface="+mj-lt"/>
              <a:buAutoNum type="arabicPeriod"/>
            </a:pPr>
            <a:r>
              <a:rPr lang="en-GB" sz="4600" dirty="0" smtClean="0">
                <a:cs typeface="Arial" panose="020B0604020202020204" pitchFamily="34" charset="0"/>
              </a:rPr>
              <a:t>Identify ONE way to gain greater validity in an experiment.</a:t>
            </a:r>
            <a:endParaRPr lang="en-GB" sz="4600" dirty="0">
              <a:cs typeface="Arial" panose="020B0604020202020204" pitchFamily="34" charset="0"/>
            </a:endParaRPr>
          </a:p>
        </p:txBody>
      </p:sp>
      <p:pic>
        <p:nvPicPr>
          <p:cNvPr id="4"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6360652" y="2617806"/>
            <a:ext cx="2531107" cy="2531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18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a:solidFill>
            <a:srgbClr val="FFFF00"/>
          </a:solidFill>
        </p:spPr>
        <p:txBody>
          <a:bodyPr/>
          <a:lstStyle/>
          <a:p>
            <a:r>
              <a:rPr lang="en-GB" dirty="0" smtClean="0"/>
              <a:t>HOT OR COOL?</a:t>
            </a:r>
            <a:endParaRPr lang="en-GB" dirty="0"/>
          </a:p>
        </p:txBody>
      </p:sp>
      <p:sp>
        <p:nvSpPr>
          <p:cNvPr id="3" name="Content Placeholder 2"/>
          <p:cNvSpPr>
            <a:spLocks noGrp="1"/>
          </p:cNvSpPr>
          <p:nvPr>
            <p:ph idx="1"/>
          </p:nvPr>
        </p:nvSpPr>
        <p:spPr>
          <a:xfrm>
            <a:off x="0" y="1219200"/>
            <a:ext cx="6324600" cy="5638800"/>
          </a:xfrm>
          <a:noFill/>
        </p:spPr>
        <p:txBody>
          <a:bodyPr>
            <a:normAutofit/>
          </a:bodyPr>
          <a:lstStyle/>
          <a:p>
            <a:r>
              <a:rPr lang="en-GB" sz="4400" dirty="0" smtClean="0"/>
              <a:t>Write hot on one side of your whiteboard and cold on the other</a:t>
            </a:r>
          </a:p>
          <a:p>
            <a:r>
              <a:rPr lang="en-GB" sz="4400" dirty="0" smtClean="0"/>
              <a:t>When I show you the image, tell me if it’s a hot cue or a cold cue!</a:t>
            </a:r>
            <a:endParaRPr lang="en-GB" sz="4400" dirty="0"/>
          </a:p>
        </p:txBody>
      </p:sp>
      <p:pic>
        <p:nvPicPr>
          <p:cNvPr id="4"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6129165" y="2919240"/>
            <a:ext cx="2531107" cy="2531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618370"/>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Autofit/>
          </a:bodyPr>
          <a:lstStyle/>
          <a:p>
            <a:r>
              <a:rPr lang="en-GB" sz="3600" dirty="0" smtClean="0"/>
              <a:t>CASEY (2011): </a:t>
            </a:r>
            <a:r>
              <a:rPr lang="en-GB" sz="3600" b="1" dirty="0" smtClean="0"/>
              <a:t>Strengths</a:t>
            </a:r>
            <a:r>
              <a:rPr lang="en-GB" sz="3600" dirty="0" smtClean="0"/>
              <a:t> of Validity</a:t>
            </a:r>
            <a:endParaRPr lang="en-GB" sz="3600" dirty="0"/>
          </a:p>
        </p:txBody>
      </p:sp>
      <p:sp>
        <p:nvSpPr>
          <p:cNvPr id="3" name="Content Placeholder 2"/>
          <p:cNvSpPr>
            <a:spLocks noGrp="1"/>
          </p:cNvSpPr>
          <p:nvPr>
            <p:ph idx="1"/>
          </p:nvPr>
        </p:nvSpPr>
        <p:spPr>
          <a:xfrm>
            <a:off x="0" y="908720"/>
            <a:ext cx="6948264" cy="5400600"/>
          </a:xfrm>
          <a:noFill/>
          <a:ln>
            <a:noFill/>
          </a:ln>
        </p:spPr>
        <p:txBody>
          <a:bodyPr>
            <a:noAutofit/>
          </a:bodyPr>
          <a:lstStyle/>
          <a:p>
            <a:pPr>
              <a:lnSpc>
                <a:spcPct val="90000"/>
              </a:lnSpc>
              <a:buFont typeface="Arial" panose="020B0604020202020204" pitchFamily="34" charset="0"/>
              <a:buChar char="☺"/>
            </a:pPr>
            <a:r>
              <a:rPr lang="en-GB" sz="3400" dirty="0" smtClean="0"/>
              <a:t>It is not possible to FAKE a fMRI scan – the behaviour measured is true behaviour</a:t>
            </a:r>
          </a:p>
          <a:p>
            <a:pPr>
              <a:lnSpc>
                <a:spcPct val="90000"/>
              </a:lnSpc>
              <a:buFont typeface="Arial" panose="020B0604020202020204" pitchFamily="34" charset="0"/>
              <a:buChar char="☺"/>
            </a:pPr>
            <a:r>
              <a:rPr lang="en-GB" altLang="en-US" sz="3400" dirty="0" smtClean="0"/>
              <a:t>The speed of which the pictures flashed onto the screen in the laptop test meant that it was unlikely that people showed demand characteristics.</a:t>
            </a:r>
            <a:endParaRPr lang="en-GB" altLang="en-US" sz="3400" dirty="0"/>
          </a:p>
          <a:p>
            <a:pPr>
              <a:lnSpc>
                <a:spcPct val="90000"/>
              </a:lnSpc>
              <a:buFont typeface="Arial" panose="020B0604020202020204" pitchFamily="34" charset="0"/>
              <a:buChar char="☺"/>
            </a:pPr>
            <a:r>
              <a:rPr lang="en-GB" altLang="en-US" sz="3400" dirty="0" smtClean="0"/>
              <a:t>The location of the first experiment was natural, helping to show more internal validity.</a:t>
            </a:r>
            <a:endParaRPr lang="en-GB" altLang="en-US" sz="3400" dirty="0"/>
          </a:p>
        </p:txBody>
      </p:sp>
      <p:pic>
        <p:nvPicPr>
          <p:cNvPr id="4" name="Picture 3" descr="body-builder.jpg"/>
          <p:cNvPicPr>
            <a:picLocks noChangeAspect="1"/>
          </p:cNvPicPr>
          <p:nvPr/>
        </p:nvPicPr>
        <p:blipFill>
          <a:blip r:embed="rId2" cstate="print"/>
          <a:srcRect/>
          <a:stretch>
            <a:fillRect/>
          </a:stretch>
        </p:blipFill>
        <p:spPr bwMode="auto">
          <a:xfrm>
            <a:off x="6516216" y="2924944"/>
            <a:ext cx="2711448" cy="2592288"/>
          </a:xfrm>
          <a:prstGeom prst="rect">
            <a:avLst/>
          </a:prstGeom>
          <a:noFill/>
          <a:ln w="9525">
            <a:noFill/>
            <a:miter lim="800000"/>
            <a:headEnd/>
            <a:tailEnd/>
          </a:ln>
        </p:spPr>
      </p:pic>
      <p:sp>
        <p:nvSpPr>
          <p:cNvPr id="5" name="Oval 4"/>
          <p:cNvSpPr/>
          <p:nvPr/>
        </p:nvSpPr>
        <p:spPr>
          <a:xfrm>
            <a:off x="7398060" y="1250892"/>
            <a:ext cx="1296144"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Page 15</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22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Autofit/>
          </a:bodyPr>
          <a:lstStyle/>
          <a:p>
            <a:r>
              <a:rPr lang="en-GB" sz="3600" dirty="0" smtClean="0"/>
              <a:t>CASEY (2011): Weakness of Validity</a:t>
            </a:r>
            <a:endParaRPr lang="en-GB" sz="3600" dirty="0"/>
          </a:p>
        </p:txBody>
      </p:sp>
      <p:sp>
        <p:nvSpPr>
          <p:cNvPr id="3" name="Content Placeholder 2"/>
          <p:cNvSpPr>
            <a:spLocks noGrp="1"/>
          </p:cNvSpPr>
          <p:nvPr>
            <p:ph idx="1"/>
          </p:nvPr>
        </p:nvSpPr>
        <p:spPr>
          <a:xfrm>
            <a:off x="0" y="908720"/>
            <a:ext cx="5652120" cy="5949280"/>
          </a:xfrm>
          <a:noFill/>
          <a:ln>
            <a:noFill/>
          </a:ln>
        </p:spPr>
        <p:txBody>
          <a:bodyPr>
            <a:noAutofit/>
          </a:bodyPr>
          <a:lstStyle/>
          <a:p>
            <a:pPr>
              <a:lnSpc>
                <a:spcPct val="90000"/>
              </a:lnSpc>
              <a:buFont typeface="Wingdings" panose="05000000000000000000" pitchFamily="2" charset="2"/>
              <a:buChar char=""/>
            </a:pPr>
            <a:r>
              <a:rPr lang="en-GB" sz="3400" dirty="0" smtClean="0"/>
              <a:t>The task lacked mundane realism, so was not showing internal validity (construct). </a:t>
            </a:r>
            <a:endParaRPr lang="en-GB" sz="3400" dirty="0"/>
          </a:p>
          <a:p>
            <a:pPr>
              <a:lnSpc>
                <a:spcPct val="90000"/>
              </a:lnSpc>
              <a:buFont typeface="Wingdings" panose="05000000000000000000" pitchFamily="2" charset="2"/>
              <a:buChar char=""/>
            </a:pPr>
            <a:r>
              <a:rPr lang="en-GB" sz="3400" dirty="0" smtClean="0"/>
              <a:t>The location of the second experiment was artificial (fMRI scanner) so lacks internal validity (construct)</a:t>
            </a:r>
          </a:p>
          <a:p>
            <a:pPr>
              <a:lnSpc>
                <a:spcPct val="90000"/>
              </a:lnSpc>
              <a:buFont typeface="Wingdings" panose="05000000000000000000" pitchFamily="2" charset="2"/>
              <a:buChar char=""/>
            </a:pPr>
            <a:r>
              <a:rPr lang="en-GB" sz="3400" dirty="0" smtClean="0"/>
              <a:t>All of the Ps were Americans in their 40s, so lacks external validity (temporal and population)</a:t>
            </a:r>
          </a:p>
        </p:txBody>
      </p:sp>
      <p:pic>
        <p:nvPicPr>
          <p:cNvPr id="5" name="Picture 4" descr="smallest_bodybuilder.jpg"/>
          <p:cNvPicPr>
            <a:picLocks noChangeAspect="1"/>
          </p:cNvPicPr>
          <p:nvPr/>
        </p:nvPicPr>
        <p:blipFill>
          <a:blip r:embed="rId2" cstate="print"/>
          <a:srcRect/>
          <a:stretch>
            <a:fillRect/>
          </a:stretch>
        </p:blipFill>
        <p:spPr bwMode="auto">
          <a:xfrm>
            <a:off x="5710516" y="1196752"/>
            <a:ext cx="3449407" cy="5011142"/>
          </a:xfrm>
          <a:prstGeom prst="rect">
            <a:avLst/>
          </a:prstGeom>
          <a:noFill/>
          <a:ln w="9525">
            <a:noFill/>
            <a:miter lim="800000"/>
            <a:headEnd/>
            <a:tailEnd/>
          </a:ln>
        </p:spPr>
      </p:pic>
      <p:sp>
        <p:nvSpPr>
          <p:cNvPr id="6" name="Oval 5"/>
          <p:cNvSpPr/>
          <p:nvPr/>
        </p:nvSpPr>
        <p:spPr>
          <a:xfrm>
            <a:off x="6787147" y="6063878"/>
            <a:ext cx="1296144"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Page 15</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719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rmAutofit fontScale="90000"/>
          </a:bodyPr>
          <a:lstStyle/>
          <a:p>
            <a:r>
              <a:rPr lang="en-GB" dirty="0" smtClean="0"/>
              <a:t>CASEY (2011): Is the Procedure Valid? </a:t>
            </a:r>
            <a:endParaRPr lang="en-GB" dirty="0"/>
          </a:p>
        </p:txBody>
      </p:sp>
      <p:sp>
        <p:nvSpPr>
          <p:cNvPr id="4" name="Content Placeholder 3"/>
          <p:cNvSpPr>
            <a:spLocks noGrp="1"/>
          </p:cNvSpPr>
          <p:nvPr>
            <p:ph idx="1"/>
          </p:nvPr>
        </p:nvSpPr>
        <p:spPr/>
        <p:txBody>
          <a:bodyPr/>
          <a:lstStyle/>
          <a:p>
            <a:endParaRPr lang="en-GB" dirty="0"/>
          </a:p>
        </p:txBody>
      </p:sp>
      <p:pic>
        <p:nvPicPr>
          <p:cNvPr id="5" name="Picture 4"/>
          <p:cNvPicPr>
            <a:picLocks noChangeAspect="1"/>
          </p:cNvPicPr>
          <p:nvPr/>
        </p:nvPicPr>
        <p:blipFill rotWithShape="1">
          <a:blip r:embed="rId2"/>
          <a:srcRect l="1334" t="21440" r="7002" b="23960"/>
          <a:stretch/>
        </p:blipFill>
        <p:spPr>
          <a:xfrm rot="441650">
            <a:off x="-508" y="1625930"/>
            <a:ext cx="9145016" cy="3064052"/>
          </a:xfrm>
          <a:prstGeom prst="rect">
            <a:avLst/>
          </a:prstGeom>
        </p:spPr>
      </p:pic>
      <p:pic>
        <p:nvPicPr>
          <p:cNvPr id="1026" name="Picture 2" descr="http://www.indiana.edu/~p1013447/images/Validity%20Internal%20External%20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2944738"/>
            <a:ext cx="4429125" cy="394335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6516216" y="3140968"/>
            <a:ext cx="1296144"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Page 15</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8669538"/>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rmAutofit/>
          </a:bodyPr>
          <a:lstStyle/>
          <a:p>
            <a:r>
              <a:rPr lang="en-GB" dirty="0" smtClean="0"/>
              <a:t>CASEY (2011): Quantitative Data</a:t>
            </a:r>
            <a:endParaRPr lang="en-GB" dirty="0"/>
          </a:p>
        </p:txBody>
      </p:sp>
      <p:sp>
        <p:nvSpPr>
          <p:cNvPr id="3" name="Content Placeholder 2"/>
          <p:cNvSpPr>
            <a:spLocks noGrp="1"/>
          </p:cNvSpPr>
          <p:nvPr>
            <p:ph idx="1"/>
          </p:nvPr>
        </p:nvSpPr>
        <p:spPr>
          <a:xfrm>
            <a:off x="0" y="908720"/>
            <a:ext cx="9144000" cy="5949280"/>
          </a:xfrm>
          <a:noFill/>
          <a:ln>
            <a:noFill/>
          </a:ln>
        </p:spPr>
        <p:txBody>
          <a:bodyPr>
            <a:noAutofit/>
          </a:bodyPr>
          <a:lstStyle/>
          <a:p>
            <a:pPr marL="0" lvl="0" indent="0">
              <a:buNone/>
            </a:pPr>
            <a:r>
              <a:rPr lang="en-GB" sz="4400" dirty="0" smtClean="0">
                <a:cs typeface="Arial" panose="020B0604020202020204" pitchFamily="34" charset="0"/>
              </a:rPr>
              <a:t>Casey’s research produced quantitative data was recorded electronically in both experiments:</a:t>
            </a:r>
          </a:p>
          <a:p>
            <a:r>
              <a:rPr lang="en-GB" sz="4400" dirty="0" smtClean="0">
                <a:cs typeface="Arial" panose="020B0604020202020204" pitchFamily="34" charset="0"/>
              </a:rPr>
              <a:t>On the laptop, measuring accuracy and speed.</a:t>
            </a:r>
          </a:p>
          <a:p>
            <a:r>
              <a:rPr lang="en-GB" sz="4400" dirty="0" smtClean="0">
                <a:cs typeface="Arial" panose="020B0604020202020204" pitchFamily="34" charset="0"/>
              </a:rPr>
              <a:t>In the fMRI scanner, measuring accuracy and speed.</a:t>
            </a:r>
            <a:endParaRPr lang="en-GB" sz="4400" dirty="0">
              <a:cs typeface="Arial" panose="020B0604020202020204" pitchFamily="34" charset="0"/>
            </a:endParaRPr>
          </a:p>
        </p:txBody>
      </p:sp>
      <p:sp>
        <p:nvSpPr>
          <p:cNvPr id="4" name="Oval 3"/>
          <p:cNvSpPr/>
          <p:nvPr/>
        </p:nvSpPr>
        <p:spPr>
          <a:xfrm>
            <a:off x="7092280" y="3451312"/>
            <a:ext cx="1296144"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Page 15</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213116"/>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rmAutofit/>
          </a:bodyPr>
          <a:lstStyle/>
          <a:p>
            <a:r>
              <a:rPr lang="en-GB" dirty="0" smtClean="0"/>
              <a:t>CASEY (2011): Quantitative Data</a:t>
            </a:r>
            <a:endParaRPr lang="en-GB" dirty="0"/>
          </a:p>
        </p:txBody>
      </p:sp>
      <p:sp>
        <p:nvSpPr>
          <p:cNvPr id="3" name="Content Placeholder 2"/>
          <p:cNvSpPr>
            <a:spLocks noGrp="1"/>
          </p:cNvSpPr>
          <p:nvPr>
            <p:ph idx="1"/>
          </p:nvPr>
        </p:nvSpPr>
        <p:spPr>
          <a:xfrm>
            <a:off x="0" y="908720"/>
            <a:ext cx="9144000" cy="5949280"/>
          </a:xfrm>
          <a:noFill/>
          <a:ln>
            <a:noFill/>
          </a:ln>
        </p:spPr>
        <p:txBody>
          <a:bodyPr>
            <a:noAutofit/>
          </a:bodyPr>
          <a:lstStyle/>
          <a:p>
            <a:pPr marL="0" lvl="0" indent="0">
              <a:buNone/>
            </a:pPr>
            <a:r>
              <a:rPr lang="en-GB" sz="4400" dirty="0" smtClean="0">
                <a:cs typeface="Arial" panose="020B0604020202020204" pitchFamily="34" charset="0"/>
              </a:rPr>
              <a:t>Identify the TYPE of data produced in:</a:t>
            </a:r>
          </a:p>
          <a:p>
            <a:r>
              <a:rPr lang="en-GB" sz="4400" dirty="0" smtClean="0">
                <a:cs typeface="Arial" panose="020B0604020202020204" pitchFamily="34" charset="0"/>
              </a:rPr>
              <a:t>Sperry</a:t>
            </a:r>
          </a:p>
          <a:p>
            <a:r>
              <a:rPr lang="en-GB" sz="4400" dirty="0" smtClean="0">
                <a:cs typeface="Arial" panose="020B0604020202020204" pitchFamily="34" charset="0"/>
              </a:rPr>
              <a:t>Casey</a:t>
            </a:r>
          </a:p>
        </p:txBody>
      </p:sp>
      <p:pic>
        <p:nvPicPr>
          <p:cNvPr id="1027" name="Picture 3" descr="C:\Users\vevagora\AppData\Local\Microsoft\Windows\Temporary Internet Files\Content.IE5\XH1251IW\datasal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1832" y="2990786"/>
            <a:ext cx="2782168" cy="38672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media-exp2.licdn.com/mpr/mpr/AAEAAQAAAAAAAAOeAAAAJDEwNDUwNTEwLWIxMDAtNGVlOC04ZjdmLTU2YTJmOWNhZmIzZ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256" y="3877749"/>
            <a:ext cx="5184576" cy="29802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images-eu.ssl-images-amazon.com/images/I/614JrILYokL._SY355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20040">
            <a:off x="3932923" y="2351710"/>
            <a:ext cx="1278154" cy="1278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63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Autofit/>
          </a:bodyPr>
          <a:lstStyle/>
          <a:p>
            <a:r>
              <a:rPr lang="en-GB" sz="3200" dirty="0" smtClean="0"/>
              <a:t>CASEY (2011): Strengths of Quantitative Data</a:t>
            </a:r>
            <a:endParaRPr lang="en-GB" sz="3200" dirty="0"/>
          </a:p>
        </p:txBody>
      </p:sp>
      <p:sp>
        <p:nvSpPr>
          <p:cNvPr id="3" name="Content Placeholder 2"/>
          <p:cNvSpPr>
            <a:spLocks noGrp="1"/>
          </p:cNvSpPr>
          <p:nvPr>
            <p:ph idx="1"/>
          </p:nvPr>
        </p:nvSpPr>
        <p:spPr>
          <a:xfrm>
            <a:off x="0" y="908720"/>
            <a:ext cx="6948264" cy="5400600"/>
          </a:xfrm>
          <a:noFill/>
          <a:ln>
            <a:noFill/>
          </a:ln>
        </p:spPr>
        <p:txBody>
          <a:bodyPr>
            <a:noAutofit/>
          </a:bodyPr>
          <a:lstStyle/>
          <a:p>
            <a:pPr marL="0" indent="0">
              <a:buNone/>
            </a:pPr>
            <a:r>
              <a:rPr lang="en-GB" sz="3600" b="1" dirty="0"/>
              <a:t>Strengths</a:t>
            </a:r>
            <a:endParaRPr lang="en-GB" sz="3600" dirty="0"/>
          </a:p>
          <a:p>
            <a:r>
              <a:rPr lang="en-GB" sz="3600" dirty="0"/>
              <a:t>Easy to collect</a:t>
            </a:r>
          </a:p>
          <a:p>
            <a:r>
              <a:rPr lang="en-GB" sz="3600" dirty="0"/>
              <a:t>Easy to analyse/make comparisons</a:t>
            </a:r>
          </a:p>
          <a:p>
            <a:pPr marL="0" indent="0">
              <a:buNone/>
            </a:pPr>
            <a:r>
              <a:rPr lang="en-GB" sz="3600" b="1" dirty="0"/>
              <a:t>Weaknesses</a:t>
            </a:r>
            <a:endParaRPr lang="en-GB" sz="3600" dirty="0"/>
          </a:p>
          <a:p>
            <a:r>
              <a:rPr lang="en-GB" sz="3600" dirty="0"/>
              <a:t>Lacking in detail </a:t>
            </a:r>
          </a:p>
          <a:p>
            <a:r>
              <a:rPr lang="en-GB" sz="3600" dirty="0"/>
              <a:t>Simply recording numbers of behaviours does not address what </a:t>
            </a:r>
            <a:r>
              <a:rPr lang="en-GB" sz="3600" b="1" dirty="0"/>
              <a:t>motivates</a:t>
            </a:r>
            <a:r>
              <a:rPr lang="en-GB" sz="3600" dirty="0"/>
              <a:t> behaviour</a:t>
            </a:r>
            <a:r>
              <a:rPr lang="en-GB" sz="3600" dirty="0" smtClean="0"/>
              <a:t>.</a:t>
            </a:r>
            <a:endParaRPr lang="en-GB" altLang="en-US" sz="3400" dirty="0"/>
          </a:p>
        </p:txBody>
      </p:sp>
      <p:pic>
        <p:nvPicPr>
          <p:cNvPr id="4" name="Picture 3" descr="body-builder.jpg"/>
          <p:cNvPicPr>
            <a:picLocks noChangeAspect="1"/>
          </p:cNvPicPr>
          <p:nvPr/>
        </p:nvPicPr>
        <p:blipFill>
          <a:blip r:embed="rId2" cstate="print"/>
          <a:srcRect/>
          <a:stretch>
            <a:fillRect/>
          </a:stretch>
        </p:blipFill>
        <p:spPr bwMode="auto">
          <a:xfrm>
            <a:off x="5394290" y="787202"/>
            <a:ext cx="2711448" cy="2592288"/>
          </a:xfrm>
          <a:prstGeom prst="rect">
            <a:avLst/>
          </a:prstGeom>
          <a:noFill/>
          <a:ln w="9525">
            <a:noFill/>
            <a:miter lim="800000"/>
            <a:headEnd/>
            <a:tailEnd/>
          </a:ln>
        </p:spPr>
      </p:pic>
      <p:pic>
        <p:nvPicPr>
          <p:cNvPr id="5" name="Picture 4" descr="smallest_bodybuilder.jpg"/>
          <p:cNvPicPr>
            <a:picLocks noChangeAspect="1"/>
          </p:cNvPicPr>
          <p:nvPr/>
        </p:nvPicPr>
        <p:blipFill>
          <a:blip r:embed="rId3" cstate="print"/>
          <a:srcRect/>
          <a:stretch>
            <a:fillRect/>
          </a:stretch>
        </p:blipFill>
        <p:spPr bwMode="auto">
          <a:xfrm>
            <a:off x="6750014" y="3356992"/>
            <a:ext cx="2409910" cy="3501008"/>
          </a:xfrm>
          <a:prstGeom prst="rect">
            <a:avLst/>
          </a:prstGeom>
          <a:noFill/>
          <a:ln w="9525">
            <a:noFill/>
            <a:miter lim="800000"/>
            <a:headEnd/>
            <a:tailEnd/>
          </a:ln>
        </p:spPr>
      </p:pic>
      <p:sp>
        <p:nvSpPr>
          <p:cNvPr id="6" name="Oval 5"/>
          <p:cNvSpPr/>
          <p:nvPr/>
        </p:nvSpPr>
        <p:spPr>
          <a:xfrm>
            <a:off x="4538354" y="3548261"/>
            <a:ext cx="1296144"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Page 15</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829439"/>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Autofit/>
          </a:bodyPr>
          <a:lstStyle/>
          <a:p>
            <a:pPr algn="l"/>
            <a:r>
              <a:rPr lang="en-GB" sz="3200" dirty="0" smtClean="0"/>
              <a:t>CASEY (2011): Quantitative Data</a:t>
            </a:r>
            <a:endParaRPr lang="en-GB" sz="3200" dirty="0"/>
          </a:p>
        </p:txBody>
      </p:sp>
      <p:sp>
        <p:nvSpPr>
          <p:cNvPr id="3" name="Content Placeholder 2"/>
          <p:cNvSpPr>
            <a:spLocks noGrp="1"/>
          </p:cNvSpPr>
          <p:nvPr>
            <p:ph idx="1"/>
          </p:nvPr>
        </p:nvSpPr>
        <p:spPr>
          <a:xfrm>
            <a:off x="0" y="908720"/>
            <a:ext cx="6372199" cy="5400600"/>
          </a:xfrm>
          <a:noFill/>
          <a:ln>
            <a:noFill/>
          </a:ln>
        </p:spPr>
        <p:txBody>
          <a:bodyPr>
            <a:noAutofit/>
          </a:bodyPr>
          <a:lstStyle/>
          <a:p>
            <a:pPr marL="0" indent="0">
              <a:buNone/>
            </a:pPr>
            <a:r>
              <a:rPr lang="en-GB" sz="2800" dirty="0" smtClean="0"/>
              <a:t>Identify the </a:t>
            </a:r>
          </a:p>
          <a:p>
            <a:r>
              <a:rPr lang="en-GB" altLang="en-US" sz="2800" dirty="0" smtClean="0"/>
              <a:t>Level of measurement used in the DV (speed and % accuracy of the responses)  (nominal / ordinal / interval)</a:t>
            </a:r>
          </a:p>
          <a:p>
            <a:pPr>
              <a:buFont typeface="Arial" charset="0"/>
              <a:buChar char="•"/>
            </a:pPr>
            <a:r>
              <a:rPr lang="en-GB" altLang="en-US" sz="2800" dirty="0" smtClean="0"/>
              <a:t>The best measure of central tendency (mean, median, mode)</a:t>
            </a:r>
          </a:p>
          <a:p>
            <a:pPr>
              <a:buFont typeface="Arial" charset="0"/>
              <a:buChar char="•"/>
            </a:pPr>
            <a:r>
              <a:rPr lang="en-GB" altLang="en-US" sz="2800" dirty="0" smtClean="0"/>
              <a:t>The  best measure of dispersion (range / standard deviation)</a:t>
            </a:r>
          </a:p>
          <a:p>
            <a:pPr>
              <a:buFont typeface="Arial" charset="0"/>
              <a:buChar char="•"/>
            </a:pPr>
            <a:r>
              <a:rPr lang="en-GB" altLang="en-US" sz="2800" dirty="0" smtClean="0"/>
              <a:t>Type of graph (line / scatter / bar / histogram)</a:t>
            </a:r>
          </a:p>
          <a:p>
            <a:pPr marL="0" indent="0">
              <a:buNone/>
            </a:pPr>
            <a:r>
              <a:rPr lang="en-GB" altLang="en-US" sz="2800" dirty="0" smtClean="0"/>
              <a:t>In Casey’s study.</a:t>
            </a:r>
            <a:endParaRPr lang="en-GB" altLang="en-US" sz="2800" dirty="0"/>
          </a:p>
        </p:txBody>
      </p:sp>
      <p:pic>
        <p:nvPicPr>
          <p:cNvPr id="2050" name="Picture 2" descr="C:\Users\vevagora\AppData\Local\Microsoft\Windows\Temporary Internet Files\Content.IE5\YCTGYIIE\Bar_graph[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2720" y="6053"/>
            <a:ext cx="1521279" cy="15507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images-eu.ssl-images-amazon.com/images/I/614JrILYokL._SY355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20040">
            <a:off x="6343706" y="2343467"/>
            <a:ext cx="2531107" cy="2531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00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75" fill="hold">
                                          <p:stCondLst>
                                            <p:cond delay="0"/>
                                          </p:stCondLst>
                                        </p:cTn>
                                        <p:tgtEl>
                                          <p:spTgt spid="5"/>
                                        </p:tgtEl>
                                        <p:attrNameLst>
                                          <p:attrName>r</p:attrName>
                                        </p:attrNameLst>
                                      </p:cBhvr>
                                    </p:animRot>
                                    <p:animRot by="-240000">
                                      <p:cBhvr>
                                        <p:cTn id="7" dur="350" fill="hold">
                                          <p:stCondLst>
                                            <p:cond delay="350"/>
                                          </p:stCondLst>
                                        </p:cTn>
                                        <p:tgtEl>
                                          <p:spTgt spid="5"/>
                                        </p:tgtEl>
                                        <p:attrNameLst>
                                          <p:attrName>r</p:attrName>
                                        </p:attrNameLst>
                                      </p:cBhvr>
                                    </p:animRot>
                                    <p:animRot by="240000">
                                      <p:cBhvr>
                                        <p:cTn id="8" dur="350" fill="hold">
                                          <p:stCondLst>
                                            <p:cond delay="700"/>
                                          </p:stCondLst>
                                        </p:cTn>
                                        <p:tgtEl>
                                          <p:spTgt spid="5"/>
                                        </p:tgtEl>
                                        <p:attrNameLst>
                                          <p:attrName>r</p:attrName>
                                        </p:attrNameLst>
                                      </p:cBhvr>
                                    </p:animRot>
                                    <p:animRot by="-240000">
                                      <p:cBhvr>
                                        <p:cTn id="9" dur="350" fill="hold">
                                          <p:stCondLst>
                                            <p:cond delay="1050"/>
                                          </p:stCondLst>
                                        </p:cTn>
                                        <p:tgtEl>
                                          <p:spTgt spid="5"/>
                                        </p:tgtEl>
                                        <p:attrNameLst>
                                          <p:attrName>r</p:attrName>
                                        </p:attrNameLst>
                                      </p:cBhvr>
                                    </p:animRot>
                                    <p:animRot by="120000">
                                      <p:cBhvr>
                                        <p:cTn id="10" dur="350" fill="hold">
                                          <p:stCondLst>
                                            <p:cond delay="1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Autofit/>
          </a:bodyPr>
          <a:lstStyle/>
          <a:p>
            <a:r>
              <a:rPr lang="en-GB" sz="3200" dirty="0" smtClean="0"/>
              <a:t>CASEY (2011): Ethics</a:t>
            </a:r>
            <a:endParaRPr lang="en-GB" sz="3200" dirty="0"/>
          </a:p>
        </p:txBody>
      </p:sp>
      <p:sp>
        <p:nvSpPr>
          <p:cNvPr id="3" name="Content Placeholder 2"/>
          <p:cNvSpPr>
            <a:spLocks noGrp="1"/>
          </p:cNvSpPr>
          <p:nvPr>
            <p:ph idx="1"/>
          </p:nvPr>
        </p:nvSpPr>
        <p:spPr>
          <a:xfrm>
            <a:off x="0" y="908720"/>
            <a:ext cx="9144000" cy="5400600"/>
          </a:xfrm>
          <a:noFill/>
          <a:ln>
            <a:noFill/>
          </a:ln>
        </p:spPr>
        <p:txBody>
          <a:bodyPr>
            <a:noAutofit/>
          </a:bodyPr>
          <a:lstStyle/>
          <a:p>
            <a:pPr marL="0" indent="0" algn="ctr">
              <a:buNone/>
            </a:pPr>
            <a:r>
              <a:rPr lang="en-GB" sz="4400" dirty="0" smtClean="0"/>
              <a:t>Can Do Can’t Do With Participants</a:t>
            </a:r>
            <a:endParaRPr lang="en-GB" altLang="en-US" sz="4400" dirty="0"/>
          </a:p>
        </p:txBody>
      </p:sp>
      <p:pic>
        <p:nvPicPr>
          <p:cNvPr id="3074" name="Picture 2" descr="http://www.macleans.ca/wp-content/uploads/2009/08/cartoon19psychology-sandwich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1797646"/>
            <a:ext cx="3455392" cy="4612547"/>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6516216" y="3140968"/>
            <a:ext cx="1296144"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Page 15</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3678811"/>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Autofit/>
          </a:bodyPr>
          <a:lstStyle/>
          <a:p>
            <a:r>
              <a:rPr lang="en-GB" sz="3200" dirty="0" smtClean="0"/>
              <a:t>CASEY (2011): Ethics</a:t>
            </a:r>
            <a:endParaRPr lang="en-GB" sz="3200" dirty="0"/>
          </a:p>
        </p:txBody>
      </p:sp>
      <p:sp>
        <p:nvSpPr>
          <p:cNvPr id="3" name="Content Placeholder 2"/>
          <p:cNvSpPr>
            <a:spLocks noGrp="1"/>
          </p:cNvSpPr>
          <p:nvPr>
            <p:ph idx="1"/>
          </p:nvPr>
        </p:nvSpPr>
        <p:spPr>
          <a:xfrm>
            <a:off x="0" y="908720"/>
            <a:ext cx="6452862" cy="5949280"/>
          </a:xfrm>
          <a:noFill/>
          <a:ln>
            <a:noFill/>
          </a:ln>
        </p:spPr>
        <p:txBody>
          <a:bodyPr>
            <a:noAutofit/>
          </a:bodyPr>
          <a:lstStyle/>
          <a:p>
            <a:pPr>
              <a:buFont typeface="Wingdings" panose="05000000000000000000" pitchFamily="2" charset="2"/>
              <a:buChar char="ü"/>
            </a:pPr>
            <a:r>
              <a:rPr lang="en-GB" sz="3000" dirty="0"/>
              <a:t>Consent? Informed consent was gained</a:t>
            </a:r>
          </a:p>
          <a:p>
            <a:pPr>
              <a:buFont typeface="Wingdings" panose="05000000000000000000" pitchFamily="2" charset="2"/>
              <a:buChar char="ü"/>
            </a:pPr>
            <a:r>
              <a:rPr lang="en-GB" sz="3000" dirty="0"/>
              <a:t>Deception? There was no deception</a:t>
            </a:r>
          </a:p>
          <a:p>
            <a:pPr>
              <a:buFont typeface="Wingdings" panose="05000000000000000000" pitchFamily="2" charset="2"/>
              <a:buChar char="ü"/>
            </a:pPr>
            <a:r>
              <a:rPr lang="en-GB" sz="3000" dirty="0"/>
              <a:t>Confidentiality?	All of the people’s details were kept confidential</a:t>
            </a:r>
          </a:p>
          <a:p>
            <a:pPr>
              <a:buFont typeface="Wingdings" panose="05000000000000000000" pitchFamily="2" charset="2"/>
              <a:buChar char="ü"/>
            </a:pPr>
            <a:r>
              <a:rPr lang="en-GB" sz="3000" dirty="0"/>
              <a:t>Debrief? All of the Ps were offered a debrief</a:t>
            </a:r>
          </a:p>
          <a:p>
            <a:pPr>
              <a:buFont typeface="Wingdings" panose="05000000000000000000" pitchFamily="2" charset="2"/>
              <a:buChar char="ü"/>
            </a:pPr>
            <a:r>
              <a:rPr lang="en-GB" sz="3000" dirty="0"/>
              <a:t>Withdrawal? All of the Ps were advised that they could leave at any </a:t>
            </a:r>
            <a:r>
              <a:rPr lang="en-GB" sz="3000" dirty="0" smtClean="0"/>
              <a:t>time</a:t>
            </a:r>
            <a:endParaRPr lang="en-GB" sz="3000" dirty="0"/>
          </a:p>
        </p:txBody>
      </p:sp>
      <p:pic>
        <p:nvPicPr>
          <p:cNvPr id="3074" name="Picture 2" descr="http://www.macleans.ca/wp-content/uploads/2009/08/cartoon19psychology-sandwich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2862" y="1708853"/>
            <a:ext cx="2691137" cy="3592355"/>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7150358" y="5647556"/>
            <a:ext cx="1296144"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Page 15</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3829917"/>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Autofit/>
          </a:bodyPr>
          <a:lstStyle/>
          <a:p>
            <a:pPr algn="l"/>
            <a:r>
              <a:rPr lang="en-GB" sz="3200" dirty="0" smtClean="0"/>
              <a:t>CASEY (2011): Ethics</a:t>
            </a:r>
            <a:endParaRPr lang="en-GB" sz="3200" dirty="0"/>
          </a:p>
        </p:txBody>
      </p:sp>
      <p:sp>
        <p:nvSpPr>
          <p:cNvPr id="3" name="Content Placeholder 2"/>
          <p:cNvSpPr>
            <a:spLocks noGrp="1"/>
          </p:cNvSpPr>
          <p:nvPr>
            <p:ph idx="1"/>
          </p:nvPr>
        </p:nvSpPr>
        <p:spPr>
          <a:xfrm>
            <a:off x="0" y="908720"/>
            <a:ext cx="9144000" cy="5949280"/>
          </a:xfrm>
          <a:noFill/>
          <a:ln>
            <a:noFill/>
          </a:ln>
        </p:spPr>
        <p:txBody>
          <a:bodyPr>
            <a:noAutofit/>
          </a:bodyPr>
          <a:lstStyle/>
          <a:p>
            <a:pPr marL="0" indent="0">
              <a:buNone/>
            </a:pPr>
            <a:r>
              <a:rPr lang="en-GB" sz="6000" dirty="0" smtClean="0"/>
              <a:t>Would finding out that you are a low delayer be a self-fulfilling prophecy?</a:t>
            </a:r>
            <a:endParaRPr lang="en-GB" sz="6000" dirty="0"/>
          </a:p>
        </p:txBody>
      </p:sp>
      <p:pic>
        <p:nvPicPr>
          <p:cNvPr id="5122" name="Picture 2" descr="http://images.slideplayer.com/35/10499594/slides/slide_12.jpg"/>
          <p:cNvPicPr>
            <a:picLocks noChangeAspect="1" noChangeArrowheads="1"/>
          </p:cNvPicPr>
          <p:nvPr/>
        </p:nvPicPr>
        <p:blipFill rotWithShape="1">
          <a:blip r:embed="rId2">
            <a:extLst>
              <a:ext uri="{28A0092B-C50C-407E-A947-70E740481C1C}">
                <a14:useLocalDpi xmlns:a14="http://schemas.microsoft.com/office/drawing/2010/main" val="0"/>
              </a:ext>
            </a:extLst>
          </a:blip>
          <a:srcRect l="1" r="-678" b="30461"/>
          <a:stretch/>
        </p:blipFill>
        <p:spPr bwMode="auto">
          <a:xfrm>
            <a:off x="1763688" y="3717032"/>
            <a:ext cx="5917417" cy="306538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7380312" y="4385630"/>
            <a:ext cx="1296144"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Page 15</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26621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690" y="404664"/>
            <a:ext cx="8746337"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1445114"/>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FFFF00"/>
          </a:solidFill>
        </p:spPr>
        <p:txBody>
          <a:bodyPr>
            <a:noAutofit/>
          </a:bodyPr>
          <a:lstStyle/>
          <a:p>
            <a:pPr algn="l"/>
            <a:r>
              <a:rPr lang="en-GB" sz="3200" dirty="0" smtClean="0"/>
              <a:t>CASEY (2011): Ethics</a:t>
            </a:r>
            <a:endParaRPr lang="en-GB" sz="3200" dirty="0"/>
          </a:p>
        </p:txBody>
      </p:sp>
      <p:sp>
        <p:nvSpPr>
          <p:cNvPr id="3" name="Content Placeholder 2"/>
          <p:cNvSpPr>
            <a:spLocks noGrp="1"/>
          </p:cNvSpPr>
          <p:nvPr>
            <p:ph idx="1"/>
          </p:nvPr>
        </p:nvSpPr>
        <p:spPr>
          <a:xfrm>
            <a:off x="0" y="908720"/>
            <a:ext cx="9144000" cy="5949280"/>
          </a:xfrm>
          <a:noFill/>
          <a:ln>
            <a:noFill/>
          </a:ln>
        </p:spPr>
        <p:txBody>
          <a:bodyPr>
            <a:noAutofit/>
          </a:bodyPr>
          <a:lstStyle/>
          <a:p>
            <a:pPr marL="0" indent="0">
              <a:buNone/>
            </a:pPr>
            <a:r>
              <a:rPr lang="en-GB" sz="3600" dirty="0" smtClean="0"/>
              <a:t>If Ps are aware that they are low delayers, </a:t>
            </a:r>
          </a:p>
          <a:p>
            <a:pPr>
              <a:buFont typeface="Wingdings" panose="05000000000000000000" pitchFamily="2" charset="2"/>
              <a:buChar char=""/>
            </a:pPr>
            <a:r>
              <a:rPr lang="en-GB" sz="3600" dirty="0" smtClean="0"/>
              <a:t>they may perceive themselves negatively, </a:t>
            </a:r>
          </a:p>
          <a:p>
            <a:pPr>
              <a:buFont typeface="Wingdings" panose="05000000000000000000" pitchFamily="2" charset="2"/>
              <a:buChar char=""/>
            </a:pPr>
            <a:r>
              <a:rPr lang="en-GB" sz="3600" dirty="0" smtClean="0"/>
              <a:t>Feel negatively about the future</a:t>
            </a:r>
          </a:p>
          <a:p>
            <a:pPr>
              <a:buFont typeface="Wingdings" panose="05000000000000000000" pitchFamily="2" charset="2"/>
              <a:buChar char=""/>
            </a:pPr>
            <a:r>
              <a:rPr lang="en-GB" sz="3600" dirty="0" smtClean="0"/>
              <a:t>Make the future less positive just because of their beliefs.</a:t>
            </a:r>
            <a:endParaRPr lang="en-GB" sz="3600" dirty="0"/>
          </a:p>
        </p:txBody>
      </p:sp>
      <p:pic>
        <p:nvPicPr>
          <p:cNvPr id="5122" name="Picture 2" descr="http://images.slideplayer.com/35/10499594/slides/slide_12.jpg"/>
          <p:cNvPicPr>
            <a:picLocks noChangeAspect="1" noChangeArrowheads="1"/>
          </p:cNvPicPr>
          <p:nvPr/>
        </p:nvPicPr>
        <p:blipFill rotWithShape="1">
          <a:blip r:embed="rId2">
            <a:extLst>
              <a:ext uri="{28A0092B-C50C-407E-A947-70E740481C1C}">
                <a14:useLocalDpi xmlns:a14="http://schemas.microsoft.com/office/drawing/2010/main" val="0"/>
              </a:ext>
            </a:extLst>
          </a:blip>
          <a:srcRect l="1" r="-678" b="30461"/>
          <a:stretch/>
        </p:blipFill>
        <p:spPr bwMode="auto">
          <a:xfrm>
            <a:off x="3347864" y="3792612"/>
            <a:ext cx="5917417" cy="30653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783887">
            <a:off x="611724" y="4540475"/>
            <a:ext cx="2880320" cy="1569660"/>
          </a:xfrm>
          <a:prstGeom prst="rect">
            <a:avLst/>
          </a:prstGeom>
          <a:solidFill>
            <a:srgbClr val="00B050"/>
          </a:solidFill>
        </p:spPr>
        <p:txBody>
          <a:bodyPr wrap="square" rtlCol="0">
            <a:spAutoFit/>
          </a:bodyPr>
          <a:lstStyle/>
          <a:p>
            <a:pPr algn="ctr"/>
            <a:r>
              <a:rPr lang="en-GB" sz="3200" dirty="0" smtClean="0">
                <a:latin typeface="Arial" panose="020B0604020202020204" pitchFamily="34" charset="0"/>
                <a:cs typeface="Arial" panose="020B0604020202020204" pitchFamily="34" charset="0"/>
              </a:rPr>
              <a:t>Is this psychological harm?</a:t>
            </a:r>
            <a:endParaRPr lang="en-GB" sz="3200" dirty="0">
              <a:latin typeface="Arial" panose="020B0604020202020204" pitchFamily="34" charset="0"/>
              <a:cs typeface="Arial" panose="020B0604020202020204" pitchFamily="34" charset="0"/>
            </a:endParaRPr>
          </a:p>
        </p:txBody>
      </p:sp>
      <p:sp>
        <p:nvSpPr>
          <p:cNvPr id="6" name="Oval 5"/>
          <p:cNvSpPr/>
          <p:nvPr/>
        </p:nvSpPr>
        <p:spPr>
          <a:xfrm>
            <a:off x="7524328" y="-15187"/>
            <a:ext cx="1296144"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Page 15</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7376156"/>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83568" y="404664"/>
            <a:ext cx="7776864" cy="1080120"/>
          </a:xfrm>
          <a:solidFill>
            <a:srgbClr val="FFFF00"/>
          </a:solidFill>
          <a:ln>
            <a:noFill/>
          </a:ln>
        </p:spPr>
        <p:txBody>
          <a:bodyPr>
            <a:normAutofit/>
          </a:bodyPr>
          <a:lstStyle/>
          <a:p>
            <a:r>
              <a:rPr lang="en-GB" dirty="0" smtClean="0"/>
              <a:t>Comparing Sperry and Casey</a:t>
            </a:r>
            <a:endParaRPr lang="en-GB" dirty="0"/>
          </a:p>
        </p:txBody>
      </p:sp>
      <p:sp>
        <p:nvSpPr>
          <p:cNvPr id="2" name="Rectangle 1"/>
          <p:cNvSpPr/>
          <p:nvPr/>
        </p:nvSpPr>
        <p:spPr>
          <a:xfrm>
            <a:off x="0" y="1484784"/>
            <a:ext cx="5868144" cy="4093428"/>
          </a:xfrm>
          <a:prstGeom prst="rect">
            <a:avLst/>
          </a:prstGeom>
        </p:spPr>
        <p:txBody>
          <a:bodyPr wrap="square">
            <a:spAutoFit/>
          </a:bodyPr>
          <a:lstStyle/>
          <a:p>
            <a:r>
              <a:rPr lang="en-GB" sz="2000" dirty="0" smtClean="0">
                <a:latin typeface="Arial" panose="020B0604020202020204" pitchFamily="34" charset="0"/>
                <a:cs typeface="Arial" panose="020B0604020202020204" pitchFamily="34" charset="0"/>
              </a:rPr>
              <a:t>Paper </a:t>
            </a:r>
            <a:r>
              <a:rPr lang="en-GB" sz="2000" dirty="0">
                <a:latin typeface="Arial" panose="020B0604020202020204" pitchFamily="34" charset="0"/>
                <a:cs typeface="Arial" panose="020B0604020202020204" pitchFamily="34" charset="0"/>
              </a:rPr>
              <a:t>2 Section B style questions (30 marks)</a:t>
            </a:r>
          </a:p>
          <a:p>
            <a:r>
              <a:rPr lang="en-GB" sz="2000" dirty="0">
                <a:latin typeface="Arial" panose="020B0604020202020204" pitchFamily="34" charset="0"/>
                <a:cs typeface="Arial" panose="020B0604020202020204" pitchFamily="34" charset="0"/>
              </a:rPr>
              <a:t>1. Outline the biological area of psychology. (2) </a:t>
            </a:r>
          </a:p>
          <a:p>
            <a:r>
              <a:rPr lang="en-GB" sz="2000" dirty="0">
                <a:latin typeface="Arial" panose="020B0604020202020204" pitchFamily="34" charset="0"/>
                <a:cs typeface="Arial" panose="020B0604020202020204" pitchFamily="34" charset="0"/>
              </a:rPr>
              <a:t>2. Explain how any one core study can be considered to be located within the area of biological psychology. (5) </a:t>
            </a:r>
          </a:p>
          <a:p>
            <a:r>
              <a:rPr lang="en-GB" sz="2000" dirty="0">
                <a:latin typeface="Arial" panose="020B0604020202020204" pitchFamily="34" charset="0"/>
                <a:cs typeface="Arial" panose="020B0604020202020204" pitchFamily="34" charset="0"/>
              </a:rPr>
              <a:t>3. Explain one strength of the biological area of psychology. (3) </a:t>
            </a:r>
          </a:p>
          <a:p>
            <a:r>
              <a:rPr lang="en-GB" sz="2000" dirty="0">
                <a:latin typeface="Arial" panose="020B0604020202020204" pitchFamily="34" charset="0"/>
                <a:cs typeface="Arial" panose="020B0604020202020204" pitchFamily="34" charset="0"/>
              </a:rPr>
              <a:t>4. Explain one weakness of the biological area of psychology. (3) </a:t>
            </a:r>
          </a:p>
          <a:p>
            <a:r>
              <a:rPr lang="en-GB" sz="2000" dirty="0">
                <a:latin typeface="Arial" panose="020B0604020202020204" pitchFamily="34" charset="0"/>
                <a:cs typeface="Arial" panose="020B0604020202020204" pitchFamily="34" charset="0"/>
              </a:rPr>
              <a:t>5. Explain how the biological area of psychology is different to the social area of psychology. (12) </a:t>
            </a:r>
          </a:p>
          <a:p>
            <a:r>
              <a:rPr lang="en-GB" sz="2000" dirty="0">
                <a:latin typeface="Arial" panose="020B0604020202020204" pitchFamily="34" charset="0"/>
                <a:cs typeface="Arial" panose="020B0604020202020204" pitchFamily="34" charset="0"/>
              </a:rPr>
              <a:t>6. Explain how one core study supports the nature debate. (5)</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427" t="22569" r="13541" b="16493"/>
          <a:stretch/>
        </p:blipFill>
        <p:spPr bwMode="auto">
          <a:xfrm>
            <a:off x="5868144" y="1671836"/>
            <a:ext cx="3124200"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5473186"/>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268760"/>
            <a:ext cx="9114656" cy="584775"/>
          </a:xfrm>
          <a:prstGeom prst="rect">
            <a:avLst/>
          </a:prstGeom>
          <a:solidFill>
            <a:srgbClr val="FFFF00"/>
          </a:solidFill>
        </p:spPr>
        <p:txBody>
          <a:bodyPr wrap="square" rtlCol="0">
            <a:spAutoFit/>
          </a:bodyPr>
          <a:lstStyle/>
          <a:p>
            <a:pPr algn="ctr"/>
            <a:r>
              <a:rPr lang="en-GB" sz="3200" dirty="0" smtClean="0">
                <a:solidFill>
                  <a:prstClr val="black"/>
                </a:solidFill>
                <a:latin typeface="Arial" panose="020B0604020202020204" pitchFamily="34" charset="0"/>
                <a:cs typeface="Arial" panose="020B0604020202020204" pitchFamily="34" charset="0"/>
              </a:rPr>
              <a:t>7 key points / words for Sperry’s study</a:t>
            </a:r>
            <a:endParaRPr lang="en-GB" dirty="0">
              <a:solidFill>
                <a:prstClr val="black"/>
              </a:solidFill>
              <a:latin typeface="Arial" panose="020B0604020202020204" pitchFamily="34" charset="0"/>
            </a:endParaRPr>
          </a:p>
        </p:txBody>
      </p:sp>
      <p:sp>
        <p:nvSpPr>
          <p:cNvPr id="7" name="Title 1"/>
          <p:cNvSpPr>
            <a:spLocks noGrp="1"/>
          </p:cNvSpPr>
          <p:nvPr>
            <p:ph type="title"/>
          </p:nvPr>
        </p:nvSpPr>
        <p:spPr>
          <a:xfrm>
            <a:off x="0" y="0"/>
            <a:ext cx="9144000" cy="980728"/>
          </a:xfrm>
          <a:solidFill>
            <a:srgbClr val="FFFF00"/>
          </a:solidFill>
          <a:ln>
            <a:noFill/>
          </a:ln>
        </p:spPr>
        <p:txBody>
          <a:bodyPr>
            <a:normAutofit/>
          </a:bodyPr>
          <a:lstStyle/>
          <a:p>
            <a:r>
              <a:rPr lang="en-GB" dirty="0" smtClean="0"/>
              <a:t>Comparing Sperry and Casey</a:t>
            </a:r>
            <a:endParaRPr lang="en-GB" dirty="0"/>
          </a:p>
        </p:txBody>
      </p:sp>
      <p:pic>
        <p:nvPicPr>
          <p:cNvPr id="1026"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575768" y="2961161"/>
            <a:ext cx="2531107" cy="25311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vevagora\AppData\Local\Microsoft\Windows\Temporary Internet Files\Content.IE5\RJXJF1R3\VET_7_circl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468" y="2033414"/>
            <a:ext cx="4797152" cy="479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864131"/>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268760"/>
            <a:ext cx="9114656" cy="584775"/>
          </a:xfrm>
          <a:prstGeom prst="rect">
            <a:avLst/>
          </a:prstGeom>
          <a:solidFill>
            <a:srgbClr val="FFFF00"/>
          </a:solidFill>
        </p:spPr>
        <p:txBody>
          <a:bodyPr wrap="square" rtlCol="0">
            <a:spAutoFit/>
          </a:bodyPr>
          <a:lstStyle/>
          <a:p>
            <a:pPr algn="ctr"/>
            <a:r>
              <a:rPr lang="en-GB" sz="3200" dirty="0" smtClean="0">
                <a:solidFill>
                  <a:prstClr val="black"/>
                </a:solidFill>
                <a:latin typeface="Arial" panose="020B0604020202020204" pitchFamily="34" charset="0"/>
                <a:cs typeface="Arial" panose="020B0604020202020204" pitchFamily="34" charset="0"/>
              </a:rPr>
              <a:t>7 key points / words for Casey’s study</a:t>
            </a:r>
            <a:endParaRPr lang="en-GB" dirty="0">
              <a:solidFill>
                <a:prstClr val="black"/>
              </a:solidFill>
              <a:latin typeface="Arial" panose="020B0604020202020204" pitchFamily="34" charset="0"/>
            </a:endParaRPr>
          </a:p>
        </p:txBody>
      </p:sp>
      <p:sp>
        <p:nvSpPr>
          <p:cNvPr id="7" name="Title 1"/>
          <p:cNvSpPr>
            <a:spLocks noGrp="1"/>
          </p:cNvSpPr>
          <p:nvPr>
            <p:ph type="title"/>
          </p:nvPr>
        </p:nvSpPr>
        <p:spPr>
          <a:xfrm>
            <a:off x="0" y="0"/>
            <a:ext cx="9144000" cy="980728"/>
          </a:xfrm>
          <a:solidFill>
            <a:srgbClr val="FFFF00"/>
          </a:solidFill>
          <a:ln>
            <a:noFill/>
          </a:ln>
        </p:spPr>
        <p:txBody>
          <a:bodyPr>
            <a:normAutofit/>
          </a:bodyPr>
          <a:lstStyle/>
          <a:p>
            <a:r>
              <a:rPr lang="en-GB" dirty="0" smtClean="0"/>
              <a:t>Comparing Sperry and Casey</a:t>
            </a:r>
            <a:endParaRPr lang="en-GB" dirty="0"/>
          </a:p>
        </p:txBody>
      </p:sp>
      <p:pic>
        <p:nvPicPr>
          <p:cNvPr id="1026"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575768" y="2961161"/>
            <a:ext cx="2531107" cy="25311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vevagora\AppData\Local\Microsoft\Windows\Temporary Internet Files\Content.IE5\RJXJF1R3\VET_7_circl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468" y="2033414"/>
            <a:ext cx="4797152" cy="479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123512"/>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 y="980728"/>
            <a:ext cx="9144001" cy="5877272"/>
          </a:xfrm>
          <a:noFill/>
          <a:ln>
            <a:noFill/>
          </a:ln>
        </p:spPr>
        <p:txBody>
          <a:bodyPr>
            <a:normAutofit fontScale="55000" lnSpcReduction="20000"/>
          </a:bodyPr>
          <a:lstStyle/>
          <a:p>
            <a:pPr marL="0" indent="0">
              <a:buNone/>
            </a:pPr>
            <a:r>
              <a:rPr lang="en-GB" sz="4200" b="1" dirty="0"/>
              <a:t>Topic</a:t>
            </a:r>
            <a:endParaRPr lang="en-GB" sz="4200" dirty="0"/>
          </a:p>
          <a:p>
            <a:pPr marL="0" lvl="0" indent="0">
              <a:buNone/>
            </a:pPr>
            <a:r>
              <a:rPr lang="en-GB" sz="4200" dirty="0" smtClean="0"/>
              <a:t>= regions </a:t>
            </a:r>
            <a:r>
              <a:rPr lang="en-GB" sz="4200" dirty="0"/>
              <a:t>of the brain </a:t>
            </a:r>
            <a:r>
              <a:rPr lang="en-GB" sz="4200" dirty="0" smtClean="0"/>
              <a:t>(</a:t>
            </a:r>
            <a:r>
              <a:rPr lang="en-GB" sz="4200" dirty="0"/>
              <a:t>localisation of function</a:t>
            </a:r>
            <a:r>
              <a:rPr lang="en-GB" sz="4200" dirty="0" smtClean="0"/>
              <a:t>)</a:t>
            </a:r>
            <a:endParaRPr lang="en-GB" sz="4200" dirty="0"/>
          </a:p>
          <a:p>
            <a:pPr marL="0" indent="0">
              <a:buNone/>
            </a:pPr>
            <a:r>
              <a:rPr lang="en-GB" sz="4200" b="1" dirty="0"/>
              <a:t> </a:t>
            </a:r>
            <a:endParaRPr lang="en-GB" sz="4200" dirty="0"/>
          </a:p>
          <a:p>
            <a:pPr marL="0" indent="0">
              <a:buNone/>
            </a:pPr>
            <a:r>
              <a:rPr lang="en-GB" sz="4200" b="1" dirty="0" smtClean="0"/>
              <a:t>Methodology</a:t>
            </a:r>
            <a:endParaRPr lang="en-GB" sz="4200" dirty="0"/>
          </a:p>
          <a:p>
            <a:pPr marL="0" lvl="0" indent="0">
              <a:buNone/>
            </a:pPr>
            <a:r>
              <a:rPr lang="en-GB" sz="4200" dirty="0"/>
              <a:t>Experiments </a:t>
            </a:r>
            <a:endParaRPr lang="en-GB" sz="4200" dirty="0" smtClean="0"/>
          </a:p>
          <a:p>
            <a:pPr marL="0" lvl="0" indent="0">
              <a:buNone/>
            </a:pPr>
            <a:r>
              <a:rPr lang="en-GB" sz="4200" dirty="0" smtClean="0"/>
              <a:t>Repeated measures</a:t>
            </a:r>
            <a:endParaRPr lang="en-GB" sz="4200" dirty="0"/>
          </a:p>
          <a:p>
            <a:pPr marL="0" indent="0">
              <a:buNone/>
            </a:pPr>
            <a:r>
              <a:rPr lang="en-GB" sz="4200" b="1" dirty="0"/>
              <a:t> </a:t>
            </a:r>
            <a:endParaRPr lang="en-GB" sz="4200" dirty="0"/>
          </a:p>
          <a:p>
            <a:pPr marL="0" indent="0">
              <a:buNone/>
            </a:pPr>
            <a:r>
              <a:rPr lang="en-GB" sz="4200" b="1" dirty="0"/>
              <a:t>Sampling Technique and Sample</a:t>
            </a:r>
            <a:endParaRPr lang="en-GB" sz="4200" dirty="0"/>
          </a:p>
          <a:p>
            <a:pPr marL="0" lvl="0" indent="0">
              <a:buNone/>
            </a:pPr>
            <a:r>
              <a:rPr lang="en-GB" sz="4200" dirty="0"/>
              <a:t>Restricted </a:t>
            </a:r>
            <a:endParaRPr lang="en-GB" sz="4200" dirty="0" smtClean="0"/>
          </a:p>
          <a:p>
            <a:pPr marL="0" indent="0">
              <a:buNone/>
            </a:pPr>
            <a:endParaRPr lang="en-GB" sz="4200" b="1" dirty="0" smtClean="0"/>
          </a:p>
          <a:p>
            <a:pPr marL="0" indent="0">
              <a:buNone/>
            </a:pPr>
            <a:r>
              <a:rPr lang="en-GB" sz="4200" b="1" dirty="0" smtClean="0"/>
              <a:t>Data</a:t>
            </a:r>
            <a:endParaRPr lang="en-GB" sz="4200" dirty="0"/>
          </a:p>
          <a:p>
            <a:pPr marL="0" lvl="0" indent="0">
              <a:buNone/>
            </a:pPr>
            <a:r>
              <a:rPr lang="en-GB" sz="4200" dirty="0" smtClean="0"/>
              <a:t>Quantitative </a:t>
            </a:r>
            <a:endParaRPr lang="en-GB" sz="4200" dirty="0"/>
          </a:p>
          <a:p>
            <a:pPr marL="0" lvl="0" indent="0">
              <a:buNone/>
            </a:pPr>
            <a:r>
              <a:rPr lang="en-GB" sz="4200" dirty="0" smtClean="0"/>
              <a:t>tasks </a:t>
            </a:r>
            <a:r>
              <a:rPr lang="en-GB" sz="4200" dirty="0"/>
              <a:t>lacked mundane </a:t>
            </a:r>
            <a:r>
              <a:rPr lang="en-GB" sz="4200" dirty="0" smtClean="0"/>
              <a:t>realism</a:t>
            </a:r>
          </a:p>
          <a:p>
            <a:pPr marL="0" indent="0">
              <a:buNone/>
            </a:pPr>
            <a:r>
              <a:rPr lang="en-GB" sz="4200" b="1" dirty="0"/>
              <a:t> </a:t>
            </a:r>
            <a:endParaRPr lang="en-GB" sz="4200" dirty="0"/>
          </a:p>
          <a:p>
            <a:pPr marL="0" indent="0">
              <a:buNone/>
            </a:pPr>
            <a:r>
              <a:rPr lang="en-GB" sz="4200" b="1" dirty="0"/>
              <a:t>Applications</a:t>
            </a:r>
            <a:endParaRPr lang="en-GB" sz="4200" dirty="0"/>
          </a:p>
          <a:p>
            <a:pPr marL="0" lvl="0" indent="0">
              <a:buNone/>
            </a:pPr>
            <a:r>
              <a:rPr lang="en-GB" sz="4200" dirty="0"/>
              <a:t>Useful in understanding specific problems from brain </a:t>
            </a:r>
            <a:r>
              <a:rPr lang="en-GB" sz="4200" dirty="0" smtClean="0"/>
              <a:t>damage</a:t>
            </a:r>
            <a:endParaRPr lang="en-GB" sz="4200" dirty="0"/>
          </a:p>
        </p:txBody>
      </p:sp>
      <p:sp>
        <p:nvSpPr>
          <p:cNvPr id="6" name="Title 1"/>
          <p:cNvSpPr>
            <a:spLocks noGrp="1"/>
          </p:cNvSpPr>
          <p:nvPr>
            <p:ph type="title"/>
          </p:nvPr>
        </p:nvSpPr>
        <p:spPr>
          <a:xfrm>
            <a:off x="0" y="0"/>
            <a:ext cx="9144000" cy="980728"/>
          </a:xfrm>
          <a:solidFill>
            <a:srgbClr val="FFFF00"/>
          </a:solidFill>
          <a:ln>
            <a:noFill/>
          </a:ln>
        </p:spPr>
        <p:txBody>
          <a:bodyPr>
            <a:normAutofit/>
          </a:bodyPr>
          <a:lstStyle/>
          <a:p>
            <a:r>
              <a:rPr lang="en-GB" dirty="0" smtClean="0"/>
              <a:t>Comparing Sperry and Casey</a:t>
            </a:r>
            <a:endParaRPr lang="en-GB" dirty="0"/>
          </a:p>
        </p:txBody>
      </p:sp>
    </p:spTree>
    <p:extLst>
      <p:ext uri="{BB962C8B-B14F-4D97-AF65-F5344CB8AC3E}">
        <p14:creationId xmlns:p14="http://schemas.microsoft.com/office/powerpoint/2010/main" val="39615500"/>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727" t="31439" r="20454" b="21212"/>
          <a:stretch/>
        </p:blipFill>
        <p:spPr bwMode="auto">
          <a:xfrm>
            <a:off x="683568" y="1556792"/>
            <a:ext cx="7682486" cy="4801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0" y="0"/>
            <a:ext cx="9144000" cy="980728"/>
          </a:xfrm>
          <a:prstGeom prst="rect">
            <a:avLst/>
          </a:prstGeom>
          <a:solidFill>
            <a:srgbClr val="FFFF00"/>
          </a:solidFill>
          <a:ln w="25400" cap="flat" cmpd="sng" algn="ctr">
            <a:noFill/>
            <a:prstDash val="solid"/>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vl2pPr>
              <a:defRPr/>
            </a:lvl2pPr>
            <a:lvl3pPr>
              <a:defRPr/>
            </a:lvl3pPr>
            <a:lvl4pPr>
              <a:defRPr/>
            </a:lvl4pPr>
            <a:lvl5pPr>
              <a:defRPr/>
            </a:lvl5pPr>
            <a:lvl6pPr>
              <a:defRPr/>
            </a:lvl6pPr>
            <a:lvl7pPr>
              <a:defRPr/>
            </a:lvl7pPr>
            <a:lvl8pPr>
              <a:defRPr/>
            </a:lvl8pPr>
            <a:lvl9pPr>
              <a:defRPr/>
            </a:lvl9pPr>
          </a:lstStyle>
          <a:p>
            <a:r>
              <a:rPr lang="en-GB" smtClean="0"/>
              <a:t>Comparing Sperry and Casey</a:t>
            </a:r>
            <a:endParaRPr lang="en-GB" dirty="0"/>
          </a:p>
        </p:txBody>
      </p:sp>
    </p:spTree>
    <p:extLst>
      <p:ext uri="{BB962C8B-B14F-4D97-AF65-F5344CB8AC3E}">
        <p14:creationId xmlns:p14="http://schemas.microsoft.com/office/powerpoint/2010/main" val="3193410520"/>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0728"/>
          </a:xfrm>
          <a:solidFill>
            <a:srgbClr val="FFFF00"/>
          </a:solidFill>
          <a:ln>
            <a:noFill/>
          </a:ln>
        </p:spPr>
        <p:txBody>
          <a:bodyPr>
            <a:normAutofit/>
          </a:bodyPr>
          <a:lstStyle/>
          <a:p>
            <a:r>
              <a:rPr lang="en-GB" dirty="0" smtClean="0"/>
              <a:t>Comparing Sperry and Casey</a:t>
            </a:r>
            <a:endParaRPr lang="en-GB" dirty="0"/>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495" t="23264" r="15234" b="15799"/>
          <a:stretch/>
        </p:blipFill>
        <p:spPr bwMode="auto">
          <a:xfrm>
            <a:off x="323528" y="980728"/>
            <a:ext cx="8674782" cy="5723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7104041"/>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43000"/>
          </a:xfrm>
          <a:solidFill>
            <a:srgbClr val="FFFF00"/>
          </a:solidFill>
          <a:ln>
            <a:noFill/>
          </a:ln>
        </p:spPr>
        <p:txBody>
          <a:bodyPr>
            <a:normAutofit/>
          </a:bodyPr>
          <a:lstStyle/>
          <a:p>
            <a:r>
              <a:rPr lang="en-GB" dirty="0" smtClean="0"/>
              <a:t>Explaining Sperry and Casey</a:t>
            </a:r>
            <a:endParaRPr lang="en-GB"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889" t="24222" r="20000" b="10444"/>
          <a:stretch/>
        </p:blipFill>
        <p:spPr bwMode="auto">
          <a:xfrm>
            <a:off x="395536" y="1412776"/>
            <a:ext cx="8382000" cy="560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6322733"/>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43482622"/>
              </p:ext>
            </p:extLst>
          </p:nvPr>
        </p:nvGraphicFramePr>
        <p:xfrm>
          <a:off x="251520" y="1484782"/>
          <a:ext cx="8496944" cy="5292852"/>
        </p:xfrm>
        <a:graphic>
          <a:graphicData uri="http://schemas.openxmlformats.org/drawingml/2006/table">
            <a:tbl>
              <a:tblPr firstRow="1" firstCol="1" bandRow="1">
                <a:tableStyleId>{5C22544A-7EE6-4342-B048-85BDC9FD1C3A}</a:tableStyleId>
              </a:tblPr>
              <a:tblGrid>
                <a:gridCol w="72008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2448272">
                  <a:extLst>
                    <a:ext uri="{9D8B030D-6E8A-4147-A177-3AD203B41FA5}">
                      <a16:colId xmlns:a16="http://schemas.microsoft.com/office/drawing/2014/main" val="20003"/>
                    </a:ext>
                  </a:extLst>
                </a:gridCol>
              </a:tblGrid>
              <a:tr h="270654">
                <a:tc>
                  <a:txBody>
                    <a:bodyPr/>
                    <a:lstStyle/>
                    <a:p>
                      <a:pPr algn="ctr">
                        <a:lnSpc>
                          <a:spcPct val="115000"/>
                        </a:lnSpc>
                        <a:spcAft>
                          <a:spcPts val="0"/>
                        </a:spcAft>
                      </a:pPr>
                      <a:r>
                        <a:rPr lang="en-GB" sz="2800" dirty="0">
                          <a:effectLst/>
                          <a:latin typeface="Arial" panose="020B0604020202020204" pitchFamily="34" charset="0"/>
                          <a:cs typeface="Arial" panose="020B0604020202020204" pitchFamily="34" charset="0"/>
                        </a:rPr>
                        <a:t> </a:t>
                      </a:r>
                      <a:endParaRPr lang="en-GB"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2800" dirty="0">
                          <a:effectLst/>
                          <a:latin typeface="Arial" panose="020B0604020202020204" pitchFamily="34" charset="0"/>
                          <a:cs typeface="Arial" panose="020B0604020202020204" pitchFamily="34" charset="0"/>
                        </a:rPr>
                        <a:t> </a:t>
                      </a:r>
                      <a:endParaRPr lang="en-GB"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2800">
                          <a:effectLst/>
                          <a:latin typeface="Arial" panose="020B0604020202020204" pitchFamily="34" charset="0"/>
                          <a:cs typeface="Arial" panose="020B0604020202020204" pitchFamily="34" charset="0"/>
                        </a:rPr>
                        <a:t>Strength</a:t>
                      </a:r>
                      <a:endParaRPr lang="en-GB" sz="28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2800">
                          <a:effectLst/>
                          <a:latin typeface="Arial" panose="020B0604020202020204" pitchFamily="34" charset="0"/>
                          <a:cs typeface="Arial" panose="020B0604020202020204" pitchFamily="34" charset="0"/>
                        </a:rPr>
                        <a:t>Weakness</a:t>
                      </a:r>
                      <a:endParaRPr lang="en-GB" sz="2800">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639608">
                <a:tc>
                  <a:txBody>
                    <a:bodyPr/>
                    <a:lstStyle/>
                    <a:p>
                      <a:pPr algn="ctr">
                        <a:lnSpc>
                          <a:spcPct val="115000"/>
                        </a:lnSpc>
                        <a:spcAft>
                          <a:spcPts val="0"/>
                        </a:spcAft>
                      </a:pPr>
                      <a:r>
                        <a:rPr lang="en-GB" sz="2800" dirty="0">
                          <a:effectLst/>
                          <a:latin typeface="Arial" panose="020B0604020202020204" pitchFamily="34" charset="0"/>
                          <a:cs typeface="Arial" panose="020B0604020202020204" pitchFamily="34" charset="0"/>
                        </a:rPr>
                        <a:t>E.</a:t>
                      </a:r>
                      <a:endParaRPr lang="en-GB"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2800" dirty="0">
                          <a:effectLst/>
                          <a:latin typeface="Arial" panose="020B0604020202020204" pitchFamily="34" charset="0"/>
                          <a:cs typeface="Arial" panose="020B0604020202020204" pitchFamily="34" charset="0"/>
                        </a:rPr>
                        <a:t>Laboratory experiment</a:t>
                      </a:r>
                      <a:endParaRPr lang="en-GB"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5400" dirty="0">
                          <a:effectLst/>
                          <a:latin typeface="Arial" panose="020B0604020202020204" pitchFamily="34" charset="0"/>
                          <a:cs typeface="Arial" panose="020B0604020202020204" pitchFamily="34" charset="0"/>
                        </a:rPr>
                        <a:t> </a:t>
                      </a:r>
                      <a:endParaRPr lang="en-GB"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2800" dirty="0">
                          <a:effectLst/>
                          <a:latin typeface="Arial" panose="020B0604020202020204" pitchFamily="34" charset="0"/>
                          <a:cs typeface="Arial" panose="020B0604020202020204" pitchFamily="34" charset="0"/>
                        </a:rPr>
                        <a:t> </a:t>
                      </a:r>
                      <a:endParaRPr lang="en-GB" sz="2800" dirty="0">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639608">
                <a:tc>
                  <a:txBody>
                    <a:bodyPr/>
                    <a:lstStyle/>
                    <a:p>
                      <a:pPr algn="ctr">
                        <a:lnSpc>
                          <a:spcPct val="115000"/>
                        </a:lnSpc>
                        <a:spcAft>
                          <a:spcPts val="0"/>
                        </a:spcAft>
                      </a:pPr>
                      <a:r>
                        <a:rPr lang="en-GB" sz="2800">
                          <a:effectLst/>
                          <a:latin typeface="Arial" panose="020B0604020202020204" pitchFamily="34" charset="0"/>
                          <a:cs typeface="Arial" panose="020B0604020202020204" pitchFamily="34" charset="0"/>
                        </a:rPr>
                        <a:t>F.</a:t>
                      </a:r>
                      <a:endParaRPr lang="en-GB" sz="28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2800">
                          <a:effectLst/>
                          <a:latin typeface="Arial" panose="020B0604020202020204" pitchFamily="34" charset="0"/>
                          <a:cs typeface="Arial" panose="020B0604020202020204" pitchFamily="34" charset="0"/>
                        </a:rPr>
                        <a:t>Longitudinal study</a:t>
                      </a:r>
                      <a:endParaRPr lang="en-GB" sz="28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5400">
                          <a:effectLst/>
                          <a:latin typeface="Arial" panose="020B0604020202020204" pitchFamily="34" charset="0"/>
                          <a:cs typeface="Arial" panose="020B0604020202020204" pitchFamily="34" charset="0"/>
                        </a:rPr>
                        <a:t> </a:t>
                      </a:r>
                      <a:endParaRPr lang="en-GB" sz="28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2800" dirty="0">
                          <a:effectLst/>
                          <a:latin typeface="Arial" panose="020B0604020202020204" pitchFamily="34" charset="0"/>
                          <a:cs typeface="Arial" panose="020B0604020202020204" pitchFamily="34" charset="0"/>
                        </a:rPr>
                        <a:t> </a:t>
                      </a:r>
                      <a:endParaRPr lang="en-GB" sz="2800" dirty="0">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02"/>
                  </a:ext>
                </a:extLst>
              </a:tr>
              <a:tr h="639608">
                <a:tc>
                  <a:txBody>
                    <a:bodyPr/>
                    <a:lstStyle/>
                    <a:p>
                      <a:pPr algn="ctr">
                        <a:lnSpc>
                          <a:spcPct val="115000"/>
                        </a:lnSpc>
                        <a:spcAft>
                          <a:spcPts val="0"/>
                        </a:spcAft>
                      </a:pPr>
                      <a:r>
                        <a:rPr lang="en-GB" sz="2800">
                          <a:effectLst/>
                          <a:latin typeface="Arial" panose="020B0604020202020204" pitchFamily="34" charset="0"/>
                          <a:cs typeface="Arial" panose="020B0604020202020204" pitchFamily="34" charset="0"/>
                        </a:rPr>
                        <a:t>G.</a:t>
                      </a:r>
                      <a:endParaRPr lang="en-GB" sz="28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2800">
                          <a:effectLst/>
                          <a:latin typeface="Arial" panose="020B0604020202020204" pitchFamily="34" charset="0"/>
                          <a:cs typeface="Arial" panose="020B0604020202020204" pitchFamily="34" charset="0"/>
                        </a:rPr>
                        <a:t>Natural experiment</a:t>
                      </a:r>
                      <a:endParaRPr lang="en-GB" sz="28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5400">
                          <a:effectLst/>
                          <a:latin typeface="Arial" panose="020B0604020202020204" pitchFamily="34" charset="0"/>
                          <a:cs typeface="Arial" panose="020B0604020202020204" pitchFamily="34" charset="0"/>
                        </a:rPr>
                        <a:t> </a:t>
                      </a:r>
                      <a:endParaRPr lang="en-GB" sz="28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2800" dirty="0">
                          <a:effectLst/>
                          <a:latin typeface="Arial" panose="020B0604020202020204" pitchFamily="34" charset="0"/>
                          <a:cs typeface="Arial" panose="020B0604020202020204" pitchFamily="34" charset="0"/>
                        </a:rPr>
                        <a:t> </a:t>
                      </a:r>
                      <a:endParaRPr lang="en-GB" sz="2800" dirty="0">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03"/>
                  </a:ext>
                </a:extLst>
              </a:tr>
              <a:tr h="639608">
                <a:tc>
                  <a:txBody>
                    <a:bodyPr/>
                    <a:lstStyle/>
                    <a:p>
                      <a:pPr algn="ctr">
                        <a:lnSpc>
                          <a:spcPct val="115000"/>
                        </a:lnSpc>
                        <a:spcAft>
                          <a:spcPts val="0"/>
                        </a:spcAft>
                      </a:pPr>
                      <a:r>
                        <a:rPr lang="en-GB" sz="2800">
                          <a:effectLst/>
                          <a:latin typeface="Arial" panose="020B0604020202020204" pitchFamily="34" charset="0"/>
                          <a:cs typeface="Arial" panose="020B0604020202020204" pitchFamily="34" charset="0"/>
                        </a:rPr>
                        <a:t>H.</a:t>
                      </a:r>
                      <a:endParaRPr lang="en-GB" sz="28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2800">
                          <a:effectLst/>
                          <a:latin typeface="Arial" panose="020B0604020202020204" pitchFamily="34" charset="0"/>
                          <a:cs typeface="Arial" panose="020B0604020202020204" pitchFamily="34" charset="0"/>
                        </a:rPr>
                        <a:t>Repeated measures design</a:t>
                      </a:r>
                      <a:endParaRPr lang="en-GB" sz="28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5400">
                          <a:effectLst/>
                          <a:latin typeface="Arial" panose="020B0604020202020204" pitchFamily="34" charset="0"/>
                          <a:cs typeface="Arial" panose="020B0604020202020204" pitchFamily="34" charset="0"/>
                        </a:rPr>
                        <a:t> </a:t>
                      </a:r>
                      <a:endParaRPr lang="en-GB" sz="28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2800" dirty="0">
                          <a:effectLst/>
                          <a:latin typeface="Arial" panose="020B0604020202020204" pitchFamily="34" charset="0"/>
                          <a:cs typeface="Arial" panose="020B0604020202020204" pitchFamily="34" charset="0"/>
                        </a:rPr>
                        <a:t> </a:t>
                      </a:r>
                      <a:endParaRPr lang="en-GB" sz="2800" dirty="0">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r h="639608">
                <a:tc>
                  <a:txBody>
                    <a:bodyPr/>
                    <a:lstStyle/>
                    <a:p>
                      <a:pPr algn="ctr">
                        <a:lnSpc>
                          <a:spcPct val="115000"/>
                        </a:lnSpc>
                        <a:spcAft>
                          <a:spcPts val="0"/>
                        </a:spcAft>
                      </a:pPr>
                      <a:r>
                        <a:rPr lang="en-GB" sz="2800">
                          <a:effectLst/>
                          <a:latin typeface="Arial" panose="020B0604020202020204" pitchFamily="34" charset="0"/>
                          <a:cs typeface="Arial" panose="020B0604020202020204" pitchFamily="34" charset="0"/>
                        </a:rPr>
                        <a:t>I.</a:t>
                      </a:r>
                      <a:endParaRPr lang="en-GB" sz="28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2800">
                          <a:effectLst/>
                          <a:latin typeface="Arial" panose="020B0604020202020204" pitchFamily="34" charset="0"/>
                          <a:cs typeface="Arial" panose="020B0604020202020204" pitchFamily="34" charset="0"/>
                        </a:rPr>
                        <a:t>Snapshot study</a:t>
                      </a:r>
                      <a:endParaRPr lang="en-GB" sz="28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5400">
                          <a:effectLst/>
                          <a:latin typeface="Arial" panose="020B0604020202020204" pitchFamily="34" charset="0"/>
                          <a:cs typeface="Arial" panose="020B0604020202020204" pitchFamily="34" charset="0"/>
                        </a:rPr>
                        <a:t> </a:t>
                      </a:r>
                      <a:endParaRPr lang="en-GB" sz="28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2800" dirty="0">
                          <a:effectLst/>
                          <a:latin typeface="Arial" panose="020B0604020202020204" pitchFamily="34" charset="0"/>
                          <a:cs typeface="Arial" panose="020B0604020202020204" pitchFamily="34" charset="0"/>
                        </a:rPr>
                        <a:t> </a:t>
                      </a:r>
                      <a:endParaRPr lang="en-GB" sz="2800" dirty="0">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5" name="Title 1"/>
          <p:cNvSpPr>
            <a:spLocks noGrp="1"/>
          </p:cNvSpPr>
          <p:nvPr>
            <p:ph type="title"/>
          </p:nvPr>
        </p:nvSpPr>
        <p:spPr>
          <a:xfrm>
            <a:off x="0" y="-27384"/>
            <a:ext cx="9144000" cy="1143000"/>
          </a:xfrm>
          <a:solidFill>
            <a:srgbClr val="FFFF00"/>
          </a:solidFill>
          <a:ln>
            <a:noFill/>
          </a:ln>
        </p:spPr>
        <p:txBody>
          <a:bodyPr>
            <a:normAutofit/>
          </a:bodyPr>
          <a:lstStyle/>
          <a:p>
            <a:r>
              <a:rPr lang="en-GB" dirty="0" smtClean="0"/>
              <a:t>Explaining Sperry and Casey</a:t>
            </a:r>
            <a:endParaRPr lang="en-GB" dirty="0"/>
          </a:p>
        </p:txBody>
      </p:sp>
    </p:spTree>
    <p:extLst>
      <p:ext uri="{BB962C8B-B14F-4D97-AF65-F5344CB8AC3E}">
        <p14:creationId xmlns:p14="http://schemas.microsoft.com/office/powerpoint/2010/main" val="3665551197"/>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7384"/>
            <a:ext cx="9144000" cy="1143000"/>
          </a:xfrm>
          <a:solidFill>
            <a:srgbClr val="FFFF00"/>
          </a:solidFill>
          <a:ln>
            <a:noFill/>
          </a:ln>
        </p:spPr>
        <p:txBody>
          <a:bodyPr>
            <a:normAutofit/>
          </a:bodyPr>
          <a:lstStyle/>
          <a:p>
            <a:r>
              <a:rPr lang="en-GB" dirty="0" smtClean="0"/>
              <a:t>Explaining Sperry and Casey</a:t>
            </a:r>
            <a:endParaRPr lang="en-GB" dirty="0"/>
          </a:p>
        </p:txBody>
      </p:sp>
      <p:graphicFrame>
        <p:nvGraphicFramePr>
          <p:cNvPr id="2" name="Table 1"/>
          <p:cNvGraphicFramePr>
            <a:graphicFrameLocks noGrp="1"/>
          </p:cNvGraphicFramePr>
          <p:nvPr>
            <p:extLst>
              <p:ext uri="{D42A27DB-BD31-4B8C-83A1-F6EECF244321}">
                <p14:modId xmlns:p14="http://schemas.microsoft.com/office/powerpoint/2010/main" val="254726079"/>
              </p:ext>
            </p:extLst>
          </p:nvPr>
        </p:nvGraphicFramePr>
        <p:xfrm>
          <a:off x="107502" y="1124742"/>
          <a:ext cx="9036497" cy="5733257"/>
        </p:xfrm>
        <a:graphic>
          <a:graphicData uri="http://schemas.openxmlformats.org/drawingml/2006/table">
            <a:tbl>
              <a:tblPr firstRow="1" firstCol="1" bandRow="1">
                <a:tableStyleId>{5C22544A-7EE6-4342-B048-85BDC9FD1C3A}</a:tableStyleId>
              </a:tblPr>
              <a:tblGrid>
                <a:gridCol w="505504">
                  <a:extLst>
                    <a:ext uri="{9D8B030D-6E8A-4147-A177-3AD203B41FA5}">
                      <a16:colId xmlns:a16="http://schemas.microsoft.com/office/drawing/2014/main" val="20000"/>
                    </a:ext>
                  </a:extLst>
                </a:gridCol>
                <a:gridCol w="862650">
                  <a:extLst>
                    <a:ext uri="{9D8B030D-6E8A-4147-A177-3AD203B41FA5}">
                      <a16:colId xmlns:a16="http://schemas.microsoft.com/office/drawing/2014/main" val="20001"/>
                    </a:ext>
                  </a:extLst>
                </a:gridCol>
                <a:gridCol w="3888432">
                  <a:extLst>
                    <a:ext uri="{9D8B030D-6E8A-4147-A177-3AD203B41FA5}">
                      <a16:colId xmlns:a16="http://schemas.microsoft.com/office/drawing/2014/main" val="20002"/>
                    </a:ext>
                  </a:extLst>
                </a:gridCol>
                <a:gridCol w="3779911">
                  <a:extLst>
                    <a:ext uri="{9D8B030D-6E8A-4147-A177-3AD203B41FA5}">
                      <a16:colId xmlns:a16="http://schemas.microsoft.com/office/drawing/2014/main" val="20003"/>
                    </a:ext>
                  </a:extLst>
                </a:gridCol>
              </a:tblGrid>
              <a:tr h="578807">
                <a:tc>
                  <a:txBody>
                    <a:bodyPr/>
                    <a:lstStyle/>
                    <a:p>
                      <a:pPr algn="ctr">
                        <a:lnSpc>
                          <a:spcPct val="115000"/>
                        </a:lnSpc>
                        <a:spcAft>
                          <a:spcPts val="0"/>
                        </a:spcAft>
                      </a:pPr>
                      <a:r>
                        <a:rPr lang="en-GB" sz="1100">
                          <a:effectLst/>
                        </a:rPr>
                        <a:t> </a:t>
                      </a:r>
                      <a:endParaRPr lang="en-GB" sz="11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n-GB" sz="1100">
                          <a:effectLst/>
                        </a:rPr>
                        <a:t> </a:t>
                      </a:r>
                      <a:endParaRPr lang="en-GB" sz="11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n-GB" sz="1100" dirty="0">
                          <a:effectLst/>
                        </a:rPr>
                        <a:t>Strength</a:t>
                      </a:r>
                      <a:endParaRPr lang="en-GB" sz="1100" dirty="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n-GB" sz="1100" dirty="0">
                          <a:effectLst/>
                        </a:rPr>
                        <a:t>Weakness</a:t>
                      </a:r>
                      <a:endParaRPr lang="en-GB" sz="1100" dirty="0">
                        <a:effectLst/>
                        <a:latin typeface="Arial"/>
                        <a:ea typeface="Arial"/>
                        <a:cs typeface="Times New Roman"/>
                      </a:endParaRPr>
                    </a:p>
                  </a:txBody>
                  <a:tcPr marL="68580" marR="68580" marT="0" marB="0" anchor="ctr"/>
                </a:tc>
                <a:extLst>
                  <a:ext uri="{0D108BD9-81ED-4DB2-BD59-A6C34878D82A}">
                    <a16:rowId xmlns:a16="http://schemas.microsoft.com/office/drawing/2014/main" val="10000"/>
                  </a:ext>
                </a:extLst>
              </a:tr>
              <a:tr h="1030890">
                <a:tc>
                  <a:txBody>
                    <a:bodyPr/>
                    <a:lstStyle/>
                    <a:p>
                      <a:pPr algn="ctr">
                        <a:lnSpc>
                          <a:spcPct val="115000"/>
                        </a:lnSpc>
                        <a:spcAft>
                          <a:spcPts val="0"/>
                        </a:spcAft>
                      </a:pPr>
                      <a:r>
                        <a:rPr lang="en-GB" sz="1100">
                          <a:effectLst/>
                        </a:rPr>
                        <a:t>E.</a:t>
                      </a:r>
                      <a:endParaRPr lang="en-GB" sz="11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n-GB" sz="900">
                          <a:effectLst/>
                        </a:rPr>
                        <a:t>Laboratory experiment</a:t>
                      </a:r>
                      <a:endParaRPr lang="en-GB" sz="11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n-GB" sz="2800">
                          <a:effectLst/>
                        </a:rPr>
                        <a:t>Control = reliability</a:t>
                      </a:r>
                      <a:endParaRPr lang="en-GB" sz="40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n-GB" sz="2800" dirty="0">
                          <a:effectLst/>
                        </a:rPr>
                        <a:t>Artificial – lacks validity</a:t>
                      </a:r>
                      <a:endParaRPr lang="en-GB" sz="4000" dirty="0">
                        <a:effectLst/>
                        <a:latin typeface="Arial"/>
                        <a:ea typeface="Arial"/>
                        <a:cs typeface="Times New Roman"/>
                      </a:endParaRPr>
                    </a:p>
                  </a:txBody>
                  <a:tcPr marL="68580" marR="68580" marT="0" marB="0" anchor="ctr"/>
                </a:tc>
                <a:extLst>
                  <a:ext uri="{0D108BD9-81ED-4DB2-BD59-A6C34878D82A}">
                    <a16:rowId xmlns:a16="http://schemas.microsoft.com/office/drawing/2014/main" val="10001"/>
                  </a:ext>
                </a:extLst>
              </a:tr>
              <a:tr h="1030890">
                <a:tc>
                  <a:txBody>
                    <a:bodyPr/>
                    <a:lstStyle/>
                    <a:p>
                      <a:pPr algn="ctr">
                        <a:lnSpc>
                          <a:spcPct val="115000"/>
                        </a:lnSpc>
                        <a:spcAft>
                          <a:spcPts val="0"/>
                        </a:spcAft>
                      </a:pPr>
                      <a:r>
                        <a:rPr lang="en-GB" sz="1100">
                          <a:effectLst/>
                        </a:rPr>
                        <a:t>F.</a:t>
                      </a:r>
                      <a:endParaRPr lang="en-GB" sz="11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n-GB" sz="900">
                          <a:effectLst/>
                        </a:rPr>
                        <a:t>Longitudinal study</a:t>
                      </a:r>
                      <a:endParaRPr lang="en-GB" sz="11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n-GB" sz="2800">
                          <a:effectLst/>
                        </a:rPr>
                        <a:t>Change over time</a:t>
                      </a:r>
                      <a:endParaRPr lang="en-GB" sz="40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n-GB" sz="2800" dirty="0">
                          <a:effectLst/>
                        </a:rPr>
                        <a:t>Subject attrition</a:t>
                      </a:r>
                      <a:endParaRPr lang="en-GB" sz="4000" dirty="0">
                        <a:effectLst/>
                        <a:latin typeface="Arial"/>
                        <a:ea typeface="Arial"/>
                        <a:cs typeface="Times New Roman"/>
                      </a:endParaRPr>
                    </a:p>
                  </a:txBody>
                  <a:tcPr marL="68580" marR="68580" marT="0" marB="0" anchor="ctr"/>
                </a:tc>
                <a:extLst>
                  <a:ext uri="{0D108BD9-81ED-4DB2-BD59-A6C34878D82A}">
                    <a16:rowId xmlns:a16="http://schemas.microsoft.com/office/drawing/2014/main" val="10002"/>
                  </a:ext>
                </a:extLst>
              </a:tr>
              <a:tr h="1030890">
                <a:tc>
                  <a:txBody>
                    <a:bodyPr/>
                    <a:lstStyle/>
                    <a:p>
                      <a:pPr algn="ctr">
                        <a:lnSpc>
                          <a:spcPct val="115000"/>
                        </a:lnSpc>
                        <a:spcAft>
                          <a:spcPts val="0"/>
                        </a:spcAft>
                      </a:pPr>
                      <a:r>
                        <a:rPr lang="en-GB" sz="1100">
                          <a:effectLst/>
                        </a:rPr>
                        <a:t>G.</a:t>
                      </a:r>
                      <a:endParaRPr lang="en-GB" sz="11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n-GB" sz="900">
                          <a:effectLst/>
                        </a:rPr>
                        <a:t>Natural experiment</a:t>
                      </a:r>
                      <a:endParaRPr lang="en-GB" sz="11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n-GB" sz="2800">
                          <a:effectLst/>
                        </a:rPr>
                        <a:t>High ecological validity</a:t>
                      </a:r>
                      <a:endParaRPr lang="en-GB" sz="40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n-GB" sz="2800" dirty="0">
                          <a:effectLst/>
                        </a:rPr>
                        <a:t>Small sample</a:t>
                      </a:r>
                      <a:endParaRPr lang="en-GB" sz="4000" dirty="0">
                        <a:effectLst/>
                        <a:latin typeface="Arial"/>
                        <a:ea typeface="Arial"/>
                        <a:cs typeface="Times New Roman"/>
                      </a:endParaRPr>
                    </a:p>
                  </a:txBody>
                  <a:tcPr marL="68580" marR="68580" marT="0" marB="0" anchor="ctr"/>
                </a:tc>
                <a:extLst>
                  <a:ext uri="{0D108BD9-81ED-4DB2-BD59-A6C34878D82A}">
                    <a16:rowId xmlns:a16="http://schemas.microsoft.com/office/drawing/2014/main" val="10003"/>
                  </a:ext>
                </a:extLst>
              </a:tr>
              <a:tr h="1030890">
                <a:tc>
                  <a:txBody>
                    <a:bodyPr/>
                    <a:lstStyle/>
                    <a:p>
                      <a:pPr algn="ctr">
                        <a:lnSpc>
                          <a:spcPct val="115000"/>
                        </a:lnSpc>
                        <a:spcAft>
                          <a:spcPts val="0"/>
                        </a:spcAft>
                      </a:pPr>
                      <a:r>
                        <a:rPr lang="en-GB" sz="1100">
                          <a:effectLst/>
                        </a:rPr>
                        <a:t>H.</a:t>
                      </a:r>
                      <a:endParaRPr lang="en-GB" sz="11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n-GB" sz="900">
                          <a:effectLst/>
                        </a:rPr>
                        <a:t>Repeated measures design</a:t>
                      </a:r>
                      <a:endParaRPr lang="en-GB" sz="11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n-GB" sz="2800">
                          <a:effectLst/>
                        </a:rPr>
                        <a:t>Less Ps needed</a:t>
                      </a:r>
                      <a:endParaRPr lang="en-GB" sz="40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n-GB" sz="2800" dirty="0">
                          <a:effectLst/>
                        </a:rPr>
                        <a:t>Boredom and subject attrition</a:t>
                      </a:r>
                      <a:endParaRPr lang="en-GB" sz="4000" dirty="0">
                        <a:effectLst/>
                        <a:latin typeface="Arial"/>
                        <a:ea typeface="Arial"/>
                        <a:cs typeface="Times New Roman"/>
                      </a:endParaRPr>
                    </a:p>
                  </a:txBody>
                  <a:tcPr marL="68580" marR="68580" marT="0" marB="0" anchor="ctr"/>
                </a:tc>
                <a:extLst>
                  <a:ext uri="{0D108BD9-81ED-4DB2-BD59-A6C34878D82A}">
                    <a16:rowId xmlns:a16="http://schemas.microsoft.com/office/drawing/2014/main" val="10004"/>
                  </a:ext>
                </a:extLst>
              </a:tr>
              <a:tr h="1030890">
                <a:tc>
                  <a:txBody>
                    <a:bodyPr/>
                    <a:lstStyle/>
                    <a:p>
                      <a:pPr algn="ctr">
                        <a:lnSpc>
                          <a:spcPct val="115000"/>
                        </a:lnSpc>
                        <a:spcAft>
                          <a:spcPts val="0"/>
                        </a:spcAft>
                      </a:pPr>
                      <a:r>
                        <a:rPr lang="en-GB" sz="1100">
                          <a:effectLst/>
                        </a:rPr>
                        <a:t>I.</a:t>
                      </a:r>
                      <a:endParaRPr lang="en-GB" sz="11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n-GB" sz="900">
                          <a:effectLst/>
                        </a:rPr>
                        <a:t>Snapshot study</a:t>
                      </a:r>
                      <a:endParaRPr lang="en-GB" sz="11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n-GB" sz="2800">
                          <a:effectLst/>
                        </a:rPr>
                        <a:t>Quicker</a:t>
                      </a:r>
                      <a:endParaRPr lang="en-GB" sz="40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n-GB" sz="2800" dirty="0">
                          <a:effectLst/>
                        </a:rPr>
                        <a:t>Results could be anomalies</a:t>
                      </a:r>
                      <a:endParaRPr lang="en-GB" sz="4000" dirty="0">
                        <a:effectLst/>
                        <a:latin typeface="Arial"/>
                        <a:ea typeface="Arial"/>
                        <a:cs typeface="Times New Roman"/>
                      </a:endParaRPr>
                    </a:p>
                  </a:txBody>
                  <a:tcPr marL="68580" marR="6858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090542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pic>
        <p:nvPicPr>
          <p:cNvPr id="11266" name="Picture 2" descr="https://i.pinimg.com/originals/f4/54/7e/f4547e7eddd7176e80934cfda7f528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433048" cy="6848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80788"/>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974" y="0"/>
            <a:ext cx="9159974" cy="1196752"/>
          </a:xfrm>
          <a:solidFill>
            <a:srgbClr val="FFFF00"/>
          </a:solidFill>
          <a:ln>
            <a:noFill/>
          </a:ln>
        </p:spPr>
        <p:txBody>
          <a:bodyPr>
            <a:normAutofit fontScale="90000"/>
          </a:bodyPr>
          <a:lstStyle/>
          <a:p>
            <a:r>
              <a:rPr lang="en-GB" dirty="0" smtClean="0"/>
              <a:t>Comparing the 2 studies: </a:t>
            </a:r>
            <a:br>
              <a:rPr lang="en-GB" dirty="0" smtClean="0"/>
            </a:br>
            <a:r>
              <a:rPr lang="en-GB" dirty="0" smtClean="0"/>
              <a:t>Classwork Exam Practice</a:t>
            </a:r>
            <a:endParaRPr lang="en-GB"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16" t="34027" r="13411" b="14062"/>
          <a:stretch/>
        </p:blipFill>
        <p:spPr bwMode="auto">
          <a:xfrm>
            <a:off x="539552" y="1772816"/>
            <a:ext cx="8102600" cy="379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2661508"/>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8" name="Right Arrow 7"/>
          <p:cNvSpPr/>
          <p:nvPr/>
        </p:nvSpPr>
        <p:spPr>
          <a:xfrm>
            <a:off x="539552" y="1628800"/>
            <a:ext cx="2016224"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ame 8"/>
          <p:cNvSpPr/>
          <p:nvPr/>
        </p:nvSpPr>
        <p:spPr>
          <a:xfrm>
            <a:off x="2555776" y="1412776"/>
            <a:ext cx="3240360" cy="136293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5796136" y="1412776"/>
            <a:ext cx="3347864" cy="3046988"/>
          </a:xfrm>
          <a:prstGeom prst="rect">
            <a:avLst/>
          </a:prstGeom>
          <a:solidFill>
            <a:srgbClr val="00B0F0"/>
          </a:solidFill>
        </p:spPr>
        <p:txBody>
          <a:bodyPr wrap="square" rtlCol="0">
            <a:spAutoFit/>
          </a:bodyPr>
          <a:lstStyle/>
          <a:p>
            <a:r>
              <a:rPr lang="en-GB" sz="3200" dirty="0" smtClean="0">
                <a:latin typeface="Arial" panose="020B0604020202020204" pitchFamily="34" charset="0"/>
                <a:cs typeface="Arial" panose="020B0604020202020204" pitchFamily="34" charset="0"/>
              </a:rPr>
              <a:t>A comparative judgement </a:t>
            </a:r>
          </a:p>
          <a:p>
            <a:pPr marL="285750" indent="-285750">
              <a:buFont typeface="Arial" panose="020B0604020202020204" pitchFamily="34" charset="0"/>
              <a:buChar char="•"/>
            </a:pPr>
            <a:r>
              <a:rPr lang="en-GB" sz="3200" dirty="0" smtClean="0">
                <a:latin typeface="Arial" panose="020B0604020202020204" pitchFamily="34" charset="0"/>
                <a:cs typeface="Arial" panose="020B0604020202020204" pitchFamily="34" charset="0"/>
              </a:rPr>
              <a:t>Lesser extent</a:t>
            </a:r>
          </a:p>
          <a:p>
            <a:pPr marL="285750" indent="-285750">
              <a:buFont typeface="Arial" panose="020B0604020202020204" pitchFamily="34" charset="0"/>
              <a:buChar char="•"/>
            </a:pPr>
            <a:r>
              <a:rPr lang="en-GB" sz="3200" dirty="0" smtClean="0">
                <a:latin typeface="Arial" panose="020B0604020202020204" pitchFamily="34" charset="0"/>
                <a:cs typeface="Arial" panose="020B0604020202020204" pitchFamily="34" charset="0"/>
              </a:rPr>
              <a:t>Greater extent</a:t>
            </a:r>
          </a:p>
          <a:p>
            <a:pPr marL="285750" indent="-285750">
              <a:buFont typeface="Arial" panose="020B0604020202020204" pitchFamily="34" charset="0"/>
              <a:buChar char="•"/>
            </a:pPr>
            <a:r>
              <a:rPr lang="en-GB" sz="3200" dirty="0" smtClean="0">
                <a:latin typeface="Arial" panose="020B0604020202020204" pitchFamily="34" charset="0"/>
                <a:cs typeface="Arial" panose="020B0604020202020204" pitchFamily="34" charset="0"/>
              </a:rPr>
              <a:t>More </a:t>
            </a:r>
          </a:p>
          <a:p>
            <a:pPr marL="285750" indent="-285750">
              <a:buFont typeface="Arial" panose="020B0604020202020204" pitchFamily="34" charset="0"/>
              <a:buChar char="•"/>
            </a:pPr>
            <a:r>
              <a:rPr lang="en-GB" sz="3200" dirty="0" smtClean="0">
                <a:latin typeface="Arial" panose="020B0604020202020204" pitchFamily="34" charset="0"/>
                <a:cs typeface="Arial" panose="020B0604020202020204" pitchFamily="34" charset="0"/>
              </a:rPr>
              <a:t>Less</a:t>
            </a:r>
          </a:p>
        </p:txBody>
      </p:sp>
    </p:spTree>
    <p:extLst>
      <p:ext uri="{BB962C8B-B14F-4D97-AF65-F5344CB8AC3E}">
        <p14:creationId xmlns:p14="http://schemas.microsoft.com/office/powerpoint/2010/main" val="70769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8"/>
                                        </p:tgtEl>
                                        <p:attrNameLst>
                                          <p:attrName>ppt_x</p:attrName>
                                        </p:attrNameLst>
                                      </p:cBhvr>
                                      <p:tavLst>
                                        <p:tav tm="0">
                                          <p:val>
                                            <p:strVal val="ppt_x"/>
                                          </p:val>
                                        </p:tav>
                                        <p:tav tm="100000">
                                          <p:val>
                                            <p:strVal val="ppt_x"/>
                                          </p:val>
                                        </p:tav>
                                      </p:tavLst>
                                    </p:anim>
                                    <p:anim calcmode="lin" valueType="num">
                                      <p:cBhvr additive="base">
                                        <p:cTn id="21" dur="500"/>
                                        <p:tgtEl>
                                          <p:spTgt spid="8"/>
                                        </p:tgtEl>
                                        <p:attrNameLst>
                                          <p:attrName>ppt_y</p:attrName>
                                        </p:attrNameLst>
                                      </p:cBhvr>
                                      <p:tavLst>
                                        <p:tav tm="0">
                                          <p:val>
                                            <p:strVal val="ppt_y"/>
                                          </p:val>
                                        </p:tav>
                                        <p:tav tm="100000">
                                          <p:val>
                                            <p:strVal val="1+ppt_h/2"/>
                                          </p:val>
                                        </p:tav>
                                      </p:tavLst>
                                    </p:anim>
                                    <p:set>
                                      <p:cBhvr>
                                        <p:cTn id="22" dur="1" fill="hold">
                                          <p:stCondLst>
                                            <p:cond delay="499"/>
                                          </p:stCondLst>
                                        </p:cTn>
                                        <p:tgtEl>
                                          <p:spTgt spid="8"/>
                                        </p:tgtEl>
                                        <p:attrNameLst>
                                          <p:attrName>style.visibility</p:attrName>
                                        </p:attrNameLst>
                                      </p:cBhvr>
                                      <p:to>
                                        <p:strVal val="hidden"/>
                                      </p:to>
                                    </p:set>
                                  </p:childTnLst>
                                </p:cTn>
                              </p:par>
                              <p:par>
                                <p:cTn id="23" presetID="2" presetClass="exit" presetSubtype="4" fill="hold" grpId="1" nodeType="with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1+ppt_h/2"/>
                                          </p:val>
                                        </p:tav>
                                      </p:tavLst>
                                    </p:anim>
                                    <p:set>
                                      <p:cBhvr>
                                        <p:cTn id="26" dur="1" fill="hold">
                                          <p:stCondLst>
                                            <p:cond delay="499"/>
                                          </p:stCondLst>
                                        </p:cTn>
                                        <p:tgtEl>
                                          <p:spTgt spid="9"/>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500"/>
                                        <p:tgtEl>
                                          <p:spTgt spid="10"/>
                                        </p:tgtEl>
                                        <p:attrNameLst>
                                          <p:attrName>ppt_x</p:attrName>
                                        </p:attrNameLst>
                                      </p:cBhvr>
                                      <p:tavLst>
                                        <p:tav tm="0">
                                          <p:val>
                                            <p:strVal val="ppt_x"/>
                                          </p:val>
                                        </p:tav>
                                        <p:tav tm="100000">
                                          <p:val>
                                            <p:strVal val="ppt_x"/>
                                          </p:val>
                                        </p:tav>
                                      </p:tavLst>
                                    </p:anim>
                                    <p:anim calcmode="lin" valueType="num">
                                      <p:cBhvr additive="base">
                                        <p:cTn id="29" dur="500"/>
                                        <p:tgtEl>
                                          <p:spTgt spid="10"/>
                                        </p:tgtEl>
                                        <p:attrNameLst>
                                          <p:attrName>ppt_y</p:attrName>
                                        </p:attrNameLst>
                                      </p:cBhvr>
                                      <p:tavLst>
                                        <p:tav tm="0">
                                          <p:val>
                                            <p:strVal val="ppt_y"/>
                                          </p:val>
                                        </p:tav>
                                        <p:tav tm="100000">
                                          <p:val>
                                            <p:strVal val="1+ppt_h/2"/>
                                          </p:val>
                                        </p:tav>
                                      </p:tavLst>
                                    </p:anim>
                                    <p:set>
                                      <p:cBhvr>
                                        <p:cTn id="3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8" name="Right Arrow 7"/>
          <p:cNvSpPr/>
          <p:nvPr/>
        </p:nvSpPr>
        <p:spPr>
          <a:xfrm>
            <a:off x="539552" y="2969506"/>
            <a:ext cx="2016224"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ame 8"/>
          <p:cNvSpPr/>
          <p:nvPr/>
        </p:nvSpPr>
        <p:spPr>
          <a:xfrm>
            <a:off x="2546896" y="2420888"/>
            <a:ext cx="3240360" cy="2038876"/>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5796136" y="2397661"/>
            <a:ext cx="3347864" cy="2062103"/>
          </a:xfrm>
          <a:prstGeom prst="rect">
            <a:avLst/>
          </a:prstGeom>
          <a:solidFill>
            <a:srgbClr val="00B0F0"/>
          </a:solidFill>
        </p:spPr>
        <p:txBody>
          <a:bodyPr wrap="square" rtlCol="0">
            <a:spAutoFit/>
          </a:bodyPr>
          <a:lstStyle/>
          <a:p>
            <a:r>
              <a:rPr lang="en-GB" sz="3200" dirty="0" smtClean="0">
                <a:latin typeface="Arial" panose="020B0604020202020204" pitchFamily="34" charset="0"/>
                <a:cs typeface="Arial" panose="020B0604020202020204" pitchFamily="34" charset="0"/>
              </a:rPr>
              <a:t>The 2</a:t>
            </a:r>
            <a:r>
              <a:rPr lang="en-GB" sz="3200" baseline="30000" dirty="0" smtClean="0">
                <a:latin typeface="Arial" panose="020B0604020202020204" pitchFamily="34" charset="0"/>
                <a:cs typeface="Arial" panose="020B0604020202020204" pitchFamily="34" charset="0"/>
              </a:rPr>
              <a:t>nd</a:t>
            </a:r>
            <a:r>
              <a:rPr lang="en-GB" sz="3200" dirty="0" smtClean="0">
                <a:latin typeface="Arial" panose="020B0604020202020204" pitchFamily="34" charset="0"/>
                <a:cs typeface="Arial" panose="020B0604020202020204" pitchFamily="34" charset="0"/>
              </a:rPr>
              <a:t> / newer (right hand side) of the pair – e.g. Casey</a:t>
            </a:r>
          </a:p>
        </p:txBody>
      </p:sp>
    </p:spTree>
    <p:extLst>
      <p:ext uri="{BB962C8B-B14F-4D97-AF65-F5344CB8AC3E}">
        <p14:creationId xmlns:p14="http://schemas.microsoft.com/office/powerpoint/2010/main" val="208565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8"/>
                                        </p:tgtEl>
                                        <p:attrNameLst>
                                          <p:attrName>ppt_x</p:attrName>
                                        </p:attrNameLst>
                                      </p:cBhvr>
                                      <p:tavLst>
                                        <p:tav tm="0">
                                          <p:val>
                                            <p:strVal val="ppt_x"/>
                                          </p:val>
                                        </p:tav>
                                        <p:tav tm="100000">
                                          <p:val>
                                            <p:strVal val="ppt_x"/>
                                          </p:val>
                                        </p:tav>
                                      </p:tavLst>
                                    </p:anim>
                                    <p:anim calcmode="lin" valueType="num">
                                      <p:cBhvr additive="base">
                                        <p:cTn id="21" dur="500"/>
                                        <p:tgtEl>
                                          <p:spTgt spid="8"/>
                                        </p:tgtEl>
                                        <p:attrNameLst>
                                          <p:attrName>ppt_y</p:attrName>
                                        </p:attrNameLst>
                                      </p:cBhvr>
                                      <p:tavLst>
                                        <p:tav tm="0">
                                          <p:val>
                                            <p:strVal val="ppt_y"/>
                                          </p:val>
                                        </p:tav>
                                        <p:tav tm="100000">
                                          <p:val>
                                            <p:strVal val="1+ppt_h/2"/>
                                          </p:val>
                                        </p:tav>
                                      </p:tavLst>
                                    </p:anim>
                                    <p:set>
                                      <p:cBhvr>
                                        <p:cTn id="22" dur="1" fill="hold">
                                          <p:stCondLst>
                                            <p:cond delay="499"/>
                                          </p:stCondLst>
                                        </p:cTn>
                                        <p:tgtEl>
                                          <p:spTgt spid="8"/>
                                        </p:tgtEl>
                                        <p:attrNameLst>
                                          <p:attrName>style.visibility</p:attrName>
                                        </p:attrNameLst>
                                      </p:cBhvr>
                                      <p:to>
                                        <p:strVal val="hidden"/>
                                      </p:to>
                                    </p:set>
                                  </p:childTnLst>
                                </p:cTn>
                              </p:par>
                              <p:par>
                                <p:cTn id="23" presetID="2" presetClass="exit" presetSubtype="4" fill="hold" grpId="1" nodeType="with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1+ppt_h/2"/>
                                          </p:val>
                                        </p:tav>
                                      </p:tavLst>
                                    </p:anim>
                                    <p:set>
                                      <p:cBhvr>
                                        <p:cTn id="26" dur="1" fill="hold">
                                          <p:stCondLst>
                                            <p:cond delay="499"/>
                                          </p:stCondLst>
                                        </p:cTn>
                                        <p:tgtEl>
                                          <p:spTgt spid="9"/>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500"/>
                                        <p:tgtEl>
                                          <p:spTgt spid="10"/>
                                        </p:tgtEl>
                                        <p:attrNameLst>
                                          <p:attrName>ppt_x</p:attrName>
                                        </p:attrNameLst>
                                      </p:cBhvr>
                                      <p:tavLst>
                                        <p:tav tm="0">
                                          <p:val>
                                            <p:strVal val="ppt_x"/>
                                          </p:val>
                                        </p:tav>
                                        <p:tav tm="100000">
                                          <p:val>
                                            <p:strVal val="ppt_x"/>
                                          </p:val>
                                        </p:tav>
                                      </p:tavLst>
                                    </p:anim>
                                    <p:anim calcmode="lin" valueType="num">
                                      <p:cBhvr additive="base">
                                        <p:cTn id="29" dur="500"/>
                                        <p:tgtEl>
                                          <p:spTgt spid="10"/>
                                        </p:tgtEl>
                                        <p:attrNameLst>
                                          <p:attrName>ppt_y</p:attrName>
                                        </p:attrNameLst>
                                      </p:cBhvr>
                                      <p:tavLst>
                                        <p:tav tm="0">
                                          <p:val>
                                            <p:strVal val="ppt_y"/>
                                          </p:val>
                                        </p:tav>
                                        <p:tav tm="100000">
                                          <p:val>
                                            <p:strVal val="1+ppt_h/2"/>
                                          </p:val>
                                        </p:tav>
                                      </p:tavLst>
                                    </p:anim>
                                    <p:set>
                                      <p:cBhvr>
                                        <p:cTn id="3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9" name="Frame 8"/>
          <p:cNvSpPr/>
          <p:nvPr/>
        </p:nvSpPr>
        <p:spPr>
          <a:xfrm>
            <a:off x="2546896" y="2420888"/>
            <a:ext cx="3240360" cy="2038876"/>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364671" y="2448095"/>
            <a:ext cx="1984462" cy="19844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80112" y="2751604"/>
            <a:ext cx="3384376" cy="3416320"/>
          </a:xfrm>
          <a:prstGeom prst="rect">
            <a:avLst/>
          </a:prstGeom>
          <a:solidFill>
            <a:srgbClr val="00B0F0"/>
          </a:solidFill>
        </p:spPr>
        <p:txBody>
          <a:bodyPr wrap="square" rtlCol="0">
            <a:spAutoFit/>
          </a:bodyPr>
          <a:lstStyle/>
          <a:p>
            <a:r>
              <a:rPr lang="en-GB" sz="5400" dirty="0" smtClean="0"/>
              <a:t>Classic = Sperry</a:t>
            </a:r>
          </a:p>
          <a:p>
            <a:r>
              <a:rPr lang="en-GB" sz="4000" dirty="0" smtClean="0"/>
              <a:t>Contemporary</a:t>
            </a:r>
            <a:r>
              <a:rPr lang="en-GB" sz="5400" dirty="0" smtClean="0"/>
              <a:t> is….</a:t>
            </a:r>
            <a:endParaRPr lang="en-GB" sz="5400" dirty="0"/>
          </a:p>
        </p:txBody>
      </p:sp>
    </p:spTree>
    <p:extLst>
      <p:ext uri="{BB962C8B-B14F-4D97-AF65-F5344CB8AC3E}">
        <p14:creationId xmlns:p14="http://schemas.microsoft.com/office/powerpoint/2010/main" val="3566481425"/>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9" name="Frame 8"/>
          <p:cNvSpPr/>
          <p:nvPr/>
        </p:nvSpPr>
        <p:spPr>
          <a:xfrm>
            <a:off x="2546896" y="2420888"/>
            <a:ext cx="3240360" cy="2038876"/>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364671" y="2448095"/>
            <a:ext cx="1984462" cy="19844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80112" y="2751604"/>
            <a:ext cx="3384376" cy="3416320"/>
          </a:xfrm>
          <a:prstGeom prst="rect">
            <a:avLst/>
          </a:prstGeom>
          <a:solidFill>
            <a:srgbClr val="00B0F0"/>
          </a:solidFill>
        </p:spPr>
        <p:txBody>
          <a:bodyPr wrap="square" rtlCol="0">
            <a:spAutoFit/>
          </a:bodyPr>
          <a:lstStyle/>
          <a:p>
            <a:r>
              <a:rPr lang="en-GB" sz="5400" dirty="0" smtClean="0"/>
              <a:t>Classic = Bandura</a:t>
            </a:r>
          </a:p>
          <a:p>
            <a:r>
              <a:rPr lang="en-GB" sz="4000" dirty="0" smtClean="0"/>
              <a:t>Contemporary</a:t>
            </a:r>
            <a:r>
              <a:rPr lang="en-GB" sz="5400" dirty="0" smtClean="0"/>
              <a:t> is….</a:t>
            </a:r>
            <a:endParaRPr lang="en-GB" sz="5400" dirty="0"/>
          </a:p>
        </p:txBody>
      </p:sp>
    </p:spTree>
    <p:extLst>
      <p:ext uri="{BB962C8B-B14F-4D97-AF65-F5344CB8AC3E}">
        <p14:creationId xmlns:p14="http://schemas.microsoft.com/office/powerpoint/2010/main" val="2166779058"/>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9" name="Frame 8"/>
          <p:cNvSpPr/>
          <p:nvPr/>
        </p:nvSpPr>
        <p:spPr>
          <a:xfrm>
            <a:off x="2546896" y="2420888"/>
            <a:ext cx="3240360" cy="2038876"/>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364671" y="2448095"/>
            <a:ext cx="1984462" cy="19844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80112" y="2751604"/>
            <a:ext cx="3384376" cy="3416320"/>
          </a:xfrm>
          <a:prstGeom prst="rect">
            <a:avLst/>
          </a:prstGeom>
          <a:solidFill>
            <a:srgbClr val="00B0F0"/>
          </a:solidFill>
        </p:spPr>
        <p:txBody>
          <a:bodyPr wrap="square" rtlCol="0">
            <a:spAutoFit/>
          </a:bodyPr>
          <a:lstStyle/>
          <a:p>
            <a:r>
              <a:rPr lang="en-GB" sz="5400" dirty="0" smtClean="0"/>
              <a:t>Classic = Milgram</a:t>
            </a:r>
          </a:p>
          <a:p>
            <a:r>
              <a:rPr lang="en-GB" sz="4000" dirty="0" smtClean="0"/>
              <a:t>Contemporary</a:t>
            </a:r>
            <a:r>
              <a:rPr lang="en-GB" sz="5400" dirty="0" smtClean="0"/>
              <a:t> is….</a:t>
            </a:r>
            <a:endParaRPr lang="en-GB" sz="5400" dirty="0"/>
          </a:p>
        </p:txBody>
      </p:sp>
    </p:spTree>
    <p:extLst>
      <p:ext uri="{BB962C8B-B14F-4D97-AF65-F5344CB8AC3E}">
        <p14:creationId xmlns:p14="http://schemas.microsoft.com/office/powerpoint/2010/main" val="3182237199"/>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9" name="Frame 8"/>
          <p:cNvSpPr/>
          <p:nvPr/>
        </p:nvSpPr>
        <p:spPr>
          <a:xfrm>
            <a:off x="2546896" y="2420888"/>
            <a:ext cx="3240360" cy="2038876"/>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364671" y="2448095"/>
            <a:ext cx="1984462" cy="19844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80112" y="2751604"/>
            <a:ext cx="3384376" cy="3416320"/>
          </a:xfrm>
          <a:prstGeom prst="rect">
            <a:avLst/>
          </a:prstGeom>
          <a:solidFill>
            <a:srgbClr val="00B0F0"/>
          </a:solidFill>
        </p:spPr>
        <p:txBody>
          <a:bodyPr wrap="square" rtlCol="0">
            <a:spAutoFit/>
          </a:bodyPr>
          <a:lstStyle/>
          <a:p>
            <a:r>
              <a:rPr lang="en-GB" sz="5400" dirty="0" smtClean="0"/>
              <a:t>Classic = Freud</a:t>
            </a:r>
          </a:p>
          <a:p>
            <a:r>
              <a:rPr lang="en-GB" sz="4000" dirty="0" smtClean="0"/>
              <a:t>Contemporary</a:t>
            </a:r>
            <a:r>
              <a:rPr lang="en-GB" sz="5400" dirty="0" smtClean="0"/>
              <a:t> is….</a:t>
            </a:r>
            <a:endParaRPr lang="en-GB" sz="5400" dirty="0"/>
          </a:p>
        </p:txBody>
      </p:sp>
    </p:spTree>
    <p:extLst>
      <p:ext uri="{BB962C8B-B14F-4D97-AF65-F5344CB8AC3E}">
        <p14:creationId xmlns:p14="http://schemas.microsoft.com/office/powerpoint/2010/main" val="2072144332"/>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9" name="Frame 8"/>
          <p:cNvSpPr/>
          <p:nvPr/>
        </p:nvSpPr>
        <p:spPr>
          <a:xfrm>
            <a:off x="2546896" y="2420888"/>
            <a:ext cx="3240360" cy="2038876"/>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364671" y="2448095"/>
            <a:ext cx="1984462" cy="19844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80112" y="2751604"/>
            <a:ext cx="3384376" cy="3416320"/>
          </a:xfrm>
          <a:prstGeom prst="rect">
            <a:avLst/>
          </a:prstGeom>
          <a:solidFill>
            <a:srgbClr val="00B0F0"/>
          </a:solidFill>
        </p:spPr>
        <p:txBody>
          <a:bodyPr wrap="square" rtlCol="0">
            <a:spAutoFit/>
          </a:bodyPr>
          <a:lstStyle/>
          <a:p>
            <a:r>
              <a:rPr lang="en-GB" sz="5400" dirty="0" smtClean="0"/>
              <a:t>Classic = Loftus</a:t>
            </a:r>
          </a:p>
          <a:p>
            <a:r>
              <a:rPr lang="en-GB" sz="4000" dirty="0" smtClean="0"/>
              <a:t>Contemporary</a:t>
            </a:r>
            <a:r>
              <a:rPr lang="en-GB" sz="5400" dirty="0" smtClean="0"/>
              <a:t> is….</a:t>
            </a:r>
            <a:endParaRPr lang="en-GB" sz="5400" dirty="0"/>
          </a:p>
        </p:txBody>
      </p:sp>
    </p:spTree>
    <p:extLst>
      <p:ext uri="{BB962C8B-B14F-4D97-AF65-F5344CB8AC3E}">
        <p14:creationId xmlns:p14="http://schemas.microsoft.com/office/powerpoint/2010/main" val="3670415490"/>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8" name="Right Arrow 7"/>
          <p:cNvSpPr/>
          <p:nvPr/>
        </p:nvSpPr>
        <p:spPr>
          <a:xfrm>
            <a:off x="516236" y="4029162"/>
            <a:ext cx="2016224"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ame 8"/>
          <p:cNvSpPr/>
          <p:nvPr/>
        </p:nvSpPr>
        <p:spPr>
          <a:xfrm>
            <a:off x="2532460" y="4029162"/>
            <a:ext cx="2097112" cy="1008112"/>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5796136" y="3502166"/>
            <a:ext cx="3347864" cy="2062103"/>
          </a:xfrm>
          <a:prstGeom prst="rect">
            <a:avLst/>
          </a:prstGeom>
          <a:solidFill>
            <a:srgbClr val="00B0F0"/>
          </a:solidFill>
        </p:spPr>
        <p:txBody>
          <a:bodyPr wrap="square" rtlCol="0">
            <a:spAutoFit/>
          </a:bodyPr>
          <a:lstStyle/>
          <a:p>
            <a:r>
              <a:rPr lang="en-GB" sz="3200" dirty="0" smtClean="0">
                <a:latin typeface="Arial" panose="020B0604020202020204" pitchFamily="34" charset="0"/>
                <a:cs typeface="Arial" panose="020B0604020202020204" pitchFamily="34" charset="0"/>
              </a:rPr>
              <a:t>From the 1</a:t>
            </a:r>
            <a:r>
              <a:rPr lang="en-GB" sz="3200" baseline="30000" dirty="0" smtClean="0">
                <a:latin typeface="Arial" panose="020B0604020202020204" pitchFamily="34" charset="0"/>
                <a:cs typeface="Arial" panose="020B0604020202020204" pitchFamily="34" charset="0"/>
              </a:rPr>
              <a:t>st</a:t>
            </a:r>
            <a:r>
              <a:rPr lang="en-GB" sz="3200" dirty="0" smtClean="0">
                <a:latin typeface="Arial" panose="020B0604020202020204" pitchFamily="34" charset="0"/>
                <a:cs typeface="Arial" panose="020B0604020202020204" pitchFamily="34" charset="0"/>
              </a:rPr>
              <a:t> / older (left hand side) study of the pair – e.g. Sperry</a:t>
            </a:r>
          </a:p>
        </p:txBody>
      </p:sp>
    </p:spTree>
    <p:extLst>
      <p:ext uri="{BB962C8B-B14F-4D97-AF65-F5344CB8AC3E}">
        <p14:creationId xmlns:p14="http://schemas.microsoft.com/office/powerpoint/2010/main" val="197864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8"/>
                                        </p:tgtEl>
                                        <p:attrNameLst>
                                          <p:attrName>ppt_x</p:attrName>
                                        </p:attrNameLst>
                                      </p:cBhvr>
                                      <p:tavLst>
                                        <p:tav tm="0">
                                          <p:val>
                                            <p:strVal val="ppt_x"/>
                                          </p:val>
                                        </p:tav>
                                        <p:tav tm="100000">
                                          <p:val>
                                            <p:strVal val="ppt_x"/>
                                          </p:val>
                                        </p:tav>
                                      </p:tavLst>
                                    </p:anim>
                                    <p:anim calcmode="lin" valueType="num">
                                      <p:cBhvr additive="base">
                                        <p:cTn id="21" dur="500"/>
                                        <p:tgtEl>
                                          <p:spTgt spid="8"/>
                                        </p:tgtEl>
                                        <p:attrNameLst>
                                          <p:attrName>ppt_y</p:attrName>
                                        </p:attrNameLst>
                                      </p:cBhvr>
                                      <p:tavLst>
                                        <p:tav tm="0">
                                          <p:val>
                                            <p:strVal val="ppt_y"/>
                                          </p:val>
                                        </p:tav>
                                        <p:tav tm="100000">
                                          <p:val>
                                            <p:strVal val="1+ppt_h/2"/>
                                          </p:val>
                                        </p:tav>
                                      </p:tavLst>
                                    </p:anim>
                                    <p:set>
                                      <p:cBhvr>
                                        <p:cTn id="22" dur="1" fill="hold">
                                          <p:stCondLst>
                                            <p:cond delay="499"/>
                                          </p:stCondLst>
                                        </p:cTn>
                                        <p:tgtEl>
                                          <p:spTgt spid="8"/>
                                        </p:tgtEl>
                                        <p:attrNameLst>
                                          <p:attrName>style.visibility</p:attrName>
                                        </p:attrNameLst>
                                      </p:cBhvr>
                                      <p:to>
                                        <p:strVal val="hidden"/>
                                      </p:to>
                                    </p:set>
                                  </p:childTnLst>
                                </p:cTn>
                              </p:par>
                              <p:par>
                                <p:cTn id="23" presetID="2" presetClass="exit" presetSubtype="4" fill="hold" grpId="1" nodeType="with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1+ppt_h/2"/>
                                          </p:val>
                                        </p:tav>
                                      </p:tavLst>
                                    </p:anim>
                                    <p:set>
                                      <p:cBhvr>
                                        <p:cTn id="26" dur="1" fill="hold">
                                          <p:stCondLst>
                                            <p:cond delay="499"/>
                                          </p:stCondLst>
                                        </p:cTn>
                                        <p:tgtEl>
                                          <p:spTgt spid="9"/>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500"/>
                                        <p:tgtEl>
                                          <p:spTgt spid="10"/>
                                        </p:tgtEl>
                                        <p:attrNameLst>
                                          <p:attrName>ppt_x</p:attrName>
                                        </p:attrNameLst>
                                      </p:cBhvr>
                                      <p:tavLst>
                                        <p:tav tm="0">
                                          <p:val>
                                            <p:strVal val="ppt_x"/>
                                          </p:val>
                                        </p:tav>
                                        <p:tav tm="100000">
                                          <p:val>
                                            <p:strVal val="ppt_x"/>
                                          </p:val>
                                        </p:tav>
                                      </p:tavLst>
                                    </p:anim>
                                    <p:anim calcmode="lin" valueType="num">
                                      <p:cBhvr additive="base">
                                        <p:cTn id="29" dur="500"/>
                                        <p:tgtEl>
                                          <p:spTgt spid="10"/>
                                        </p:tgtEl>
                                        <p:attrNameLst>
                                          <p:attrName>ppt_y</p:attrName>
                                        </p:attrNameLst>
                                      </p:cBhvr>
                                      <p:tavLst>
                                        <p:tav tm="0">
                                          <p:val>
                                            <p:strVal val="ppt_y"/>
                                          </p:val>
                                        </p:tav>
                                        <p:tav tm="100000">
                                          <p:val>
                                            <p:strVal val="1+ppt_h/2"/>
                                          </p:val>
                                        </p:tav>
                                      </p:tavLst>
                                    </p:anim>
                                    <p:set>
                                      <p:cBhvr>
                                        <p:cTn id="3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9" name="Frame 8"/>
          <p:cNvSpPr/>
          <p:nvPr/>
        </p:nvSpPr>
        <p:spPr>
          <a:xfrm>
            <a:off x="2532460" y="4029162"/>
            <a:ext cx="2097112" cy="1008112"/>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5796136" y="1772816"/>
            <a:ext cx="3347864" cy="3046988"/>
          </a:xfrm>
          <a:prstGeom prst="rect">
            <a:avLst/>
          </a:prstGeom>
          <a:solidFill>
            <a:srgbClr val="00B0F0"/>
          </a:solidFill>
        </p:spPr>
        <p:txBody>
          <a:bodyPr wrap="square" rtlCol="0">
            <a:spAutoFit/>
          </a:bodyPr>
          <a:lstStyle/>
          <a:p>
            <a:r>
              <a:rPr lang="en-GB" sz="4800" dirty="0" smtClean="0">
                <a:latin typeface="Arial" panose="020B0604020202020204" pitchFamily="34" charset="0"/>
                <a:cs typeface="Arial" panose="020B0604020202020204" pitchFamily="34" charset="0"/>
              </a:rPr>
              <a:t>Who comes before Casey?</a:t>
            </a:r>
          </a:p>
        </p:txBody>
      </p:sp>
      <p:pic>
        <p:nvPicPr>
          <p:cNvPr id="7"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364671" y="2448095"/>
            <a:ext cx="1984462" cy="198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3849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57163"/>
            <a:ext cx="5524500" cy="654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9448505"/>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9" name="Frame 8"/>
          <p:cNvSpPr/>
          <p:nvPr/>
        </p:nvSpPr>
        <p:spPr>
          <a:xfrm>
            <a:off x="2532460" y="4029162"/>
            <a:ext cx="2097112" cy="1008112"/>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5796136" y="1772816"/>
            <a:ext cx="3347864" cy="3046988"/>
          </a:xfrm>
          <a:prstGeom prst="rect">
            <a:avLst/>
          </a:prstGeom>
          <a:solidFill>
            <a:srgbClr val="00B0F0"/>
          </a:solidFill>
        </p:spPr>
        <p:txBody>
          <a:bodyPr wrap="square" rtlCol="0">
            <a:spAutoFit/>
          </a:bodyPr>
          <a:lstStyle/>
          <a:p>
            <a:r>
              <a:rPr lang="en-GB" sz="4800" dirty="0" smtClean="0">
                <a:latin typeface="Arial" panose="020B0604020202020204" pitchFamily="34" charset="0"/>
                <a:cs typeface="Arial" panose="020B0604020202020204" pitchFamily="34" charset="0"/>
              </a:rPr>
              <a:t>Who comes before Maguire?</a:t>
            </a:r>
          </a:p>
        </p:txBody>
      </p:sp>
      <p:pic>
        <p:nvPicPr>
          <p:cNvPr id="7"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364671" y="2448095"/>
            <a:ext cx="1984462" cy="198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069844"/>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9" name="Frame 8"/>
          <p:cNvSpPr/>
          <p:nvPr/>
        </p:nvSpPr>
        <p:spPr>
          <a:xfrm>
            <a:off x="2532460" y="4029162"/>
            <a:ext cx="2097112" cy="1008112"/>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5796136" y="1772816"/>
            <a:ext cx="3347864" cy="3046988"/>
          </a:xfrm>
          <a:prstGeom prst="rect">
            <a:avLst/>
          </a:prstGeom>
          <a:solidFill>
            <a:srgbClr val="00B0F0"/>
          </a:solidFill>
        </p:spPr>
        <p:txBody>
          <a:bodyPr wrap="square" rtlCol="0">
            <a:spAutoFit/>
          </a:bodyPr>
          <a:lstStyle/>
          <a:p>
            <a:r>
              <a:rPr lang="en-GB" sz="4800" dirty="0" smtClean="0">
                <a:latin typeface="Arial" panose="020B0604020202020204" pitchFamily="34" charset="0"/>
                <a:cs typeface="Arial" panose="020B0604020202020204" pitchFamily="34" charset="0"/>
              </a:rPr>
              <a:t>Who comes before Levine?</a:t>
            </a:r>
          </a:p>
        </p:txBody>
      </p:sp>
      <p:pic>
        <p:nvPicPr>
          <p:cNvPr id="7"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364671" y="2448095"/>
            <a:ext cx="1984462" cy="198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164264"/>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9" name="Frame 8"/>
          <p:cNvSpPr/>
          <p:nvPr/>
        </p:nvSpPr>
        <p:spPr>
          <a:xfrm>
            <a:off x="2532460" y="4029162"/>
            <a:ext cx="2097112" cy="1008112"/>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5796136" y="1772816"/>
            <a:ext cx="3347864" cy="3046988"/>
          </a:xfrm>
          <a:prstGeom prst="rect">
            <a:avLst/>
          </a:prstGeom>
          <a:solidFill>
            <a:srgbClr val="00B0F0"/>
          </a:solidFill>
        </p:spPr>
        <p:txBody>
          <a:bodyPr wrap="square" rtlCol="0">
            <a:spAutoFit/>
          </a:bodyPr>
          <a:lstStyle/>
          <a:p>
            <a:r>
              <a:rPr lang="en-GB" sz="4800" dirty="0" smtClean="0">
                <a:latin typeface="Arial" panose="020B0604020202020204" pitchFamily="34" charset="0"/>
                <a:cs typeface="Arial" panose="020B0604020202020204" pitchFamily="34" charset="0"/>
              </a:rPr>
              <a:t>Who comes before Lee?</a:t>
            </a:r>
          </a:p>
        </p:txBody>
      </p:sp>
      <p:pic>
        <p:nvPicPr>
          <p:cNvPr id="7"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364671" y="2448095"/>
            <a:ext cx="1984462" cy="198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483014"/>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8" name="Right Arrow 7"/>
          <p:cNvSpPr/>
          <p:nvPr/>
        </p:nvSpPr>
        <p:spPr>
          <a:xfrm>
            <a:off x="484908" y="5560207"/>
            <a:ext cx="2016224"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ame 8"/>
          <p:cNvSpPr/>
          <p:nvPr/>
        </p:nvSpPr>
        <p:spPr>
          <a:xfrm>
            <a:off x="2699792" y="5301207"/>
            <a:ext cx="2448272" cy="1267111"/>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5436096" y="4515882"/>
            <a:ext cx="3347864" cy="1569660"/>
          </a:xfrm>
          <a:prstGeom prst="rect">
            <a:avLst/>
          </a:prstGeom>
          <a:solidFill>
            <a:srgbClr val="00B0F0"/>
          </a:solidFill>
        </p:spPr>
        <p:txBody>
          <a:bodyPr wrap="square" rtlCol="0">
            <a:spAutoFit/>
          </a:bodyPr>
          <a:lstStyle/>
          <a:p>
            <a:r>
              <a:rPr lang="en-GB" sz="3200" dirty="0" smtClean="0">
                <a:latin typeface="Arial" panose="020B0604020202020204" pitchFamily="34" charset="0"/>
                <a:cs typeface="Arial" panose="020B0604020202020204" pitchFamily="34" charset="0"/>
              </a:rPr>
              <a:t>The phrase between the pair of studies.</a:t>
            </a:r>
          </a:p>
        </p:txBody>
      </p:sp>
    </p:spTree>
    <p:extLst>
      <p:ext uri="{BB962C8B-B14F-4D97-AF65-F5344CB8AC3E}">
        <p14:creationId xmlns:p14="http://schemas.microsoft.com/office/powerpoint/2010/main" val="374352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8"/>
                                        </p:tgtEl>
                                        <p:attrNameLst>
                                          <p:attrName>ppt_x</p:attrName>
                                        </p:attrNameLst>
                                      </p:cBhvr>
                                      <p:tavLst>
                                        <p:tav tm="0">
                                          <p:val>
                                            <p:strVal val="ppt_x"/>
                                          </p:val>
                                        </p:tav>
                                        <p:tav tm="100000">
                                          <p:val>
                                            <p:strVal val="ppt_x"/>
                                          </p:val>
                                        </p:tav>
                                      </p:tavLst>
                                    </p:anim>
                                    <p:anim calcmode="lin" valueType="num">
                                      <p:cBhvr additive="base">
                                        <p:cTn id="21" dur="500"/>
                                        <p:tgtEl>
                                          <p:spTgt spid="8"/>
                                        </p:tgtEl>
                                        <p:attrNameLst>
                                          <p:attrName>ppt_y</p:attrName>
                                        </p:attrNameLst>
                                      </p:cBhvr>
                                      <p:tavLst>
                                        <p:tav tm="0">
                                          <p:val>
                                            <p:strVal val="ppt_y"/>
                                          </p:val>
                                        </p:tav>
                                        <p:tav tm="100000">
                                          <p:val>
                                            <p:strVal val="1+ppt_h/2"/>
                                          </p:val>
                                        </p:tav>
                                      </p:tavLst>
                                    </p:anim>
                                    <p:set>
                                      <p:cBhvr>
                                        <p:cTn id="22" dur="1" fill="hold">
                                          <p:stCondLst>
                                            <p:cond delay="499"/>
                                          </p:stCondLst>
                                        </p:cTn>
                                        <p:tgtEl>
                                          <p:spTgt spid="8"/>
                                        </p:tgtEl>
                                        <p:attrNameLst>
                                          <p:attrName>style.visibility</p:attrName>
                                        </p:attrNameLst>
                                      </p:cBhvr>
                                      <p:to>
                                        <p:strVal val="hidden"/>
                                      </p:to>
                                    </p:set>
                                  </p:childTnLst>
                                </p:cTn>
                              </p:par>
                              <p:par>
                                <p:cTn id="23" presetID="2" presetClass="exit" presetSubtype="4" fill="hold" grpId="1" nodeType="with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1+ppt_h/2"/>
                                          </p:val>
                                        </p:tav>
                                      </p:tavLst>
                                    </p:anim>
                                    <p:set>
                                      <p:cBhvr>
                                        <p:cTn id="26" dur="1" fill="hold">
                                          <p:stCondLst>
                                            <p:cond delay="499"/>
                                          </p:stCondLst>
                                        </p:cTn>
                                        <p:tgtEl>
                                          <p:spTgt spid="9"/>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500"/>
                                        <p:tgtEl>
                                          <p:spTgt spid="10"/>
                                        </p:tgtEl>
                                        <p:attrNameLst>
                                          <p:attrName>ppt_x</p:attrName>
                                        </p:attrNameLst>
                                      </p:cBhvr>
                                      <p:tavLst>
                                        <p:tav tm="0">
                                          <p:val>
                                            <p:strVal val="ppt_x"/>
                                          </p:val>
                                        </p:tav>
                                        <p:tav tm="100000">
                                          <p:val>
                                            <p:strVal val="ppt_x"/>
                                          </p:val>
                                        </p:tav>
                                      </p:tavLst>
                                    </p:anim>
                                    <p:anim calcmode="lin" valueType="num">
                                      <p:cBhvr additive="base">
                                        <p:cTn id="29" dur="500"/>
                                        <p:tgtEl>
                                          <p:spTgt spid="10"/>
                                        </p:tgtEl>
                                        <p:attrNameLst>
                                          <p:attrName>ppt_y</p:attrName>
                                        </p:attrNameLst>
                                      </p:cBhvr>
                                      <p:tavLst>
                                        <p:tav tm="0">
                                          <p:val>
                                            <p:strVal val="ppt_y"/>
                                          </p:val>
                                        </p:tav>
                                        <p:tav tm="100000">
                                          <p:val>
                                            <p:strVal val="1+ppt_h/2"/>
                                          </p:val>
                                        </p:tav>
                                      </p:tavLst>
                                    </p:anim>
                                    <p:set>
                                      <p:cBhvr>
                                        <p:cTn id="3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9" name="Frame 8"/>
          <p:cNvSpPr/>
          <p:nvPr/>
        </p:nvSpPr>
        <p:spPr>
          <a:xfrm>
            <a:off x="2699792" y="5301207"/>
            <a:ext cx="2448272" cy="1267111"/>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5796136" y="1700808"/>
            <a:ext cx="2987824" cy="3416320"/>
          </a:xfrm>
          <a:prstGeom prst="rect">
            <a:avLst/>
          </a:prstGeom>
          <a:solidFill>
            <a:srgbClr val="00B0F0"/>
          </a:solidFill>
        </p:spPr>
        <p:txBody>
          <a:bodyPr wrap="square" rtlCol="0">
            <a:spAutoFit/>
          </a:bodyPr>
          <a:lstStyle/>
          <a:p>
            <a:r>
              <a:rPr lang="en-GB" sz="5400" dirty="0" smtClean="0">
                <a:latin typeface="Arial" panose="020B0604020202020204" pitchFamily="34" charset="0"/>
                <a:cs typeface="Arial" panose="020B0604020202020204" pitchFamily="34" charset="0"/>
              </a:rPr>
              <a:t>Key theme for Sperry</a:t>
            </a:r>
          </a:p>
        </p:txBody>
      </p:sp>
      <p:pic>
        <p:nvPicPr>
          <p:cNvPr id="7"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364671" y="2448095"/>
            <a:ext cx="1984462" cy="198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19923"/>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9" name="Frame 8"/>
          <p:cNvSpPr/>
          <p:nvPr/>
        </p:nvSpPr>
        <p:spPr>
          <a:xfrm>
            <a:off x="2699792" y="5301207"/>
            <a:ext cx="2448272" cy="1267111"/>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5796136" y="1700808"/>
            <a:ext cx="2987824" cy="2585323"/>
          </a:xfrm>
          <a:prstGeom prst="rect">
            <a:avLst/>
          </a:prstGeom>
          <a:solidFill>
            <a:srgbClr val="00B0F0"/>
          </a:solidFill>
        </p:spPr>
        <p:txBody>
          <a:bodyPr wrap="square" rtlCol="0">
            <a:spAutoFit/>
          </a:bodyPr>
          <a:lstStyle/>
          <a:p>
            <a:r>
              <a:rPr lang="en-GB" sz="5400" dirty="0" smtClean="0">
                <a:latin typeface="Arial" panose="020B0604020202020204" pitchFamily="34" charset="0"/>
                <a:cs typeface="Arial" panose="020B0604020202020204" pitchFamily="34" charset="0"/>
              </a:rPr>
              <a:t>Key theme for Freud</a:t>
            </a:r>
          </a:p>
        </p:txBody>
      </p:sp>
      <p:pic>
        <p:nvPicPr>
          <p:cNvPr id="7"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364671" y="2448095"/>
            <a:ext cx="1984462" cy="198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65366"/>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9" name="Frame 8"/>
          <p:cNvSpPr/>
          <p:nvPr/>
        </p:nvSpPr>
        <p:spPr>
          <a:xfrm>
            <a:off x="2699792" y="5301207"/>
            <a:ext cx="2448272" cy="1267111"/>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5796136" y="1700808"/>
            <a:ext cx="2987824" cy="3416320"/>
          </a:xfrm>
          <a:prstGeom prst="rect">
            <a:avLst/>
          </a:prstGeom>
          <a:solidFill>
            <a:srgbClr val="00B0F0"/>
          </a:solidFill>
        </p:spPr>
        <p:txBody>
          <a:bodyPr wrap="square" rtlCol="0">
            <a:spAutoFit/>
          </a:bodyPr>
          <a:lstStyle/>
          <a:p>
            <a:r>
              <a:rPr lang="en-GB" sz="5400" dirty="0" smtClean="0">
                <a:latin typeface="Arial" panose="020B0604020202020204" pitchFamily="34" charset="0"/>
                <a:cs typeface="Arial" panose="020B0604020202020204" pitchFamily="34" charset="0"/>
              </a:rPr>
              <a:t>Key theme for Loftus</a:t>
            </a:r>
          </a:p>
        </p:txBody>
      </p:sp>
      <p:pic>
        <p:nvPicPr>
          <p:cNvPr id="7"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364671" y="2448095"/>
            <a:ext cx="1984462" cy="198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247294"/>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90006"/>
            <a:ext cx="3096344"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To what extent </a:t>
            </a:r>
            <a:r>
              <a:rPr lang="en-GB" sz="3600" dirty="0" smtClean="0">
                <a:latin typeface="Arial" panose="020B0604020202020204" pitchFamily="34" charset="0"/>
                <a:cs typeface="Arial" panose="020B0604020202020204" pitchFamily="34" charset="0"/>
              </a:rPr>
              <a:t>does the </a:t>
            </a:r>
            <a:r>
              <a:rPr lang="en-GB" sz="3600" dirty="0">
                <a:latin typeface="Arial" panose="020B0604020202020204" pitchFamily="34" charset="0"/>
                <a:cs typeface="Arial" panose="020B0604020202020204" pitchFamily="34" charset="0"/>
              </a:rPr>
              <a:t>contemporary study changes our understanding of the key </a:t>
            </a:r>
            <a:r>
              <a:rPr lang="en-GB" sz="3600" dirty="0" smtClean="0">
                <a:latin typeface="Arial" panose="020B0604020202020204" pitchFamily="34" charset="0"/>
                <a:cs typeface="Arial" panose="020B0604020202020204" pitchFamily="34" charset="0"/>
              </a:rPr>
              <a:t>theme. [3]</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a:bodyPr>
          <a:lstStyle/>
          <a:p>
            <a:r>
              <a:rPr lang="en-GB" dirty="0" smtClean="0"/>
              <a:t>Comparing the 2 studies</a:t>
            </a:r>
            <a:endParaRPr lang="en-GB" dirty="0"/>
          </a:p>
        </p:txBody>
      </p:sp>
      <p:sp>
        <p:nvSpPr>
          <p:cNvPr id="9" name="Frame 8"/>
          <p:cNvSpPr/>
          <p:nvPr/>
        </p:nvSpPr>
        <p:spPr>
          <a:xfrm>
            <a:off x="2699792" y="5301207"/>
            <a:ext cx="2448272" cy="1267111"/>
          </a:xfrm>
          <a:prstGeom prst="frame">
            <a:avLst>
              <a:gd name="adj1" fmla="val 6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5796136" y="1700808"/>
            <a:ext cx="2987824" cy="3416320"/>
          </a:xfrm>
          <a:prstGeom prst="rect">
            <a:avLst/>
          </a:prstGeom>
          <a:solidFill>
            <a:srgbClr val="00B0F0"/>
          </a:solidFill>
        </p:spPr>
        <p:txBody>
          <a:bodyPr wrap="square" rtlCol="0">
            <a:spAutoFit/>
          </a:bodyPr>
          <a:lstStyle/>
          <a:p>
            <a:r>
              <a:rPr lang="en-GB" sz="5400" dirty="0" smtClean="0">
                <a:latin typeface="Arial" panose="020B0604020202020204" pitchFamily="34" charset="0"/>
                <a:cs typeface="Arial" panose="020B0604020202020204" pitchFamily="34" charset="0"/>
              </a:rPr>
              <a:t>Key theme for Milgram</a:t>
            </a:r>
          </a:p>
        </p:txBody>
      </p:sp>
      <p:pic>
        <p:nvPicPr>
          <p:cNvPr id="7" name="Picture 2" descr="https://images-eu.ssl-images-amazon.com/images/I/614JrILYok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40">
            <a:off x="364671" y="2448095"/>
            <a:ext cx="1984462" cy="198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620739"/>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974" y="1124744"/>
            <a:ext cx="9144000" cy="5909310"/>
          </a:xfrm>
          <a:prstGeom prst="rect">
            <a:avLst/>
          </a:prstGeom>
        </p:spPr>
        <p:txBody>
          <a:bodyPr wrap="square">
            <a:spAutoFit/>
          </a:bodyPr>
          <a:lstStyle/>
          <a:p>
            <a:r>
              <a:rPr lang="en-GB" sz="5200" dirty="0" smtClean="0">
                <a:latin typeface="Arial" panose="020B0604020202020204" pitchFamily="34" charset="0"/>
                <a:cs typeface="Arial" panose="020B0604020202020204" pitchFamily="34" charset="0"/>
              </a:rPr>
              <a:t>To </a:t>
            </a:r>
            <a:r>
              <a:rPr lang="en-GB" sz="5200" dirty="0">
                <a:latin typeface="Arial" panose="020B0604020202020204" pitchFamily="34" charset="0"/>
                <a:cs typeface="Arial" panose="020B0604020202020204" pitchFamily="34" charset="0"/>
              </a:rPr>
              <a:t>a greater </a:t>
            </a:r>
            <a:r>
              <a:rPr lang="en-GB" sz="5200" dirty="0" smtClean="0">
                <a:latin typeface="Arial" panose="020B0604020202020204" pitchFamily="34" charset="0"/>
                <a:cs typeface="Arial" panose="020B0604020202020204" pitchFamily="34" charset="0"/>
              </a:rPr>
              <a:t>extent. [1] Sperry </a:t>
            </a:r>
            <a:r>
              <a:rPr lang="en-GB" sz="5200" dirty="0">
                <a:latin typeface="Arial" panose="020B0604020202020204" pitchFamily="34" charset="0"/>
                <a:cs typeface="Arial" panose="020B0604020202020204" pitchFamily="34" charset="0"/>
              </a:rPr>
              <a:t>identified the role of the corpus callosum and hemispheres </a:t>
            </a:r>
            <a:r>
              <a:rPr lang="en-GB" sz="5200" b="1" dirty="0">
                <a:latin typeface="Arial" panose="020B0604020202020204" pitchFamily="34" charset="0"/>
                <a:cs typeface="Arial" panose="020B0604020202020204" pitchFamily="34" charset="0"/>
              </a:rPr>
              <a:t>in general</a:t>
            </a:r>
            <a:r>
              <a:rPr lang="en-GB" sz="5200" dirty="0" smtClean="0">
                <a:latin typeface="Arial" panose="020B0604020202020204" pitchFamily="34" charset="0"/>
                <a:cs typeface="Arial" panose="020B0604020202020204" pitchFamily="34" charset="0"/>
              </a:rPr>
              <a:t>, [1] </a:t>
            </a:r>
            <a:r>
              <a:rPr lang="en-GB" sz="5200" dirty="0">
                <a:latin typeface="Arial" panose="020B0604020202020204" pitchFamily="34" charset="0"/>
                <a:cs typeface="Arial" panose="020B0604020202020204" pitchFamily="34" charset="0"/>
              </a:rPr>
              <a:t>Casey identified </a:t>
            </a:r>
            <a:r>
              <a:rPr lang="en-GB" sz="5200" b="1" dirty="0">
                <a:latin typeface="Arial" panose="020B0604020202020204" pitchFamily="34" charset="0"/>
                <a:cs typeface="Arial" panose="020B0604020202020204" pitchFamily="34" charset="0"/>
              </a:rPr>
              <a:t>specific</a:t>
            </a:r>
            <a:r>
              <a:rPr lang="en-GB" sz="5200" dirty="0">
                <a:latin typeface="Arial" panose="020B0604020202020204" pitchFamily="34" charset="0"/>
                <a:cs typeface="Arial" panose="020B0604020202020204" pitchFamily="34" charset="0"/>
              </a:rPr>
              <a:t> regions that play a role in self-control</a:t>
            </a:r>
            <a:r>
              <a:rPr lang="en-GB" sz="5200" dirty="0" smtClean="0">
                <a:latin typeface="Arial" panose="020B0604020202020204" pitchFamily="34" charset="0"/>
                <a:cs typeface="Arial" panose="020B0604020202020204" pitchFamily="34" charset="0"/>
              </a:rPr>
              <a:t>.[1]</a:t>
            </a:r>
            <a:endParaRPr lang="en-GB" sz="52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Autofit/>
          </a:bodyPr>
          <a:lstStyle/>
          <a:p>
            <a:r>
              <a:rPr lang="en-GB" sz="3200" dirty="0">
                <a:cs typeface="Arial" panose="020B0604020202020204" pitchFamily="34" charset="0"/>
              </a:rPr>
              <a:t>To what extent the contemporary study changes our understanding of the key theme. [3]</a:t>
            </a:r>
          </a:p>
        </p:txBody>
      </p:sp>
    </p:spTree>
    <p:extLst>
      <p:ext uri="{BB962C8B-B14F-4D97-AF65-F5344CB8AC3E}">
        <p14:creationId xmlns:p14="http://schemas.microsoft.com/office/powerpoint/2010/main" val="1759227563"/>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974" y="0"/>
            <a:ext cx="9159974" cy="1196752"/>
          </a:xfrm>
          <a:solidFill>
            <a:srgbClr val="FFFF00"/>
          </a:solidFill>
          <a:ln>
            <a:noFill/>
          </a:ln>
        </p:spPr>
        <p:txBody>
          <a:bodyPr>
            <a:normAutofit fontScale="90000"/>
          </a:bodyPr>
          <a:lstStyle/>
          <a:p>
            <a:r>
              <a:rPr lang="en-GB" dirty="0" smtClean="0"/>
              <a:t>Comparing the 2 studies: </a:t>
            </a:r>
            <a:br>
              <a:rPr lang="en-GB" dirty="0" smtClean="0"/>
            </a:br>
            <a:r>
              <a:rPr lang="en-GB" dirty="0" smtClean="0"/>
              <a:t>Classwork Exam Practice</a:t>
            </a:r>
            <a:endParaRPr lang="en-GB"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16" t="34027" r="13411" b="14062"/>
          <a:stretch/>
        </p:blipFill>
        <p:spPr bwMode="auto">
          <a:xfrm>
            <a:off x="539552" y="1772816"/>
            <a:ext cx="8102600" cy="379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48397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76672"/>
            <a:ext cx="6768752" cy="5691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9830844"/>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974" y="1490007"/>
            <a:ext cx="9144000" cy="4524315"/>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The biological area can be considered </a:t>
            </a:r>
            <a:r>
              <a:rPr lang="en-GB" sz="3600" b="1" dirty="0">
                <a:latin typeface="Arial" panose="020B0604020202020204" pitchFamily="34" charset="0"/>
                <a:cs typeface="Arial" panose="020B0604020202020204" pitchFamily="34" charset="0"/>
              </a:rPr>
              <a:t>reductionist</a:t>
            </a:r>
            <a:r>
              <a:rPr lang="en-GB" sz="3600" dirty="0">
                <a:latin typeface="Arial" panose="020B0604020202020204" pitchFamily="34" charset="0"/>
                <a:cs typeface="Arial" panose="020B0604020202020204" pitchFamily="34" charset="0"/>
              </a:rPr>
              <a:t> in its approach. This is because it breaks complex processes down into more fundamental ones. For example, the biological area explains behaviour through the consequences of genetics and physiology and rejects the influence of the environment on our behaviour</a:t>
            </a:r>
            <a:r>
              <a:rPr lang="en-GB" sz="3600" dirty="0" smtClean="0">
                <a:latin typeface="Arial" panose="020B0604020202020204" pitchFamily="34" charset="0"/>
                <a:cs typeface="Arial" panose="020B0604020202020204" pitchFamily="34" charset="0"/>
              </a:rPr>
              <a:t>.</a:t>
            </a:r>
            <a:endParaRPr lang="en-GB" sz="36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fontScale="90000"/>
          </a:bodyPr>
          <a:lstStyle/>
          <a:p>
            <a:r>
              <a:rPr lang="en-GB" dirty="0" smtClean="0"/>
              <a:t>Strengths and Weaknesses of the Biological Area</a:t>
            </a:r>
            <a:endParaRPr lang="en-GB" dirty="0"/>
          </a:p>
        </p:txBody>
      </p:sp>
    </p:spTree>
    <p:extLst>
      <p:ext uri="{BB962C8B-B14F-4D97-AF65-F5344CB8AC3E}">
        <p14:creationId xmlns:p14="http://schemas.microsoft.com/office/powerpoint/2010/main" val="742900379"/>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974" y="1490007"/>
            <a:ext cx="9144000" cy="4401205"/>
          </a:xfrm>
          <a:prstGeom prst="rect">
            <a:avLst/>
          </a:prstGeom>
        </p:spPr>
        <p:txBody>
          <a:bodyPr wrap="square">
            <a:spAutoFit/>
          </a:bodyPr>
          <a:lstStyle/>
          <a:p>
            <a:r>
              <a:rPr lang="en-GB" sz="4000" dirty="0" smtClean="0">
                <a:latin typeface="Arial" panose="020B0604020202020204" pitchFamily="34" charset="0"/>
                <a:cs typeface="Arial" panose="020B0604020202020204" pitchFamily="34" charset="0"/>
              </a:rPr>
              <a:t>The </a:t>
            </a:r>
            <a:r>
              <a:rPr lang="en-GB" sz="4000" dirty="0">
                <a:latin typeface="Arial" panose="020B0604020202020204" pitchFamily="34" charset="0"/>
                <a:cs typeface="Arial" panose="020B0604020202020204" pitchFamily="34" charset="0"/>
              </a:rPr>
              <a:t>biological area offers a good counter argument to the nurture side of the </a:t>
            </a:r>
            <a:r>
              <a:rPr lang="en-GB" sz="4000" b="1" dirty="0">
                <a:latin typeface="Arial" panose="020B0604020202020204" pitchFamily="34" charset="0"/>
                <a:cs typeface="Arial" panose="020B0604020202020204" pitchFamily="34" charset="0"/>
              </a:rPr>
              <a:t>nature vs. nurture </a:t>
            </a:r>
            <a:r>
              <a:rPr lang="en-GB" sz="4000" dirty="0">
                <a:latin typeface="Arial" panose="020B0604020202020204" pitchFamily="34" charset="0"/>
                <a:cs typeface="Arial" panose="020B0604020202020204" pitchFamily="34" charset="0"/>
              </a:rPr>
              <a:t>debate. For example, the biological area seeks to explain mental processes and behaviour by focusing on the function of the brain and nervous system</a:t>
            </a:r>
            <a:r>
              <a:rPr lang="en-GB" sz="4000" dirty="0" smtClean="0">
                <a:latin typeface="Arial" panose="020B0604020202020204" pitchFamily="34" charset="0"/>
                <a:cs typeface="Arial" panose="020B0604020202020204" pitchFamily="34" charset="0"/>
              </a:rPr>
              <a:t>.</a:t>
            </a:r>
            <a:endParaRPr lang="en-GB" sz="40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5974" y="0"/>
            <a:ext cx="9159974" cy="1196752"/>
          </a:xfrm>
          <a:solidFill>
            <a:srgbClr val="FFFF00"/>
          </a:solidFill>
          <a:ln>
            <a:noFill/>
          </a:ln>
        </p:spPr>
        <p:txBody>
          <a:bodyPr>
            <a:normAutofit fontScale="90000"/>
          </a:bodyPr>
          <a:lstStyle/>
          <a:p>
            <a:r>
              <a:rPr lang="en-GB" dirty="0" smtClean="0"/>
              <a:t>Strengths and Weaknesses of the Biological Area</a:t>
            </a:r>
            <a:endParaRPr lang="en-GB" dirty="0"/>
          </a:p>
        </p:txBody>
      </p:sp>
    </p:spTree>
    <p:extLst>
      <p:ext uri="{BB962C8B-B14F-4D97-AF65-F5344CB8AC3E}">
        <p14:creationId xmlns:p14="http://schemas.microsoft.com/office/powerpoint/2010/main" val="2871995224"/>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74" y="0"/>
            <a:ext cx="9159974" cy="1196752"/>
          </a:xfrm>
          <a:solidFill>
            <a:srgbClr val="FFFF00"/>
          </a:solidFill>
          <a:ln>
            <a:noFill/>
          </a:ln>
        </p:spPr>
        <p:txBody>
          <a:bodyPr>
            <a:normAutofit fontScale="90000"/>
          </a:bodyPr>
          <a:lstStyle/>
          <a:p>
            <a:r>
              <a:rPr lang="en-GB" dirty="0" smtClean="0"/>
              <a:t>Strengths and Weaknesses of the Biological Area</a:t>
            </a:r>
            <a:endParaRPr lang="en-GB" dirty="0"/>
          </a:p>
        </p:txBody>
      </p:sp>
      <p:sp>
        <p:nvSpPr>
          <p:cNvPr id="4" name="Rectangle 3"/>
          <p:cNvSpPr/>
          <p:nvPr/>
        </p:nvSpPr>
        <p:spPr>
          <a:xfrm>
            <a:off x="-15974" y="1490007"/>
            <a:ext cx="9144000" cy="5016758"/>
          </a:xfrm>
          <a:prstGeom prst="rect">
            <a:avLst/>
          </a:prstGeom>
        </p:spPr>
        <p:txBody>
          <a:bodyPr wrap="square">
            <a:spAutoFit/>
          </a:bodyPr>
          <a:lstStyle/>
          <a:p>
            <a:r>
              <a:rPr lang="en-GB" sz="4000" dirty="0" smtClean="0">
                <a:latin typeface="Arial" panose="020B0604020202020204" pitchFamily="34" charset="0"/>
                <a:cs typeface="Arial" panose="020B0604020202020204" pitchFamily="34" charset="0"/>
              </a:rPr>
              <a:t>The </a:t>
            </a:r>
            <a:r>
              <a:rPr lang="en-GB" sz="4000" dirty="0">
                <a:latin typeface="Arial" panose="020B0604020202020204" pitchFamily="34" charset="0"/>
                <a:cs typeface="Arial" panose="020B0604020202020204" pitchFamily="34" charset="0"/>
              </a:rPr>
              <a:t>biological area can be considered </a:t>
            </a:r>
            <a:r>
              <a:rPr lang="en-GB" sz="4000" b="1" dirty="0">
                <a:latin typeface="Arial" panose="020B0604020202020204" pitchFamily="34" charset="0"/>
                <a:cs typeface="Arial" panose="020B0604020202020204" pitchFamily="34" charset="0"/>
              </a:rPr>
              <a:t>deterministic</a:t>
            </a:r>
            <a:r>
              <a:rPr lang="en-GB" sz="4000" dirty="0">
                <a:latin typeface="Arial" panose="020B0604020202020204" pitchFamily="34" charset="0"/>
                <a:cs typeface="Arial" panose="020B0604020202020204" pitchFamily="34" charset="0"/>
              </a:rPr>
              <a:t>.  One of its basic assumptions is that all that is psychological is first physiological.  This reduces the amount of free will an individual has in their behaviour.  For example, </a:t>
            </a:r>
            <a:r>
              <a:rPr lang="en-GB" sz="4000" dirty="0" smtClean="0">
                <a:latin typeface="Arial" panose="020B0604020202020204" pitchFamily="34" charset="0"/>
                <a:cs typeface="Arial" panose="020B0604020202020204" pitchFamily="34" charset="0"/>
              </a:rPr>
              <a:t>abnormality </a:t>
            </a:r>
            <a:r>
              <a:rPr lang="en-GB" sz="4000" dirty="0">
                <a:latin typeface="Arial" panose="020B0604020202020204" pitchFamily="34" charset="0"/>
                <a:cs typeface="Arial" panose="020B0604020202020204" pitchFamily="34" charset="0"/>
              </a:rPr>
              <a:t>is explained by genetics</a:t>
            </a:r>
            <a:r>
              <a:rPr lang="en-GB" sz="4000" dirty="0" smtClean="0">
                <a:latin typeface="Arial" panose="020B0604020202020204" pitchFamily="34" charset="0"/>
                <a:cs typeface="Arial" panose="020B0604020202020204" pitchFamily="34" charset="0"/>
              </a:rPr>
              <a:t>.</a:t>
            </a:r>
            <a:endParaRPr lang="en-GB"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782209"/>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318" y="1225689"/>
            <a:ext cx="7065962" cy="5632311"/>
          </a:xfrm>
          <a:prstGeom prst="rect">
            <a:avLst/>
          </a:prstGeom>
        </p:spPr>
        <p:txBody>
          <a:bodyPr wrap="square">
            <a:spAutoFit/>
          </a:bodyPr>
          <a:lstStyle/>
          <a:p>
            <a:r>
              <a:rPr lang="en-GB" sz="4000" dirty="0" smtClean="0">
                <a:latin typeface="Arial" panose="020B0604020202020204" pitchFamily="34" charset="0"/>
                <a:cs typeface="Arial" panose="020B0604020202020204" pitchFamily="34" charset="0"/>
              </a:rPr>
              <a:t>The </a:t>
            </a:r>
            <a:r>
              <a:rPr lang="en-GB" sz="4000" dirty="0">
                <a:latin typeface="Arial" panose="020B0604020202020204" pitchFamily="34" charset="0"/>
                <a:cs typeface="Arial" panose="020B0604020202020204" pitchFamily="34" charset="0"/>
              </a:rPr>
              <a:t>biological area adopts many </a:t>
            </a:r>
            <a:r>
              <a:rPr lang="en-GB" sz="4000" b="1" dirty="0">
                <a:latin typeface="Arial" panose="020B0604020202020204" pitchFamily="34" charset="0"/>
                <a:cs typeface="Arial" panose="020B0604020202020204" pitchFamily="34" charset="0"/>
              </a:rPr>
              <a:t>features of science </a:t>
            </a:r>
            <a:r>
              <a:rPr lang="en-GB" sz="4000" dirty="0">
                <a:latin typeface="Arial" panose="020B0604020202020204" pitchFamily="34" charset="0"/>
                <a:cs typeface="Arial" panose="020B0604020202020204" pitchFamily="34" charset="0"/>
              </a:rPr>
              <a:t>in its approach. </a:t>
            </a:r>
            <a:endParaRPr lang="en-GB" sz="4000" dirty="0" smtClean="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4000" b="1" dirty="0" smtClean="0">
                <a:latin typeface="Arial" panose="020B0604020202020204" pitchFamily="34" charset="0"/>
                <a:cs typeface="Arial" panose="020B0604020202020204" pitchFamily="34" charset="0"/>
              </a:rPr>
              <a:t>Objectivity</a:t>
            </a:r>
            <a:r>
              <a:rPr lang="en-GB" sz="4000" dirty="0" smtClean="0">
                <a:latin typeface="Arial" panose="020B0604020202020204" pitchFamily="34" charset="0"/>
                <a:cs typeface="Arial" panose="020B0604020202020204" pitchFamily="34" charset="0"/>
              </a:rPr>
              <a:t> </a:t>
            </a:r>
            <a:r>
              <a:rPr lang="en-GB" sz="4000" dirty="0">
                <a:latin typeface="Arial" panose="020B0604020202020204" pitchFamily="34" charset="0"/>
                <a:cs typeface="Arial" panose="020B0604020202020204" pitchFamily="34" charset="0"/>
              </a:rPr>
              <a:t>is achieved through the use of brain scanning techniques. </a:t>
            </a:r>
            <a:endParaRPr lang="en-GB" sz="4000" dirty="0" smtClean="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4000" dirty="0" smtClean="0">
                <a:latin typeface="Arial" panose="020B0604020202020204" pitchFamily="34" charset="0"/>
                <a:cs typeface="Arial" panose="020B0604020202020204" pitchFamily="34" charset="0"/>
              </a:rPr>
              <a:t>It uses the </a:t>
            </a:r>
            <a:r>
              <a:rPr lang="en-GB" sz="4000" b="1" dirty="0">
                <a:latin typeface="Arial" panose="020B0604020202020204" pitchFamily="34" charset="0"/>
                <a:cs typeface="Arial" panose="020B0604020202020204" pitchFamily="34" charset="0"/>
              </a:rPr>
              <a:t>experimental</a:t>
            </a:r>
            <a:r>
              <a:rPr lang="en-GB" sz="4000" dirty="0">
                <a:latin typeface="Arial" panose="020B0604020202020204" pitchFamily="34" charset="0"/>
                <a:cs typeface="Arial" panose="020B0604020202020204" pitchFamily="34" charset="0"/>
              </a:rPr>
              <a:t> method which increases the reliability of its results.</a:t>
            </a:r>
          </a:p>
        </p:txBody>
      </p:sp>
      <p:sp>
        <p:nvSpPr>
          <p:cNvPr id="5" name="Title 1"/>
          <p:cNvSpPr>
            <a:spLocks noGrp="1"/>
          </p:cNvSpPr>
          <p:nvPr>
            <p:ph type="title"/>
          </p:nvPr>
        </p:nvSpPr>
        <p:spPr>
          <a:xfrm>
            <a:off x="-15974" y="0"/>
            <a:ext cx="9159974" cy="1196752"/>
          </a:xfrm>
          <a:solidFill>
            <a:srgbClr val="FFFF00"/>
          </a:solidFill>
          <a:ln>
            <a:noFill/>
          </a:ln>
        </p:spPr>
        <p:txBody>
          <a:bodyPr>
            <a:normAutofit fontScale="90000"/>
          </a:bodyPr>
          <a:lstStyle/>
          <a:p>
            <a:r>
              <a:rPr lang="en-GB" dirty="0" smtClean="0"/>
              <a:t>Strengths and Weaknesses of the Biological Area</a:t>
            </a:r>
            <a:endParaRPr lang="en-GB" dirty="0"/>
          </a:p>
        </p:txBody>
      </p:sp>
      <p:sp>
        <p:nvSpPr>
          <p:cNvPr id="2" name="TextBox 1"/>
          <p:cNvSpPr txBox="1"/>
          <p:nvPr/>
        </p:nvSpPr>
        <p:spPr>
          <a:xfrm>
            <a:off x="7596336" y="1412776"/>
            <a:ext cx="1080120" cy="5170646"/>
          </a:xfrm>
          <a:prstGeom prst="rect">
            <a:avLst/>
          </a:prstGeom>
          <a:solidFill>
            <a:srgbClr val="FFFF00"/>
          </a:solidFill>
        </p:spPr>
        <p:txBody>
          <a:bodyPr wrap="square" rtlCol="0">
            <a:spAutoFit/>
          </a:bodyPr>
          <a:lstStyle/>
          <a:p>
            <a:r>
              <a:rPr lang="en-GB" sz="6600" dirty="0" smtClean="0">
                <a:latin typeface="Arial" panose="020B0604020202020204" pitchFamily="34" charset="0"/>
                <a:cs typeface="Arial" panose="020B0604020202020204" pitchFamily="34" charset="0"/>
              </a:rPr>
              <a:t>F</a:t>
            </a:r>
          </a:p>
          <a:p>
            <a:r>
              <a:rPr lang="en-GB" sz="6600" dirty="0" smtClean="0">
                <a:latin typeface="Arial" panose="020B0604020202020204" pitchFamily="34" charset="0"/>
                <a:cs typeface="Arial" panose="020B0604020202020204" pitchFamily="34" charset="0"/>
              </a:rPr>
              <a:t>O</a:t>
            </a:r>
          </a:p>
          <a:p>
            <a:r>
              <a:rPr lang="en-GB" sz="6600" dirty="0" smtClean="0">
                <a:latin typeface="Arial" panose="020B0604020202020204" pitchFamily="34" charset="0"/>
                <a:cs typeface="Arial" panose="020B0604020202020204" pitchFamily="34" charset="0"/>
              </a:rPr>
              <a:t>R</a:t>
            </a:r>
          </a:p>
          <a:p>
            <a:r>
              <a:rPr lang="en-GB" sz="6600" dirty="0" smtClean="0">
                <a:latin typeface="Arial" panose="020B0604020202020204" pitchFamily="34" charset="0"/>
                <a:cs typeface="Arial" panose="020B0604020202020204" pitchFamily="34" charset="0"/>
              </a:rPr>
              <a:t>Q</a:t>
            </a:r>
          </a:p>
          <a:p>
            <a:r>
              <a:rPr lang="en-GB" sz="6600" dirty="0" smtClean="0">
                <a:latin typeface="Arial" panose="020B0604020202020204" pitchFamily="34" charset="0"/>
                <a:cs typeface="Arial" panose="020B0604020202020204" pitchFamily="34" charset="0"/>
              </a:rPr>
              <a:t>E</a:t>
            </a:r>
          </a:p>
        </p:txBody>
      </p:sp>
    </p:spTree>
    <p:extLst>
      <p:ext uri="{BB962C8B-B14F-4D97-AF65-F5344CB8AC3E}">
        <p14:creationId xmlns:p14="http://schemas.microsoft.com/office/powerpoint/2010/main" val="2735371649"/>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974" y="0"/>
            <a:ext cx="9159974" cy="1196752"/>
          </a:xfrm>
          <a:solidFill>
            <a:srgbClr val="FFFF00"/>
          </a:solidFill>
          <a:ln>
            <a:noFill/>
          </a:ln>
        </p:spPr>
        <p:txBody>
          <a:bodyPr>
            <a:normAutofit fontScale="90000"/>
          </a:bodyPr>
          <a:lstStyle/>
          <a:p>
            <a:r>
              <a:rPr lang="en-GB" dirty="0" smtClean="0"/>
              <a:t>Strengths and Weaknesses of the Biological Area</a:t>
            </a:r>
            <a:endParaRPr lang="en-GB" dirty="0"/>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477" t="20312" r="53125" b="12891"/>
          <a:stretch/>
        </p:blipFill>
        <p:spPr bwMode="auto">
          <a:xfrm rot="20962143">
            <a:off x="1322618" y="1696982"/>
            <a:ext cx="3257550" cy="488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04048" y="1916832"/>
            <a:ext cx="4139952" cy="3477875"/>
          </a:xfrm>
          <a:prstGeom prst="rect">
            <a:avLst/>
          </a:prstGeom>
          <a:noFill/>
        </p:spPr>
        <p:txBody>
          <a:bodyPr wrap="square" rtlCol="0">
            <a:spAutoFit/>
          </a:bodyPr>
          <a:lstStyle/>
          <a:p>
            <a:pPr marL="514350" indent="-514350">
              <a:buFont typeface="+mj-lt"/>
              <a:buAutoNum type="arabicPeriod"/>
            </a:pPr>
            <a:r>
              <a:rPr lang="en-GB" sz="4400" dirty="0" smtClean="0">
                <a:latin typeface="Arial" panose="020B0604020202020204" pitchFamily="34" charset="0"/>
                <a:cs typeface="Arial" panose="020B0604020202020204" pitchFamily="34" charset="0"/>
              </a:rPr>
              <a:t>Reductionist</a:t>
            </a:r>
          </a:p>
          <a:p>
            <a:pPr marL="514350" indent="-514350">
              <a:buFont typeface="+mj-lt"/>
              <a:buAutoNum type="arabicPeriod"/>
            </a:pPr>
            <a:r>
              <a:rPr lang="en-GB" sz="4400" dirty="0" smtClean="0">
                <a:latin typeface="Arial" panose="020B0604020202020204" pitchFamily="34" charset="0"/>
                <a:cs typeface="Arial" panose="020B0604020202020204" pitchFamily="34" charset="0"/>
              </a:rPr>
              <a:t>Nature</a:t>
            </a:r>
          </a:p>
          <a:p>
            <a:pPr marL="514350" indent="-514350">
              <a:buFont typeface="+mj-lt"/>
              <a:buAutoNum type="arabicPeriod"/>
            </a:pPr>
            <a:r>
              <a:rPr lang="en-GB" sz="4400" dirty="0" smtClean="0">
                <a:latin typeface="Arial" panose="020B0604020202020204" pitchFamily="34" charset="0"/>
                <a:cs typeface="Arial" panose="020B0604020202020204" pitchFamily="34" charset="0"/>
              </a:rPr>
              <a:t>Determinism</a:t>
            </a:r>
          </a:p>
          <a:p>
            <a:pPr marL="514350" indent="-514350">
              <a:buFont typeface="+mj-lt"/>
              <a:buAutoNum type="arabicPeriod"/>
            </a:pPr>
            <a:r>
              <a:rPr lang="en-GB" sz="4400" dirty="0" smtClean="0">
                <a:latin typeface="Arial" panose="020B0604020202020204" pitchFamily="34" charset="0"/>
                <a:cs typeface="Arial" panose="020B0604020202020204" pitchFamily="34" charset="0"/>
              </a:rPr>
              <a:t>Psychology is a Science</a:t>
            </a:r>
            <a:endParaRPr lang="en-GB"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4843829"/>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28026" cy="1124744"/>
          </a:xfrm>
          <a:solidFill>
            <a:srgbClr val="FFFF00"/>
          </a:solidFill>
        </p:spPr>
        <p:txBody>
          <a:bodyPr>
            <a:normAutofit/>
          </a:bodyPr>
          <a:lstStyle/>
          <a:p>
            <a:r>
              <a:rPr lang="en-GB" dirty="0" smtClean="0"/>
              <a:t>H567 Exams</a:t>
            </a:r>
            <a:endParaRPr lang="en-GB" dirty="0"/>
          </a:p>
        </p:txBody>
      </p:sp>
      <p:sp>
        <p:nvSpPr>
          <p:cNvPr id="4" name="Rectangle 3"/>
          <p:cNvSpPr/>
          <p:nvPr/>
        </p:nvSpPr>
        <p:spPr>
          <a:xfrm>
            <a:off x="-42242" y="1052736"/>
            <a:ext cx="9144000" cy="4616648"/>
          </a:xfrm>
          <a:prstGeom prst="rect">
            <a:avLst/>
          </a:prstGeom>
        </p:spPr>
        <p:txBody>
          <a:bodyPr wrap="square">
            <a:spAutoFit/>
          </a:bodyPr>
          <a:lstStyle/>
          <a:p>
            <a:r>
              <a:rPr lang="en-GB" sz="4200" dirty="0" smtClean="0">
                <a:solidFill>
                  <a:prstClr val="black"/>
                </a:solidFill>
                <a:latin typeface="Arial" panose="020B0604020202020204" pitchFamily="34" charset="0"/>
                <a:cs typeface="Arial" panose="020B0604020202020204" pitchFamily="34" charset="0"/>
              </a:rPr>
              <a:t>There are 3 exams and each exam has 3 sections. </a:t>
            </a:r>
          </a:p>
          <a:p>
            <a:endParaRPr lang="en-GB" sz="4200" dirty="0" smtClean="0">
              <a:solidFill>
                <a:prstClr val="black"/>
              </a:solidFill>
              <a:latin typeface="Arial" panose="020B0604020202020204" pitchFamily="34" charset="0"/>
              <a:cs typeface="Arial" panose="020B0604020202020204" pitchFamily="34" charset="0"/>
            </a:endParaRPr>
          </a:p>
          <a:p>
            <a:r>
              <a:rPr lang="en-GB" sz="4200" dirty="0" smtClean="0">
                <a:solidFill>
                  <a:prstClr val="black"/>
                </a:solidFill>
                <a:latin typeface="Arial" panose="020B0604020202020204" pitchFamily="34" charset="0"/>
                <a:cs typeface="Arial" panose="020B0604020202020204" pitchFamily="34" charset="0"/>
              </a:rPr>
              <a:t>Paper </a:t>
            </a:r>
            <a:r>
              <a:rPr lang="en-GB" sz="4200" dirty="0">
                <a:solidFill>
                  <a:prstClr val="black"/>
                </a:solidFill>
                <a:latin typeface="Arial" panose="020B0604020202020204" pitchFamily="34" charset="0"/>
                <a:cs typeface="Arial" panose="020B0604020202020204" pitchFamily="34" charset="0"/>
              </a:rPr>
              <a:t>1: Research </a:t>
            </a:r>
            <a:r>
              <a:rPr lang="en-GB" sz="4200" dirty="0" smtClean="0">
                <a:solidFill>
                  <a:prstClr val="black"/>
                </a:solidFill>
                <a:latin typeface="Arial" panose="020B0604020202020204" pitchFamily="34" charset="0"/>
                <a:cs typeface="Arial" panose="020B0604020202020204" pitchFamily="34" charset="0"/>
              </a:rPr>
              <a:t>Methods</a:t>
            </a:r>
          </a:p>
          <a:p>
            <a:pPr marL="571500" indent="-571500">
              <a:buFont typeface="Arial" panose="020B0604020202020204" pitchFamily="34" charset="0"/>
              <a:buChar char="•"/>
            </a:pPr>
            <a:r>
              <a:rPr lang="en-GB" sz="4200" dirty="0" smtClean="0">
                <a:solidFill>
                  <a:prstClr val="black"/>
                </a:solidFill>
                <a:latin typeface="Arial" panose="020B0604020202020204" pitchFamily="34" charset="0"/>
                <a:cs typeface="Arial" panose="020B0604020202020204" pitchFamily="34" charset="0"/>
              </a:rPr>
              <a:t>A</a:t>
            </a:r>
            <a:r>
              <a:rPr lang="en-GB" sz="4200" dirty="0">
                <a:solidFill>
                  <a:prstClr val="black"/>
                </a:solidFill>
                <a:latin typeface="Arial" panose="020B0604020202020204" pitchFamily="34" charset="0"/>
                <a:cs typeface="Arial" panose="020B0604020202020204" pitchFamily="34" charset="0"/>
              </a:rPr>
              <a:t>: Multiple - choice </a:t>
            </a:r>
          </a:p>
          <a:p>
            <a:pPr marL="571500" indent="-571500">
              <a:buFont typeface="Arial" panose="020B0604020202020204" pitchFamily="34" charset="0"/>
              <a:buChar char="•"/>
            </a:pPr>
            <a:r>
              <a:rPr lang="en-GB" sz="4200" dirty="0" smtClean="0">
                <a:solidFill>
                  <a:prstClr val="black"/>
                </a:solidFill>
                <a:latin typeface="Arial" panose="020B0604020202020204" pitchFamily="34" charset="0"/>
                <a:cs typeface="Arial" panose="020B0604020202020204" pitchFamily="34" charset="0"/>
              </a:rPr>
              <a:t>B</a:t>
            </a:r>
            <a:r>
              <a:rPr lang="en-GB" sz="4200" dirty="0">
                <a:solidFill>
                  <a:prstClr val="black"/>
                </a:solidFill>
                <a:latin typeface="Arial" panose="020B0604020202020204" pitchFamily="34" charset="0"/>
                <a:cs typeface="Arial" panose="020B0604020202020204" pitchFamily="34" charset="0"/>
              </a:rPr>
              <a:t>: Research design and response </a:t>
            </a:r>
          </a:p>
          <a:p>
            <a:pPr marL="571500" indent="-571500">
              <a:buFont typeface="Arial" panose="020B0604020202020204" pitchFamily="34" charset="0"/>
              <a:buChar char="•"/>
            </a:pPr>
            <a:r>
              <a:rPr lang="en-GB" sz="4200" dirty="0" smtClean="0">
                <a:solidFill>
                  <a:prstClr val="black"/>
                </a:solidFill>
                <a:latin typeface="Arial" panose="020B0604020202020204" pitchFamily="34" charset="0"/>
                <a:cs typeface="Arial" panose="020B0604020202020204" pitchFamily="34" charset="0"/>
              </a:rPr>
              <a:t>C</a:t>
            </a:r>
            <a:r>
              <a:rPr lang="en-GB" sz="4200" dirty="0">
                <a:solidFill>
                  <a:prstClr val="black"/>
                </a:solidFill>
                <a:latin typeface="Arial" panose="020B0604020202020204" pitchFamily="34" charset="0"/>
                <a:cs typeface="Arial" panose="020B0604020202020204" pitchFamily="34" charset="0"/>
              </a:rPr>
              <a:t>: Data analysis and interpretation </a:t>
            </a:r>
          </a:p>
        </p:txBody>
      </p:sp>
    </p:spTree>
    <p:extLst>
      <p:ext uri="{BB962C8B-B14F-4D97-AF65-F5344CB8AC3E}">
        <p14:creationId xmlns:p14="http://schemas.microsoft.com/office/powerpoint/2010/main" val="391173203"/>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974" y="1490007"/>
            <a:ext cx="9144000" cy="4524315"/>
          </a:xfrm>
          <a:prstGeom prst="rect">
            <a:avLst/>
          </a:prstGeom>
        </p:spPr>
        <p:txBody>
          <a:bodyPr wrap="square">
            <a:spAutoFit/>
          </a:bodyPr>
          <a:lstStyle/>
          <a:p>
            <a:r>
              <a:rPr lang="en-GB" sz="4800" dirty="0" smtClean="0">
                <a:solidFill>
                  <a:prstClr val="black"/>
                </a:solidFill>
                <a:latin typeface="Arial" panose="020B0604020202020204" pitchFamily="34" charset="0"/>
                <a:cs typeface="Arial" panose="020B0604020202020204" pitchFamily="34" charset="0"/>
              </a:rPr>
              <a:t>Paper 2: Core Studies</a:t>
            </a:r>
          </a:p>
          <a:p>
            <a:endParaRPr lang="en-GB"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4800" dirty="0" smtClean="0">
                <a:solidFill>
                  <a:prstClr val="black"/>
                </a:solidFill>
                <a:latin typeface="Arial" panose="020B0604020202020204" pitchFamily="34" charset="0"/>
                <a:cs typeface="Arial" panose="020B0604020202020204" pitchFamily="34" charset="0"/>
              </a:rPr>
              <a:t>A</a:t>
            </a:r>
            <a:r>
              <a:rPr lang="en-GB" sz="4800" dirty="0">
                <a:solidFill>
                  <a:prstClr val="black"/>
                </a:solidFill>
                <a:latin typeface="Arial" panose="020B0604020202020204" pitchFamily="34" charset="0"/>
                <a:cs typeface="Arial" panose="020B0604020202020204" pitchFamily="34" charset="0"/>
              </a:rPr>
              <a:t>: </a:t>
            </a:r>
            <a:r>
              <a:rPr lang="en-GB" sz="4800" dirty="0" smtClean="0">
                <a:solidFill>
                  <a:prstClr val="black"/>
                </a:solidFill>
                <a:latin typeface="Arial" panose="020B0604020202020204" pitchFamily="34" charset="0"/>
                <a:cs typeface="Arial" panose="020B0604020202020204" pitchFamily="34" charset="0"/>
              </a:rPr>
              <a:t>Core Studies </a:t>
            </a:r>
            <a:endParaRPr lang="en-GB"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4800" dirty="0" smtClean="0">
                <a:solidFill>
                  <a:prstClr val="black"/>
                </a:solidFill>
                <a:latin typeface="Arial" panose="020B0604020202020204" pitchFamily="34" charset="0"/>
                <a:cs typeface="Arial" panose="020B0604020202020204" pitchFamily="34" charset="0"/>
              </a:rPr>
              <a:t>B</a:t>
            </a:r>
            <a:r>
              <a:rPr lang="en-GB" sz="4800" dirty="0">
                <a:solidFill>
                  <a:prstClr val="black"/>
                </a:solidFill>
                <a:latin typeface="Arial" panose="020B0604020202020204" pitchFamily="34" charset="0"/>
                <a:cs typeface="Arial" panose="020B0604020202020204" pitchFamily="34" charset="0"/>
              </a:rPr>
              <a:t>: </a:t>
            </a:r>
            <a:r>
              <a:rPr lang="en-GB" sz="4800" dirty="0" smtClean="0">
                <a:solidFill>
                  <a:prstClr val="black"/>
                </a:solidFill>
                <a:latin typeface="Arial" panose="020B0604020202020204" pitchFamily="34" charset="0"/>
                <a:cs typeface="Arial" panose="020B0604020202020204" pitchFamily="34" charset="0"/>
              </a:rPr>
              <a:t>Areas Perspectives and Debates</a:t>
            </a:r>
            <a:endParaRPr lang="en-GB"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4800" dirty="0" smtClean="0">
                <a:solidFill>
                  <a:prstClr val="black"/>
                </a:solidFill>
                <a:latin typeface="Arial" panose="020B0604020202020204" pitchFamily="34" charset="0"/>
                <a:cs typeface="Arial" panose="020B0604020202020204" pitchFamily="34" charset="0"/>
              </a:rPr>
              <a:t>C</a:t>
            </a:r>
            <a:r>
              <a:rPr lang="en-GB" sz="4800" dirty="0">
                <a:solidFill>
                  <a:prstClr val="black"/>
                </a:solidFill>
                <a:latin typeface="Arial" panose="020B0604020202020204" pitchFamily="34" charset="0"/>
                <a:cs typeface="Arial" panose="020B0604020202020204" pitchFamily="34" charset="0"/>
              </a:rPr>
              <a:t>: </a:t>
            </a:r>
            <a:r>
              <a:rPr lang="en-GB" sz="4800" dirty="0" smtClean="0">
                <a:solidFill>
                  <a:prstClr val="black"/>
                </a:solidFill>
                <a:latin typeface="Arial" panose="020B0604020202020204" pitchFamily="34" charset="0"/>
                <a:cs typeface="Arial" panose="020B0604020202020204" pitchFamily="34" charset="0"/>
              </a:rPr>
              <a:t>Practical Applications</a:t>
            </a:r>
            <a:endParaRPr lang="en-GB" sz="4800" dirty="0">
              <a:solidFill>
                <a:prstClr val="black"/>
              </a:solidFill>
              <a:latin typeface="Arial" panose="020B0604020202020204" pitchFamily="34" charset="0"/>
              <a:cs typeface="Arial" panose="020B0604020202020204" pitchFamily="34" charset="0"/>
            </a:endParaRPr>
          </a:p>
        </p:txBody>
      </p:sp>
      <p:sp>
        <p:nvSpPr>
          <p:cNvPr id="5" name="Title 1"/>
          <p:cNvSpPr txBox="1">
            <a:spLocks/>
          </p:cNvSpPr>
          <p:nvPr/>
        </p:nvSpPr>
        <p:spPr>
          <a:xfrm>
            <a:off x="0" y="0"/>
            <a:ext cx="9128026" cy="1124744"/>
          </a:xfrm>
          <a:prstGeom prst="rect">
            <a:avLst/>
          </a:prstGeom>
          <a:solidFill>
            <a:srgbClr val="FFFF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GB" smtClean="0"/>
              <a:t>H567 Exams</a:t>
            </a:r>
            <a:endParaRPr lang="en-GB" dirty="0"/>
          </a:p>
        </p:txBody>
      </p:sp>
    </p:spTree>
    <p:extLst>
      <p:ext uri="{BB962C8B-B14F-4D97-AF65-F5344CB8AC3E}">
        <p14:creationId xmlns:p14="http://schemas.microsoft.com/office/powerpoint/2010/main" val="3844853989"/>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974" y="1490007"/>
            <a:ext cx="9144000" cy="4401205"/>
          </a:xfrm>
          <a:prstGeom prst="rect">
            <a:avLst/>
          </a:prstGeom>
        </p:spPr>
        <p:txBody>
          <a:bodyPr wrap="square">
            <a:spAutoFit/>
          </a:bodyPr>
          <a:lstStyle/>
          <a:p>
            <a:r>
              <a:rPr lang="en-GB" sz="4000" dirty="0" smtClean="0">
                <a:solidFill>
                  <a:prstClr val="black"/>
                </a:solidFill>
                <a:latin typeface="Arial" panose="020B0604020202020204" pitchFamily="34" charset="0"/>
                <a:cs typeface="Arial" panose="020B0604020202020204" pitchFamily="34" charset="0"/>
              </a:rPr>
              <a:t>Paper 3: Applied Psychology</a:t>
            </a:r>
          </a:p>
          <a:p>
            <a:endParaRPr lang="en-GB" sz="40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4000" dirty="0" smtClean="0">
                <a:solidFill>
                  <a:prstClr val="black"/>
                </a:solidFill>
                <a:latin typeface="Arial" panose="020B0604020202020204" pitchFamily="34" charset="0"/>
                <a:cs typeface="Arial" panose="020B0604020202020204" pitchFamily="34" charset="0"/>
              </a:rPr>
              <a:t>A</a:t>
            </a:r>
            <a:r>
              <a:rPr lang="en-GB" sz="4000" dirty="0">
                <a:solidFill>
                  <a:prstClr val="black"/>
                </a:solidFill>
                <a:latin typeface="Arial" panose="020B0604020202020204" pitchFamily="34" charset="0"/>
                <a:cs typeface="Arial" panose="020B0604020202020204" pitchFamily="34" charset="0"/>
              </a:rPr>
              <a:t>: </a:t>
            </a:r>
            <a:r>
              <a:rPr lang="en-GB" sz="4000" dirty="0" smtClean="0">
                <a:solidFill>
                  <a:prstClr val="black"/>
                </a:solidFill>
                <a:latin typeface="Arial" panose="020B0604020202020204" pitchFamily="34" charset="0"/>
                <a:cs typeface="Arial" panose="020B0604020202020204" pitchFamily="34" charset="0"/>
              </a:rPr>
              <a:t>Issues of Mental Health</a:t>
            </a:r>
            <a:endParaRPr lang="en-GB" sz="40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4000" dirty="0" smtClean="0">
                <a:solidFill>
                  <a:prstClr val="black"/>
                </a:solidFill>
                <a:latin typeface="Arial" panose="020B0604020202020204" pitchFamily="34" charset="0"/>
                <a:cs typeface="Arial" panose="020B0604020202020204" pitchFamily="34" charset="0"/>
              </a:rPr>
              <a:t>B</a:t>
            </a:r>
            <a:r>
              <a:rPr lang="en-GB" sz="4000" dirty="0">
                <a:solidFill>
                  <a:prstClr val="black"/>
                </a:solidFill>
                <a:latin typeface="Arial" panose="020B0604020202020204" pitchFamily="34" charset="0"/>
                <a:cs typeface="Arial" panose="020B0604020202020204" pitchFamily="34" charset="0"/>
              </a:rPr>
              <a:t>: </a:t>
            </a:r>
            <a:r>
              <a:rPr lang="en-GB" sz="4000" dirty="0" smtClean="0">
                <a:solidFill>
                  <a:prstClr val="black"/>
                </a:solidFill>
                <a:latin typeface="Arial" panose="020B0604020202020204" pitchFamily="34" charset="0"/>
                <a:cs typeface="Arial" panose="020B0604020202020204" pitchFamily="34" charset="0"/>
              </a:rPr>
              <a:t>option 1 (child, crime, environment, sport)</a:t>
            </a:r>
            <a:endParaRPr lang="en-GB" sz="40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4000" dirty="0" smtClean="0">
                <a:solidFill>
                  <a:prstClr val="black"/>
                </a:solidFill>
                <a:latin typeface="Arial" panose="020B0604020202020204" pitchFamily="34" charset="0"/>
                <a:cs typeface="Arial" panose="020B0604020202020204" pitchFamily="34" charset="0"/>
              </a:rPr>
              <a:t>C</a:t>
            </a:r>
            <a:r>
              <a:rPr lang="en-GB" sz="4000" dirty="0">
                <a:solidFill>
                  <a:prstClr val="black"/>
                </a:solidFill>
                <a:latin typeface="Arial" panose="020B0604020202020204" pitchFamily="34" charset="0"/>
                <a:cs typeface="Arial" panose="020B0604020202020204" pitchFamily="34" charset="0"/>
              </a:rPr>
              <a:t>: </a:t>
            </a:r>
            <a:r>
              <a:rPr lang="en-GB" sz="4000" dirty="0" smtClean="0">
                <a:solidFill>
                  <a:prstClr val="black"/>
                </a:solidFill>
                <a:latin typeface="Arial" panose="020B0604020202020204" pitchFamily="34" charset="0"/>
                <a:cs typeface="Arial" panose="020B0604020202020204" pitchFamily="34" charset="0"/>
              </a:rPr>
              <a:t>option </a:t>
            </a:r>
            <a:r>
              <a:rPr lang="en-GB" sz="4000" dirty="0">
                <a:solidFill>
                  <a:prstClr val="black"/>
                </a:solidFill>
                <a:latin typeface="Arial" panose="020B0604020202020204" pitchFamily="34" charset="0"/>
                <a:cs typeface="Arial" panose="020B0604020202020204" pitchFamily="34" charset="0"/>
              </a:rPr>
              <a:t>2 (child, crime, environment, sport</a:t>
            </a:r>
            <a:r>
              <a:rPr lang="en-GB" sz="4000" dirty="0" smtClean="0">
                <a:solidFill>
                  <a:prstClr val="black"/>
                </a:solidFill>
                <a:latin typeface="Arial" panose="020B0604020202020204" pitchFamily="34" charset="0"/>
                <a:cs typeface="Arial" panose="020B0604020202020204" pitchFamily="34" charset="0"/>
              </a:rPr>
              <a:t>)</a:t>
            </a:r>
            <a:endParaRPr lang="en-GB" sz="4000" dirty="0">
              <a:solidFill>
                <a:prstClr val="black"/>
              </a:solidFill>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lstStyle/>
          <a:p>
            <a:endParaRPr lang="en-GB"/>
          </a:p>
        </p:txBody>
      </p:sp>
      <p:sp>
        <p:nvSpPr>
          <p:cNvPr id="5" name="Title 1"/>
          <p:cNvSpPr txBox="1">
            <a:spLocks/>
          </p:cNvSpPr>
          <p:nvPr/>
        </p:nvSpPr>
        <p:spPr>
          <a:xfrm>
            <a:off x="0" y="0"/>
            <a:ext cx="9128026" cy="1124744"/>
          </a:xfrm>
          <a:prstGeom prst="rect">
            <a:avLst/>
          </a:prstGeom>
          <a:solidFill>
            <a:srgbClr val="FFFF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GB" smtClean="0"/>
              <a:t>H567 Exams</a:t>
            </a:r>
            <a:endParaRPr lang="en-GB" dirty="0"/>
          </a:p>
        </p:txBody>
      </p:sp>
    </p:spTree>
    <p:extLst>
      <p:ext uri="{BB962C8B-B14F-4D97-AF65-F5344CB8AC3E}">
        <p14:creationId xmlns:p14="http://schemas.microsoft.com/office/powerpoint/2010/main" val="497829045"/>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74" y="0"/>
            <a:ext cx="9159974" cy="1268760"/>
          </a:xfrm>
          <a:solidFill>
            <a:srgbClr val="FFFF00"/>
          </a:solidFill>
        </p:spPr>
        <p:txBody>
          <a:bodyPr>
            <a:noAutofit/>
          </a:bodyPr>
          <a:lstStyle/>
          <a:p>
            <a:r>
              <a:rPr lang="en-GB" sz="2800" dirty="0"/>
              <a:t>Q2: Explain how any one core study can be considered to be located within the area of biological psychology. (5</a:t>
            </a:r>
            <a:r>
              <a:rPr lang="en-GB" sz="2800" dirty="0" smtClean="0"/>
              <a:t>)</a:t>
            </a:r>
            <a:endParaRPr lang="en-GB" sz="2800" dirty="0"/>
          </a:p>
        </p:txBody>
      </p:sp>
      <p:sp>
        <p:nvSpPr>
          <p:cNvPr id="4" name="Rectangle 3"/>
          <p:cNvSpPr/>
          <p:nvPr/>
        </p:nvSpPr>
        <p:spPr>
          <a:xfrm>
            <a:off x="-15974" y="1196752"/>
            <a:ext cx="9144000" cy="5632311"/>
          </a:xfrm>
          <a:prstGeom prst="rect">
            <a:avLst/>
          </a:prstGeom>
        </p:spPr>
        <p:txBody>
          <a:bodyPr wrap="square">
            <a:spAutoFit/>
          </a:bodyPr>
          <a:lstStyle/>
          <a:p>
            <a:r>
              <a:rPr lang="en-GB" sz="2400" b="1" dirty="0" smtClean="0">
                <a:solidFill>
                  <a:prstClr val="black"/>
                </a:solidFill>
                <a:latin typeface="Arial" panose="020B0604020202020204" pitchFamily="34" charset="0"/>
                <a:cs typeface="Arial" panose="020B0604020202020204" pitchFamily="34" charset="0"/>
              </a:rPr>
              <a:t>Point</a:t>
            </a:r>
            <a:r>
              <a:rPr lang="en-GB" sz="2400" dirty="0" smtClean="0">
                <a:solidFill>
                  <a:prstClr val="black"/>
                </a:solidFill>
                <a:latin typeface="Arial" panose="020B0604020202020204" pitchFamily="34" charset="0"/>
                <a:cs typeface="Arial" panose="020B0604020202020204" pitchFamily="34" charset="0"/>
              </a:rPr>
              <a:t>: The </a:t>
            </a:r>
            <a:r>
              <a:rPr lang="en-GB" sz="2400" dirty="0">
                <a:solidFill>
                  <a:prstClr val="black"/>
                </a:solidFill>
                <a:latin typeface="Arial" panose="020B0604020202020204" pitchFamily="34" charset="0"/>
                <a:cs typeface="Arial" panose="020B0604020202020204" pitchFamily="34" charset="0"/>
              </a:rPr>
              <a:t>biological area studies the physiological causes of human behaviour (e.g. genes, hormones, brain function, etc.). </a:t>
            </a:r>
            <a:endParaRPr lang="en-GB" sz="2400" dirty="0" smtClean="0">
              <a:solidFill>
                <a:prstClr val="black"/>
              </a:solidFill>
              <a:latin typeface="Arial" panose="020B0604020202020204" pitchFamily="34" charset="0"/>
              <a:cs typeface="Arial" panose="020B0604020202020204" pitchFamily="34" charset="0"/>
            </a:endParaRPr>
          </a:p>
          <a:p>
            <a:r>
              <a:rPr lang="en-GB" sz="2400" b="1" dirty="0" smtClean="0">
                <a:solidFill>
                  <a:prstClr val="black"/>
                </a:solidFill>
                <a:latin typeface="Arial" panose="020B0604020202020204" pitchFamily="34" charset="0"/>
                <a:cs typeface="Arial" panose="020B0604020202020204" pitchFamily="34" charset="0"/>
              </a:rPr>
              <a:t>Context</a:t>
            </a:r>
            <a:r>
              <a:rPr lang="en-GB" sz="2400" dirty="0" smtClean="0">
                <a:solidFill>
                  <a:prstClr val="black"/>
                </a:solidFill>
                <a:latin typeface="Arial" panose="020B0604020202020204" pitchFamily="34" charset="0"/>
                <a:cs typeface="Arial" panose="020B0604020202020204" pitchFamily="34" charset="0"/>
              </a:rPr>
              <a:t>: This </a:t>
            </a:r>
            <a:r>
              <a:rPr lang="en-GB" sz="2400" dirty="0">
                <a:solidFill>
                  <a:prstClr val="black"/>
                </a:solidFill>
                <a:latin typeface="Arial" panose="020B0604020202020204" pitchFamily="34" charset="0"/>
                <a:cs typeface="Arial" panose="020B0604020202020204" pitchFamily="34" charset="0"/>
              </a:rPr>
              <a:t>links to the aim of Sperry’s study which was to study how the behaviour of split-brain patients during tactile and visual tasks would be affected by having a severed corpus callosum.</a:t>
            </a:r>
          </a:p>
          <a:p>
            <a:endParaRPr lang="en-GB" sz="2400" dirty="0">
              <a:solidFill>
                <a:prstClr val="black"/>
              </a:solidFill>
              <a:latin typeface="Arial" panose="020B0604020202020204" pitchFamily="34" charset="0"/>
              <a:cs typeface="Arial" panose="020B0604020202020204" pitchFamily="34" charset="0"/>
            </a:endParaRPr>
          </a:p>
          <a:p>
            <a:r>
              <a:rPr lang="en-GB" sz="2400" b="1" dirty="0" smtClean="0">
                <a:solidFill>
                  <a:prstClr val="black"/>
                </a:solidFill>
                <a:latin typeface="Arial" panose="020B0604020202020204" pitchFamily="34" charset="0"/>
                <a:cs typeface="Arial" panose="020B0604020202020204" pitchFamily="34" charset="0"/>
              </a:rPr>
              <a:t>Point</a:t>
            </a:r>
            <a:r>
              <a:rPr lang="en-GB" sz="2400" dirty="0" smtClean="0">
                <a:solidFill>
                  <a:prstClr val="black"/>
                </a:solidFill>
                <a:latin typeface="Arial" panose="020B0604020202020204" pitchFamily="34" charset="0"/>
                <a:cs typeface="Arial" panose="020B0604020202020204" pitchFamily="34" charset="0"/>
              </a:rPr>
              <a:t>: The </a:t>
            </a:r>
            <a:r>
              <a:rPr lang="en-GB" sz="2400" dirty="0">
                <a:solidFill>
                  <a:prstClr val="black"/>
                </a:solidFill>
                <a:latin typeface="Arial" panose="020B0604020202020204" pitchFamily="34" charset="0"/>
                <a:cs typeface="Arial" panose="020B0604020202020204" pitchFamily="34" charset="0"/>
              </a:rPr>
              <a:t>biological area assumes that behaviour is determined by physiological causes. </a:t>
            </a:r>
            <a:endParaRPr lang="en-GB" sz="2400" dirty="0" smtClean="0">
              <a:solidFill>
                <a:prstClr val="black"/>
              </a:solidFill>
              <a:latin typeface="Arial" panose="020B0604020202020204" pitchFamily="34" charset="0"/>
              <a:cs typeface="Arial" panose="020B0604020202020204" pitchFamily="34" charset="0"/>
            </a:endParaRPr>
          </a:p>
          <a:p>
            <a:r>
              <a:rPr lang="en-GB" sz="2400" b="1" dirty="0" smtClean="0">
                <a:solidFill>
                  <a:prstClr val="black"/>
                </a:solidFill>
                <a:latin typeface="Arial" panose="020B0604020202020204" pitchFamily="34" charset="0"/>
                <a:cs typeface="Arial" panose="020B0604020202020204" pitchFamily="34" charset="0"/>
              </a:rPr>
              <a:t>Context</a:t>
            </a:r>
            <a:r>
              <a:rPr lang="en-GB" sz="2400" dirty="0" smtClean="0">
                <a:solidFill>
                  <a:prstClr val="black"/>
                </a:solidFill>
                <a:latin typeface="Arial" panose="020B0604020202020204" pitchFamily="34" charset="0"/>
                <a:cs typeface="Arial" panose="020B0604020202020204" pitchFamily="34" charset="0"/>
              </a:rPr>
              <a:t>: This </a:t>
            </a:r>
            <a:r>
              <a:rPr lang="en-GB" sz="2400" dirty="0">
                <a:solidFill>
                  <a:prstClr val="black"/>
                </a:solidFill>
                <a:latin typeface="Arial" panose="020B0604020202020204" pitchFamily="34" charset="0"/>
                <a:cs typeface="Arial" panose="020B0604020202020204" pitchFamily="34" charset="0"/>
              </a:rPr>
              <a:t>was supported by Sperry’s finding that split-brain patients could not verbally describe visual information presented to their left visual field, due to being sent to the right hemisphere where there are no language centres. </a:t>
            </a:r>
            <a:endParaRPr lang="en-GB" sz="2400" dirty="0" smtClean="0">
              <a:solidFill>
                <a:prstClr val="black"/>
              </a:solidFill>
              <a:latin typeface="Arial" panose="020B0604020202020204" pitchFamily="34" charset="0"/>
              <a:cs typeface="Arial" panose="020B0604020202020204" pitchFamily="34" charset="0"/>
            </a:endParaRPr>
          </a:p>
          <a:p>
            <a:r>
              <a:rPr lang="en-GB" sz="2400" b="1" dirty="0" smtClean="0">
                <a:solidFill>
                  <a:prstClr val="black"/>
                </a:solidFill>
                <a:latin typeface="Arial" panose="020B0604020202020204" pitchFamily="34" charset="0"/>
                <a:cs typeface="Arial" panose="020B0604020202020204" pitchFamily="34" charset="0"/>
              </a:rPr>
              <a:t>Explanation</a:t>
            </a:r>
            <a:r>
              <a:rPr lang="en-GB" sz="2400" dirty="0" smtClean="0">
                <a:solidFill>
                  <a:prstClr val="black"/>
                </a:solidFill>
                <a:latin typeface="Arial" panose="020B0604020202020204" pitchFamily="34" charset="0"/>
                <a:cs typeface="Arial" panose="020B0604020202020204" pitchFamily="34" charset="0"/>
              </a:rPr>
              <a:t>: This </a:t>
            </a:r>
            <a:r>
              <a:rPr lang="en-GB" sz="2400" dirty="0">
                <a:solidFill>
                  <a:prstClr val="black"/>
                </a:solidFill>
                <a:latin typeface="Arial" panose="020B0604020202020204" pitchFamily="34" charset="0"/>
                <a:cs typeface="Arial" panose="020B0604020202020204" pitchFamily="34" charset="0"/>
              </a:rPr>
              <a:t>behaviour was biologically determined by the split-brain patients’ brain physiology (lack of corpus callosum).</a:t>
            </a:r>
          </a:p>
        </p:txBody>
      </p:sp>
    </p:spTree>
    <p:extLst>
      <p:ext uri="{BB962C8B-B14F-4D97-AF65-F5344CB8AC3E}">
        <p14:creationId xmlns:p14="http://schemas.microsoft.com/office/powerpoint/2010/main" val="3588207933"/>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74" y="0"/>
            <a:ext cx="9159974" cy="1268760"/>
          </a:xfrm>
          <a:solidFill>
            <a:srgbClr val="FFFF00"/>
          </a:solidFill>
        </p:spPr>
        <p:txBody>
          <a:bodyPr>
            <a:noAutofit/>
          </a:bodyPr>
          <a:lstStyle/>
          <a:p>
            <a:r>
              <a:rPr lang="en-GB" sz="2800" dirty="0" smtClean="0"/>
              <a:t>Q6</a:t>
            </a:r>
            <a:r>
              <a:rPr lang="en-GB" sz="2800" dirty="0"/>
              <a:t>.	Explain how one core study supports the nature debate. (5) </a:t>
            </a:r>
          </a:p>
        </p:txBody>
      </p:sp>
      <p:sp>
        <p:nvSpPr>
          <p:cNvPr id="4" name="Rectangle 3"/>
          <p:cNvSpPr/>
          <p:nvPr/>
        </p:nvSpPr>
        <p:spPr>
          <a:xfrm>
            <a:off x="-15974" y="1490007"/>
            <a:ext cx="9144000" cy="5262979"/>
          </a:xfrm>
          <a:prstGeom prst="rect">
            <a:avLst/>
          </a:prstGeom>
        </p:spPr>
        <p:txBody>
          <a:bodyPr wrap="square">
            <a:spAutoFit/>
          </a:bodyPr>
          <a:lstStyle/>
          <a:p>
            <a:r>
              <a:rPr lang="en-GB" sz="2400" b="1" dirty="0" smtClean="0">
                <a:solidFill>
                  <a:prstClr val="black"/>
                </a:solidFill>
                <a:latin typeface="Arial" panose="020B0604020202020204" pitchFamily="34" charset="0"/>
                <a:cs typeface="Arial" panose="020B0604020202020204" pitchFamily="34" charset="0"/>
              </a:rPr>
              <a:t>Point: </a:t>
            </a:r>
            <a:r>
              <a:rPr lang="en-GB" sz="2400" dirty="0" smtClean="0">
                <a:solidFill>
                  <a:prstClr val="black"/>
                </a:solidFill>
                <a:latin typeface="Arial" panose="020B0604020202020204" pitchFamily="34" charset="0"/>
                <a:cs typeface="Arial" panose="020B0604020202020204" pitchFamily="34" charset="0"/>
              </a:rPr>
              <a:t>Casey </a:t>
            </a:r>
            <a:r>
              <a:rPr lang="en-GB" sz="2400" dirty="0">
                <a:solidFill>
                  <a:prstClr val="black"/>
                </a:solidFill>
                <a:latin typeface="Arial" panose="020B0604020202020204" pitchFamily="34" charset="0"/>
                <a:cs typeface="Arial" panose="020B0604020202020204" pitchFamily="34" charset="0"/>
              </a:rPr>
              <a:t>found that resistance to temptation is a relatively stable individual difference (4 year olds who were unable to delay gratification in the Marshmallow Test continued to show reduced self-control in tests carried out in their 20s and 30s). </a:t>
            </a:r>
            <a:endParaRPr lang="en-GB" sz="2400" dirty="0" smtClean="0">
              <a:solidFill>
                <a:prstClr val="black"/>
              </a:solidFill>
              <a:latin typeface="Arial" panose="020B0604020202020204" pitchFamily="34" charset="0"/>
              <a:cs typeface="Arial" panose="020B0604020202020204" pitchFamily="34" charset="0"/>
            </a:endParaRPr>
          </a:p>
          <a:p>
            <a:r>
              <a:rPr lang="en-GB" sz="2400" b="1" dirty="0" smtClean="0">
                <a:solidFill>
                  <a:prstClr val="black"/>
                </a:solidFill>
                <a:latin typeface="Arial" panose="020B0604020202020204" pitchFamily="34" charset="0"/>
                <a:cs typeface="Arial" panose="020B0604020202020204" pitchFamily="34" charset="0"/>
              </a:rPr>
              <a:t>Context: </a:t>
            </a:r>
            <a:r>
              <a:rPr lang="en-GB" sz="2400" dirty="0" smtClean="0">
                <a:solidFill>
                  <a:prstClr val="black"/>
                </a:solidFill>
                <a:latin typeface="Arial" panose="020B0604020202020204" pitchFamily="34" charset="0"/>
                <a:cs typeface="Arial" panose="020B0604020202020204" pitchFamily="34" charset="0"/>
              </a:rPr>
              <a:t>This </a:t>
            </a:r>
            <a:r>
              <a:rPr lang="en-GB" sz="2400" dirty="0">
                <a:solidFill>
                  <a:prstClr val="black"/>
                </a:solidFill>
                <a:latin typeface="Arial" panose="020B0604020202020204" pitchFamily="34" charset="0"/>
                <a:cs typeface="Arial" panose="020B0604020202020204" pitchFamily="34" charset="0"/>
              </a:rPr>
              <a:t>suggests that people may be born destined to be ‘low-delayers’ or ‘high-delayers’ </a:t>
            </a:r>
            <a:endParaRPr lang="en-GB" sz="2400" dirty="0" smtClean="0">
              <a:solidFill>
                <a:prstClr val="black"/>
              </a:solidFill>
              <a:latin typeface="Arial" panose="020B0604020202020204" pitchFamily="34" charset="0"/>
              <a:cs typeface="Arial" panose="020B0604020202020204" pitchFamily="34" charset="0"/>
            </a:endParaRPr>
          </a:p>
          <a:p>
            <a:r>
              <a:rPr lang="en-GB" sz="2400" b="1" dirty="0" smtClean="0">
                <a:solidFill>
                  <a:prstClr val="black"/>
                </a:solidFill>
                <a:latin typeface="Arial" panose="020B0604020202020204" pitchFamily="34" charset="0"/>
                <a:cs typeface="Arial" panose="020B0604020202020204" pitchFamily="34" charset="0"/>
              </a:rPr>
              <a:t>Explanation</a:t>
            </a:r>
            <a:r>
              <a:rPr lang="en-GB" sz="2400" dirty="0" smtClean="0">
                <a:solidFill>
                  <a:prstClr val="black"/>
                </a:solidFill>
                <a:latin typeface="Arial" panose="020B0604020202020204" pitchFamily="34" charset="0"/>
                <a:cs typeface="Arial" panose="020B0604020202020204" pitchFamily="34" charset="0"/>
              </a:rPr>
              <a:t>: determined </a:t>
            </a:r>
            <a:r>
              <a:rPr lang="en-GB" sz="2400" dirty="0">
                <a:solidFill>
                  <a:prstClr val="black"/>
                </a:solidFill>
                <a:latin typeface="Arial" panose="020B0604020202020204" pitchFamily="34" charset="0"/>
                <a:cs typeface="Arial" panose="020B0604020202020204" pitchFamily="34" charset="0"/>
              </a:rPr>
              <a:t>by genetic factors that control brain activity (‘nature’).</a:t>
            </a:r>
          </a:p>
          <a:p>
            <a:r>
              <a:rPr lang="en-GB" sz="2400" b="1" dirty="0" smtClean="0">
                <a:solidFill>
                  <a:prstClr val="black"/>
                </a:solidFill>
                <a:latin typeface="Arial" panose="020B0604020202020204" pitchFamily="34" charset="0"/>
                <a:cs typeface="Arial" panose="020B0604020202020204" pitchFamily="34" charset="0"/>
              </a:rPr>
              <a:t>Point</a:t>
            </a:r>
            <a:r>
              <a:rPr lang="en-GB" sz="2400" dirty="0" smtClean="0">
                <a:solidFill>
                  <a:prstClr val="black"/>
                </a:solidFill>
                <a:latin typeface="Arial" panose="020B0604020202020204" pitchFamily="34" charset="0"/>
                <a:cs typeface="Arial" panose="020B0604020202020204" pitchFamily="34" charset="0"/>
              </a:rPr>
              <a:t>: Casey </a:t>
            </a:r>
            <a:r>
              <a:rPr lang="en-GB" sz="2400" dirty="0">
                <a:solidFill>
                  <a:prstClr val="black"/>
                </a:solidFill>
                <a:latin typeface="Arial" panose="020B0604020202020204" pitchFamily="34" charset="0"/>
                <a:cs typeface="Arial" panose="020B0604020202020204" pitchFamily="34" charset="0"/>
              </a:rPr>
              <a:t>also found that low-delayers showed increased brain activity in the ventral striatum and decreased activity in the inferior frontal gyrus when trying to resist rewarding stimulus (happy faces) in No-Go trials. </a:t>
            </a:r>
            <a:endParaRPr lang="en-GB" sz="2400" dirty="0" smtClean="0">
              <a:solidFill>
                <a:prstClr val="black"/>
              </a:solidFill>
              <a:latin typeface="Arial" panose="020B0604020202020204" pitchFamily="34" charset="0"/>
              <a:cs typeface="Arial" panose="020B0604020202020204" pitchFamily="34" charset="0"/>
            </a:endParaRPr>
          </a:p>
          <a:p>
            <a:r>
              <a:rPr lang="en-GB" sz="2400" b="1" dirty="0" smtClean="0">
                <a:solidFill>
                  <a:prstClr val="black"/>
                </a:solidFill>
                <a:latin typeface="Arial" panose="020B0604020202020204" pitchFamily="34" charset="0"/>
                <a:cs typeface="Arial" panose="020B0604020202020204" pitchFamily="34" charset="0"/>
              </a:rPr>
              <a:t>Link to the debate: </a:t>
            </a:r>
            <a:r>
              <a:rPr lang="en-GB" sz="2400" dirty="0" smtClean="0">
                <a:solidFill>
                  <a:prstClr val="black"/>
                </a:solidFill>
                <a:latin typeface="Arial" panose="020B0604020202020204" pitchFamily="34" charset="0"/>
                <a:cs typeface="Arial" panose="020B0604020202020204" pitchFamily="34" charset="0"/>
              </a:rPr>
              <a:t>This </a:t>
            </a:r>
            <a:r>
              <a:rPr lang="en-GB" sz="2400" dirty="0">
                <a:solidFill>
                  <a:prstClr val="black"/>
                </a:solidFill>
                <a:latin typeface="Arial" panose="020B0604020202020204" pitchFamily="34" charset="0"/>
                <a:cs typeface="Arial" panose="020B0604020202020204" pitchFamily="34" charset="0"/>
              </a:rPr>
              <a:t>supports the idea that behaviour (self-control) is linked to biological factors in the brain (‘nature’).</a:t>
            </a:r>
          </a:p>
        </p:txBody>
      </p:sp>
    </p:spTree>
    <p:extLst>
      <p:ext uri="{BB962C8B-B14F-4D97-AF65-F5344CB8AC3E}">
        <p14:creationId xmlns:p14="http://schemas.microsoft.com/office/powerpoint/2010/main" val="13686260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0" y="764704"/>
            <a:ext cx="3779912" cy="5472608"/>
          </a:xfrm>
          <a:prstGeom prst="cloudCallout">
            <a:avLst>
              <a:gd name="adj1" fmla="val -46592"/>
              <a:gd name="adj2" fmla="val 609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Arial" panose="020B0604020202020204" pitchFamily="34" charset="0"/>
                <a:cs typeface="Arial" panose="020B0604020202020204" pitchFamily="34" charset="0"/>
              </a:rPr>
              <a:t>What is the greatest regret that you </a:t>
            </a:r>
            <a:r>
              <a:rPr lang="en-GB" sz="4000" dirty="0" smtClean="0">
                <a:solidFill>
                  <a:prstClr val="white"/>
                </a:solidFill>
                <a:latin typeface="Arial" panose="020B0604020202020204" pitchFamily="34" charset="0"/>
                <a:cs typeface="Arial" panose="020B0604020202020204" pitchFamily="34" charset="0"/>
              </a:rPr>
              <a:t>have?</a:t>
            </a:r>
            <a:endParaRPr lang="en-GB" sz="4000" dirty="0">
              <a:solidFill>
                <a:prstClr val="white"/>
              </a:solidFill>
              <a:latin typeface="Arial" panose="020B0604020202020204" pitchFamily="34" charset="0"/>
              <a:cs typeface="Arial" panose="020B0604020202020204" pitchFamily="34" charset="0"/>
            </a:endParaRPr>
          </a:p>
        </p:txBody>
      </p:sp>
      <p:pic>
        <p:nvPicPr>
          <p:cNvPr id="1026" name="Picture 2" descr="http://marlon-wayans.s3.amazonaws.com/mw_shop/No-RAgrets-Tattoo-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4066" y="4070232"/>
            <a:ext cx="3684275" cy="27877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i.pinimg.com/originals/44/8c/e1/448ce1655a239043aee158c0f719f61b.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06" t="8786" r="8874" b="21810"/>
          <a:stretch/>
        </p:blipFill>
        <p:spPr bwMode="auto">
          <a:xfrm>
            <a:off x="3779912" y="-57723"/>
            <a:ext cx="5092584" cy="4304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3668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628800"/>
            <a:ext cx="5746245" cy="3823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6582685"/>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974" y="0"/>
            <a:ext cx="9159974" cy="1196752"/>
          </a:xfrm>
          <a:solidFill>
            <a:srgbClr val="FFFF00"/>
          </a:solidFill>
          <a:ln>
            <a:noFill/>
          </a:ln>
        </p:spPr>
        <p:txBody>
          <a:bodyPr>
            <a:normAutofit fontScale="90000"/>
          </a:bodyPr>
          <a:lstStyle/>
          <a:p>
            <a:r>
              <a:rPr lang="en-GB" dirty="0" smtClean="0"/>
              <a:t>Biological Area: Paper 2 Exam Style Questions</a:t>
            </a:r>
            <a:endParaRPr lang="en-GB"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054" t="25000" r="30566" b="9375"/>
          <a:stretch/>
        </p:blipFill>
        <p:spPr bwMode="auto">
          <a:xfrm>
            <a:off x="539552" y="1556792"/>
            <a:ext cx="3743325"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109" t="34766" r="35059" b="9968"/>
          <a:stretch/>
        </p:blipFill>
        <p:spPr bwMode="auto">
          <a:xfrm rot="951706">
            <a:off x="5342466" y="1765650"/>
            <a:ext cx="3120716" cy="4647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7278024"/>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5" name="Shape 225"/>
          <p:cNvSpPr txBox="1">
            <a:spLocks noGrp="1"/>
          </p:cNvSpPr>
          <p:nvPr>
            <p:ph type="body" idx="1"/>
          </p:nvPr>
        </p:nvSpPr>
        <p:spPr>
          <a:xfrm>
            <a:off x="0" y="548680"/>
            <a:ext cx="9144000" cy="5832648"/>
          </a:xfrm>
          <a:prstGeom prst="rect">
            <a:avLst/>
          </a:prstGeom>
          <a:ln w="9525" cap="flat">
            <a:noFill/>
            <a:prstDash val="solid"/>
            <a:round/>
            <a:headEnd type="none" w="med" len="med"/>
            <a:tailEnd type="none" w="med" len="med"/>
          </a:ln>
        </p:spPr>
        <p:txBody>
          <a:bodyPr lIns="91425" tIns="91425" rIns="91425" bIns="91425" anchor="t" anchorCtr="0">
            <a:noAutofit/>
          </a:bodyPr>
          <a:lstStyle/>
          <a:p>
            <a:pPr marL="0" indent="0">
              <a:buNone/>
            </a:pPr>
            <a:r>
              <a:rPr lang="en-GB" sz="3600" b="1" dirty="0">
                <a:latin typeface="Arial" panose="020B0604020202020204" pitchFamily="34" charset="0"/>
                <a:cs typeface="Arial" panose="020B0604020202020204" pitchFamily="34" charset="0"/>
              </a:rPr>
              <a:t>Explain why this article </a:t>
            </a:r>
            <a:r>
              <a:rPr lang="en-GB" sz="3600" b="1" dirty="0" smtClean="0">
                <a:latin typeface="Arial" panose="020B0604020202020204" pitchFamily="34" charset="0"/>
                <a:cs typeface="Arial" panose="020B0604020202020204" pitchFamily="34" charset="0"/>
              </a:rPr>
              <a:t>is </a:t>
            </a:r>
            <a:r>
              <a:rPr lang="en-GB" sz="3600" b="1" dirty="0">
                <a:latin typeface="Arial" panose="020B0604020202020204" pitchFamily="34" charset="0"/>
                <a:cs typeface="Arial" panose="020B0604020202020204" pitchFamily="34" charset="0"/>
              </a:rPr>
              <a:t>relevant to </a:t>
            </a:r>
            <a:r>
              <a:rPr lang="en-GB" sz="3600" b="1" dirty="0" smtClean="0">
                <a:latin typeface="Arial" panose="020B0604020202020204" pitchFamily="34" charset="0"/>
                <a:cs typeface="Arial" panose="020B0604020202020204" pitchFamily="34" charset="0"/>
              </a:rPr>
              <a:t>… psychology</a:t>
            </a:r>
            <a:r>
              <a:rPr lang="en-GB" sz="3600" b="1" dirty="0">
                <a:latin typeface="Arial" panose="020B0604020202020204" pitchFamily="34" charset="0"/>
                <a:cs typeface="Arial" panose="020B0604020202020204" pitchFamily="34" charset="0"/>
              </a:rPr>
              <a:t>. (4)</a:t>
            </a:r>
          </a:p>
          <a:p>
            <a:pPr marL="457200"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Learn the </a:t>
            </a:r>
            <a:r>
              <a:rPr lang="en-GB" sz="3600" dirty="0" smtClean="0">
                <a:latin typeface="Arial" panose="020B0604020202020204" pitchFamily="34" charset="0"/>
                <a:cs typeface="Arial" panose="020B0604020202020204" pitchFamily="34" charset="0"/>
              </a:rPr>
              <a:t>assumptions </a:t>
            </a:r>
            <a:r>
              <a:rPr lang="en-GB" sz="3600" dirty="0">
                <a:latin typeface="Arial" panose="020B0604020202020204" pitchFamily="34" charset="0"/>
                <a:cs typeface="Arial" panose="020B0604020202020204" pitchFamily="34" charset="0"/>
              </a:rPr>
              <a:t>for each area / perspective</a:t>
            </a:r>
          </a:p>
          <a:p>
            <a:pPr marL="457200"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Highlight the key words and phrases that could be evidence of a particular area or perspective. </a:t>
            </a:r>
          </a:p>
          <a:p>
            <a:pPr marL="457200"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Explain what the area / perspective believes CAUSES behaviour</a:t>
            </a:r>
          </a:p>
          <a:p>
            <a:pPr marL="457200"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Link this to the article</a:t>
            </a:r>
          </a:p>
          <a:p>
            <a:pPr marL="457200"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Use quotes.</a:t>
            </a:r>
          </a:p>
        </p:txBody>
      </p:sp>
      <p:sp>
        <p:nvSpPr>
          <p:cNvPr id="7" name="Shape 224"/>
          <p:cNvSpPr txBox="1">
            <a:spLocks/>
          </p:cNvSpPr>
          <p:nvPr/>
        </p:nvSpPr>
        <p:spPr>
          <a:xfrm>
            <a:off x="1439652" y="2"/>
            <a:ext cx="6172200" cy="580925"/>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pPr algn="ctr"/>
            <a:r>
              <a:rPr lang="en-GB" sz="2800" kern="0" dirty="0"/>
              <a:t>Paper 2 Section C style Questions</a:t>
            </a:r>
            <a:endParaRPr lang="en" sz="2800" kern="0" dirty="0"/>
          </a:p>
        </p:txBody>
      </p:sp>
      <p:sp>
        <p:nvSpPr>
          <p:cNvPr id="4" name="TextBox 3"/>
          <p:cNvSpPr txBox="1"/>
          <p:nvPr/>
        </p:nvSpPr>
        <p:spPr>
          <a:xfrm>
            <a:off x="395536" y="678062"/>
            <a:ext cx="8424936" cy="4832092"/>
          </a:xfrm>
          <a:prstGeom prst="rect">
            <a:avLst/>
          </a:prstGeom>
          <a:solidFill>
            <a:srgbClr val="92D050"/>
          </a:solidFill>
        </p:spPr>
        <p:txBody>
          <a:bodyPr wrap="square" rtlCol="0">
            <a:spAutoFit/>
          </a:bodyPr>
          <a:lstStyle/>
          <a:p>
            <a:r>
              <a:rPr lang="en-GB" sz="4400" dirty="0" smtClean="0">
                <a:solidFill>
                  <a:prstClr val="black"/>
                </a:solidFill>
                <a:latin typeface="Arial" panose="020B0604020202020204" pitchFamily="34" charset="0"/>
                <a:cs typeface="Arial" panose="020B0604020202020204" pitchFamily="34" charset="0"/>
              </a:rPr>
              <a:t>2 marks for understanding the area</a:t>
            </a:r>
            <a:r>
              <a:rPr lang="en-GB" sz="4400" dirty="0">
                <a:solidFill>
                  <a:prstClr val="black"/>
                </a:solidFill>
                <a:latin typeface="Arial" panose="020B0604020202020204" pitchFamily="34" charset="0"/>
                <a:cs typeface="Arial" panose="020B0604020202020204" pitchFamily="34" charset="0"/>
              </a:rPr>
              <a:t> </a:t>
            </a:r>
            <a:r>
              <a:rPr lang="en-GB" sz="4400" dirty="0" smtClean="0">
                <a:solidFill>
                  <a:prstClr val="black"/>
                </a:solidFill>
                <a:latin typeface="Arial" panose="020B0604020202020204" pitchFamily="34" charset="0"/>
                <a:cs typeface="Arial" panose="020B0604020202020204" pitchFamily="34" charset="0"/>
              </a:rPr>
              <a:t>(e.g. behaviour is caused by brain activity, whether high or low) AO1</a:t>
            </a:r>
          </a:p>
          <a:p>
            <a:endParaRPr lang="en-GB" sz="4400" dirty="0" smtClean="0">
              <a:solidFill>
                <a:prstClr val="black"/>
              </a:solidFill>
              <a:latin typeface="Arial" panose="020B0604020202020204" pitchFamily="34" charset="0"/>
              <a:cs typeface="Arial" panose="020B0604020202020204" pitchFamily="34" charset="0"/>
            </a:endParaRPr>
          </a:p>
          <a:p>
            <a:r>
              <a:rPr lang="en-GB" sz="4400" dirty="0" smtClean="0">
                <a:solidFill>
                  <a:prstClr val="black"/>
                </a:solidFill>
                <a:latin typeface="Arial" panose="020B0604020202020204" pitchFamily="34" charset="0"/>
                <a:cs typeface="Arial" panose="020B0604020202020204" pitchFamily="34" charset="0"/>
              </a:rPr>
              <a:t>2 marks for linking to the source / story AO2</a:t>
            </a:r>
          </a:p>
        </p:txBody>
      </p:sp>
    </p:spTree>
    <p:extLst>
      <p:ext uri="{BB962C8B-B14F-4D97-AF65-F5344CB8AC3E}">
        <p14:creationId xmlns:p14="http://schemas.microsoft.com/office/powerpoint/2010/main" val="149696316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5" name="Shape 225"/>
          <p:cNvSpPr txBox="1">
            <a:spLocks noGrp="1"/>
          </p:cNvSpPr>
          <p:nvPr>
            <p:ph type="body" idx="1"/>
          </p:nvPr>
        </p:nvSpPr>
        <p:spPr>
          <a:xfrm>
            <a:off x="0" y="548680"/>
            <a:ext cx="9144000" cy="5832648"/>
          </a:xfrm>
          <a:prstGeom prst="rect">
            <a:avLst/>
          </a:prstGeom>
          <a:ln w="9525" cap="flat">
            <a:noFill/>
            <a:prstDash val="solid"/>
            <a:round/>
            <a:headEnd type="none" w="med" len="med"/>
            <a:tailEnd type="none" w="med" len="med"/>
          </a:ln>
        </p:spPr>
        <p:txBody>
          <a:bodyPr lIns="91425" tIns="91425" rIns="91425" bIns="91425" anchor="t" anchorCtr="0">
            <a:noAutofit/>
          </a:bodyPr>
          <a:lstStyle/>
          <a:p>
            <a:pPr marL="0" lvl="0" indent="0">
              <a:buNone/>
            </a:pPr>
            <a:r>
              <a:rPr lang="en-GB" sz="4000" dirty="0">
                <a:cs typeface="Arial" panose="020B0604020202020204" pitchFamily="34" charset="0"/>
              </a:rPr>
              <a:t>Briefly outline one </a:t>
            </a:r>
            <a:r>
              <a:rPr lang="en-GB" sz="4000" b="1" dirty="0">
                <a:cs typeface="Arial" panose="020B0604020202020204" pitchFamily="34" charset="0"/>
              </a:rPr>
              <a:t>core study </a:t>
            </a:r>
            <a:r>
              <a:rPr lang="en-GB" sz="4000" dirty="0">
                <a:cs typeface="Arial" panose="020B0604020202020204" pitchFamily="34" charset="0"/>
              </a:rPr>
              <a:t>and explain how it relates to this source [8]</a:t>
            </a:r>
          </a:p>
          <a:p>
            <a:pPr marL="457200" indent="-457200">
              <a:buFont typeface="Arial" panose="020B0604020202020204" pitchFamily="34" charset="0"/>
              <a:buChar char="•"/>
            </a:pPr>
            <a:r>
              <a:rPr lang="en-GB" sz="4000" dirty="0" smtClean="0">
                <a:cs typeface="Arial" panose="020B0604020202020204" pitchFamily="34" charset="0"/>
              </a:rPr>
              <a:t>Aims, sample, procedure, results, conclusions – 5 marks</a:t>
            </a:r>
            <a:endParaRPr lang="en-GB" sz="4000" dirty="0">
              <a:cs typeface="Arial" panose="020B0604020202020204" pitchFamily="34" charset="0"/>
            </a:endParaRPr>
          </a:p>
          <a:p>
            <a:pPr marL="457200" indent="-457200">
              <a:buFont typeface="Arial" panose="020B0604020202020204" pitchFamily="34" charset="0"/>
              <a:buChar char="•"/>
            </a:pPr>
            <a:r>
              <a:rPr lang="en-GB" sz="4000" dirty="0">
                <a:cs typeface="Arial" panose="020B0604020202020204" pitchFamily="34" charset="0"/>
              </a:rPr>
              <a:t>Highlight the key words and phrases that could be evidence of a particular area or perspective. </a:t>
            </a:r>
          </a:p>
          <a:p>
            <a:pPr marL="457200" indent="-457200">
              <a:buFont typeface="Arial" panose="020B0604020202020204" pitchFamily="34" charset="0"/>
              <a:buChar char="•"/>
            </a:pPr>
            <a:r>
              <a:rPr lang="en-GB" sz="4000" dirty="0" smtClean="0">
                <a:cs typeface="Arial" panose="020B0604020202020204" pitchFamily="34" charset="0"/>
              </a:rPr>
              <a:t>Link </a:t>
            </a:r>
            <a:r>
              <a:rPr lang="en-GB" sz="4000" dirty="0">
                <a:cs typeface="Arial" panose="020B0604020202020204" pitchFamily="34" charset="0"/>
              </a:rPr>
              <a:t>this to the </a:t>
            </a:r>
            <a:r>
              <a:rPr lang="en-GB" sz="4000" dirty="0" smtClean="0">
                <a:cs typeface="Arial" panose="020B0604020202020204" pitchFamily="34" charset="0"/>
              </a:rPr>
              <a:t>article </a:t>
            </a:r>
          </a:p>
          <a:p>
            <a:pPr marL="457200" indent="-457200">
              <a:buFont typeface="Arial" panose="020B0604020202020204" pitchFamily="34" charset="0"/>
              <a:buChar char="•"/>
            </a:pPr>
            <a:r>
              <a:rPr lang="en-GB" sz="4000" dirty="0" smtClean="0">
                <a:cs typeface="Arial" panose="020B0604020202020204" pitchFamily="34" charset="0"/>
              </a:rPr>
              <a:t>Use </a:t>
            </a:r>
            <a:r>
              <a:rPr lang="en-GB" sz="4000" dirty="0">
                <a:cs typeface="Arial" panose="020B0604020202020204" pitchFamily="34" charset="0"/>
              </a:rPr>
              <a:t>quotes.</a:t>
            </a:r>
          </a:p>
        </p:txBody>
      </p:sp>
      <p:sp>
        <p:nvSpPr>
          <p:cNvPr id="7" name="Shape 224"/>
          <p:cNvSpPr txBox="1">
            <a:spLocks/>
          </p:cNvSpPr>
          <p:nvPr/>
        </p:nvSpPr>
        <p:spPr>
          <a:xfrm>
            <a:off x="1439652" y="2"/>
            <a:ext cx="6172200" cy="580925"/>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pPr algn="ctr"/>
            <a:r>
              <a:rPr lang="en-GB" sz="2800" kern="0" dirty="0"/>
              <a:t>Paper 2 Section C style Questions</a:t>
            </a:r>
            <a:endParaRPr lang="en" sz="2800" kern="0" dirty="0"/>
          </a:p>
        </p:txBody>
      </p:sp>
      <p:sp>
        <p:nvSpPr>
          <p:cNvPr id="4" name="TextBox 3"/>
          <p:cNvSpPr txBox="1"/>
          <p:nvPr/>
        </p:nvSpPr>
        <p:spPr>
          <a:xfrm>
            <a:off x="637320" y="1124744"/>
            <a:ext cx="7776864" cy="4708981"/>
          </a:xfrm>
          <a:prstGeom prst="rect">
            <a:avLst/>
          </a:prstGeom>
          <a:solidFill>
            <a:srgbClr val="92D050"/>
          </a:solidFill>
        </p:spPr>
        <p:txBody>
          <a:bodyPr wrap="square" rtlCol="0">
            <a:spAutoFit/>
          </a:bodyPr>
          <a:lstStyle/>
          <a:p>
            <a:r>
              <a:rPr lang="en-GB" sz="6000" dirty="0" smtClean="0">
                <a:solidFill>
                  <a:prstClr val="black"/>
                </a:solidFill>
                <a:latin typeface="Arial" panose="020B0604020202020204" pitchFamily="34" charset="0"/>
                <a:cs typeface="Arial" panose="020B0604020202020204" pitchFamily="34" charset="0"/>
              </a:rPr>
              <a:t>5 marks for detailing the study AO1</a:t>
            </a:r>
          </a:p>
          <a:p>
            <a:endParaRPr lang="en-GB" sz="6000" dirty="0" smtClean="0">
              <a:solidFill>
                <a:prstClr val="black"/>
              </a:solidFill>
              <a:latin typeface="Arial" panose="020B0604020202020204" pitchFamily="34" charset="0"/>
              <a:cs typeface="Arial" panose="020B0604020202020204" pitchFamily="34" charset="0"/>
            </a:endParaRPr>
          </a:p>
          <a:p>
            <a:r>
              <a:rPr lang="en-GB" sz="6000" dirty="0" smtClean="0">
                <a:solidFill>
                  <a:prstClr val="black"/>
                </a:solidFill>
                <a:latin typeface="Arial" panose="020B0604020202020204" pitchFamily="34" charset="0"/>
                <a:cs typeface="Arial" panose="020B0604020202020204" pitchFamily="34" charset="0"/>
              </a:rPr>
              <a:t>1 mark for linking to the source / story AO2 </a:t>
            </a:r>
          </a:p>
        </p:txBody>
      </p:sp>
    </p:spTree>
    <p:extLst>
      <p:ext uri="{BB962C8B-B14F-4D97-AF65-F5344CB8AC3E}">
        <p14:creationId xmlns:p14="http://schemas.microsoft.com/office/powerpoint/2010/main" val="12384676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5" name="Shape 225"/>
          <p:cNvSpPr txBox="1">
            <a:spLocks noGrp="1"/>
          </p:cNvSpPr>
          <p:nvPr>
            <p:ph type="body" idx="1"/>
          </p:nvPr>
        </p:nvSpPr>
        <p:spPr>
          <a:xfrm>
            <a:off x="0" y="548680"/>
            <a:ext cx="9144000" cy="5832648"/>
          </a:xfrm>
          <a:prstGeom prst="rect">
            <a:avLst/>
          </a:prstGeom>
          <a:ln w="9525" cap="flat">
            <a:noFill/>
            <a:prstDash val="solid"/>
            <a:round/>
            <a:headEnd type="none" w="med" len="med"/>
            <a:tailEnd type="none" w="med" len="med"/>
          </a:ln>
        </p:spPr>
        <p:txBody>
          <a:bodyPr lIns="91425" tIns="91425" rIns="91425" bIns="91425" anchor="t" anchorCtr="0">
            <a:noAutofit/>
          </a:bodyPr>
          <a:lstStyle/>
          <a:p>
            <a:pPr marL="457200" indent="-457200">
              <a:buFont typeface="Arial" panose="020B0604020202020204" pitchFamily="34" charset="0"/>
              <a:buChar char="•"/>
            </a:pPr>
            <a:r>
              <a:rPr lang="en-GB" sz="6000" dirty="0" smtClean="0">
                <a:cs typeface="Arial" panose="020B0604020202020204" pitchFamily="34" charset="0"/>
              </a:rPr>
              <a:t>Aim = neural correlates of delay of gratification (see if there are any areas of the brain that link to being able to resist temptation, </a:t>
            </a:r>
            <a:endParaRPr lang="en-GB" sz="6000" dirty="0">
              <a:cs typeface="Arial" panose="020B0604020202020204" pitchFamily="34" charset="0"/>
            </a:endParaRPr>
          </a:p>
        </p:txBody>
      </p:sp>
      <p:sp>
        <p:nvSpPr>
          <p:cNvPr id="7" name="Shape 224"/>
          <p:cNvSpPr txBox="1">
            <a:spLocks/>
          </p:cNvSpPr>
          <p:nvPr/>
        </p:nvSpPr>
        <p:spPr>
          <a:xfrm>
            <a:off x="1439652" y="2"/>
            <a:ext cx="6172200" cy="580925"/>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pPr algn="ctr"/>
            <a:r>
              <a:rPr lang="en-GB" sz="2800" kern="0" dirty="0"/>
              <a:t>Paper 2 Section C style Questions</a:t>
            </a:r>
            <a:endParaRPr lang="en" sz="2800" kern="0" dirty="0"/>
          </a:p>
        </p:txBody>
      </p:sp>
    </p:spTree>
    <p:extLst>
      <p:ext uri="{BB962C8B-B14F-4D97-AF65-F5344CB8AC3E}">
        <p14:creationId xmlns:p14="http://schemas.microsoft.com/office/powerpoint/2010/main" val="360924007"/>
      </p:ext>
    </p:extLst>
  </p:cSld>
  <p:clrMapOvr>
    <a:masterClrMapping/>
  </p:clrMapOvr>
  <p:transition spd="slow">
    <p:cut/>
  </p:transition>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5" name="Shape 225"/>
          <p:cNvSpPr txBox="1">
            <a:spLocks noGrp="1"/>
          </p:cNvSpPr>
          <p:nvPr>
            <p:ph type="body" idx="1"/>
          </p:nvPr>
        </p:nvSpPr>
        <p:spPr>
          <a:xfrm>
            <a:off x="0" y="548680"/>
            <a:ext cx="9144000" cy="5832648"/>
          </a:xfrm>
          <a:prstGeom prst="rect">
            <a:avLst/>
          </a:prstGeom>
          <a:ln w="9525" cap="flat">
            <a:noFill/>
            <a:prstDash val="solid"/>
            <a:round/>
            <a:headEnd type="none" w="med" len="med"/>
            <a:tailEnd type="none" w="med" len="med"/>
          </a:ln>
        </p:spPr>
        <p:txBody>
          <a:bodyPr lIns="91425" tIns="91425" rIns="91425" bIns="91425" anchor="t" anchorCtr="0">
            <a:noAutofit/>
          </a:bodyPr>
          <a:lstStyle/>
          <a:p>
            <a:pPr marL="457200" indent="-457200">
              <a:buFont typeface="Arial" panose="020B0604020202020204" pitchFamily="34" charset="0"/>
              <a:buChar char="•"/>
            </a:pPr>
            <a:r>
              <a:rPr lang="en-GB" sz="6600" dirty="0" smtClean="0">
                <a:cs typeface="Arial" panose="020B0604020202020204" pitchFamily="34" charset="0"/>
              </a:rPr>
              <a:t>Sample – </a:t>
            </a:r>
            <a:r>
              <a:rPr lang="en-GB" sz="6600" dirty="0" err="1" smtClean="0">
                <a:cs typeface="Arial" panose="020B0604020202020204" pitchFamily="34" charset="0"/>
              </a:rPr>
              <a:t>expt</a:t>
            </a:r>
            <a:r>
              <a:rPr lang="en-GB" sz="6600" dirty="0" smtClean="0">
                <a:cs typeface="Arial" panose="020B0604020202020204" pitchFamily="34" charset="0"/>
              </a:rPr>
              <a:t> 1 = 59, </a:t>
            </a:r>
            <a:r>
              <a:rPr lang="en-GB" sz="6600" dirty="0" err="1" smtClean="0">
                <a:cs typeface="Arial" panose="020B0604020202020204" pitchFamily="34" charset="0"/>
              </a:rPr>
              <a:t>expt</a:t>
            </a:r>
            <a:r>
              <a:rPr lang="en-GB" sz="6600" dirty="0" smtClean="0">
                <a:cs typeface="Arial" panose="020B0604020202020204" pitchFamily="34" charset="0"/>
              </a:rPr>
              <a:t> 2 = 26, male and female, Americans, previously studied in the Marshmallow test</a:t>
            </a:r>
            <a:endParaRPr lang="en-GB" sz="6600" dirty="0">
              <a:cs typeface="Arial" panose="020B0604020202020204" pitchFamily="34" charset="0"/>
            </a:endParaRPr>
          </a:p>
        </p:txBody>
      </p:sp>
      <p:sp>
        <p:nvSpPr>
          <p:cNvPr id="7" name="Shape 224"/>
          <p:cNvSpPr txBox="1">
            <a:spLocks/>
          </p:cNvSpPr>
          <p:nvPr/>
        </p:nvSpPr>
        <p:spPr>
          <a:xfrm>
            <a:off x="1439652" y="2"/>
            <a:ext cx="6172200" cy="580925"/>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pPr algn="ctr"/>
            <a:r>
              <a:rPr lang="en-GB" sz="2800" kern="0" dirty="0"/>
              <a:t>Paper 2 Section C style Questions</a:t>
            </a:r>
            <a:endParaRPr lang="en" sz="2800" kern="0" dirty="0"/>
          </a:p>
        </p:txBody>
      </p:sp>
    </p:spTree>
    <p:extLst>
      <p:ext uri="{BB962C8B-B14F-4D97-AF65-F5344CB8AC3E}">
        <p14:creationId xmlns:p14="http://schemas.microsoft.com/office/powerpoint/2010/main" val="1275932416"/>
      </p:ext>
    </p:extLst>
  </p:cSld>
  <p:clrMapOvr>
    <a:masterClrMapping/>
  </p:clrMapOvr>
  <p:transition spd="slow">
    <p:cut/>
  </p:transition>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5" name="Shape 225"/>
          <p:cNvSpPr txBox="1">
            <a:spLocks noGrp="1"/>
          </p:cNvSpPr>
          <p:nvPr>
            <p:ph type="body" idx="1"/>
          </p:nvPr>
        </p:nvSpPr>
        <p:spPr>
          <a:xfrm>
            <a:off x="0" y="548680"/>
            <a:ext cx="9144000" cy="5832648"/>
          </a:xfrm>
          <a:prstGeom prst="rect">
            <a:avLst/>
          </a:prstGeom>
          <a:ln w="9525" cap="flat">
            <a:noFill/>
            <a:prstDash val="solid"/>
            <a:round/>
            <a:headEnd type="none" w="med" len="med"/>
            <a:tailEnd type="none" w="med" len="med"/>
          </a:ln>
        </p:spPr>
        <p:txBody>
          <a:bodyPr lIns="91425" tIns="91425" rIns="91425" bIns="91425" anchor="t" anchorCtr="0">
            <a:noAutofit/>
          </a:bodyPr>
          <a:lstStyle/>
          <a:p>
            <a:pPr marL="457200" indent="-457200">
              <a:buFont typeface="Arial" panose="020B0604020202020204" pitchFamily="34" charset="0"/>
              <a:buChar char="•"/>
            </a:pPr>
            <a:r>
              <a:rPr lang="en-GB" sz="7200" dirty="0" smtClean="0">
                <a:cs typeface="Arial" panose="020B0604020202020204" pitchFamily="34" charset="0"/>
              </a:rPr>
              <a:t>Procedure – go / no-go tasks, hot/cool cues, on laptop, in fMRI. </a:t>
            </a:r>
            <a:endParaRPr lang="en-GB" sz="7200" dirty="0">
              <a:cs typeface="Arial" panose="020B0604020202020204" pitchFamily="34" charset="0"/>
            </a:endParaRPr>
          </a:p>
        </p:txBody>
      </p:sp>
      <p:sp>
        <p:nvSpPr>
          <p:cNvPr id="7" name="Shape 224"/>
          <p:cNvSpPr txBox="1">
            <a:spLocks/>
          </p:cNvSpPr>
          <p:nvPr/>
        </p:nvSpPr>
        <p:spPr>
          <a:xfrm>
            <a:off x="1439652" y="2"/>
            <a:ext cx="6172200" cy="580925"/>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pPr algn="ctr"/>
            <a:r>
              <a:rPr lang="en-GB" sz="2800" kern="0" dirty="0"/>
              <a:t>Paper 2 Section C style Questions</a:t>
            </a:r>
            <a:endParaRPr lang="en" sz="2800" kern="0" dirty="0"/>
          </a:p>
        </p:txBody>
      </p:sp>
    </p:spTree>
    <p:extLst>
      <p:ext uri="{BB962C8B-B14F-4D97-AF65-F5344CB8AC3E}">
        <p14:creationId xmlns:p14="http://schemas.microsoft.com/office/powerpoint/2010/main" val="2065670945"/>
      </p:ext>
    </p:extLst>
  </p:cSld>
  <p:clrMapOvr>
    <a:masterClrMapping/>
  </p:clrMapOvr>
  <p:transition spd="slow">
    <p:cut/>
  </p:transition>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5" name="Shape 225"/>
          <p:cNvSpPr txBox="1">
            <a:spLocks noGrp="1"/>
          </p:cNvSpPr>
          <p:nvPr>
            <p:ph type="body" idx="1"/>
          </p:nvPr>
        </p:nvSpPr>
        <p:spPr>
          <a:xfrm>
            <a:off x="0" y="548680"/>
            <a:ext cx="9144000" cy="5832648"/>
          </a:xfrm>
          <a:prstGeom prst="rect">
            <a:avLst/>
          </a:prstGeom>
          <a:ln w="9525" cap="flat">
            <a:noFill/>
            <a:prstDash val="solid"/>
            <a:round/>
            <a:headEnd type="none" w="med" len="med"/>
            <a:tailEnd type="none" w="med" len="med"/>
          </a:ln>
        </p:spPr>
        <p:txBody>
          <a:bodyPr lIns="91425" tIns="91425" rIns="91425" bIns="91425" anchor="t" anchorCtr="0">
            <a:noAutofit/>
          </a:bodyPr>
          <a:lstStyle/>
          <a:p>
            <a:pPr marL="457200" indent="-457200">
              <a:buFont typeface="Arial" panose="020B0604020202020204" pitchFamily="34" charset="0"/>
              <a:buChar char="•"/>
            </a:pPr>
            <a:r>
              <a:rPr lang="en-GB" sz="6600" dirty="0" smtClean="0">
                <a:cs typeface="Arial" panose="020B0604020202020204" pitchFamily="34" charset="0"/>
              </a:rPr>
              <a:t>Results – low delayers more errors on no-go tasks especially with hot cues, less activity in inferior frontal gyrus</a:t>
            </a:r>
            <a:endParaRPr lang="en-GB" sz="7200" dirty="0">
              <a:cs typeface="Arial" panose="020B0604020202020204" pitchFamily="34" charset="0"/>
            </a:endParaRPr>
          </a:p>
        </p:txBody>
      </p:sp>
      <p:sp>
        <p:nvSpPr>
          <p:cNvPr id="7" name="Shape 224"/>
          <p:cNvSpPr txBox="1">
            <a:spLocks/>
          </p:cNvSpPr>
          <p:nvPr/>
        </p:nvSpPr>
        <p:spPr>
          <a:xfrm>
            <a:off x="1439652" y="2"/>
            <a:ext cx="6172200" cy="580925"/>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pPr algn="ctr"/>
            <a:r>
              <a:rPr lang="en-GB" sz="2800" kern="0" dirty="0"/>
              <a:t>Paper 2 Section C style Questions</a:t>
            </a:r>
            <a:endParaRPr lang="en" sz="2800" kern="0" dirty="0"/>
          </a:p>
        </p:txBody>
      </p:sp>
    </p:spTree>
    <p:extLst>
      <p:ext uri="{BB962C8B-B14F-4D97-AF65-F5344CB8AC3E}">
        <p14:creationId xmlns:p14="http://schemas.microsoft.com/office/powerpoint/2010/main" val="2320723507"/>
      </p:ext>
    </p:extLst>
  </p:cSld>
  <p:clrMapOvr>
    <a:masterClrMapping/>
  </p:clrMapOvr>
  <p:transition spd="slow">
    <p:cut/>
  </p:transition>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5" name="Shape 225"/>
          <p:cNvSpPr txBox="1">
            <a:spLocks noGrp="1"/>
          </p:cNvSpPr>
          <p:nvPr>
            <p:ph type="body" idx="1"/>
          </p:nvPr>
        </p:nvSpPr>
        <p:spPr>
          <a:xfrm>
            <a:off x="0" y="548680"/>
            <a:ext cx="9144000" cy="5832648"/>
          </a:xfrm>
          <a:prstGeom prst="rect">
            <a:avLst/>
          </a:prstGeom>
          <a:ln w="9525" cap="flat">
            <a:noFill/>
            <a:prstDash val="solid"/>
            <a:round/>
            <a:headEnd type="none" w="med" len="med"/>
            <a:tailEnd type="none" w="med" len="med"/>
          </a:ln>
        </p:spPr>
        <p:txBody>
          <a:bodyPr lIns="91425" tIns="91425" rIns="91425" bIns="91425" anchor="t" anchorCtr="0">
            <a:noAutofit/>
          </a:bodyPr>
          <a:lstStyle/>
          <a:p>
            <a:pPr marL="457200" indent="-457200">
              <a:buFont typeface="Arial" panose="020B0604020202020204" pitchFamily="34" charset="0"/>
              <a:buChar char="•"/>
            </a:pPr>
            <a:r>
              <a:rPr lang="en-GB" sz="7200" dirty="0" smtClean="0">
                <a:cs typeface="Arial" panose="020B0604020202020204" pitchFamily="34" charset="0"/>
              </a:rPr>
              <a:t>Conclusion – IFG responsible for resisting temptation</a:t>
            </a:r>
            <a:endParaRPr lang="en-GB" sz="7200" dirty="0">
              <a:cs typeface="Arial" panose="020B0604020202020204" pitchFamily="34" charset="0"/>
            </a:endParaRPr>
          </a:p>
        </p:txBody>
      </p:sp>
      <p:sp>
        <p:nvSpPr>
          <p:cNvPr id="7" name="Shape 224"/>
          <p:cNvSpPr txBox="1">
            <a:spLocks/>
          </p:cNvSpPr>
          <p:nvPr/>
        </p:nvSpPr>
        <p:spPr>
          <a:xfrm>
            <a:off x="1439652" y="2"/>
            <a:ext cx="6172200" cy="580925"/>
          </a:xfrm>
          <a:prstGeom prst="rect">
            <a:avLst/>
          </a:prstGeom>
          <a:solidFill>
            <a:srgbClr val="FFFF00"/>
          </a:solidFill>
          <a:ln w="9525" cap="flat">
            <a:noFill/>
            <a:prstDash val="solid"/>
            <a:round/>
            <a:headEnd type="none" w="med" len="med"/>
            <a:tailEnd type="none" w="med" len="med"/>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pPr algn="ctr"/>
            <a:r>
              <a:rPr lang="en-GB" sz="2800" kern="0" dirty="0"/>
              <a:t>Paper 2 Section C style Questions</a:t>
            </a:r>
            <a:endParaRPr lang="en" sz="2800" kern="0" dirty="0"/>
          </a:p>
        </p:txBody>
      </p:sp>
    </p:spTree>
    <p:extLst>
      <p:ext uri="{BB962C8B-B14F-4D97-AF65-F5344CB8AC3E}">
        <p14:creationId xmlns:p14="http://schemas.microsoft.com/office/powerpoint/2010/main" val="348683773"/>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0"/>
            <a:ext cx="5838800" cy="6885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78606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emp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76672"/>
            <a:ext cx="8968968"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3401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908720"/>
            <a:ext cx="6390456" cy="4792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28604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340768"/>
            <a:ext cx="6991284" cy="4194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87706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052736"/>
            <a:ext cx="8990711" cy="4896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03702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692696"/>
            <a:ext cx="5001344" cy="5001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29457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0800" y="0"/>
            <a:ext cx="457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65052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kenawee.com/wp-content/uploads/2017/01/trade-forex-unemotionally-612x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9351" cy="4185978"/>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rot="16200000">
            <a:off x="800100" y="4305300"/>
            <a:ext cx="1371600" cy="2057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ight Arrow 4"/>
          <p:cNvSpPr/>
          <p:nvPr/>
        </p:nvSpPr>
        <p:spPr>
          <a:xfrm rot="16200000">
            <a:off x="3888875" y="4305299"/>
            <a:ext cx="1371600" cy="2057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Right Arrow 5"/>
          <p:cNvSpPr/>
          <p:nvPr/>
        </p:nvSpPr>
        <p:spPr>
          <a:xfrm rot="16200000">
            <a:off x="6896100" y="4305300"/>
            <a:ext cx="1371600" cy="2057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56457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xit" presetSubtype="21" fill="hold" grpId="0" nodeType="clickEffect">
                                  <p:stCondLst>
                                    <p:cond delay="0"/>
                                  </p:stCondLst>
                                  <p:childTnLst>
                                    <p:animEffect transition="out" filter="barn(inVertical)">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1"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0" nodeType="clickEffect">
                                  <p:stCondLst>
                                    <p:cond delay="0"/>
                                  </p:stCondLst>
                                  <p:childTnLst>
                                    <p:animEffect transition="out" filter="barn(inVertical)">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1"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0" nodeType="clickEffect">
                                  <p:stCondLst>
                                    <p:cond delay="0"/>
                                  </p:stCondLst>
                                  <p:childTnLst>
                                    <p:animEffect transition="out" filter="barn(inVertical)">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0" animBg="1"/>
      <p:bldP spid="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Starter: Self-Regulatory Inventory</a:t>
            </a:r>
            <a:endParaRPr lang="en-GB"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33" t="25820" r="25000" b="17601"/>
          <a:stretch/>
        </p:blipFill>
        <p:spPr bwMode="auto">
          <a:xfrm rot="1359836">
            <a:off x="513849" y="2280597"/>
            <a:ext cx="6417838" cy="3953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descr="C:\Users\Evagora\AppData\Local\Microsoft\Windows\Temporary Internet Files\Content.IE5\Q1ZWQBGZ\large-Tick-Mark-Check-Correct-Choose-Accurate-33.3-13398[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2370584"/>
            <a:ext cx="3276344" cy="377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782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0" y="0"/>
            <a:ext cx="5004048" cy="5949280"/>
          </a:xfrm>
          <a:prstGeom prst="cloudCallout">
            <a:avLst>
              <a:gd name="adj1" fmla="val -50624"/>
              <a:gd name="adj2" fmla="val 64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Arial" panose="020B0604020202020204" pitchFamily="34" charset="0"/>
                <a:cs typeface="Arial" panose="020B0604020202020204" pitchFamily="34" charset="0"/>
              </a:rPr>
              <a:t>Is there any point in being sorry about the past?</a:t>
            </a:r>
          </a:p>
        </p:txBody>
      </p:sp>
      <p:pic>
        <p:nvPicPr>
          <p:cNvPr id="7170" name="Picture 2" descr="http://mothers-meeting.com/wp-content/uploads/2012/01/508FA4F1-1283-4A26-87C8-593033B95E75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12776"/>
            <a:ext cx="4572000" cy="393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5057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15" y="923330"/>
            <a:ext cx="9156915" cy="3970318"/>
          </a:xfrm>
          <a:prstGeom prst="rect">
            <a:avLst/>
          </a:prstGeom>
          <a:noFill/>
        </p:spPr>
        <p:txBody>
          <a:bodyPr wrap="square" rtlCol="0">
            <a:spAutoFit/>
          </a:bodyPr>
          <a:lstStyle/>
          <a:p>
            <a:r>
              <a:rPr lang="en-GB" sz="2800" dirty="0">
                <a:solidFill>
                  <a:prstClr val="black"/>
                </a:solidFill>
                <a:latin typeface="Arial" panose="020B0604020202020204" pitchFamily="34" charset="0"/>
                <a:cs typeface="Arial" panose="020B0604020202020204" pitchFamily="34" charset="0"/>
              </a:rPr>
              <a:t>As the children in the </a:t>
            </a:r>
            <a:r>
              <a:rPr lang="en-GB" sz="2800" dirty="0" err="1">
                <a:solidFill>
                  <a:prstClr val="black"/>
                </a:solidFill>
                <a:latin typeface="Arial" panose="020B0604020202020204" pitchFamily="34" charset="0"/>
                <a:cs typeface="Arial" panose="020B0604020202020204" pitchFamily="34" charset="0"/>
              </a:rPr>
              <a:t>Mischel</a:t>
            </a:r>
            <a:r>
              <a:rPr lang="en-GB" sz="2800" dirty="0">
                <a:solidFill>
                  <a:prstClr val="black"/>
                </a:solidFill>
                <a:latin typeface="Arial" panose="020B0604020202020204" pitchFamily="34" charset="0"/>
                <a:cs typeface="Arial" panose="020B0604020202020204" pitchFamily="34" charset="0"/>
              </a:rPr>
              <a:t> original studies grew up, there were follow up studies and they tracked each child’s progress in a number of areas. </a:t>
            </a:r>
          </a:p>
          <a:p>
            <a:endParaRPr lang="en-GB" sz="2800" dirty="0">
              <a:solidFill>
                <a:prstClr val="black"/>
              </a:solidFill>
              <a:latin typeface="Arial" panose="020B0604020202020204" pitchFamily="34" charset="0"/>
              <a:cs typeface="Arial" panose="020B0604020202020204" pitchFamily="34" charset="0"/>
            </a:endParaRPr>
          </a:p>
          <a:p>
            <a:r>
              <a:rPr lang="en-GB" sz="2800" dirty="0">
                <a:solidFill>
                  <a:prstClr val="black"/>
                </a:solidFill>
                <a:latin typeface="Arial" panose="020B0604020202020204" pitchFamily="34" charset="0"/>
                <a:cs typeface="Arial" panose="020B0604020202020204" pitchFamily="34" charset="0"/>
              </a:rPr>
              <a:t>Those who COULD delay eating the marshmallow (high delayers) had higher SAT scores, lower levels of substance abuse, lower likelihood of obesity, better responses to stress, better social skills as reported by their parents. </a:t>
            </a:r>
          </a:p>
        </p:txBody>
      </p:sp>
      <p:sp>
        <p:nvSpPr>
          <p:cNvPr id="3" name="TextBox 2"/>
          <p:cNvSpPr txBox="1"/>
          <p:nvPr/>
        </p:nvSpPr>
        <p:spPr>
          <a:xfrm>
            <a:off x="0" y="0"/>
            <a:ext cx="9144000" cy="923330"/>
          </a:xfrm>
          <a:prstGeom prst="rect">
            <a:avLst/>
          </a:prstGeom>
          <a:solidFill>
            <a:srgbClr val="FFFF00"/>
          </a:solidFill>
        </p:spPr>
        <p:txBody>
          <a:bodyPr wrap="square" rtlCol="0">
            <a:spAutoFit/>
          </a:bodyPr>
          <a:lstStyle/>
          <a:p>
            <a:pPr algn="ctr"/>
            <a:r>
              <a:rPr lang="en-GB" sz="5400" dirty="0">
                <a:solidFill>
                  <a:prstClr val="black"/>
                </a:solidFill>
                <a:latin typeface="Arial" panose="020B0604020202020204" pitchFamily="34" charset="0"/>
                <a:cs typeface="Arial" panose="020B0604020202020204" pitchFamily="34" charset="0"/>
              </a:rPr>
              <a:t>High Delayers</a:t>
            </a:r>
          </a:p>
        </p:txBody>
      </p:sp>
      <p:pic>
        <p:nvPicPr>
          <p:cNvPr id="7170" name="Picture 2" descr="C:\Users\vevagora\AppData\Local\Microsoft\Windows\Temporary Internet Files\Content.IE5\0SC2H8C1\growing-up[1].jpg"/>
          <p:cNvPicPr>
            <a:picLocks noChangeAspect="1" noChangeArrowheads="1"/>
          </p:cNvPicPr>
          <p:nvPr/>
        </p:nvPicPr>
        <p:blipFill rotWithShape="1">
          <a:blip r:embed="rId2">
            <a:extLst>
              <a:ext uri="{28A0092B-C50C-407E-A947-70E740481C1C}">
                <a14:useLocalDpi xmlns:a14="http://schemas.microsoft.com/office/drawing/2010/main" val="0"/>
              </a:ext>
            </a:extLst>
          </a:blip>
          <a:srcRect t="26519" b="22246"/>
          <a:stretch/>
        </p:blipFill>
        <p:spPr bwMode="auto">
          <a:xfrm>
            <a:off x="2514600" y="4967243"/>
            <a:ext cx="3657601" cy="1873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6789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923330"/>
          </a:xfrm>
          <a:prstGeom prst="rect">
            <a:avLst/>
          </a:prstGeom>
          <a:solidFill>
            <a:srgbClr val="FFFF00"/>
          </a:solidFill>
        </p:spPr>
        <p:txBody>
          <a:bodyPr wrap="square" rtlCol="0">
            <a:spAutoFit/>
          </a:bodyPr>
          <a:lstStyle/>
          <a:p>
            <a:pPr algn="ctr"/>
            <a:r>
              <a:rPr lang="en-GB" sz="5400" dirty="0">
                <a:solidFill>
                  <a:prstClr val="black"/>
                </a:solidFill>
                <a:latin typeface="Arial" panose="020B0604020202020204" pitchFamily="34" charset="0"/>
                <a:cs typeface="Arial" panose="020B0604020202020204" pitchFamily="34" charset="0"/>
              </a:rPr>
              <a:t>High and Low Delayers</a:t>
            </a:r>
          </a:p>
        </p:txBody>
      </p:sp>
      <p:sp>
        <p:nvSpPr>
          <p:cNvPr id="6" name="TextBox 5"/>
          <p:cNvSpPr txBox="1"/>
          <p:nvPr/>
        </p:nvSpPr>
        <p:spPr>
          <a:xfrm>
            <a:off x="0" y="923330"/>
            <a:ext cx="9144000" cy="2862322"/>
          </a:xfrm>
          <a:prstGeom prst="rect">
            <a:avLst/>
          </a:prstGeom>
          <a:noFill/>
        </p:spPr>
        <p:txBody>
          <a:bodyPr wrap="square" rtlCol="0">
            <a:spAutoFit/>
          </a:bodyPr>
          <a:lstStyle/>
          <a:p>
            <a:r>
              <a:rPr lang="en-GB" sz="3600" dirty="0">
                <a:solidFill>
                  <a:prstClr val="black"/>
                </a:solidFill>
                <a:latin typeface="Arial" panose="020B0604020202020204" pitchFamily="34" charset="0"/>
                <a:cs typeface="Arial" panose="020B0604020202020204" pitchFamily="34" charset="0"/>
              </a:rPr>
              <a:t>Explain WHAT the long term effects of being a HIGH DELAYER as a child are. [4]</a:t>
            </a:r>
          </a:p>
          <a:p>
            <a:endParaRPr lang="en-GB" sz="3600" dirty="0">
              <a:solidFill>
                <a:prstClr val="black"/>
              </a:solidFill>
              <a:latin typeface="Arial" panose="020B0604020202020204" pitchFamily="34" charset="0"/>
              <a:cs typeface="Arial" panose="020B0604020202020204" pitchFamily="34" charset="0"/>
            </a:endParaRPr>
          </a:p>
          <a:p>
            <a:r>
              <a:rPr lang="en-GB" sz="3600" dirty="0">
                <a:solidFill>
                  <a:prstClr val="black"/>
                </a:solidFill>
                <a:latin typeface="Arial" panose="020B0604020202020204" pitchFamily="34" charset="0"/>
                <a:cs typeface="Arial" panose="020B0604020202020204" pitchFamily="34" charset="0"/>
              </a:rPr>
              <a:t>Explain WHAT the long term effects of being a LOW DELAYER as a child are. [4]</a:t>
            </a:r>
          </a:p>
        </p:txBody>
      </p:sp>
      <p:pic>
        <p:nvPicPr>
          <p:cNvPr id="6148" name="Picture 4" descr="https://s-media-cache-ak0.pinimg.com/736x/7c/03/f2/7c03f2549e240622e4051fed04fec7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698828"/>
            <a:ext cx="628650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0944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923331"/>
            <a:ext cx="9144000" cy="2554545"/>
          </a:xfrm>
          <a:prstGeom prst="rect">
            <a:avLst/>
          </a:prstGeom>
          <a:noFill/>
        </p:spPr>
        <p:txBody>
          <a:bodyPr wrap="square" rtlCol="0">
            <a:spAutoFit/>
          </a:bodyPr>
          <a:lstStyle/>
          <a:p>
            <a:r>
              <a:rPr lang="en-GB" sz="3200" dirty="0" smtClean="0">
                <a:solidFill>
                  <a:prstClr val="black"/>
                </a:solidFill>
                <a:latin typeface="Arial" panose="020B0604020202020204" pitchFamily="34" charset="0"/>
                <a:cs typeface="Arial" panose="020B0604020202020204" pitchFamily="34" charset="0"/>
              </a:rPr>
              <a:t>Performance </a:t>
            </a:r>
            <a:r>
              <a:rPr lang="en-GB" sz="3200" dirty="0">
                <a:solidFill>
                  <a:prstClr val="black"/>
                </a:solidFill>
                <a:latin typeface="Arial" panose="020B0604020202020204" pitchFamily="34" charset="0"/>
                <a:cs typeface="Arial" panose="020B0604020202020204" pitchFamily="34" charset="0"/>
              </a:rPr>
              <a:t>on a delay-of-gratification task in childhood predicted the efficiency with which the same individuals performed a cognitive control task (</a:t>
            </a:r>
            <a:r>
              <a:rPr lang="en-GB" sz="3200" dirty="0" smtClean="0">
                <a:solidFill>
                  <a:prstClr val="black"/>
                </a:solidFill>
                <a:latin typeface="Arial" panose="020B0604020202020204" pitchFamily="34" charset="0"/>
                <a:cs typeface="Arial" panose="020B0604020202020204" pitchFamily="34" charset="0"/>
              </a:rPr>
              <a:t>go / no-go </a:t>
            </a:r>
            <a:r>
              <a:rPr lang="en-GB" sz="3200" dirty="0">
                <a:solidFill>
                  <a:prstClr val="black"/>
                </a:solidFill>
                <a:latin typeface="Arial" panose="020B0604020202020204" pitchFamily="34" charset="0"/>
                <a:cs typeface="Arial" panose="020B0604020202020204" pitchFamily="34" charset="0"/>
              </a:rPr>
              <a:t>task) as adolescents and young adults. </a:t>
            </a:r>
          </a:p>
        </p:txBody>
      </p:sp>
      <p:sp>
        <p:nvSpPr>
          <p:cNvPr id="3" name="TextBox 2"/>
          <p:cNvSpPr txBox="1"/>
          <p:nvPr/>
        </p:nvSpPr>
        <p:spPr>
          <a:xfrm>
            <a:off x="0" y="0"/>
            <a:ext cx="9144000" cy="923330"/>
          </a:xfrm>
          <a:prstGeom prst="rect">
            <a:avLst/>
          </a:prstGeom>
          <a:solidFill>
            <a:srgbClr val="FFFF00"/>
          </a:solidFill>
        </p:spPr>
        <p:txBody>
          <a:bodyPr wrap="square" rtlCol="0">
            <a:spAutoFit/>
          </a:bodyPr>
          <a:lstStyle/>
          <a:p>
            <a:pPr algn="ctr"/>
            <a:r>
              <a:rPr lang="en-GB" sz="5400" dirty="0">
                <a:solidFill>
                  <a:prstClr val="black"/>
                </a:solidFill>
                <a:latin typeface="Arial" panose="020B0604020202020204" pitchFamily="34" charset="0"/>
                <a:cs typeface="Arial" panose="020B0604020202020204" pitchFamily="34" charset="0"/>
              </a:rPr>
              <a:t>Go and No Go Tasks</a:t>
            </a:r>
          </a:p>
        </p:txBody>
      </p:sp>
      <p:pic>
        <p:nvPicPr>
          <p:cNvPr id="1026" name="Picture 2" descr="C:\Users\vevagora\AppData\Local\Microsoft\Windows\Temporary Internet Files\Content.IE5\FJ3STFR1\575px-Go_sign.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663043"/>
            <a:ext cx="31242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4890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923331"/>
            <a:ext cx="9144000" cy="2554545"/>
          </a:xfrm>
          <a:prstGeom prst="rect">
            <a:avLst/>
          </a:prstGeom>
          <a:noFill/>
        </p:spPr>
        <p:txBody>
          <a:bodyPr wrap="square" rtlCol="0">
            <a:spAutoFit/>
          </a:bodyPr>
          <a:lstStyle/>
          <a:p>
            <a:r>
              <a:rPr lang="en-GB" sz="3200" dirty="0">
                <a:solidFill>
                  <a:prstClr val="black"/>
                </a:solidFill>
                <a:latin typeface="Arial" panose="020B0604020202020204" pitchFamily="34" charset="0"/>
                <a:cs typeface="Arial" panose="020B0604020202020204" pitchFamily="34" charset="0"/>
              </a:rPr>
              <a:t>Being able to delay gratification as a child strongly correlates to the capacity, in adulthood, to control thoughts and  actions, as reflected in performance on cognitive control tasks, and that the ability to control one’s thoughts and actions.</a:t>
            </a:r>
          </a:p>
        </p:txBody>
      </p:sp>
      <p:sp>
        <p:nvSpPr>
          <p:cNvPr id="3" name="TextBox 2"/>
          <p:cNvSpPr txBox="1"/>
          <p:nvPr/>
        </p:nvSpPr>
        <p:spPr>
          <a:xfrm>
            <a:off x="0" y="0"/>
            <a:ext cx="9144000" cy="923330"/>
          </a:xfrm>
          <a:prstGeom prst="rect">
            <a:avLst/>
          </a:prstGeom>
          <a:solidFill>
            <a:srgbClr val="FFFF00"/>
          </a:solidFill>
        </p:spPr>
        <p:txBody>
          <a:bodyPr wrap="square" rtlCol="0">
            <a:spAutoFit/>
          </a:bodyPr>
          <a:lstStyle/>
          <a:p>
            <a:pPr algn="ctr"/>
            <a:r>
              <a:rPr lang="en-GB" sz="5400" dirty="0">
                <a:solidFill>
                  <a:prstClr val="black"/>
                </a:solidFill>
                <a:latin typeface="Arial" panose="020B0604020202020204" pitchFamily="34" charset="0"/>
                <a:cs typeface="Arial" panose="020B0604020202020204" pitchFamily="34" charset="0"/>
              </a:rPr>
              <a:t>Go and No Go Tasks</a:t>
            </a:r>
          </a:p>
        </p:txBody>
      </p:sp>
      <p:pic>
        <p:nvPicPr>
          <p:cNvPr id="1026" name="Picture 2" descr="C:\Users\vevagora\AppData\Local\Microsoft\Windows\Temporary Internet Files\Content.IE5\FJ3STFR1\575px-Go_sign.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7981" y="3510533"/>
            <a:ext cx="3348037" cy="3348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2102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GB" dirty="0" smtClean="0"/>
              <a:t>Let’s try it!</a:t>
            </a:r>
            <a:endParaRPr lang="en-GB" dirty="0"/>
          </a:p>
        </p:txBody>
      </p:sp>
      <p:sp>
        <p:nvSpPr>
          <p:cNvPr id="3" name="Content Placeholder 2"/>
          <p:cNvSpPr>
            <a:spLocks noGrp="1"/>
          </p:cNvSpPr>
          <p:nvPr>
            <p:ph idx="1"/>
          </p:nvPr>
        </p:nvSpPr>
        <p:spPr/>
        <p:txBody>
          <a:bodyPr>
            <a:normAutofit/>
          </a:bodyPr>
          <a:lstStyle/>
          <a:p>
            <a:r>
              <a:rPr lang="en-GB" sz="3600" dirty="0" smtClean="0"/>
              <a:t>When you see a YELLOW circle, hit your buzzer!</a:t>
            </a:r>
          </a:p>
          <a:p>
            <a:r>
              <a:rPr lang="en-GB" sz="3600" dirty="0" smtClean="0"/>
              <a:t>When you see a PINK circle, don’t do anything at all.</a:t>
            </a:r>
          </a:p>
          <a:p>
            <a:r>
              <a:rPr lang="en-GB" sz="3600" dirty="0" smtClean="0"/>
              <a:t>In between each trial there will be a blank screen so you know the next one is coming</a:t>
            </a:r>
            <a:endParaRPr lang="en-GB" sz="3600" dirty="0"/>
          </a:p>
        </p:txBody>
      </p:sp>
    </p:spTree>
    <p:extLst>
      <p:ext uri="{BB962C8B-B14F-4D97-AF65-F5344CB8AC3E}">
        <p14:creationId xmlns:p14="http://schemas.microsoft.com/office/powerpoint/2010/main" val="5778689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565111"/>
            <a:ext cx="3456384" cy="3441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84515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78658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565111"/>
            <a:ext cx="3456384" cy="3441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36014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8445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565111"/>
            <a:ext cx="3456384" cy="3441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06286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i.ytimg.com/vi/cgwEP32bQ1Q/maxresdefaul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https://i.ytimg.com/vi/cgwEP32bQ1Q/maxresdefault.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198" name="Picture 6" descr="http://provisionhouse.org/wp-content/uploads/2016/08/Dog-tempt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666"/>
            <a:ext cx="4762500" cy="2676525"/>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6"/>
          <p:cNvSpPr/>
          <p:nvPr/>
        </p:nvSpPr>
        <p:spPr>
          <a:xfrm>
            <a:off x="4542556" y="7937"/>
            <a:ext cx="4499992" cy="2819846"/>
          </a:xfrm>
          <a:prstGeom prst="cloudCallout">
            <a:avLst>
              <a:gd name="adj1" fmla="val 49458"/>
              <a:gd name="adj2" fmla="val 417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solidFill>
                  <a:prstClr val="white"/>
                </a:solidFill>
                <a:latin typeface="Arial" panose="020B0604020202020204" pitchFamily="34" charset="0"/>
                <a:cs typeface="Arial" panose="020B0604020202020204" pitchFamily="34" charset="0"/>
              </a:rPr>
              <a:t>Can you resist temptation?</a:t>
            </a:r>
            <a:endParaRPr lang="en-GB" sz="4000" dirty="0">
              <a:solidFill>
                <a:prstClr val="white"/>
              </a:solidFill>
              <a:latin typeface="Arial" panose="020B0604020202020204" pitchFamily="34" charset="0"/>
              <a:cs typeface="Arial" panose="020B0604020202020204" pitchFamily="34" charset="0"/>
            </a:endParaRPr>
          </a:p>
        </p:txBody>
      </p:sp>
      <p:pic>
        <p:nvPicPr>
          <p:cNvPr id="8200" name="Picture 8" descr="http://3.bp.blogspot.com/_9m4cW4TDGOM/TP9hZchUb2I/AAAAAAAABFE/9ORSWIevaj8/s1600/tempt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 y="3051523"/>
            <a:ext cx="4758095" cy="380647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0" descr="https://1.bp.blogspot.com/-vwPoNBdm6w0/WF0V00efaCI/AAAAAAABI2c/Pqtc31xoN9gpw7mGMnn799GFZ7aCTbbWQCLcB/s640/trump%2Btweet%2Bbutton.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203"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l="20642"/>
          <a:stretch/>
        </p:blipFill>
        <p:spPr bwMode="auto">
          <a:xfrm>
            <a:off x="4897883" y="2993282"/>
            <a:ext cx="4119563"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98535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6785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844824"/>
            <a:ext cx="3456384"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54530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4387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844824"/>
            <a:ext cx="3456384"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29641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6226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565111"/>
            <a:ext cx="3456384" cy="3441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65585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9491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844824"/>
            <a:ext cx="3456384"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60311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7946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565111"/>
            <a:ext cx="3456384" cy="3441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34418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646331"/>
          </a:xfrm>
          <a:prstGeom prst="rect">
            <a:avLst/>
          </a:prstGeom>
          <a:solidFill>
            <a:srgbClr val="FFFF00"/>
          </a:solidFill>
        </p:spPr>
        <p:txBody>
          <a:bodyPr wrap="square" rtlCol="0">
            <a:spAutoFit/>
          </a:bodyPr>
          <a:lstStyle/>
          <a:p>
            <a:pPr algn="ctr"/>
            <a:r>
              <a:rPr lang="en-GB" sz="3600" dirty="0" smtClean="0">
                <a:solidFill>
                  <a:prstClr val="black"/>
                </a:solidFill>
                <a:latin typeface="Arial" panose="020B0604020202020204" pitchFamily="34" charset="0"/>
                <a:cs typeface="Arial" panose="020B0604020202020204" pitchFamily="34" charset="0"/>
              </a:rPr>
              <a:t>Personality Test</a:t>
            </a:r>
            <a:endParaRPr lang="en-GB" sz="3600" dirty="0">
              <a:solidFill>
                <a:prstClr val="black"/>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542" t="20000" r="52916" b="8667"/>
          <a:stretch/>
        </p:blipFill>
        <p:spPr bwMode="auto">
          <a:xfrm rot="1122241">
            <a:off x="2286419" y="1159173"/>
            <a:ext cx="4094837" cy="5442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C:\Users\vevagora\AppData\Local\Microsoft\Windows\Temporary Internet Files\Content.IE5\4RJG9KOS\school13[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268760"/>
            <a:ext cx="991169" cy="10081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022" y="6273225"/>
            <a:ext cx="9180021" cy="584775"/>
          </a:xfrm>
          <a:prstGeom prst="rect">
            <a:avLst/>
          </a:prstGeom>
          <a:solidFill>
            <a:srgbClr val="FFFF00"/>
          </a:solidFill>
        </p:spPr>
        <p:txBody>
          <a:bodyPr wrap="square" rtlCol="0">
            <a:spAutoFit/>
          </a:bodyPr>
          <a:lstStyle/>
          <a:p>
            <a:r>
              <a:rPr lang="en-GB" sz="3200" dirty="0" smtClean="0">
                <a:latin typeface="Arial" panose="020B0604020202020204" pitchFamily="34" charset="0"/>
                <a:cs typeface="Arial" panose="020B0604020202020204" pitchFamily="34" charset="0"/>
              </a:rPr>
              <a:t>Stretch and challenge - Name this rating scale</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603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4223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844824"/>
            <a:ext cx="3456384"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64568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12129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565111"/>
            <a:ext cx="3456384" cy="3441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38901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7839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844824"/>
            <a:ext cx="3456384"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66605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6781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844824"/>
            <a:ext cx="3456384"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63466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3727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844824"/>
            <a:ext cx="3456384"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94588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772101"/>
            <a:ext cx="5397069" cy="4524315"/>
          </a:xfrm>
          <a:prstGeom prst="rect">
            <a:avLst/>
          </a:prstGeom>
          <a:noFill/>
        </p:spPr>
        <p:txBody>
          <a:bodyPr wrap="square" rtlCol="0">
            <a:spAutoFit/>
          </a:bodyPr>
          <a:lstStyle/>
          <a:p>
            <a:r>
              <a:rPr lang="en-GB" sz="3200" dirty="0">
                <a:solidFill>
                  <a:prstClr val="black"/>
                </a:solidFill>
                <a:latin typeface="Arial" panose="020B0604020202020204" pitchFamily="34" charset="0"/>
                <a:cs typeface="Arial" panose="020B0604020202020204" pitchFamily="34" charset="0"/>
              </a:rPr>
              <a:t>Prep </a:t>
            </a:r>
            <a:endParaRPr lang="en-GB" sz="3200" dirty="0" smtClean="0">
              <a:solidFill>
                <a:prstClr val="black"/>
              </a:solidFill>
              <a:latin typeface="Arial" panose="020B0604020202020204" pitchFamily="34" charset="0"/>
              <a:cs typeface="Arial" panose="020B0604020202020204" pitchFamily="34" charset="0"/>
            </a:endParaRPr>
          </a:p>
          <a:p>
            <a:r>
              <a:rPr lang="en-GB" sz="3200" dirty="0" smtClean="0">
                <a:solidFill>
                  <a:prstClr val="black"/>
                </a:solidFill>
                <a:latin typeface="Arial" panose="020B0604020202020204" pitchFamily="34" charset="0"/>
                <a:cs typeface="Arial" panose="020B0604020202020204" pitchFamily="34" charset="0"/>
              </a:rPr>
              <a:t>Text </a:t>
            </a:r>
            <a:r>
              <a:rPr lang="en-GB" sz="3200" dirty="0">
                <a:solidFill>
                  <a:prstClr val="black"/>
                </a:solidFill>
                <a:latin typeface="Arial" panose="020B0604020202020204" pitchFamily="34" charset="0"/>
                <a:cs typeface="Arial" panose="020B0604020202020204" pitchFamily="34" charset="0"/>
              </a:rPr>
              <a:t>book questions </a:t>
            </a:r>
            <a:r>
              <a:rPr lang="en-GB" sz="3200" dirty="0" smtClean="0">
                <a:solidFill>
                  <a:prstClr val="black"/>
                </a:solidFill>
                <a:latin typeface="Arial" panose="020B0604020202020204" pitchFamily="34" charset="0"/>
                <a:cs typeface="Arial" panose="020B0604020202020204" pitchFamily="34" charset="0"/>
              </a:rPr>
              <a:t>(page 241)</a:t>
            </a:r>
            <a:endParaRPr lang="en-GB" sz="3200" dirty="0">
              <a:solidFill>
                <a:prstClr val="black"/>
              </a:solidFill>
              <a:latin typeface="Arial" panose="020B0604020202020204" pitchFamily="34" charset="0"/>
              <a:cs typeface="Arial" panose="020B0604020202020204" pitchFamily="34" charset="0"/>
            </a:endParaRPr>
          </a:p>
          <a:p>
            <a:endParaRPr lang="en-GB" sz="3200" dirty="0">
              <a:solidFill>
                <a:prstClr val="black"/>
              </a:solidFill>
              <a:latin typeface="Arial" panose="020B0604020202020204" pitchFamily="34" charset="0"/>
              <a:cs typeface="Arial" panose="020B0604020202020204" pitchFamily="34" charset="0"/>
            </a:endParaRPr>
          </a:p>
          <a:p>
            <a:r>
              <a:rPr lang="en-GB" sz="3200" b="1" dirty="0">
                <a:solidFill>
                  <a:prstClr val="black"/>
                </a:solidFill>
                <a:latin typeface="Arial" panose="020B0604020202020204" pitchFamily="34" charset="0"/>
                <a:cs typeface="Arial" panose="020B0604020202020204" pitchFamily="34" charset="0"/>
              </a:rPr>
              <a:t>Stretch and challenge</a:t>
            </a:r>
          </a:p>
          <a:p>
            <a:r>
              <a:rPr lang="en-GB" sz="3200" dirty="0">
                <a:solidFill>
                  <a:prstClr val="black"/>
                </a:solidFill>
                <a:latin typeface="Arial" panose="020B0604020202020204" pitchFamily="34" charset="0"/>
                <a:cs typeface="Arial" panose="020B0604020202020204" pitchFamily="34" charset="0"/>
              </a:rPr>
              <a:t>Watch videos 1-4 on </a:t>
            </a:r>
            <a:r>
              <a:rPr lang="en-GB" sz="3200" dirty="0" err="1">
                <a:solidFill>
                  <a:prstClr val="black"/>
                </a:solidFill>
                <a:latin typeface="Arial" panose="020B0604020202020204" pitchFamily="34" charset="0"/>
                <a:cs typeface="Arial" panose="020B0604020202020204" pitchFamily="34" charset="0"/>
              </a:rPr>
              <a:t>youtube</a:t>
            </a:r>
            <a:r>
              <a:rPr lang="en-GB" sz="3200" dirty="0">
                <a:solidFill>
                  <a:prstClr val="black"/>
                </a:solidFill>
                <a:latin typeface="Arial" panose="020B0604020202020204" pitchFamily="34" charset="0"/>
                <a:cs typeface="Arial" panose="020B0604020202020204" pitchFamily="34" charset="0"/>
              </a:rPr>
              <a:t> (Jonathan Evans – type in Casey OCR Psychology)</a:t>
            </a:r>
          </a:p>
        </p:txBody>
      </p:sp>
      <p:pic>
        <p:nvPicPr>
          <p:cNvPr id="1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660" t="23285" r="39646" b="11987"/>
          <a:stretch/>
        </p:blipFill>
        <p:spPr bwMode="auto">
          <a:xfrm rot="21162422">
            <a:off x="5928729" y="4584192"/>
            <a:ext cx="2137237" cy="213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0"/>
            <a:ext cx="5752531" cy="1754326"/>
          </a:xfrm>
          <a:prstGeom prst="rect">
            <a:avLst/>
          </a:prstGeom>
          <a:solidFill>
            <a:srgbClr val="FFFF00"/>
          </a:solidFill>
        </p:spPr>
        <p:txBody>
          <a:bodyPr wrap="square" rtlCol="0">
            <a:spAutoFit/>
          </a:bodyPr>
          <a:lstStyle/>
          <a:p>
            <a:pPr algn="ctr"/>
            <a:r>
              <a:rPr lang="en-GB" sz="3600" dirty="0">
                <a:solidFill>
                  <a:prstClr val="black"/>
                </a:solidFill>
                <a:latin typeface="Arial" panose="020B0604020202020204" pitchFamily="34" charset="0"/>
                <a:cs typeface="Arial" panose="020B0604020202020204" pitchFamily="34" charset="0"/>
              </a:rPr>
              <a:t>What </a:t>
            </a:r>
            <a:r>
              <a:rPr lang="en-GB" sz="3600" dirty="0" smtClean="0">
                <a:solidFill>
                  <a:prstClr val="black"/>
                </a:solidFill>
                <a:latin typeface="Arial" panose="020B0604020202020204" pitchFamily="34" charset="0"/>
                <a:cs typeface="Arial" panose="020B0604020202020204" pitchFamily="34" charset="0"/>
              </a:rPr>
              <a:t>Parts of </a:t>
            </a:r>
            <a:r>
              <a:rPr lang="en-GB" sz="3600" dirty="0">
                <a:solidFill>
                  <a:prstClr val="black"/>
                </a:solidFill>
                <a:latin typeface="Arial" panose="020B0604020202020204" pitchFamily="34" charset="0"/>
                <a:cs typeface="Arial" panose="020B0604020202020204" pitchFamily="34" charset="0"/>
              </a:rPr>
              <a:t>the Brain are Responsible for Giving into Temptation?</a:t>
            </a:r>
          </a:p>
        </p:txBody>
      </p:sp>
      <p:pic>
        <p:nvPicPr>
          <p:cNvPr id="14338" name="Picture 2" descr="Image result for ocr psychology text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0296" y="0"/>
            <a:ext cx="3456152" cy="43528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25069" y="6195646"/>
            <a:ext cx="4572000" cy="646331"/>
          </a:xfrm>
          <a:prstGeom prst="rect">
            <a:avLst/>
          </a:prstGeom>
        </p:spPr>
        <p:txBody>
          <a:bodyPr>
            <a:spAutoFit/>
          </a:bodyPr>
          <a:lstStyle/>
          <a:p>
            <a:r>
              <a:rPr lang="en-GB" dirty="0" smtClean="0">
                <a:hlinkClick r:id="rId4"/>
              </a:rPr>
              <a:t>https://www.youtube.com/watch?v=2leQcAYMdE4&amp;t=26s</a:t>
            </a:r>
            <a:r>
              <a:rPr lang="en-GB" dirty="0" smtClean="0"/>
              <a:t> </a:t>
            </a:r>
            <a:endParaRPr lang="en-GB" dirty="0"/>
          </a:p>
        </p:txBody>
      </p:sp>
    </p:spTree>
    <p:extLst>
      <p:ext uri="{BB962C8B-B14F-4D97-AF65-F5344CB8AC3E}">
        <p14:creationId xmlns:p14="http://schemas.microsoft.com/office/powerpoint/2010/main" val="191666529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71079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565111"/>
            <a:ext cx="3456384" cy="3441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90783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2386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565111"/>
            <a:ext cx="3456384" cy="3441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98911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18542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565111"/>
            <a:ext cx="3456384" cy="3441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296920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816728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565111"/>
            <a:ext cx="3456384" cy="3441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33740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82956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844824"/>
            <a:ext cx="3456384"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34372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572000" cy="215444"/>
          </a:xfrm>
          <a:prstGeom prst="rect">
            <a:avLst/>
          </a:prstGeom>
        </p:spPr>
        <p:txBody>
          <a:bodyPr>
            <a:spAutoFit/>
          </a:bodyPr>
          <a:lstStyle/>
          <a:p>
            <a:r>
              <a:rPr lang="en-GB" sz="800" dirty="0">
                <a:solidFill>
                  <a:prstClr val="black"/>
                </a:solidFill>
                <a:latin typeface="Arial" panose="020B0604020202020204" pitchFamily="34" charset="0"/>
                <a:hlinkClick r:id="rId2"/>
              </a:rPr>
              <a:t>https://www.youtube.com/watch?v=QX_oy9614HQ</a:t>
            </a:r>
            <a:r>
              <a:rPr lang="en-GB" sz="800" dirty="0">
                <a:solidFill>
                  <a:prstClr val="black"/>
                </a:solidFill>
                <a:latin typeface="Arial" panose="020B0604020202020204" pitchFamily="34" charset="0"/>
              </a:rPr>
              <a:t> </a:t>
            </a:r>
          </a:p>
        </p:txBody>
      </p:sp>
      <p:sp>
        <p:nvSpPr>
          <p:cNvPr id="6" name="Rectangle 5"/>
          <p:cNvSpPr/>
          <p:nvPr/>
        </p:nvSpPr>
        <p:spPr>
          <a:xfrm>
            <a:off x="0" y="135018"/>
            <a:ext cx="4572000" cy="230832"/>
          </a:xfrm>
          <a:prstGeom prst="rect">
            <a:avLst/>
          </a:prstGeom>
        </p:spPr>
        <p:txBody>
          <a:bodyPr>
            <a:spAutoFit/>
          </a:bodyPr>
          <a:lstStyle/>
          <a:p>
            <a:r>
              <a:rPr lang="en-GB" sz="900" u="sng" dirty="0">
                <a:solidFill>
                  <a:prstClr val="black"/>
                </a:solidFill>
                <a:latin typeface="Arial" panose="020B0604020202020204" pitchFamily="34" charset="0"/>
                <a:hlinkClick r:id="rId3"/>
              </a:rPr>
              <a:t>http://www.youtube.com/watch?v=b_ubVVnWglk</a:t>
            </a:r>
            <a:r>
              <a:rPr lang="en-GB" sz="900" u="sng" dirty="0">
                <a:solidFill>
                  <a:prstClr val="black"/>
                </a:solidFill>
                <a:latin typeface="Arial" panose="020B0604020202020204" pitchFamily="34" charset="0"/>
              </a:rPr>
              <a:t> </a:t>
            </a:r>
            <a:endParaRPr lang="en-GB" sz="900" dirty="0">
              <a:solidFill>
                <a:prstClr val="black"/>
              </a:solidFill>
              <a:latin typeface="Arial" panose="020B0604020202020204" pitchFamily="34" charset="0"/>
            </a:endParaRPr>
          </a:p>
        </p:txBody>
      </p:sp>
      <p:sp>
        <p:nvSpPr>
          <p:cNvPr id="7" name="Rectangle 6"/>
          <p:cNvSpPr/>
          <p:nvPr/>
        </p:nvSpPr>
        <p:spPr>
          <a:xfrm>
            <a:off x="0" y="349272"/>
            <a:ext cx="4572000" cy="246221"/>
          </a:xfrm>
          <a:prstGeom prst="rect">
            <a:avLst/>
          </a:prstGeom>
        </p:spPr>
        <p:txBody>
          <a:bodyPr>
            <a:spAutoFit/>
          </a:bodyPr>
          <a:lstStyle/>
          <a:p>
            <a:r>
              <a:rPr lang="en-GB" sz="1000" dirty="0">
                <a:solidFill>
                  <a:prstClr val="black"/>
                </a:solidFill>
                <a:latin typeface="Arial" panose="020B0604020202020204" pitchFamily="34" charset="0"/>
                <a:hlinkClick r:id="rId4"/>
              </a:rPr>
              <a:t>https://www.youtube.com/watch?v=KPZ5R9EA968</a:t>
            </a:r>
            <a:r>
              <a:rPr lang="en-GB" sz="1000" dirty="0">
                <a:solidFill>
                  <a:prstClr val="black"/>
                </a:solidFill>
                <a:latin typeface="Arial" panose="020B0604020202020204" pitchFamily="34" charset="0"/>
              </a:rPr>
              <a:t> </a:t>
            </a:r>
          </a:p>
        </p:txBody>
      </p:sp>
      <p:sp>
        <p:nvSpPr>
          <p:cNvPr id="8" name="Rectangle 7"/>
          <p:cNvSpPr/>
          <p:nvPr/>
        </p:nvSpPr>
        <p:spPr>
          <a:xfrm>
            <a:off x="0" y="596261"/>
            <a:ext cx="2751074" cy="246221"/>
          </a:xfrm>
          <a:prstGeom prst="rect">
            <a:avLst/>
          </a:prstGeom>
        </p:spPr>
        <p:txBody>
          <a:bodyPr wrap="none">
            <a:spAutoFit/>
          </a:bodyPr>
          <a:lstStyle/>
          <a:p>
            <a:r>
              <a:rPr lang="en-GB" sz="1000" u="sng" dirty="0">
                <a:solidFill>
                  <a:prstClr val="black"/>
                </a:solidFill>
                <a:latin typeface="Arial" panose="020B0604020202020204" pitchFamily="34" charset="0"/>
                <a:hlinkClick r:id="rId5"/>
              </a:rPr>
              <a:t>www.youtube.com/watch?v=Yo4WF3cSd9Q</a:t>
            </a:r>
            <a:r>
              <a:rPr lang="en-GB" sz="1000" u="sng" dirty="0">
                <a:solidFill>
                  <a:prstClr val="black"/>
                </a:solidFill>
                <a:latin typeface="Arial" panose="020B0604020202020204" pitchFamily="34" charset="0"/>
              </a:rPr>
              <a:t>  </a:t>
            </a:r>
            <a:endParaRPr lang="en-GB" sz="1000" dirty="0">
              <a:solidFill>
                <a:prstClr val="black"/>
              </a:solidFill>
              <a:latin typeface="Arial" panose="020B0604020202020204" pitchFamily="34" charset="0"/>
            </a:endParaRPr>
          </a:p>
        </p:txBody>
      </p:sp>
      <p:sp>
        <p:nvSpPr>
          <p:cNvPr id="9" name="Rectangle 8"/>
          <p:cNvSpPr/>
          <p:nvPr/>
        </p:nvSpPr>
        <p:spPr>
          <a:xfrm>
            <a:off x="-19860" y="861438"/>
            <a:ext cx="4591860" cy="246221"/>
          </a:xfrm>
          <a:prstGeom prst="rect">
            <a:avLst/>
          </a:prstGeom>
        </p:spPr>
        <p:txBody>
          <a:bodyPr wrap="square">
            <a:spAutoFit/>
          </a:bodyPr>
          <a:lstStyle/>
          <a:p>
            <a:r>
              <a:rPr lang="en-GB" sz="1000" dirty="0">
                <a:solidFill>
                  <a:prstClr val="black"/>
                </a:solidFill>
                <a:latin typeface="Arial" panose="020B0604020202020204" pitchFamily="34" charset="0"/>
                <a:hlinkClick r:id="rId6"/>
              </a:rPr>
              <a:t>https://www.youtube.com/watch?v=0b3SWsjWzdA</a:t>
            </a:r>
            <a:r>
              <a:rPr lang="en-GB" sz="1000" dirty="0">
                <a:solidFill>
                  <a:prstClr val="black"/>
                </a:solidFill>
                <a:latin typeface="Arial" panose="020B0604020202020204" pitchFamily="34" charset="0"/>
              </a:rPr>
              <a:t> </a:t>
            </a:r>
          </a:p>
        </p:txBody>
      </p:sp>
      <p:sp>
        <p:nvSpPr>
          <p:cNvPr id="2" name="TextBox 1"/>
          <p:cNvSpPr txBox="1"/>
          <p:nvPr/>
        </p:nvSpPr>
        <p:spPr>
          <a:xfrm>
            <a:off x="0" y="2386675"/>
            <a:ext cx="3022114" cy="3785652"/>
          </a:xfrm>
          <a:prstGeom prst="rect">
            <a:avLst/>
          </a:prstGeom>
          <a:solidFill>
            <a:srgbClr val="FFFF00"/>
          </a:solidFill>
        </p:spPr>
        <p:txBody>
          <a:bodyPr wrap="square" rtlCol="0">
            <a:spAutoFit/>
          </a:bodyPr>
          <a:lstStyle/>
          <a:p>
            <a:pPr marL="514350" indent="-514350">
              <a:buFont typeface="+mj-lt"/>
              <a:buAutoNum type="arabicPeriod"/>
            </a:pPr>
            <a:r>
              <a:rPr lang="en-GB" sz="2400" dirty="0">
                <a:solidFill>
                  <a:prstClr val="black"/>
                </a:solidFill>
                <a:latin typeface="Arial" panose="020B0604020202020204" pitchFamily="34" charset="0"/>
                <a:cs typeface="Arial" panose="020B0604020202020204" pitchFamily="34" charset="0"/>
              </a:rPr>
              <a:t>What behaviours do the children who </a:t>
            </a:r>
            <a:r>
              <a:rPr lang="en-GB" sz="2400" dirty="0" smtClean="0">
                <a:solidFill>
                  <a:prstClr val="black"/>
                </a:solidFill>
                <a:latin typeface="Arial" panose="020B0604020202020204" pitchFamily="34" charset="0"/>
                <a:cs typeface="Arial" panose="020B0604020202020204" pitchFamily="34" charset="0"/>
              </a:rPr>
              <a:t>EAT show</a:t>
            </a:r>
            <a:r>
              <a:rPr lang="en-GB" sz="2400" dirty="0">
                <a:solidFill>
                  <a:prstClr val="black"/>
                </a:solidFill>
                <a:latin typeface="Arial" panose="020B0604020202020204" pitchFamily="34" charset="0"/>
                <a:cs typeface="Arial" panose="020B0604020202020204" pitchFamily="34" charset="0"/>
              </a:rPr>
              <a:t>?</a:t>
            </a:r>
          </a:p>
          <a:p>
            <a:pPr marL="514350" indent="-514350">
              <a:buFont typeface="+mj-lt"/>
              <a:buAutoNum type="arabicPeriod"/>
            </a:pPr>
            <a:r>
              <a:rPr lang="en-GB" sz="2400" dirty="0">
                <a:solidFill>
                  <a:prstClr val="black"/>
                </a:solidFill>
                <a:latin typeface="Arial" panose="020B0604020202020204" pitchFamily="34" charset="0"/>
                <a:cs typeface="Arial" panose="020B0604020202020204" pitchFamily="34" charset="0"/>
              </a:rPr>
              <a:t>What behaviours do the children who DON’T eat show?</a:t>
            </a:r>
          </a:p>
          <a:p>
            <a:pPr marL="514350" indent="-514350">
              <a:buFont typeface="+mj-lt"/>
              <a:buAutoNum type="arabicPeriod"/>
            </a:pPr>
            <a:r>
              <a:rPr lang="en-GB" sz="2400" dirty="0">
                <a:solidFill>
                  <a:prstClr val="black"/>
                </a:solidFill>
                <a:latin typeface="Arial" panose="020B0604020202020204" pitchFamily="34" charset="0"/>
                <a:cs typeface="Arial" panose="020B0604020202020204" pitchFamily="34" charset="0"/>
              </a:rPr>
              <a:t>What is the difference between them?</a:t>
            </a:r>
          </a:p>
        </p:txBody>
      </p:sp>
      <p:sp>
        <p:nvSpPr>
          <p:cNvPr id="10" name="TextBox 9"/>
          <p:cNvSpPr txBox="1"/>
          <p:nvPr/>
        </p:nvSpPr>
        <p:spPr>
          <a:xfrm>
            <a:off x="3161331" y="0"/>
            <a:ext cx="5982669" cy="1938992"/>
          </a:xfrm>
          <a:prstGeom prst="rect">
            <a:avLst/>
          </a:prstGeom>
          <a:solidFill>
            <a:srgbClr val="FFFF00"/>
          </a:solidFill>
        </p:spPr>
        <p:txBody>
          <a:bodyPr wrap="square" rtlCol="0">
            <a:spAutoFit/>
          </a:bodyPr>
          <a:lstStyle/>
          <a:p>
            <a:pPr algn="ctr"/>
            <a:r>
              <a:rPr lang="en-GB" sz="4000" dirty="0">
                <a:solidFill>
                  <a:prstClr val="black"/>
                </a:solidFill>
                <a:latin typeface="Arial" panose="020B0604020202020204" pitchFamily="34" charset="0"/>
                <a:cs typeface="Arial" panose="020B0604020202020204" pitchFamily="34" charset="0"/>
              </a:rPr>
              <a:t>What Regions of the Brain are Responsible for Giving into Temptation?</a:t>
            </a:r>
          </a:p>
        </p:txBody>
      </p:sp>
      <p:sp>
        <p:nvSpPr>
          <p:cNvPr id="3" name="AutoShape 2" descr="https://i.ytimg.com/vi/4L-n8Z7G0ic/maxresdefaul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435"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r="21112"/>
          <a:stretch/>
        </p:blipFill>
        <p:spPr bwMode="auto">
          <a:xfrm>
            <a:off x="3022114" y="2096949"/>
            <a:ext cx="6121886" cy="4365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344828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15854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565111"/>
            <a:ext cx="3456384" cy="3441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93847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11225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844824"/>
            <a:ext cx="3456384"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593142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658897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844824"/>
            <a:ext cx="3456384"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912243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18249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565111"/>
            <a:ext cx="3456384" cy="3441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446860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810970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565111"/>
            <a:ext cx="3456384" cy="3441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12902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126163"/>
          </a:xfrm>
        </p:spPr>
        <p:txBody>
          <a:bodyPr>
            <a:normAutofit/>
          </a:bodyPr>
          <a:lstStyle/>
          <a:p>
            <a:pPr marL="742950" indent="-742950">
              <a:buFont typeface="+mj-lt"/>
              <a:buAutoNum type="arabicPeriod"/>
            </a:pPr>
            <a:r>
              <a:rPr lang="en-GB" sz="3600" dirty="0" smtClean="0">
                <a:latin typeface="Arial" panose="020B0604020202020204" pitchFamily="34" charset="0"/>
                <a:cs typeface="Arial" panose="020B0604020202020204" pitchFamily="34" charset="0"/>
              </a:rPr>
              <a:t>Delay of gratification</a:t>
            </a:r>
          </a:p>
          <a:p>
            <a:pPr marL="742950" indent="-742950">
              <a:buFont typeface="+mj-lt"/>
              <a:buAutoNum type="arabicPeriod"/>
            </a:pPr>
            <a:r>
              <a:rPr lang="en-GB" sz="3600" dirty="0" smtClean="0">
                <a:latin typeface="Arial" panose="020B0604020202020204" pitchFamily="34" charset="0"/>
                <a:cs typeface="Arial" panose="020B0604020202020204" pitchFamily="34" charset="0"/>
              </a:rPr>
              <a:t>Longitudinal study</a:t>
            </a:r>
          </a:p>
          <a:p>
            <a:pPr marL="742950" indent="-742950">
              <a:buFont typeface="+mj-lt"/>
              <a:buAutoNum type="arabicPeriod"/>
            </a:pPr>
            <a:r>
              <a:rPr lang="en-GB" sz="3600" dirty="0" smtClean="0">
                <a:latin typeface="Arial" panose="020B0604020202020204" pitchFamily="34" charset="0"/>
                <a:cs typeface="Arial" panose="020B0604020202020204" pitchFamily="34" charset="0"/>
              </a:rPr>
              <a:t>Cognitive control</a:t>
            </a:r>
          </a:p>
          <a:p>
            <a:pPr marL="742950" indent="-742950">
              <a:buFont typeface="+mj-lt"/>
              <a:buAutoNum type="arabicPeriod"/>
            </a:pPr>
            <a:r>
              <a:rPr lang="en-GB" sz="3600" dirty="0" smtClean="0">
                <a:latin typeface="Arial" panose="020B0604020202020204" pitchFamily="34" charset="0"/>
                <a:cs typeface="Arial" panose="020B0604020202020204" pitchFamily="34" charset="0"/>
              </a:rPr>
              <a:t>fMRI</a:t>
            </a:r>
          </a:p>
          <a:p>
            <a:pPr marL="742950" indent="-742950">
              <a:buFont typeface="+mj-lt"/>
              <a:buAutoNum type="arabicPeriod"/>
            </a:pPr>
            <a:r>
              <a:rPr lang="en-GB" sz="3600" dirty="0" smtClean="0">
                <a:latin typeface="Arial" panose="020B0604020202020204" pitchFamily="34" charset="0"/>
                <a:cs typeface="Arial" panose="020B0604020202020204" pitchFamily="34" charset="0"/>
              </a:rPr>
              <a:t>Inferior </a:t>
            </a:r>
            <a:r>
              <a:rPr lang="en-GB" sz="3600" dirty="0">
                <a:latin typeface="Arial" panose="020B0604020202020204" pitchFamily="34" charset="0"/>
                <a:cs typeface="Arial" panose="020B0604020202020204" pitchFamily="34" charset="0"/>
              </a:rPr>
              <a:t>frontal gyrus </a:t>
            </a:r>
            <a:endParaRPr lang="en-GB" sz="3600" dirty="0" smtClean="0">
              <a:latin typeface="Arial" panose="020B0604020202020204" pitchFamily="34" charset="0"/>
              <a:cs typeface="Arial" panose="020B0604020202020204" pitchFamily="34" charset="0"/>
            </a:endParaRPr>
          </a:p>
          <a:p>
            <a:pPr marL="742950" indent="-742950">
              <a:buFont typeface="+mj-lt"/>
              <a:buAutoNum type="arabicPeriod"/>
            </a:pPr>
            <a:r>
              <a:rPr lang="en-GB" sz="3600" dirty="0" smtClean="0">
                <a:latin typeface="Arial" panose="020B0604020202020204" pitchFamily="34" charset="0"/>
                <a:cs typeface="Arial" panose="020B0604020202020204" pitchFamily="34" charset="0"/>
              </a:rPr>
              <a:t>Prefrontal cortex </a:t>
            </a:r>
            <a:endParaRPr lang="en-GB" sz="3600" dirty="0">
              <a:latin typeface="Arial" panose="020B0604020202020204" pitchFamily="34" charset="0"/>
              <a:cs typeface="Arial" panose="020B0604020202020204" pitchFamily="34" charset="0"/>
            </a:endParaRPr>
          </a:p>
          <a:p>
            <a:pPr marL="742950" indent="-742950">
              <a:buFont typeface="+mj-lt"/>
              <a:buAutoNum type="arabicPeriod"/>
            </a:pPr>
            <a:r>
              <a:rPr lang="en-GB" sz="3600" dirty="0" smtClean="0">
                <a:latin typeface="Arial" panose="020B0604020202020204" pitchFamily="34" charset="0"/>
                <a:cs typeface="Arial" panose="020B0604020202020204" pitchFamily="34" charset="0"/>
              </a:rPr>
              <a:t>Ventral striatum</a:t>
            </a:r>
          </a:p>
          <a:p>
            <a:pPr marL="742950" indent="-742950">
              <a:buFont typeface="+mj-lt"/>
              <a:buAutoNum type="arabicPeriod"/>
            </a:pPr>
            <a:r>
              <a:rPr lang="en-GB" sz="3600" dirty="0" smtClean="0">
                <a:latin typeface="Arial" panose="020B0604020202020204" pitchFamily="34" charset="0"/>
                <a:cs typeface="Arial" panose="020B0604020202020204" pitchFamily="34" charset="0"/>
              </a:rPr>
              <a:t>Limbic system</a:t>
            </a:r>
          </a:p>
          <a:p>
            <a:pPr marL="742950" indent="-742950">
              <a:buFont typeface="+mj-lt"/>
              <a:buAutoNum type="arabicPeriod"/>
            </a:pPr>
            <a:r>
              <a:rPr lang="en-GB" sz="3600" dirty="0" smtClean="0">
                <a:cs typeface="Arial" panose="020B0604020202020204" pitchFamily="34" charset="0"/>
              </a:rPr>
              <a:t>The Marshmallow Test</a:t>
            </a:r>
            <a:endParaRPr lang="en-GB" sz="3600" dirty="0" smtClean="0">
              <a:latin typeface="Arial" panose="020B0604020202020204" pitchFamily="34" charset="0"/>
              <a:cs typeface="Arial" panose="020B0604020202020204" pitchFamily="34" charset="0"/>
            </a:endParaRPr>
          </a:p>
          <a:p>
            <a:endParaRPr lang="en-GB" dirty="0"/>
          </a:p>
        </p:txBody>
      </p:sp>
      <p:sp>
        <p:nvSpPr>
          <p:cNvPr id="6" name="Rectangle 5"/>
          <p:cNvSpPr/>
          <p:nvPr/>
        </p:nvSpPr>
        <p:spPr>
          <a:xfrm>
            <a:off x="4479635" y="2967335"/>
            <a:ext cx="184731" cy="923330"/>
          </a:xfrm>
          <a:prstGeom prst="rect">
            <a:avLst/>
          </a:prstGeom>
          <a:noFill/>
        </p:spPr>
        <p:txBody>
          <a:bodyPr wrap="none" lIns="91440" tIns="45720" rIns="91440" bIns="45720">
            <a:spAutoFit/>
          </a:bodyPr>
          <a:lstStyle/>
          <a:p>
            <a:pPr algn="ctr"/>
            <a:endParaRPr lang="en-US" sz="5400" b="1" spc="50" dirty="0">
              <a:ln w="9525" cmpd="sng">
                <a:solidFill>
                  <a:srgbClr val="4F81BD"/>
                </a:solidFill>
                <a:prstDash val="solid"/>
              </a:ln>
              <a:solidFill>
                <a:srgbClr val="70AD47">
                  <a:tint val="1000"/>
                </a:srgbClr>
              </a:solidFill>
              <a:effectLst>
                <a:glow rad="38100">
                  <a:srgbClr val="4F81BD">
                    <a:alpha val="40000"/>
                  </a:srgbClr>
                </a:glow>
              </a:effectLst>
              <a:latin typeface="Arial" panose="020B0604020202020204" pitchFamily="34" charset="0"/>
            </a:endParaRPr>
          </a:p>
        </p:txBody>
      </p:sp>
      <p:sp>
        <p:nvSpPr>
          <p:cNvPr id="5" name="Explosion 2 4"/>
          <p:cNvSpPr/>
          <p:nvPr/>
        </p:nvSpPr>
        <p:spPr>
          <a:xfrm>
            <a:off x="5148064" y="2690016"/>
            <a:ext cx="4176464" cy="2971232"/>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Arial" panose="020B0604020202020204" pitchFamily="34" charset="0"/>
            </a:endParaRPr>
          </a:p>
        </p:txBody>
      </p:sp>
      <p:sp>
        <p:nvSpPr>
          <p:cNvPr id="7" name="TextBox 6"/>
          <p:cNvSpPr txBox="1"/>
          <p:nvPr/>
        </p:nvSpPr>
        <p:spPr>
          <a:xfrm>
            <a:off x="5787734" y="3786392"/>
            <a:ext cx="2432304" cy="1477328"/>
          </a:xfrm>
          <a:prstGeom prst="rect">
            <a:avLst/>
          </a:prstGeom>
          <a:noFill/>
        </p:spPr>
        <p:txBody>
          <a:bodyPr wrap="square" rtlCol="0">
            <a:spAutoFit/>
          </a:bodyPr>
          <a:lstStyle/>
          <a:p>
            <a:r>
              <a:rPr lang="en-GB" dirty="0">
                <a:solidFill>
                  <a:prstClr val="black"/>
                </a:solidFill>
                <a:latin typeface="Arial" panose="020B0604020202020204" pitchFamily="34" charset="0"/>
                <a:cs typeface="Arial" panose="020B0604020202020204" pitchFamily="34" charset="0"/>
              </a:rPr>
              <a:t>Activity – Use IPAD / phone / books</a:t>
            </a:r>
          </a:p>
          <a:p>
            <a:r>
              <a:rPr lang="en-GB" dirty="0">
                <a:solidFill>
                  <a:prstClr val="black"/>
                </a:solidFill>
                <a:latin typeface="Arial" panose="020B0604020202020204" pitchFamily="34" charset="0"/>
                <a:cs typeface="Arial" panose="020B0604020202020204" pitchFamily="34" charset="0"/>
              </a:rPr>
              <a:t>Provide definitions for three of the key terms.</a:t>
            </a:r>
          </a:p>
        </p:txBody>
      </p:sp>
      <p:pic>
        <p:nvPicPr>
          <p:cNvPr id="3074" name="Picture 2" descr="http://www.imore.com/sites/imore.com/files/styles/large/public/topic_images/2014/topic_ipad_air_ipad_mini_0.png?itok=053pCsJ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4393" y="465918"/>
            <a:ext cx="1678986" cy="2238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79996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0345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565111"/>
            <a:ext cx="3456384" cy="3441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397484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64220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565111"/>
            <a:ext cx="3456384" cy="3441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541396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69803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Got it?</a:t>
            </a:r>
            <a:endParaRPr lang="en-GB" dirty="0"/>
          </a:p>
        </p:txBody>
      </p:sp>
      <p:sp>
        <p:nvSpPr>
          <p:cNvPr id="3" name="Content Placeholder 2"/>
          <p:cNvSpPr>
            <a:spLocks noGrp="1"/>
          </p:cNvSpPr>
          <p:nvPr>
            <p:ph idx="1"/>
          </p:nvPr>
        </p:nvSpPr>
        <p:spPr>
          <a:xfrm>
            <a:off x="251520" y="1600200"/>
            <a:ext cx="8435280" cy="4925144"/>
          </a:xfrm>
        </p:spPr>
        <p:txBody>
          <a:bodyPr>
            <a:normAutofit lnSpcReduction="10000"/>
          </a:bodyPr>
          <a:lstStyle/>
          <a:p>
            <a:r>
              <a:rPr lang="en-GB" dirty="0" smtClean="0"/>
              <a:t>For this study, Casey made the Go/No-Go task have “hot” and “cool” stimuli (not yellow and pink circles) to see how the responses differed between them</a:t>
            </a:r>
          </a:p>
          <a:p>
            <a:r>
              <a:rPr lang="en-GB" dirty="0" smtClean="0"/>
              <a:t>“Hot” = rewarding stimulus </a:t>
            </a:r>
            <a:r>
              <a:rPr lang="en-GB" dirty="0" smtClean="0">
                <a:sym typeface="Wingdings" panose="05000000000000000000" pitchFamily="2" charset="2"/>
              </a:rPr>
              <a:t> happy face</a:t>
            </a:r>
          </a:p>
          <a:p>
            <a:r>
              <a:rPr lang="en-GB" dirty="0" smtClean="0">
                <a:sym typeface="Wingdings" panose="05000000000000000000" pitchFamily="2" charset="2"/>
              </a:rPr>
              <a:t>“Cool” = neutral or fearful faces</a:t>
            </a:r>
          </a:p>
          <a:p>
            <a:r>
              <a:rPr lang="en-GB" dirty="0" smtClean="0">
                <a:sym typeface="Wingdings" panose="05000000000000000000" pitchFamily="2" charset="2"/>
              </a:rPr>
              <a:t>Casey wanted to see if the low delayers would make more errors in the task with “hot” stimuli because the brain couldn’t control the response to the hot cue</a:t>
            </a:r>
          </a:p>
          <a:p>
            <a:pPr marL="0" indent="0">
              <a:buNone/>
            </a:pPr>
            <a:endParaRPr lang="en-GB" dirty="0" smtClean="0"/>
          </a:p>
        </p:txBody>
      </p:sp>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6240" y="116632"/>
            <a:ext cx="1980128" cy="1320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774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Go/No-Go Tasks</a:t>
            </a:r>
            <a:endParaRPr lang="en-GB" dirty="0"/>
          </a:p>
        </p:txBody>
      </p:sp>
      <p:sp>
        <p:nvSpPr>
          <p:cNvPr id="3" name="Content Placeholder 2"/>
          <p:cNvSpPr>
            <a:spLocks noGrp="1"/>
          </p:cNvSpPr>
          <p:nvPr>
            <p:ph idx="1"/>
          </p:nvPr>
        </p:nvSpPr>
        <p:spPr/>
        <p:txBody>
          <a:bodyPr>
            <a:normAutofit fontScale="92500"/>
          </a:bodyPr>
          <a:lstStyle/>
          <a:p>
            <a:r>
              <a:rPr lang="en-GB" dirty="0" smtClean="0"/>
              <a:t>Each of the 59 Ps did 4 of these tasks at home on a laptop delivered to their home</a:t>
            </a:r>
          </a:p>
          <a:p>
            <a:r>
              <a:rPr lang="en-GB" dirty="0" smtClean="0"/>
              <a:t>Each face appeared for 500ms with a 1s interval.</a:t>
            </a:r>
          </a:p>
          <a:p>
            <a:r>
              <a:rPr lang="en-GB" dirty="0" smtClean="0"/>
              <a:t>Before each task, instructions appeared on the screen saying which face (male/female neutral face; fearful or happy face) was the </a:t>
            </a:r>
            <a:r>
              <a:rPr lang="en-GB" b="1" dirty="0" smtClean="0"/>
              <a:t>target stimulus</a:t>
            </a:r>
            <a:r>
              <a:rPr lang="en-GB" dirty="0" smtClean="0"/>
              <a:t> (Go/press button) and not to press the button for the other face (No-Go)</a:t>
            </a:r>
            <a:endParaRPr lang="en-GB" dirty="0"/>
          </a:p>
        </p:txBody>
      </p:sp>
    </p:spTree>
    <p:extLst>
      <p:ext uri="{BB962C8B-B14F-4D97-AF65-F5344CB8AC3E}">
        <p14:creationId xmlns:p14="http://schemas.microsoft.com/office/powerpoint/2010/main" val="33587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FFFF00"/>
          </a:solidFill>
        </p:spPr>
        <p:txBody>
          <a:bodyPr/>
          <a:lstStyle/>
          <a:p>
            <a:r>
              <a:rPr lang="en-GB" dirty="0" smtClean="0"/>
              <a:t>Ready to try it?</a:t>
            </a:r>
            <a:endParaRPr lang="en-GB" dirty="0"/>
          </a:p>
        </p:txBody>
      </p:sp>
      <p:sp>
        <p:nvSpPr>
          <p:cNvPr id="3" name="Content Placeholder 2"/>
          <p:cNvSpPr>
            <a:spLocks noGrp="1"/>
          </p:cNvSpPr>
          <p:nvPr>
            <p:ph idx="1"/>
          </p:nvPr>
        </p:nvSpPr>
        <p:spPr>
          <a:xfrm>
            <a:off x="457200" y="1600201"/>
            <a:ext cx="8229600" cy="2476872"/>
          </a:xfrm>
        </p:spPr>
        <p:txBody>
          <a:bodyPr>
            <a:normAutofit fontScale="92500" lnSpcReduction="10000"/>
          </a:bodyPr>
          <a:lstStyle/>
          <a:p>
            <a:pPr marL="0" indent="0">
              <a:buNone/>
            </a:pPr>
            <a:r>
              <a:rPr lang="en-GB" dirty="0" smtClean="0"/>
              <a:t>The target stimulus is the MALE NEUTRAL face.</a:t>
            </a:r>
          </a:p>
          <a:p>
            <a:pPr marL="0" indent="0">
              <a:buNone/>
            </a:pPr>
            <a:r>
              <a:rPr lang="en-GB" dirty="0" smtClean="0"/>
              <a:t>You should hit your buzzer if you see this.</a:t>
            </a:r>
          </a:p>
          <a:p>
            <a:pPr marL="0" indent="0">
              <a:buNone/>
            </a:pPr>
            <a:r>
              <a:rPr lang="en-GB" dirty="0" smtClean="0"/>
              <a:t>Do not do anything if you see the FEMALE NEUTRAL face.</a:t>
            </a:r>
            <a:endParaRPr lang="en-GB" dirty="0"/>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221088"/>
            <a:ext cx="8820472" cy="2170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726115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dericbownds.net/uploaded_images/m_unsex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404664"/>
            <a:ext cx="4248472" cy="5310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15536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76664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2362</TotalTime>
  <Words>6619</Words>
  <Application>Microsoft Office PowerPoint</Application>
  <PresentationFormat>On-screen Show (4:3)</PresentationFormat>
  <Paragraphs>833</Paragraphs>
  <Slides>307</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307</vt:i4>
      </vt:variant>
    </vt:vector>
  </HeadingPairs>
  <TitlesOfParts>
    <vt:vector size="315" baseType="lpstr">
      <vt:lpstr>Arial</vt:lpstr>
      <vt:lpstr>Arial Bold</vt:lpstr>
      <vt:lpstr>Calibri</vt:lpstr>
      <vt:lpstr>Cambria</vt:lpstr>
      <vt:lpstr>MS Mincho</vt:lpstr>
      <vt:lpstr>Times New Roman</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Biological Area = Key theme:  Regions of the Brain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Mischel’s Marshmallow Study: procedure</vt:lpstr>
      <vt:lpstr>But why are there these differences?</vt:lpstr>
      <vt:lpstr>But why are there these differences?</vt:lpstr>
      <vt:lpstr>PowerPoint Presentation</vt:lpstr>
      <vt:lpstr>PowerPoint Presentation</vt:lpstr>
      <vt:lpstr>Definitions</vt:lpstr>
      <vt:lpstr>HOT OR COOL?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Starter: Self-Regulatory Inventory</vt:lpstr>
      <vt:lpstr>PowerPoint Presentation</vt:lpstr>
      <vt:lpstr>PowerPoint Presentation</vt:lpstr>
      <vt:lpstr>PowerPoint Presentation</vt:lpstr>
      <vt:lpstr>PowerPoint Presentation</vt:lpstr>
      <vt:lpstr>Let’s try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Got it?</vt:lpstr>
      <vt:lpstr>The Go/No-Go Tasks</vt:lpstr>
      <vt:lpstr>Ready to try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Was that the “cool” version or the “hot” version?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 your whiteboard, rank the following:</vt:lpstr>
      <vt:lpstr>On your whiteboard, rank the following:</vt:lpstr>
      <vt:lpstr>On your whiteboard, rank the following:</vt:lpstr>
      <vt:lpstr>On your whiteboard, rank the following:</vt:lpstr>
      <vt:lpstr>On your whiteboard, rank the following:</vt:lpstr>
      <vt:lpstr>On your whiteboard, rank the following:</vt:lpstr>
      <vt:lpstr>On your whiteboard, rank the following:</vt:lpstr>
      <vt:lpstr>On your whiteboard, rank the following:</vt:lpstr>
      <vt:lpstr>On your whiteboard, rank the following:</vt:lpstr>
      <vt:lpstr>On your whiteboard, rank the following:</vt:lpstr>
      <vt:lpstr>On your whiteboard, rank the following:</vt:lpstr>
      <vt:lpstr>On your whiteboard, rank the following:</vt:lpstr>
      <vt:lpstr>On your whiteboard, rank the following:</vt:lpstr>
      <vt:lpstr>Metcalfe and Mischel (1999)</vt:lpstr>
      <vt:lpstr>Which is which?</vt:lpstr>
      <vt:lpstr>Start Thinking</vt:lpstr>
      <vt:lpstr>Relevance of all this?</vt:lpstr>
      <vt:lpstr>Casey’s Experiment</vt:lpstr>
      <vt:lpstr>Casey’s Experiment</vt:lpstr>
      <vt:lpstr>Longitudinal v Snapshot</vt:lpstr>
      <vt:lpstr>Longitudinal v Snapshot</vt:lpstr>
      <vt:lpstr>CASEY (2011): Sampling</vt:lpstr>
      <vt:lpstr>CASEY (2011): Sampling</vt:lpstr>
      <vt:lpstr>Experimental Method</vt:lpstr>
      <vt:lpstr>The Sample</vt:lpstr>
      <vt:lpstr>The Sample</vt:lpstr>
      <vt:lpstr>The Sample</vt:lpstr>
      <vt:lpstr>So how did Casey measure self-control in 40 year olds?</vt:lpstr>
      <vt:lpstr>EXPERIMENT 1 (of 2 experiments)</vt:lpstr>
      <vt:lpstr>2 x 2 Factoral Design</vt:lpstr>
      <vt:lpstr>RESULTS</vt:lpstr>
      <vt:lpstr>Conclusions </vt:lpstr>
      <vt:lpstr>Conclusions </vt:lpstr>
      <vt:lpstr>Experiment 2</vt:lpstr>
      <vt:lpstr>Participants</vt:lpstr>
      <vt:lpstr>CASEY (2011): Sample</vt:lpstr>
      <vt:lpstr>CASEY (2011): Sample</vt:lpstr>
      <vt:lpstr>CASEY (2011): Sample</vt:lpstr>
      <vt:lpstr>Participants</vt:lpstr>
      <vt:lpstr>PowerPoint Presentation</vt:lpstr>
      <vt:lpstr>PowerPoint Presentation</vt:lpstr>
      <vt:lpstr>Procedure</vt:lpstr>
      <vt:lpstr>Procedure</vt:lpstr>
      <vt:lpstr>Results</vt:lpstr>
      <vt:lpstr>Results</vt:lpstr>
      <vt:lpstr>Conclusion</vt:lpstr>
      <vt:lpstr>Maths Moment</vt:lpstr>
      <vt:lpstr>Timed Test</vt:lpstr>
      <vt:lpstr>PowerPoint Presentation</vt:lpstr>
      <vt:lpstr>Timed Test</vt:lpstr>
      <vt:lpstr>Timed Test</vt:lpstr>
      <vt:lpstr>Timed Test</vt:lpstr>
      <vt:lpstr>Evaluation of Casey</vt:lpstr>
      <vt:lpstr>CASEY (2011): Research Method</vt:lpstr>
      <vt:lpstr>CASEY (2011): Method</vt:lpstr>
      <vt:lpstr>CASEY (2011): Research Timeframe</vt:lpstr>
      <vt:lpstr>CASEY (2011): Research Timeframe</vt:lpstr>
      <vt:lpstr>CASEY (2011): Research Design</vt:lpstr>
      <vt:lpstr>CASEY (2011): Experimental Design</vt:lpstr>
      <vt:lpstr>CASEY (2011): Reliability</vt:lpstr>
      <vt:lpstr>CASEY (2011): Reliability</vt:lpstr>
      <vt:lpstr>CASEY (2011): Reliability</vt:lpstr>
      <vt:lpstr>CASEY (2011): Reliability</vt:lpstr>
      <vt:lpstr>CASEY (2011): Reliability</vt:lpstr>
      <vt:lpstr>CASEY (2011): Validity</vt:lpstr>
      <vt:lpstr>CASEY (2011): Demand Characteristics</vt:lpstr>
      <vt:lpstr>CASEY (2011): Demand Characteristics</vt:lpstr>
      <vt:lpstr>CASEY (2011): Is the Procedure Valid? </vt:lpstr>
      <vt:lpstr>CASEY (2011): Is the Procedure Valid? </vt:lpstr>
      <vt:lpstr>CASEY (2011): Strengths of Validity</vt:lpstr>
      <vt:lpstr>CASEY (2011): Weakness of Validity</vt:lpstr>
      <vt:lpstr>CASEY (2011): Is the Procedure Valid? </vt:lpstr>
      <vt:lpstr>CASEY (2011): Quantitative Data</vt:lpstr>
      <vt:lpstr>CASEY (2011): Quantitative Data</vt:lpstr>
      <vt:lpstr>CASEY (2011): Strengths of Quantitative Data</vt:lpstr>
      <vt:lpstr>CASEY (2011): Quantitative Data</vt:lpstr>
      <vt:lpstr>CASEY (2011): Ethics</vt:lpstr>
      <vt:lpstr>CASEY (2011): Ethics</vt:lpstr>
      <vt:lpstr>CASEY (2011): Ethics</vt:lpstr>
      <vt:lpstr>CASEY (2011): Ethics</vt:lpstr>
      <vt:lpstr>Comparing Sperry and Casey</vt:lpstr>
      <vt:lpstr>Comparing Sperry and Casey</vt:lpstr>
      <vt:lpstr>Comparing Sperry and Casey</vt:lpstr>
      <vt:lpstr>Comparing Sperry and Casey</vt:lpstr>
      <vt:lpstr>PowerPoint Presentation</vt:lpstr>
      <vt:lpstr>Comparing Sperry and Casey</vt:lpstr>
      <vt:lpstr>Explaining Sperry and Casey</vt:lpstr>
      <vt:lpstr>Explaining Sperry and Casey</vt:lpstr>
      <vt:lpstr>Explaining Sperry and Casey</vt:lpstr>
      <vt:lpstr>Comparing the 2 studies:  Classwork Exam Practice</vt:lpstr>
      <vt:lpstr>Comparing the 2 studies</vt:lpstr>
      <vt:lpstr>Comparing the 2 studies</vt:lpstr>
      <vt:lpstr>Comparing the 2 studies</vt:lpstr>
      <vt:lpstr>Comparing the 2 studies</vt:lpstr>
      <vt:lpstr>Comparing the 2 studies</vt:lpstr>
      <vt:lpstr>Comparing the 2 studies</vt:lpstr>
      <vt:lpstr>Comparing the 2 studies</vt:lpstr>
      <vt:lpstr>Comparing the 2 studies</vt:lpstr>
      <vt:lpstr>Comparing the 2 studies</vt:lpstr>
      <vt:lpstr>Comparing the 2 studies</vt:lpstr>
      <vt:lpstr>Comparing the 2 studies</vt:lpstr>
      <vt:lpstr>Comparing the 2 studies</vt:lpstr>
      <vt:lpstr>Comparing the 2 studies</vt:lpstr>
      <vt:lpstr>Comparing the 2 studies</vt:lpstr>
      <vt:lpstr>Comparing the 2 studies</vt:lpstr>
      <vt:lpstr>Comparing the 2 studies</vt:lpstr>
      <vt:lpstr>Comparing the 2 studies</vt:lpstr>
      <vt:lpstr>To what extent the contemporary study changes our understanding of the key theme. [3]</vt:lpstr>
      <vt:lpstr>Comparing the 2 studies:  Classwork Exam Practice</vt:lpstr>
      <vt:lpstr>Strengths and Weaknesses of the Biological Area</vt:lpstr>
      <vt:lpstr>Strengths and Weaknesses of the Biological Area</vt:lpstr>
      <vt:lpstr>Strengths and Weaknesses of the Biological Area</vt:lpstr>
      <vt:lpstr>Strengths and Weaknesses of the Biological Area</vt:lpstr>
      <vt:lpstr>Strengths and Weaknesses of the Biological Area</vt:lpstr>
      <vt:lpstr>H567 Exams</vt:lpstr>
      <vt:lpstr>PowerPoint Presentation</vt:lpstr>
      <vt:lpstr>PowerPoint Presentation</vt:lpstr>
      <vt:lpstr>Q2: Explain how any one core study can be considered to be located within the area of biological psychology. (5)</vt:lpstr>
      <vt:lpstr>Q6. Explain how one core study supports the nature debate. (5) </vt:lpstr>
      <vt:lpstr>Biological Area: Paper 2 Exam Style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Evagora V</dc:creator>
  <cp:lastModifiedBy>Evagora V (Staff)</cp:lastModifiedBy>
  <cp:revision>65</cp:revision>
  <cp:lastPrinted>2018-01-24T12:17:27Z</cp:lastPrinted>
  <dcterms:created xsi:type="dcterms:W3CDTF">2018-01-11T18:55:42Z</dcterms:created>
  <dcterms:modified xsi:type="dcterms:W3CDTF">2019-03-18T15:03:02Z</dcterms:modified>
</cp:coreProperties>
</file>