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5"/>
  </p:notesMasterIdLst>
  <p:handoutMasterIdLst>
    <p:handoutMasterId r:id="rId196"/>
  </p:handoutMasterIdLst>
  <p:sldIdLst>
    <p:sldId id="420" r:id="rId5"/>
    <p:sldId id="421" r:id="rId6"/>
    <p:sldId id="422" r:id="rId7"/>
    <p:sldId id="423" r:id="rId8"/>
    <p:sldId id="280" r:id="rId9"/>
    <p:sldId id="281" r:id="rId10"/>
    <p:sldId id="380" r:id="rId11"/>
    <p:sldId id="257" r:id="rId12"/>
    <p:sldId id="258" r:id="rId13"/>
    <p:sldId id="343" r:id="rId14"/>
    <p:sldId id="344" r:id="rId15"/>
    <p:sldId id="345" r:id="rId16"/>
    <p:sldId id="346" r:id="rId17"/>
    <p:sldId id="347" r:id="rId18"/>
    <p:sldId id="348" r:id="rId19"/>
    <p:sldId id="349" r:id="rId20"/>
    <p:sldId id="283" r:id="rId21"/>
    <p:sldId id="284" r:id="rId22"/>
    <p:sldId id="285" r:id="rId23"/>
    <p:sldId id="286" r:id="rId24"/>
    <p:sldId id="358" r:id="rId25"/>
    <p:sldId id="359" r:id="rId26"/>
    <p:sldId id="360" r:id="rId27"/>
    <p:sldId id="351" r:id="rId28"/>
    <p:sldId id="352" r:id="rId29"/>
    <p:sldId id="353" r:id="rId30"/>
    <p:sldId id="354" r:id="rId31"/>
    <p:sldId id="287" r:id="rId32"/>
    <p:sldId id="288" r:id="rId33"/>
    <p:sldId id="381" r:id="rId34"/>
    <p:sldId id="382" r:id="rId35"/>
    <p:sldId id="289" r:id="rId36"/>
    <p:sldId id="297" r:id="rId37"/>
    <p:sldId id="298" r:id="rId38"/>
    <p:sldId id="308" r:id="rId39"/>
    <p:sldId id="299" r:id="rId40"/>
    <p:sldId id="300" r:id="rId41"/>
    <p:sldId id="301" r:id="rId42"/>
    <p:sldId id="302" r:id="rId43"/>
    <p:sldId id="303" r:id="rId44"/>
    <p:sldId id="304" r:id="rId45"/>
    <p:sldId id="406" r:id="rId46"/>
    <p:sldId id="408" r:id="rId47"/>
    <p:sldId id="407" r:id="rId48"/>
    <p:sldId id="405" r:id="rId49"/>
    <p:sldId id="428" r:id="rId50"/>
    <p:sldId id="429" r:id="rId51"/>
    <p:sldId id="433" r:id="rId52"/>
    <p:sldId id="485" r:id="rId53"/>
    <p:sldId id="435" r:id="rId54"/>
    <p:sldId id="486" r:id="rId55"/>
    <p:sldId id="481" r:id="rId56"/>
    <p:sldId id="482" r:id="rId57"/>
    <p:sldId id="483" r:id="rId58"/>
    <p:sldId id="484" r:id="rId59"/>
    <p:sldId id="415" r:id="rId60"/>
    <p:sldId id="384" r:id="rId61"/>
    <p:sldId id="342" r:id="rId62"/>
    <p:sldId id="430" r:id="rId63"/>
    <p:sldId id="310" r:id="rId64"/>
    <p:sldId id="432" r:id="rId65"/>
    <p:sldId id="431" r:id="rId66"/>
    <p:sldId id="306" r:id="rId67"/>
    <p:sldId id="416" r:id="rId68"/>
    <p:sldId id="417" r:id="rId69"/>
    <p:sldId id="418" r:id="rId70"/>
    <p:sldId id="385" r:id="rId71"/>
    <p:sldId id="419" r:id="rId72"/>
    <p:sldId id="307" r:id="rId73"/>
    <p:sldId id="341" r:id="rId74"/>
    <p:sldId id="386" r:id="rId75"/>
    <p:sldId id="389" r:id="rId76"/>
    <p:sldId id="390" r:id="rId77"/>
    <p:sldId id="391" r:id="rId78"/>
    <p:sldId id="434" r:id="rId79"/>
    <p:sldId id="327" r:id="rId80"/>
    <p:sldId id="328" r:id="rId81"/>
    <p:sldId id="329" r:id="rId82"/>
    <p:sldId id="330" r:id="rId83"/>
    <p:sldId id="393" r:id="rId84"/>
    <p:sldId id="394" r:id="rId85"/>
    <p:sldId id="395" r:id="rId86"/>
    <p:sldId id="424" r:id="rId87"/>
    <p:sldId id="396" r:id="rId88"/>
    <p:sldId id="378" r:id="rId89"/>
    <p:sldId id="379" r:id="rId90"/>
    <p:sldId id="402" r:id="rId91"/>
    <p:sldId id="436" r:id="rId92"/>
    <p:sldId id="487" r:id="rId93"/>
    <p:sldId id="488" r:id="rId94"/>
    <p:sldId id="331" r:id="rId95"/>
    <p:sldId id="397" r:id="rId96"/>
    <p:sldId id="398" r:id="rId97"/>
    <p:sldId id="399" r:id="rId98"/>
    <p:sldId id="400" r:id="rId99"/>
    <p:sldId id="401" r:id="rId100"/>
    <p:sldId id="332" r:id="rId101"/>
    <p:sldId id="362" r:id="rId102"/>
    <p:sldId id="494" r:id="rId103"/>
    <p:sldId id="363" r:id="rId104"/>
    <p:sldId id="364" r:id="rId105"/>
    <p:sldId id="520" r:id="rId106"/>
    <p:sldId id="498" r:id="rId107"/>
    <p:sldId id="501" r:id="rId108"/>
    <p:sldId id="500" r:id="rId109"/>
    <p:sldId id="499" r:id="rId110"/>
    <p:sldId id="502" r:id="rId111"/>
    <p:sldId id="518" r:id="rId112"/>
    <p:sldId id="519" r:id="rId113"/>
    <p:sldId id="495" r:id="rId114"/>
    <p:sldId id="497" r:id="rId115"/>
    <p:sldId id="368" r:id="rId116"/>
    <p:sldId id="496" r:id="rId117"/>
    <p:sldId id="489" r:id="rId118"/>
    <p:sldId id="490" r:id="rId119"/>
    <p:sldId id="491" r:id="rId120"/>
    <p:sldId id="492" r:id="rId121"/>
    <p:sldId id="493" r:id="rId122"/>
    <p:sldId id="503" r:id="rId123"/>
    <p:sldId id="504" r:id="rId124"/>
    <p:sldId id="373" r:id="rId125"/>
    <p:sldId id="409" r:id="rId126"/>
    <p:sldId id="437" r:id="rId127"/>
    <p:sldId id="443" r:id="rId128"/>
    <p:sldId id="444" r:id="rId129"/>
    <p:sldId id="445" r:id="rId130"/>
    <p:sldId id="447" r:id="rId131"/>
    <p:sldId id="446" r:id="rId132"/>
    <p:sldId id="374" r:id="rId133"/>
    <p:sldId id="412" r:id="rId134"/>
    <p:sldId id="506" r:id="rId135"/>
    <p:sldId id="505" r:id="rId136"/>
    <p:sldId id="449" r:id="rId137"/>
    <p:sldId id="510" r:id="rId138"/>
    <p:sldId id="508"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509" r:id="rId156"/>
    <p:sldId id="514" r:id="rId157"/>
    <p:sldId id="515" r:id="rId158"/>
    <p:sldId id="516" r:id="rId159"/>
    <p:sldId id="517" r:id="rId160"/>
    <p:sldId id="512" r:id="rId161"/>
    <p:sldId id="513" r:id="rId162"/>
    <p:sldId id="511" r:id="rId163"/>
    <p:sldId id="413" r:id="rId164"/>
    <p:sldId id="414" r:id="rId165"/>
    <p:sldId id="377" r:id="rId166"/>
    <p:sldId id="466" r:id="rId167"/>
    <p:sldId id="479" r:id="rId168"/>
    <p:sldId id="477" r:id="rId169"/>
    <p:sldId id="480" r:id="rId170"/>
    <p:sldId id="467" r:id="rId171"/>
    <p:sldId id="468" r:id="rId172"/>
    <p:sldId id="469" r:id="rId173"/>
    <p:sldId id="470" r:id="rId174"/>
    <p:sldId id="471" r:id="rId175"/>
    <p:sldId id="472" r:id="rId176"/>
    <p:sldId id="473" r:id="rId177"/>
    <p:sldId id="474" r:id="rId178"/>
    <p:sldId id="475" r:id="rId179"/>
    <p:sldId id="476" r:id="rId180"/>
    <p:sldId id="478" r:id="rId181"/>
    <p:sldId id="365" r:id="rId182"/>
    <p:sldId id="366" r:id="rId183"/>
    <p:sldId id="367" r:id="rId184"/>
    <p:sldId id="369" r:id="rId185"/>
    <p:sldId id="370" r:id="rId186"/>
    <p:sldId id="410" r:id="rId187"/>
    <p:sldId id="507" r:id="rId188"/>
    <p:sldId id="438" r:id="rId189"/>
    <p:sldId id="439" r:id="rId190"/>
    <p:sldId id="440" r:id="rId191"/>
    <p:sldId id="441" r:id="rId192"/>
    <p:sldId id="442" r:id="rId193"/>
    <p:sldId id="448" r:id="rId19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546" y="60"/>
      </p:cViewPr>
      <p:guideLst>
        <p:guide orient="horz" pos="2160"/>
        <p:guide pos="2880"/>
      </p:guideLst>
    </p:cSldViewPr>
  </p:slideViewPr>
  <p:notesTextViewPr>
    <p:cViewPr>
      <p:scale>
        <a:sx n="1" d="1"/>
        <a:sy n="1" d="1"/>
      </p:scale>
      <p:origin x="0" y="0"/>
    </p:cViewPr>
  </p:notesTextViewPr>
  <p:sorterViewPr>
    <p:cViewPr>
      <p:scale>
        <a:sx n="50" d="100"/>
        <a:sy n="50" d="100"/>
      </p:scale>
      <p:origin x="0" y="-10248"/>
    </p:cViewPr>
  </p:sorterViewPr>
  <p:notesViewPr>
    <p:cSldViewPr>
      <p:cViewPr varScale="1">
        <p:scale>
          <a:sx n="70" d="100"/>
          <a:sy n="70" d="100"/>
        </p:scale>
        <p:origin x="-27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notesMaster" Target="notesMasters/notesMaster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Intelligent</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925191-0ADD-4F5D-B0B6-FC8F9202ABFC}" type="doc">
      <dgm:prSet loTypeId="urn:microsoft.com/office/officeart/2005/8/layout/venn1" loCatId="relationship" qsTypeId="urn:microsoft.com/office/officeart/2005/8/quickstyle/simple1" qsCatId="simple" csTypeId="urn:microsoft.com/office/officeart/2005/8/colors/accent1_2" csCatId="accent1" phldr="1"/>
      <dgm:spPr/>
    </dgm:pt>
    <dgm:pt modelId="{26A0FC1F-88D4-4D96-85E2-E67D0B403B8D}">
      <dgm:prSet phldrT="[Text]"/>
      <dgm:spPr/>
      <dgm:t>
        <a:bodyPr/>
        <a:lstStyle/>
        <a:p>
          <a:pPr algn="l"/>
          <a:r>
            <a:rPr lang="en-GB" dirty="0" smtClean="0"/>
            <a:t>Needs a lot of looking after</a:t>
          </a:r>
          <a:endParaRPr lang="en-GB" dirty="0"/>
        </a:p>
      </dgm:t>
    </dgm:pt>
    <dgm:pt modelId="{DCA2707F-5E95-43F4-ACD6-E8C0B468DB04}" type="parTrans" cxnId="{AED8B657-B4E2-47AC-9A51-3A60A93089A5}">
      <dgm:prSet/>
      <dgm:spPr/>
      <dgm:t>
        <a:bodyPr/>
        <a:lstStyle/>
        <a:p>
          <a:endParaRPr lang="en-GB"/>
        </a:p>
      </dgm:t>
    </dgm:pt>
    <dgm:pt modelId="{5829402E-7D69-43C4-918B-48B7E46D61B9}" type="sibTrans" cxnId="{AED8B657-B4E2-47AC-9A51-3A60A93089A5}">
      <dgm:prSet/>
      <dgm:spPr/>
      <dgm:t>
        <a:bodyPr/>
        <a:lstStyle/>
        <a:p>
          <a:endParaRPr lang="en-GB"/>
        </a:p>
      </dgm:t>
    </dgm:pt>
    <dgm:pt modelId="{AA16FD6E-C445-427E-8249-BFD476667130}">
      <dgm:prSet phldrT="[Text]"/>
      <dgm:spPr/>
      <dgm:t>
        <a:bodyPr/>
        <a:lstStyle/>
        <a:p>
          <a:pPr algn="r"/>
          <a:r>
            <a:rPr lang="en-GB" dirty="0" smtClean="0"/>
            <a:t>Needs less looking after</a:t>
          </a:r>
        </a:p>
      </dgm:t>
    </dgm:pt>
    <dgm:pt modelId="{FAF95936-4958-45AC-929E-25331F475F05}" type="parTrans" cxnId="{C78B4558-9B20-4D3B-9600-9DF3D03AA490}">
      <dgm:prSet/>
      <dgm:spPr/>
      <dgm:t>
        <a:bodyPr/>
        <a:lstStyle/>
        <a:p>
          <a:endParaRPr lang="en-GB"/>
        </a:p>
      </dgm:t>
    </dgm:pt>
    <dgm:pt modelId="{51FFDA87-B76E-4CFA-B2E1-8A0A3E28217C}" type="sibTrans" cxnId="{C78B4558-9B20-4D3B-9600-9DF3D03AA490}">
      <dgm:prSet/>
      <dgm:spPr/>
      <dgm:t>
        <a:bodyPr/>
        <a:lstStyle/>
        <a:p>
          <a:endParaRPr lang="en-GB"/>
        </a:p>
      </dgm:t>
    </dgm:pt>
    <dgm:pt modelId="{1AEBA2BE-7172-4855-85BE-781E564E9150}" type="pres">
      <dgm:prSet presAssocID="{1E925191-0ADD-4F5D-B0B6-FC8F9202ABFC}" presName="compositeShape" presStyleCnt="0">
        <dgm:presLayoutVars>
          <dgm:chMax val="7"/>
          <dgm:dir/>
          <dgm:resizeHandles val="exact"/>
        </dgm:presLayoutVars>
      </dgm:prSet>
      <dgm:spPr/>
    </dgm:pt>
    <dgm:pt modelId="{2C919F9E-3AF9-426F-9C38-17F9A454C3BE}" type="pres">
      <dgm:prSet presAssocID="{26A0FC1F-88D4-4D96-85E2-E67D0B403B8D}" presName="circ1" presStyleLbl="vennNode1" presStyleIdx="0" presStyleCnt="2" custScaleX="136840" custScaleY="100547"/>
      <dgm:spPr/>
      <dgm:t>
        <a:bodyPr/>
        <a:lstStyle/>
        <a:p>
          <a:endParaRPr lang="en-GB"/>
        </a:p>
      </dgm:t>
    </dgm:pt>
    <dgm:pt modelId="{D7B26F79-F22B-4D97-BB6F-8F84EA63A582}" type="pres">
      <dgm:prSet presAssocID="{26A0FC1F-88D4-4D96-85E2-E67D0B403B8D}" presName="circ1Tx" presStyleLbl="revTx" presStyleIdx="0" presStyleCnt="0">
        <dgm:presLayoutVars>
          <dgm:chMax val="0"/>
          <dgm:chPref val="0"/>
          <dgm:bulletEnabled val="1"/>
        </dgm:presLayoutVars>
      </dgm:prSet>
      <dgm:spPr/>
      <dgm:t>
        <a:bodyPr/>
        <a:lstStyle/>
        <a:p>
          <a:endParaRPr lang="en-GB"/>
        </a:p>
      </dgm:t>
    </dgm:pt>
    <dgm:pt modelId="{A0574924-89AA-4865-BECC-7AFA29618036}" type="pres">
      <dgm:prSet presAssocID="{AA16FD6E-C445-427E-8249-BFD476667130}" presName="circ2" presStyleLbl="vennNode1" presStyleIdx="1" presStyleCnt="2" custScaleX="120374" custScaleY="100547"/>
      <dgm:spPr/>
      <dgm:t>
        <a:bodyPr/>
        <a:lstStyle/>
        <a:p>
          <a:endParaRPr lang="en-GB"/>
        </a:p>
      </dgm:t>
    </dgm:pt>
    <dgm:pt modelId="{C2102725-9ED1-469C-9EE4-01EA71710A6C}" type="pres">
      <dgm:prSet presAssocID="{AA16FD6E-C445-427E-8249-BFD476667130}" presName="circ2Tx" presStyleLbl="revTx" presStyleIdx="0" presStyleCnt="0">
        <dgm:presLayoutVars>
          <dgm:chMax val="0"/>
          <dgm:chPref val="0"/>
          <dgm:bulletEnabled val="1"/>
        </dgm:presLayoutVars>
      </dgm:prSet>
      <dgm:spPr/>
      <dgm:t>
        <a:bodyPr/>
        <a:lstStyle/>
        <a:p>
          <a:endParaRPr lang="en-GB"/>
        </a:p>
      </dgm:t>
    </dgm:pt>
  </dgm:ptLst>
  <dgm:cxnLst>
    <dgm:cxn modelId="{AED8B657-B4E2-47AC-9A51-3A60A93089A5}" srcId="{1E925191-0ADD-4F5D-B0B6-FC8F9202ABFC}" destId="{26A0FC1F-88D4-4D96-85E2-E67D0B403B8D}" srcOrd="0" destOrd="0" parTransId="{DCA2707F-5E95-43F4-ACD6-E8C0B468DB04}" sibTransId="{5829402E-7D69-43C4-918B-48B7E46D61B9}"/>
    <dgm:cxn modelId="{869A3925-F4DC-434E-8584-09DE2707340E}" type="presOf" srcId="{1E925191-0ADD-4F5D-B0B6-FC8F9202ABFC}" destId="{1AEBA2BE-7172-4855-85BE-781E564E9150}" srcOrd="0" destOrd="0" presId="urn:microsoft.com/office/officeart/2005/8/layout/venn1"/>
    <dgm:cxn modelId="{C78B4558-9B20-4D3B-9600-9DF3D03AA490}" srcId="{1E925191-0ADD-4F5D-B0B6-FC8F9202ABFC}" destId="{AA16FD6E-C445-427E-8249-BFD476667130}" srcOrd="1" destOrd="0" parTransId="{FAF95936-4958-45AC-929E-25331F475F05}" sibTransId="{51FFDA87-B76E-4CFA-B2E1-8A0A3E28217C}"/>
    <dgm:cxn modelId="{7A6DC6CB-3E45-409B-86AD-30A00F5ACBD1}" type="presOf" srcId="{26A0FC1F-88D4-4D96-85E2-E67D0B403B8D}" destId="{2C919F9E-3AF9-426F-9C38-17F9A454C3BE}" srcOrd="0" destOrd="0" presId="urn:microsoft.com/office/officeart/2005/8/layout/venn1"/>
    <dgm:cxn modelId="{5FAF4C59-CB87-4C44-82E8-B88151187BCF}" type="presOf" srcId="{AA16FD6E-C445-427E-8249-BFD476667130}" destId="{C2102725-9ED1-469C-9EE4-01EA71710A6C}" srcOrd="1" destOrd="0" presId="urn:microsoft.com/office/officeart/2005/8/layout/venn1"/>
    <dgm:cxn modelId="{97E3CDCC-30EB-4D3C-B8B7-6EAF7581AF51}" type="presOf" srcId="{26A0FC1F-88D4-4D96-85E2-E67D0B403B8D}" destId="{D7B26F79-F22B-4D97-BB6F-8F84EA63A582}" srcOrd="1" destOrd="0" presId="urn:microsoft.com/office/officeart/2005/8/layout/venn1"/>
    <dgm:cxn modelId="{1ABB0F47-468E-4ED0-816C-6CF9DB6888CA}" type="presOf" srcId="{AA16FD6E-C445-427E-8249-BFD476667130}" destId="{A0574924-89AA-4865-BECC-7AFA29618036}" srcOrd="0" destOrd="0" presId="urn:microsoft.com/office/officeart/2005/8/layout/venn1"/>
    <dgm:cxn modelId="{D532BAF9-B3F4-43E7-93DE-44D579C19185}" type="presParOf" srcId="{1AEBA2BE-7172-4855-85BE-781E564E9150}" destId="{2C919F9E-3AF9-426F-9C38-17F9A454C3BE}" srcOrd="0" destOrd="0" presId="urn:microsoft.com/office/officeart/2005/8/layout/venn1"/>
    <dgm:cxn modelId="{292449E0-299C-4139-BA4E-A844EA01632E}" type="presParOf" srcId="{1AEBA2BE-7172-4855-85BE-781E564E9150}" destId="{D7B26F79-F22B-4D97-BB6F-8F84EA63A582}" srcOrd="1" destOrd="0" presId="urn:microsoft.com/office/officeart/2005/8/layout/venn1"/>
    <dgm:cxn modelId="{48773078-2B62-4DB2-BE78-763D69290E25}" type="presParOf" srcId="{1AEBA2BE-7172-4855-85BE-781E564E9150}" destId="{A0574924-89AA-4865-BECC-7AFA29618036}" srcOrd="2" destOrd="0" presId="urn:microsoft.com/office/officeart/2005/8/layout/venn1"/>
    <dgm:cxn modelId="{9AC97149-E638-40C3-BB2B-BF659212CF5D}" type="presParOf" srcId="{1AEBA2BE-7172-4855-85BE-781E564E9150}" destId="{C2102725-9ED1-469C-9EE4-01EA71710A6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925191-0ADD-4F5D-B0B6-FC8F9202ABFC}" type="doc">
      <dgm:prSet loTypeId="urn:microsoft.com/office/officeart/2005/8/layout/venn1" loCatId="relationship" qsTypeId="urn:microsoft.com/office/officeart/2005/8/quickstyle/simple1" qsCatId="simple" csTypeId="urn:microsoft.com/office/officeart/2005/8/colors/accent1_2" csCatId="accent1" phldr="1"/>
      <dgm:spPr/>
    </dgm:pt>
    <dgm:pt modelId="{26A0FC1F-88D4-4D96-85E2-E67D0B403B8D}">
      <dgm:prSet phldrT="[Text]"/>
      <dgm:spPr/>
      <dgm:t>
        <a:bodyPr/>
        <a:lstStyle/>
        <a:p>
          <a:pPr algn="l"/>
          <a:r>
            <a:rPr lang="en-GB" dirty="0" smtClean="0"/>
            <a:t>Needs a lot of looking after</a:t>
          </a:r>
          <a:endParaRPr lang="en-GB" dirty="0"/>
        </a:p>
      </dgm:t>
    </dgm:pt>
    <dgm:pt modelId="{DCA2707F-5E95-43F4-ACD6-E8C0B468DB04}" type="parTrans" cxnId="{AED8B657-B4E2-47AC-9A51-3A60A93089A5}">
      <dgm:prSet/>
      <dgm:spPr/>
      <dgm:t>
        <a:bodyPr/>
        <a:lstStyle/>
        <a:p>
          <a:endParaRPr lang="en-GB"/>
        </a:p>
      </dgm:t>
    </dgm:pt>
    <dgm:pt modelId="{5829402E-7D69-43C4-918B-48B7E46D61B9}" type="sibTrans" cxnId="{AED8B657-B4E2-47AC-9A51-3A60A93089A5}">
      <dgm:prSet/>
      <dgm:spPr/>
      <dgm:t>
        <a:bodyPr/>
        <a:lstStyle/>
        <a:p>
          <a:endParaRPr lang="en-GB"/>
        </a:p>
      </dgm:t>
    </dgm:pt>
    <dgm:pt modelId="{AA16FD6E-C445-427E-8249-BFD476667130}">
      <dgm:prSet phldrT="[Text]"/>
      <dgm:spPr/>
      <dgm:t>
        <a:bodyPr/>
        <a:lstStyle/>
        <a:p>
          <a:pPr algn="r"/>
          <a:r>
            <a:rPr lang="en-GB" dirty="0" smtClean="0"/>
            <a:t>Needs less looking after</a:t>
          </a:r>
        </a:p>
      </dgm:t>
    </dgm:pt>
    <dgm:pt modelId="{FAF95936-4958-45AC-929E-25331F475F05}" type="parTrans" cxnId="{C78B4558-9B20-4D3B-9600-9DF3D03AA490}">
      <dgm:prSet/>
      <dgm:spPr/>
      <dgm:t>
        <a:bodyPr/>
        <a:lstStyle/>
        <a:p>
          <a:endParaRPr lang="en-GB"/>
        </a:p>
      </dgm:t>
    </dgm:pt>
    <dgm:pt modelId="{51FFDA87-B76E-4CFA-B2E1-8A0A3E28217C}" type="sibTrans" cxnId="{C78B4558-9B20-4D3B-9600-9DF3D03AA490}">
      <dgm:prSet/>
      <dgm:spPr/>
      <dgm:t>
        <a:bodyPr/>
        <a:lstStyle/>
        <a:p>
          <a:endParaRPr lang="en-GB"/>
        </a:p>
      </dgm:t>
    </dgm:pt>
    <dgm:pt modelId="{1AEBA2BE-7172-4855-85BE-781E564E9150}" type="pres">
      <dgm:prSet presAssocID="{1E925191-0ADD-4F5D-B0B6-FC8F9202ABFC}" presName="compositeShape" presStyleCnt="0">
        <dgm:presLayoutVars>
          <dgm:chMax val="7"/>
          <dgm:dir/>
          <dgm:resizeHandles val="exact"/>
        </dgm:presLayoutVars>
      </dgm:prSet>
      <dgm:spPr/>
    </dgm:pt>
    <dgm:pt modelId="{2C919F9E-3AF9-426F-9C38-17F9A454C3BE}" type="pres">
      <dgm:prSet presAssocID="{26A0FC1F-88D4-4D96-85E2-E67D0B403B8D}" presName="circ1" presStyleLbl="vennNode1" presStyleIdx="0" presStyleCnt="2" custScaleX="136840" custScaleY="100547"/>
      <dgm:spPr/>
      <dgm:t>
        <a:bodyPr/>
        <a:lstStyle/>
        <a:p>
          <a:endParaRPr lang="en-GB"/>
        </a:p>
      </dgm:t>
    </dgm:pt>
    <dgm:pt modelId="{D7B26F79-F22B-4D97-BB6F-8F84EA63A582}" type="pres">
      <dgm:prSet presAssocID="{26A0FC1F-88D4-4D96-85E2-E67D0B403B8D}" presName="circ1Tx" presStyleLbl="revTx" presStyleIdx="0" presStyleCnt="0">
        <dgm:presLayoutVars>
          <dgm:chMax val="0"/>
          <dgm:chPref val="0"/>
          <dgm:bulletEnabled val="1"/>
        </dgm:presLayoutVars>
      </dgm:prSet>
      <dgm:spPr/>
      <dgm:t>
        <a:bodyPr/>
        <a:lstStyle/>
        <a:p>
          <a:endParaRPr lang="en-GB"/>
        </a:p>
      </dgm:t>
    </dgm:pt>
    <dgm:pt modelId="{A0574924-89AA-4865-BECC-7AFA29618036}" type="pres">
      <dgm:prSet presAssocID="{AA16FD6E-C445-427E-8249-BFD476667130}" presName="circ2" presStyleLbl="vennNode1" presStyleIdx="1" presStyleCnt="2" custScaleX="120374" custScaleY="100547"/>
      <dgm:spPr/>
      <dgm:t>
        <a:bodyPr/>
        <a:lstStyle/>
        <a:p>
          <a:endParaRPr lang="en-GB"/>
        </a:p>
      </dgm:t>
    </dgm:pt>
    <dgm:pt modelId="{C2102725-9ED1-469C-9EE4-01EA71710A6C}" type="pres">
      <dgm:prSet presAssocID="{AA16FD6E-C445-427E-8249-BFD476667130}" presName="circ2Tx" presStyleLbl="revTx" presStyleIdx="0" presStyleCnt="0">
        <dgm:presLayoutVars>
          <dgm:chMax val="0"/>
          <dgm:chPref val="0"/>
          <dgm:bulletEnabled val="1"/>
        </dgm:presLayoutVars>
      </dgm:prSet>
      <dgm:spPr/>
      <dgm:t>
        <a:bodyPr/>
        <a:lstStyle/>
        <a:p>
          <a:endParaRPr lang="en-GB"/>
        </a:p>
      </dgm:t>
    </dgm:pt>
  </dgm:ptLst>
  <dgm:cxnLst>
    <dgm:cxn modelId="{AED8B657-B4E2-47AC-9A51-3A60A93089A5}" srcId="{1E925191-0ADD-4F5D-B0B6-FC8F9202ABFC}" destId="{26A0FC1F-88D4-4D96-85E2-E67D0B403B8D}" srcOrd="0" destOrd="0" parTransId="{DCA2707F-5E95-43F4-ACD6-E8C0B468DB04}" sibTransId="{5829402E-7D69-43C4-918B-48B7E46D61B9}"/>
    <dgm:cxn modelId="{C78B4558-9B20-4D3B-9600-9DF3D03AA490}" srcId="{1E925191-0ADD-4F5D-B0B6-FC8F9202ABFC}" destId="{AA16FD6E-C445-427E-8249-BFD476667130}" srcOrd="1" destOrd="0" parTransId="{FAF95936-4958-45AC-929E-25331F475F05}" sibTransId="{51FFDA87-B76E-4CFA-B2E1-8A0A3E28217C}"/>
    <dgm:cxn modelId="{E52015F8-EEB5-41D0-A6DB-8FAFCD139217}" type="presOf" srcId="{AA16FD6E-C445-427E-8249-BFD476667130}" destId="{A0574924-89AA-4865-BECC-7AFA29618036}" srcOrd="0" destOrd="0" presId="urn:microsoft.com/office/officeart/2005/8/layout/venn1"/>
    <dgm:cxn modelId="{F4CE7DBF-E161-4557-88F5-E19D72453496}" type="presOf" srcId="{AA16FD6E-C445-427E-8249-BFD476667130}" destId="{C2102725-9ED1-469C-9EE4-01EA71710A6C}" srcOrd="1" destOrd="0" presId="urn:microsoft.com/office/officeart/2005/8/layout/venn1"/>
    <dgm:cxn modelId="{7674A095-547F-4E53-826F-82B5B1FC3E54}" type="presOf" srcId="{26A0FC1F-88D4-4D96-85E2-E67D0B403B8D}" destId="{2C919F9E-3AF9-426F-9C38-17F9A454C3BE}" srcOrd="0" destOrd="0" presId="urn:microsoft.com/office/officeart/2005/8/layout/venn1"/>
    <dgm:cxn modelId="{7162B7D2-3849-4703-A2BD-511FED9F723D}" type="presOf" srcId="{26A0FC1F-88D4-4D96-85E2-E67D0B403B8D}" destId="{D7B26F79-F22B-4D97-BB6F-8F84EA63A582}" srcOrd="1" destOrd="0" presId="urn:microsoft.com/office/officeart/2005/8/layout/venn1"/>
    <dgm:cxn modelId="{E3A46227-37D6-4480-84E1-96E470376CD9}" type="presOf" srcId="{1E925191-0ADD-4F5D-B0B6-FC8F9202ABFC}" destId="{1AEBA2BE-7172-4855-85BE-781E564E9150}" srcOrd="0" destOrd="0" presId="urn:microsoft.com/office/officeart/2005/8/layout/venn1"/>
    <dgm:cxn modelId="{00F78548-8DB6-4B75-A807-3ED98EAB1EF2}" type="presParOf" srcId="{1AEBA2BE-7172-4855-85BE-781E564E9150}" destId="{2C919F9E-3AF9-426F-9C38-17F9A454C3BE}" srcOrd="0" destOrd="0" presId="urn:microsoft.com/office/officeart/2005/8/layout/venn1"/>
    <dgm:cxn modelId="{59A6CC22-C68F-4CD0-BC63-E98D96F49FF7}" type="presParOf" srcId="{1AEBA2BE-7172-4855-85BE-781E564E9150}" destId="{D7B26F79-F22B-4D97-BB6F-8F84EA63A582}" srcOrd="1" destOrd="0" presId="urn:microsoft.com/office/officeart/2005/8/layout/venn1"/>
    <dgm:cxn modelId="{D9B5DD35-760B-4ABB-A830-6E9171A62FCC}" type="presParOf" srcId="{1AEBA2BE-7172-4855-85BE-781E564E9150}" destId="{A0574924-89AA-4865-BECC-7AFA29618036}" srcOrd="2" destOrd="0" presId="urn:microsoft.com/office/officeart/2005/8/layout/venn1"/>
    <dgm:cxn modelId="{4E4B1AB4-AA87-4F1F-9DD6-1985DFB2770B}" type="presParOf" srcId="{1AEBA2BE-7172-4855-85BE-781E564E9150}" destId="{C2102725-9ED1-469C-9EE4-01EA71710A6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B32C06-0034-4EB6-B1FB-53984BBC0B8C}" type="doc">
      <dgm:prSet loTypeId="urn:microsoft.com/office/officeart/2005/8/layout/venn1" loCatId="relationship" qsTypeId="urn:microsoft.com/office/officeart/2005/8/quickstyle/simple1" qsCatId="simple" csTypeId="urn:microsoft.com/office/officeart/2005/8/colors/accent1_2" csCatId="accent1" phldr="1"/>
      <dgm:spPr/>
    </dgm:pt>
    <dgm:pt modelId="{A9708806-6CFD-4CE7-BA77-EAF82870BE9A}">
      <dgm:prSet phldrT="[Text]" custT="1"/>
      <dgm:spPr/>
      <dgm:t>
        <a:bodyPr/>
        <a:lstStyle/>
        <a:p>
          <a:pPr algn="l"/>
          <a:r>
            <a:rPr lang="en-GB" sz="2800" dirty="0" smtClean="0"/>
            <a:t>Autism</a:t>
          </a:r>
          <a:endParaRPr lang="en-GB" sz="2800" dirty="0"/>
        </a:p>
      </dgm:t>
    </dgm:pt>
    <dgm:pt modelId="{CE10E042-72BE-4C82-BC82-FE7418785D24}" type="parTrans" cxnId="{B7FF65BB-1D69-4E4B-AEA0-5C810C99C276}">
      <dgm:prSet/>
      <dgm:spPr/>
      <dgm:t>
        <a:bodyPr/>
        <a:lstStyle/>
        <a:p>
          <a:endParaRPr lang="en-GB"/>
        </a:p>
      </dgm:t>
    </dgm:pt>
    <dgm:pt modelId="{88E6AF02-DAB6-4D08-9A0E-52275B169907}" type="sibTrans" cxnId="{B7FF65BB-1D69-4E4B-AEA0-5C810C99C276}">
      <dgm:prSet/>
      <dgm:spPr/>
      <dgm:t>
        <a:bodyPr/>
        <a:lstStyle/>
        <a:p>
          <a:endParaRPr lang="en-GB"/>
        </a:p>
      </dgm:t>
    </dgm:pt>
    <dgm:pt modelId="{147661D4-242D-458D-8BB1-768E2A298D91}">
      <dgm:prSet phldrT="[Text]" custT="1"/>
      <dgm:spPr/>
      <dgm:t>
        <a:bodyPr/>
        <a:lstStyle/>
        <a:p>
          <a:pPr algn="r"/>
          <a:r>
            <a:rPr lang="en-GB" sz="2800" dirty="0" err="1" smtClean="0"/>
            <a:t>Tourettes</a:t>
          </a:r>
          <a:endParaRPr lang="en-GB" sz="2800" dirty="0"/>
        </a:p>
      </dgm:t>
    </dgm:pt>
    <dgm:pt modelId="{7F123FA2-0058-4776-9474-60EF1AA7A6E2}" type="parTrans" cxnId="{0C43B0D8-F35F-4C20-8683-B6B47EE65FF6}">
      <dgm:prSet/>
      <dgm:spPr/>
      <dgm:t>
        <a:bodyPr/>
        <a:lstStyle/>
        <a:p>
          <a:endParaRPr lang="en-GB"/>
        </a:p>
      </dgm:t>
    </dgm:pt>
    <dgm:pt modelId="{D6BF7C28-C4F6-4506-9542-E0D085A35B3F}" type="sibTrans" cxnId="{0C43B0D8-F35F-4C20-8683-B6B47EE65FF6}">
      <dgm:prSet/>
      <dgm:spPr/>
      <dgm:t>
        <a:bodyPr/>
        <a:lstStyle/>
        <a:p>
          <a:endParaRPr lang="en-GB"/>
        </a:p>
      </dgm:t>
    </dgm:pt>
    <dgm:pt modelId="{28F7B81C-81BB-4BB0-ACA3-73C74313067A}" type="pres">
      <dgm:prSet presAssocID="{87B32C06-0034-4EB6-B1FB-53984BBC0B8C}" presName="compositeShape" presStyleCnt="0">
        <dgm:presLayoutVars>
          <dgm:chMax val="7"/>
          <dgm:dir/>
          <dgm:resizeHandles val="exact"/>
        </dgm:presLayoutVars>
      </dgm:prSet>
      <dgm:spPr/>
    </dgm:pt>
    <dgm:pt modelId="{BE654AE0-0997-4270-ACFE-E5BD5D50D9FB}" type="pres">
      <dgm:prSet presAssocID="{A9708806-6CFD-4CE7-BA77-EAF82870BE9A}" presName="circ1" presStyleLbl="vennNode1" presStyleIdx="0" presStyleCnt="2"/>
      <dgm:spPr/>
      <dgm:t>
        <a:bodyPr/>
        <a:lstStyle/>
        <a:p>
          <a:endParaRPr lang="en-US"/>
        </a:p>
      </dgm:t>
    </dgm:pt>
    <dgm:pt modelId="{5EAA743A-6C97-48E3-83E9-FCCEBA38C0EF}" type="pres">
      <dgm:prSet presAssocID="{A9708806-6CFD-4CE7-BA77-EAF82870BE9A}" presName="circ1Tx" presStyleLbl="revTx" presStyleIdx="0" presStyleCnt="0">
        <dgm:presLayoutVars>
          <dgm:chMax val="0"/>
          <dgm:chPref val="0"/>
          <dgm:bulletEnabled val="1"/>
        </dgm:presLayoutVars>
      </dgm:prSet>
      <dgm:spPr/>
      <dgm:t>
        <a:bodyPr/>
        <a:lstStyle/>
        <a:p>
          <a:endParaRPr lang="en-US"/>
        </a:p>
      </dgm:t>
    </dgm:pt>
    <dgm:pt modelId="{9C50AD14-21D1-48F9-9332-E7BC7DB10DAF}" type="pres">
      <dgm:prSet presAssocID="{147661D4-242D-458D-8BB1-768E2A298D91}" presName="circ2" presStyleLbl="vennNode1" presStyleIdx="1" presStyleCnt="2" custLinFactNeighborX="-24486" custLinFactNeighborY="416"/>
      <dgm:spPr/>
      <dgm:t>
        <a:bodyPr/>
        <a:lstStyle/>
        <a:p>
          <a:endParaRPr lang="en-US"/>
        </a:p>
      </dgm:t>
    </dgm:pt>
    <dgm:pt modelId="{4CF20791-91E6-4643-9118-A2815D9FD3C9}" type="pres">
      <dgm:prSet presAssocID="{147661D4-242D-458D-8BB1-768E2A298D91}" presName="circ2Tx" presStyleLbl="revTx" presStyleIdx="0" presStyleCnt="0">
        <dgm:presLayoutVars>
          <dgm:chMax val="0"/>
          <dgm:chPref val="0"/>
          <dgm:bulletEnabled val="1"/>
        </dgm:presLayoutVars>
      </dgm:prSet>
      <dgm:spPr/>
      <dgm:t>
        <a:bodyPr/>
        <a:lstStyle/>
        <a:p>
          <a:endParaRPr lang="en-US"/>
        </a:p>
      </dgm:t>
    </dgm:pt>
  </dgm:ptLst>
  <dgm:cxnLst>
    <dgm:cxn modelId="{53C98170-FA1C-4535-8AA1-A718F98D83D1}" type="presOf" srcId="{87B32C06-0034-4EB6-B1FB-53984BBC0B8C}" destId="{28F7B81C-81BB-4BB0-ACA3-73C74313067A}" srcOrd="0" destOrd="0" presId="urn:microsoft.com/office/officeart/2005/8/layout/venn1"/>
    <dgm:cxn modelId="{0C43B0D8-F35F-4C20-8683-B6B47EE65FF6}" srcId="{87B32C06-0034-4EB6-B1FB-53984BBC0B8C}" destId="{147661D4-242D-458D-8BB1-768E2A298D91}" srcOrd="1" destOrd="0" parTransId="{7F123FA2-0058-4776-9474-60EF1AA7A6E2}" sibTransId="{D6BF7C28-C4F6-4506-9542-E0D085A35B3F}"/>
    <dgm:cxn modelId="{EF5EA356-8C33-45A8-9F63-C3E998EBD2D2}" type="presOf" srcId="{147661D4-242D-458D-8BB1-768E2A298D91}" destId="{4CF20791-91E6-4643-9118-A2815D9FD3C9}" srcOrd="1" destOrd="0" presId="urn:microsoft.com/office/officeart/2005/8/layout/venn1"/>
    <dgm:cxn modelId="{B7FF65BB-1D69-4E4B-AEA0-5C810C99C276}" srcId="{87B32C06-0034-4EB6-B1FB-53984BBC0B8C}" destId="{A9708806-6CFD-4CE7-BA77-EAF82870BE9A}" srcOrd="0" destOrd="0" parTransId="{CE10E042-72BE-4C82-BC82-FE7418785D24}" sibTransId="{88E6AF02-DAB6-4D08-9A0E-52275B169907}"/>
    <dgm:cxn modelId="{C47DCF6D-4259-4532-8FDD-C7C60D24D89C}" type="presOf" srcId="{A9708806-6CFD-4CE7-BA77-EAF82870BE9A}" destId="{BE654AE0-0997-4270-ACFE-E5BD5D50D9FB}" srcOrd="0" destOrd="0" presId="urn:microsoft.com/office/officeart/2005/8/layout/venn1"/>
    <dgm:cxn modelId="{40B7A7ED-7DF5-4A70-B73A-51298956E330}" type="presOf" srcId="{147661D4-242D-458D-8BB1-768E2A298D91}" destId="{9C50AD14-21D1-48F9-9332-E7BC7DB10DAF}" srcOrd="0" destOrd="0" presId="urn:microsoft.com/office/officeart/2005/8/layout/venn1"/>
    <dgm:cxn modelId="{2CF8395B-1D63-47F0-83CC-EF54F8D59D57}" type="presOf" srcId="{A9708806-6CFD-4CE7-BA77-EAF82870BE9A}" destId="{5EAA743A-6C97-48E3-83E9-FCCEBA38C0EF}" srcOrd="1" destOrd="0" presId="urn:microsoft.com/office/officeart/2005/8/layout/venn1"/>
    <dgm:cxn modelId="{BD017CCF-B8B1-4C0B-AAC6-09B6BDA37594}" type="presParOf" srcId="{28F7B81C-81BB-4BB0-ACA3-73C74313067A}" destId="{BE654AE0-0997-4270-ACFE-E5BD5D50D9FB}" srcOrd="0" destOrd="0" presId="urn:microsoft.com/office/officeart/2005/8/layout/venn1"/>
    <dgm:cxn modelId="{4C3EE0B8-5E3B-4711-B9FC-B243D11E5B6F}" type="presParOf" srcId="{28F7B81C-81BB-4BB0-ACA3-73C74313067A}" destId="{5EAA743A-6C97-48E3-83E9-FCCEBA38C0EF}" srcOrd="1" destOrd="0" presId="urn:microsoft.com/office/officeart/2005/8/layout/venn1"/>
    <dgm:cxn modelId="{9D8BA180-6CD0-4B3C-94AC-EAFFC1661272}" type="presParOf" srcId="{28F7B81C-81BB-4BB0-ACA3-73C74313067A}" destId="{9C50AD14-21D1-48F9-9332-E7BC7DB10DAF}" srcOrd="2" destOrd="0" presId="urn:microsoft.com/office/officeart/2005/8/layout/venn1"/>
    <dgm:cxn modelId="{A7C2CD38-59AA-421D-8986-ADD06E58DC9B}" type="presParOf" srcId="{28F7B81C-81BB-4BB0-ACA3-73C74313067A}" destId="{4CF20791-91E6-4643-9118-A2815D9FD3C9}"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Kind </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Sporty</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well read</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creative</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leader</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FE45B8-3D71-4FFC-B287-11683EDE24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E60363-9CC2-4D92-B05F-2C6388CECBEE}">
      <dgm:prSet phldrT="[Text]" custT="1"/>
      <dgm:spPr/>
      <dgm:t>
        <a:bodyPr/>
        <a:lstStyle/>
        <a:p>
          <a:r>
            <a:rPr lang="en-US" sz="4800" dirty="0" smtClean="0"/>
            <a:t>Key theme = leader</a:t>
          </a:r>
          <a:endParaRPr lang="en-US" sz="4800" dirty="0"/>
        </a:p>
      </dgm:t>
    </dgm:pt>
    <dgm:pt modelId="{23260776-A3F4-4505-905D-28218983F85D}" type="parTrans" cxnId="{4F53AD0B-B029-4C25-AD5A-7AFBD0D42041}">
      <dgm:prSet/>
      <dgm:spPr/>
      <dgm:t>
        <a:bodyPr/>
        <a:lstStyle/>
        <a:p>
          <a:endParaRPr lang="en-US"/>
        </a:p>
      </dgm:t>
    </dgm:pt>
    <dgm:pt modelId="{1DBCF37C-4187-4ACD-BCA6-E804253C0D95}" type="sibTrans" cxnId="{4F53AD0B-B029-4C25-AD5A-7AFBD0D42041}">
      <dgm:prSet/>
      <dgm:spPr/>
      <dgm:t>
        <a:bodyPr/>
        <a:lstStyle/>
        <a:p>
          <a:endParaRPr lang="en-US"/>
        </a:p>
      </dgm:t>
    </dgm:pt>
    <dgm:pt modelId="{785A51BB-D17E-4064-A111-5657CEBF4F07}">
      <dgm:prSet phldrT="[Text]"/>
      <dgm:spPr/>
      <dgm:t>
        <a:bodyPr/>
        <a:lstStyle/>
        <a:p>
          <a:r>
            <a:rPr lang="en-US" dirty="0" smtClean="0"/>
            <a:t>Classic (Teacher)</a:t>
          </a:r>
          <a:endParaRPr lang="en-US" dirty="0"/>
        </a:p>
      </dgm:t>
    </dgm:pt>
    <dgm:pt modelId="{52C703C1-A73E-4A2F-8D60-2805E7FBDEAA}" type="parTrans" cxnId="{828655D0-7DAB-4709-8A9B-DC9A3A1697AC}">
      <dgm:prSet/>
      <dgm:spPr/>
      <dgm:t>
        <a:bodyPr/>
        <a:lstStyle/>
        <a:p>
          <a:endParaRPr lang="en-US"/>
        </a:p>
      </dgm:t>
    </dgm:pt>
    <dgm:pt modelId="{31C9B946-FD12-49E7-B2BA-DE57A0230D9A}" type="sibTrans" cxnId="{828655D0-7DAB-4709-8A9B-DC9A3A1697AC}">
      <dgm:prSet/>
      <dgm:spPr/>
      <dgm:t>
        <a:bodyPr/>
        <a:lstStyle/>
        <a:p>
          <a:endParaRPr lang="en-US"/>
        </a:p>
      </dgm:t>
    </dgm:pt>
    <dgm:pt modelId="{CBA49DB0-C252-47A7-9EEA-1EDE00B8FD64}">
      <dgm:prSet phldrT="[Text]"/>
      <dgm:spPr/>
      <dgm:t>
        <a:bodyPr/>
        <a:lstStyle/>
        <a:p>
          <a:r>
            <a:rPr lang="en-US" dirty="0" smtClean="0"/>
            <a:t>Contemporary (Student)</a:t>
          </a:r>
          <a:endParaRPr lang="en-US" dirty="0"/>
        </a:p>
      </dgm:t>
    </dgm:pt>
    <dgm:pt modelId="{AE9D0A04-C377-47B6-BE64-66414EF09C06}" type="parTrans" cxnId="{AE3E5DD6-5DC4-4D4A-9E65-9F91D9A4CF6F}">
      <dgm:prSet/>
      <dgm:spPr/>
      <dgm:t>
        <a:bodyPr/>
        <a:lstStyle/>
        <a:p>
          <a:endParaRPr lang="en-US"/>
        </a:p>
      </dgm:t>
    </dgm:pt>
    <dgm:pt modelId="{C7B1CFE6-869B-4D2C-AD41-12713252ADA2}" type="sibTrans" cxnId="{AE3E5DD6-5DC4-4D4A-9E65-9F91D9A4CF6F}">
      <dgm:prSet/>
      <dgm:spPr/>
      <dgm:t>
        <a:bodyPr/>
        <a:lstStyle/>
        <a:p>
          <a:endParaRPr lang="en-US"/>
        </a:p>
      </dgm:t>
    </dgm:pt>
    <dgm:pt modelId="{EAA91EB5-0A3C-4437-8B46-E03D1415EF80}" type="pres">
      <dgm:prSet presAssocID="{E6FE45B8-3D71-4FFC-B287-11683EDE24B4}" presName="hierChild1" presStyleCnt="0">
        <dgm:presLayoutVars>
          <dgm:orgChart val="1"/>
          <dgm:chPref val="1"/>
          <dgm:dir/>
          <dgm:animOne val="branch"/>
          <dgm:animLvl val="lvl"/>
          <dgm:resizeHandles/>
        </dgm:presLayoutVars>
      </dgm:prSet>
      <dgm:spPr/>
      <dgm:t>
        <a:bodyPr/>
        <a:lstStyle/>
        <a:p>
          <a:endParaRPr lang="en-US"/>
        </a:p>
      </dgm:t>
    </dgm:pt>
    <dgm:pt modelId="{99C14119-67D4-42F1-9FA4-03EB7BE0D02A}" type="pres">
      <dgm:prSet presAssocID="{5FE60363-9CC2-4D92-B05F-2C6388CECBEE}" presName="hierRoot1" presStyleCnt="0">
        <dgm:presLayoutVars>
          <dgm:hierBranch val="init"/>
        </dgm:presLayoutVars>
      </dgm:prSet>
      <dgm:spPr/>
    </dgm:pt>
    <dgm:pt modelId="{B0823575-4526-4D7E-A8C5-D283EEDD3431}" type="pres">
      <dgm:prSet presAssocID="{5FE60363-9CC2-4D92-B05F-2C6388CECBEE}" presName="rootComposite1" presStyleCnt="0"/>
      <dgm:spPr/>
    </dgm:pt>
    <dgm:pt modelId="{98A408BD-FF31-41BA-936B-E9C9301DD602}" type="pres">
      <dgm:prSet presAssocID="{5FE60363-9CC2-4D92-B05F-2C6388CECBEE}" presName="rootText1" presStyleLbl="node0" presStyleIdx="0" presStyleCnt="1" custScaleX="203719">
        <dgm:presLayoutVars>
          <dgm:chPref val="3"/>
        </dgm:presLayoutVars>
      </dgm:prSet>
      <dgm:spPr/>
      <dgm:t>
        <a:bodyPr/>
        <a:lstStyle/>
        <a:p>
          <a:endParaRPr lang="en-US"/>
        </a:p>
      </dgm:t>
    </dgm:pt>
    <dgm:pt modelId="{19F32D2A-1376-458A-87A3-6ED918D1E28B}" type="pres">
      <dgm:prSet presAssocID="{5FE60363-9CC2-4D92-B05F-2C6388CECBEE}" presName="rootConnector1" presStyleLbl="node1" presStyleIdx="0" presStyleCnt="0"/>
      <dgm:spPr/>
      <dgm:t>
        <a:bodyPr/>
        <a:lstStyle/>
        <a:p>
          <a:endParaRPr lang="en-US"/>
        </a:p>
      </dgm:t>
    </dgm:pt>
    <dgm:pt modelId="{54273F21-1BFA-43A9-84CB-8D4127A6F0EA}" type="pres">
      <dgm:prSet presAssocID="{5FE60363-9CC2-4D92-B05F-2C6388CECBEE}" presName="hierChild2" presStyleCnt="0"/>
      <dgm:spPr/>
    </dgm:pt>
    <dgm:pt modelId="{A53B4E05-A3F3-411F-8F74-B0ED15ACC888}" type="pres">
      <dgm:prSet presAssocID="{52C703C1-A73E-4A2F-8D60-2805E7FBDEAA}" presName="Name37" presStyleLbl="parChTrans1D2" presStyleIdx="0" presStyleCnt="2"/>
      <dgm:spPr/>
      <dgm:t>
        <a:bodyPr/>
        <a:lstStyle/>
        <a:p>
          <a:endParaRPr lang="en-US"/>
        </a:p>
      </dgm:t>
    </dgm:pt>
    <dgm:pt modelId="{DE9ED91C-64C8-4445-9C51-5CDC6E198ACB}" type="pres">
      <dgm:prSet presAssocID="{785A51BB-D17E-4064-A111-5657CEBF4F07}" presName="hierRoot2" presStyleCnt="0">
        <dgm:presLayoutVars>
          <dgm:hierBranch val="init"/>
        </dgm:presLayoutVars>
      </dgm:prSet>
      <dgm:spPr/>
    </dgm:pt>
    <dgm:pt modelId="{6DBF8D82-ECC6-47FF-8234-882CCEA37717}" type="pres">
      <dgm:prSet presAssocID="{785A51BB-D17E-4064-A111-5657CEBF4F07}" presName="rootComposite" presStyleCnt="0"/>
      <dgm:spPr/>
    </dgm:pt>
    <dgm:pt modelId="{326EBC1C-E991-4E6F-B95C-C22CD6578DBD}" type="pres">
      <dgm:prSet presAssocID="{785A51BB-D17E-4064-A111-5657CEBF4F07}" presName="rootText" presStyleLbl="node2" presStyleIdx="0" presStyleCnt="2">
        <dgm:presLayoutVars>
          <dgm:chPref val="3"/>
        </dgm:presLayoutVars>
      </dgm:prSet>
      <dgm:spPr/>
      <dgm:t>
        <a:bodyPr/>
        <a:lstStyle/>
        <a:p>
          <a:endParaRPr lang="en-US"/>
        </a:p>
      </dgm:t>
    </dgm:pt>
    <dgm:pt modelId="{4D7F6148-02D3-44E9-95FC-06BD9BB328F5}" type="pres">
      <dgm:prSet presAssocID="{785A51BB-D17E-4064-A111-5657CEBF4F07}" presName="rootConnector" presStyleLbl="node2" presStyleIdx="0" presStyleCnt="2"/>
      <dgm:spPr/>
      <dgm:t>
        <a:bodyPr/>
        <a:lstStyle/>
        <a:p>
          <a:endParaRPr lang="en-US"/>
        </a:p>
      </dgm:t>
    </dgm:pt>
    <dgm:pt modelId="{689C08AE-DFED-4CEA-A3F6-058E2A171482}" type="pres">
      <dgm:prSet presAssocID="{785A51BB-D17E-4064-A111-5657CEBF4F07}" presName="hierChild4" presStyleCnt="0"/>
      <dgm:spPr/>
    </dgm:pt>
    <dgm:pt modelId="{D20E969F-6288-49BB-BB85-C96BA76EA33C}" type="pres">
      <dgm:prSet presAssocID="{785A51BB-D17E-4064-A111-5657CEBF4F07}" presName="hierChild5" presStyleCnt="0"/>
      <dgm:spPr/>
    </dgm:pt>
    <dgm:pt modelId="{A78C2132-5658-4319-9130-6F6389B40FF9}" type="pres">
      <dgm:prSet presAssocID="{AE9D0A04-C377-47B6-BE64-66414EF09C06}" presName="Name37" presStyleLbl="parChTrans1D2" presStyleIdx="1" presStyleCnt="2"/>
      <dgm:spPr/>
      <dgm:t>
        <a:bodyPr/>
        <a:lstStyle/>
        <a:p>
          <a:endParaRPr lang="en-US"/>
        </a:p>
      </dgm:t>
    </dgm:pt>
    <dgm:pt modelId="{01F0C970-F1D3-4A68-8184-FA53E24F87FA}" type="pres">
      <dgm:prSet presAssocID="{CBA49DB0-C252-47A7-9EEA-1EDE00B8FD64}" presName="hierRoot2" presStyleCnt="0">
        <dgm:presLayoutVars>
          <dgm:hierBranch val="init"/>
        </dgm:presLayoutVars>
      </dgm:prSet>
      <dgm:spPr/>
    </dgm:pt>
    <dgm:pt modelId="{208BCE5A-8C43-45EB-8246-D1AFC64D076C}" type="pres">
      <dgm:prSet presAssocID="{CBA49DB0-C252-47A7-9EEA-1EDE00B8FD64}" presName="rootComposite" presStyleCnt="0"/>
      <dgm:spPr/>
    </dgm:pt>
    <dgm:pt modelId="{5252681D-678A-40BC-9B5E-71B2F8B918F5}" type="pres">
      <dgm:prSet presAssocID="{CBA49DB0-C252-47A7-9EEA-1EDE00B8FD64}" presName="rootText" presStyleLbl="node2" presStyleIdx="1" presStyleCnt="2">
        <dgm:presLayoutVars>
          <dgm:chPref val="3"/>
        </dgm:presLayoutVars>
      </dgm:prSet>
      <dgm:spPr/>
      <dgm:t>
        <a:bodyPr/>
        <a:lstStyle/>
        <a:p>
          <a:endParaRPr lang="en-US"/>
        </a:p>
      </dgm:t>
    </dgm:pt>
    <dgm:pt modelId="{46EFF111-7351-46E9-B2B0-97BB0A83FFC1}" type="pres">
      <dgm:prSet presAssocID="{CBA49DB0-C252-47A7-9EEA-1EDE00B8FD64}" presName="rootConnector" presStyleLbl="node2" presStyleIdx="1" presStyleCnt="2"/>
      <dgm:spPr/>
      <dgm:t>
        <a:bodyPr/>
        <a:lstStyle/>
        <a:p>
          <a:endParaRPr lang="en-US"/>
        </a:p>
      </dgm:t>
    </dgm:pt>
    <dgm:pt modelId="{14901618-9925-4327-8CD2-6D8E072B8363}" type="pres">
      <dgm:prSet presAssocID="{CBA49DB0-C252-47A7-9EEA-1EDE00B8FD64}" presName="hierChild4" presStyleCnt="0"/>
      <dgm:spPr/>
    </dgm:pt>
    <dgm:pt modelId="{A1F9D387-808B-427B-86F2-BEE506CC9185}" type="pres">
      <dgm:prSet presAssocID="{CBA49DB0-C252-47A7-9EEA-1EDE00B8FD64}" presName="hierChild5" presStyleCnt="0"/>
      <dgm:spPr/>
    </dgm:pt>
    <dgm:pt modelId="{E8AFAA43-37DA-4093-ACB6-92B07535313F}" type="pres">
      <dgm:prSet presAssocID="{5FE60363-9CC2-4D92-B05F-2C6388CECBEE}" presName="hierChild3" presStyleCnt="0"/>
      <dgm:spPr/>
    </dgm:pt>
  </dgm:ptLst>
  <dgm:cxnLst>
    <dgm:cxn modelId="{191ADA11-7F27-4EE4-B070-AC30E315771E}" type="presOf" srcId="{CBA49DB0-C252-47A7-9EEA-1EDE00B8FD64}" destId="{5252681D-678A-40BC-9B5E-71B2F8B918F5}" srcOrd="0" destOrd="0" presId="urn:microsoft.com/office/officeart/2005/8/layout/orgChart1"/>
    <dgm:cxn modelId="{AE3E5DD6-5DC4-4D4A-9E65-9F91D9A4CF6F}" srcId="{5FE60363-9CC2-4D92-B05F-2C6388CECBEE}" destId="{CBA49DB0-C252-47A7-9EEA-1EDE00B8FD64}" srcOrd="1" destOrd="0" parTransId="{AE9D0A04-C377-47B6-BE64-66414EF09C06}" sibTransId="{C7B1CFE6-869B-4D2C-AD41-12713252ADA2}"/>
    <dgm:cxn modelId="{A2B6FBD6-9901-40BC-837D-247009483838}" type="presOf" srcId="{5FE60363-9CC2-4D92-B05F-2C6388CECBEE}" destId="{98A408BD-FF31-41BA-936B-E9C9301DD602}" srcOrd="0" destOrd="0" presId="urn:microsoft.com/office/officeart/2005/8/layout/orgChart1"/>
    <dgm:cxn modelId="{0300A8C1-9A72-440E-88C6-214600480562}" type="presOf" srcId="{52C703C1-A73E-4A2F-8D60-2805E7FBDEAA}" destId="{A53B4E05-A3F3-411F-8F74-B0ED15ACC888}" srcOrd="0" destOrd="0" presId="urn:microsoft.com/office/officeart/2005/8/layout/orgChart1"/>
    <dgm:cxn modelId="{828655D0-7DAB-4709-8A9B-DC9A3A1697AC}" srcId="{5FE60363-9CC2-4D92-B05F-2C6388CECBEE}" destId="{785A51BB-D17E-4064-A111-5657CEBF4F07}" srcOrd="0" destOrd="0" parTransId="{52C703C1-A73E-4A2F-8D60-2805E7FBDEAA}" sibTransId="{31C9B946-FD12-49E7-B2BA-DE57A0230D9A}"/>
    <dgm:cxn modelId="{4F53AD0B-B029-4C25-AD5A-7AFBD0D42041}" srcId="{E6FE45B8-3D71-4FFC-B287-11683EDE24B4}" destId="{5FE60363-9CC2-4D92-B05F-2C6388CECBEE}" srcOrd="0" destOrd="0" parTransId="{23260776-A3F4-4505-905D-28218983F85D}" sibTransId="{1DBCF37C-4187-4ACD-BCA6-E804253C0D95}"/>
    <dgm:cxn modelId="{FA9CBA7E-99EC-4923-960E-A27330C52296}" type="presOf" srcId="{AE9D0A04-C377-47B6-BE64-66414EF09C06}" destId="{A78C2132-5658-4319-9130-6F6389B40FF9}" srcOrd="0" destOrd="0" presId="urn:microsoft.com/office/officeart/2005/8/layout/orgChart1"/>
    <dgm:cxn modelId="{98D7BAB8-F5DC-4654-9268-4B643AD98FCC}" type="presOf" srcId="{E6FE45B8-3D71-4FFC-B287-11683EDE24B4}" destId="{EAA91EB5-0A3C-4437-8B46-E03D1415EF80}" srcOrd="0" destOrd="0" presId="urn:microsoft.com/office/officeart/2005/8/layout/orgChart1"/>
    <dgm:cxn modelId="{C012CC8D-0DD8-417E-8983-95BF72D79D40}" type="presOf" srcId="{785A51BB-D17E-4064-A111-5657CEBF4F07}" destId="{326EBC1C-E991-4E6F-B95C-C22CD6578DBD}" srcOrd="0" destOrd="0" presId="urn:microsoft.com/office/officeart/2005/8/layout/orgChart1"/>
    <dgm:cxn modelId="{3ADB9E17-F2FF-459C-BA3D-5A6D9E97345E}" type="presOf" srcId="{785A51BB-D17E-4064-A111-5657CEBF4F07}" destId="{4D7F6148-02D3-44E9-95FC-06BD9BB328F5}" srcOrd="1" destOrd="0" presId="urn:microsoft.com/office/officeart/2005/8/layout/orgChart1"/>
    <dgm:cxn modelId="{E72936C7-30A2-4CAE-8AEF-3638F85CB032}" type="presOf" srcId="{CBA49DB0-C252-47A7-9EEA-1EDE00B8FD64}" destId="{46EFF111-7351-46E9-B2B0-97BB0A83FFC1}" srcOrd="1" destOrd="0" presId="urn:microsoft.com/office/officeart/2005/8/layout/orgChart1"/>
    <dgm:cxn modelId="{8DF03132-5314-4006-89F2-52764CADFE6D}" type="presOf" srcId="{5FE60363-9CC2-4D92-B05F-2C6388CECBEE}" destId="{19F32D2A-1376-458A-87A3-6ED918D1E28B}" srcOrd="1" destOrd="0" presId="urn:microsoft.com/office/officeart/2005/8/layout/orgChart1"/>
    <dgm:cxn modelId="{317299A6-FEB3-4389-B9E3-4A0AA7BC60E0}" type="presParOf" srcId="{EAA91EB5-0A3C-4437-8B46-E03D1415EF80}" destId="{99C14119-67D4-42F1-9FA4-03EB7BE0D02A}" srcOrd="0" destOrd="0" presId="urn:microsoft.com/office/officeart/2005/8/layout/orgChart1"/>
    <dgm:cxn modelId="{F9A7013D-0088-4D63-BADA-F3C7B4CC6D20}" type="presParOf" srcId="{99C14119-67D4-42F1-9FA4-03EB7BE0D02A}" destId="{B0823575-4526-4D7E-A8C5-D283EEDD3431}" srcOrd="0" destOrd="0" presId="urn:microsoft.com/office/officeart/2005/8/layout/orgChart1"/>
    <dgm:cxn modelId="{74F663A2-2FDE-4347-9377-0C4494C17EFF}" type="presParOf" srcId="{B0823575-4526-4D7E-A8C5-D283EEDD3431}" destId="{98A408BD-FF31-41BA-936B-E9C9301DD602}" srcOrd="0" destOrd="0" presId="urn:microsoft.com/office/officeart/2005/8/layout/orgChart1"/>
    <dgm:cxn modelId="{C7B46EF3-0072-4AE9-96B6-AFFF39A3D638}" type="presParOf" srcId="{B0823575-4526-4D7E-A8C5-D283EEDD3431}" destId="{19F32D2A-1376-458A-87A3-6ED918D1E28B}" srcOrd="1" destOrd="0" presId="urn:microsoft.com/office/officeart/2005/8/layout/orgChart1"/>
    <dgm:cxn modelId="{D87C1812-1FAB-4183-AF26-F381C41B5374}" type="presParOf" srcId="{99C14119-67D4-42F1-9FA4-03EB7BE0D02A}" destId="{54273F21-1BFA-43A9-84CB-8D4127A6F0EA}" srcOrd="1" destOrd="0" presId="urn:microsoft.com/office/officeart/2005/8/layout/orgChart1"/>
    <dgm:cxn modelId="{839E484C-A713-47AB-831A-FAF1A673A7EC}" type="presParOf" srcId="{54273F21-1BFA-43A9-84CB-8D4127A6F0EA}" destId="{A53B4E05-A3F3-411F-8F74-B0ED15ACC888}" srcOrd="0" destOrd="0" presId="urn:microsoft.com/office/officeart/2005/8/layout/orgChart1"/>
    <dgm:cxn modelId="{736E288B-F54E-4178-840F-AFD2F5AA6C01}" type="presParOf" srcId="{54273F21-1BFA-43A9-84CB-8D4127A6F0EA}" destId="{DE9ED91C-64C8-4445-9C51-5CDC6E198ACB}" srcOrd="1" destOrd="0" presId="urn:microsoft.com/office/officeart/2005/8/layout/orgChart1"/>
    <dgm:cxn modelId="{0AE02368-F2C3-408F-A607-8147DB8C371D}" type="presParOf" srcId="{DE9ED91C-64C8-4445-9C51-5CDC6E198ACB}" destId="{6DBF8D82-ECC6-47FF-8234-882CCEA37717}" srcOrd="0" destOrd="0" presId="urn:microsoft.com/office/officeart/2005/8/layout/orgChart1"/>
    <dgm:cxn modelId="{2EA8CECA-52B1-4396-8FBE-3F9295DC7655}" type="presParOf" srcId="{6DBF8D82-ECC6-47FF-8234-882CCEA37717}" destId="{326EBC1C-E991-4E6F-B95C-C22CD6578DBD}" srcOrd="0" destOrd="0" presId="urn:microsoft.com/office/officeart/2005/8/layout/orgChart1"/>
    <dgm:cxn modelId="{43E81FC1-37B5-4241-AFFB-3B752585C5FC}" type="presParOf" srcId="{6DBF8D82-ECC6-47FF-8234-882CCEA37717}" destId="{4D7F6148-02D3-44E9-95FC-06BD9BB328F5}" srcOrd="1" destOrd="0" presId="urn:microsoft.com/office/officeart/2005/8/layout/orgChart1"/>
    <dgm:cxn modelId="{8B2C3871-8514-46CB-A125-7D5ECD8064B9}" type="presParOf" srcId="{DE9ED91C-64C8-4445-9C51-5CDC6E198ACB}" destId="{689C08AE-DFED-4CEA-A3F6-058E2A171482}" srcOrd="1" destOrd="0" presId="urn:microsoft.com/office/officeart/2005/8/layout/orgChart1"/>
    <dgm:cxn modelId="{656B2BEB-B3D5-4273-B41E-74D81DD4E41D}" type="presParOf" srcId="{DE9ED91C-64C8-4445-9C51-5CDC6E198ACB}" destId="{D20E969F-6288-49BB-BB85-C96BA76EA33C}" srcOrd="2" destOrd="0" presId="urn:microsoft.com/office/officeart/2005/8/layout/orgChart1"/>
    <dgm:cxn modelId="{B1EF3F12-C3F9-48BC-A441-A519386CD880}" type="presParOf" srcId="{54273F21-1BFA-43A9-84CB-8D4127A6F0EA}" destId="{A78C2132-5658-4319-9130-6F6389B40FF9}" srcOrd="2" destOrd="0" presId="urn:microsoft.com/office/officeart/2005/8/layout/orgChart1"/>
    <dgm:cxn modelId="{BC693334-ECBC-4C55-8126-EC844A5D1349}" type="presParOf" srcId="{54273F21-1BFA-43A9-84CB-8D4127A6F0EA}" destId="{01F0C970-F1D3-4A68-8184-FA53E24F87FA}" srcOrd="3" destOrd="0" presId="urn:microsoft.com/office/officeart/2005/8/layout/orgChart1"/>
    <dgm:cxn modelId="{F9B15BF0-FA81-40BE-BCD2-A8D53D28046E}" type="presParOf" srcId="{01F0C970-F1D3-4A68-8184-FA53E24F87FA}" destId="{208BCE5A-8C43-45EB-8246-D1AFC64D076C}" srcOrd="0" destOrd="0" presId="urn:microsoft.com/office/officeart/2005/8/layout/orgChart1"/>
    <dgm:cxn modelId="{FEBEC39D-EBC7-4830-909E-396B124F82C7}" type="presParOf" srcId="{208BCE5A-8C43-45EB-8246-D1AFC64D076C}" destId="{5252681D-678A-40BC-9B5E-71B2F8B918F5}" srcOrd="0" destOrd="0" presId="urn:microsoft.com/office/officeart/2005/8/layout/orgChart1"/>
    <dgm:cxn modelId="{F2B8B3C7-1468-44C3-AB36-C3473E0895E7}" type="presParOf" srcId="{208BCE5A-8C43-45EB-8246-D1AFC64D076C}" destId="{46EFF111-7351-46E9-B2B0-97BB0A83FFC1}" srcOrd="1" destOrd="0" presId="urn:microsoft.com/office/officeart/2005/8/layout/orgChart1"/>
    <dgm:cxn modelId="{39F6BFE5-A8CA-4A12-9208-622AAA3111C3}" type="presParOf" srcId="{01F0C970-F1D3-4A68-8184-FA53E24F87FA}" destId="{14901618-9925-4327-8CD2-6D8E072B8363}" srcOrd="1" destOrd="0" presId="urn:microsoft.com/office/officeart/2005/8/layout/orgChart1"/>
    <dgm:cxn modelId="{D9FF73E9-0157-4AD6-B94B-B73D62E9FC09}" type="presParOf" srcId="{01F0C970-F1D3-4A68-8184-FA53E24F87FA}" destId="{A1F9D387-808B-427B-86F2-BEE506CC9185}" srcOrd="2" destOrd="0" presId="urn:microsoft.com/office/officeart/2005/8/layout/orgChart1"/>
    <dgm:cxn modelId="{82F824B5-0791-4BD7-8AE6-49D38DFF0324}" type="presParOf" srcId="{99C14119-67D4-42F1-9FA4-03EB7BE0D02A}" destId="{E8AFAA43-37DA-4093-ACB6-92B0753531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925191-0ADD-4F5D-B0B6-FC8F9202ABFC}" type="doc">
      <dgm:prSet loTypeId="urn:microsoft.com/office/officeart/2005/8/layout/venn1" loCatId="relationship" qsTypeId="urn:microsoft.com/office/officeart/2005/8/quickstyle/simple1" qsCatId="simple" csTypeId="urn:microsoft.com/office/officeart/2005/8/colors/accent1_2" csCatId="accent1" phldr="1"/>
      <dgm:spPr/>
    </dgm:pt>
    <dgm:pt modelId="{26A0FC1F-88D4-4D96-85E2-E67D0B403B8D}">
      <dgm:prSet phldrT="[Text]"/>
      <dgm:spPr/>
      <dgm:t>
        <a:bodyPr/>
        <a:lstStyle/>
        <a:p>
          <a:pPr algn="l"/>
          <a:r>
            <a:rPr lang="en-GB" b="1" dirty="0" smtClean="0"/>
            <a:t>Dog</a:t>
          </a:r>
        </a:p>
        <a:p>
          <a:pPr algn="l"/>
          <a:r>
            <a:rPr lang="en-GB" dirty="0" smtClean="0"/>
            <a:t>Barks</a:t>
          </a:r>
        </a:p>
        <a:p>
          <a:pPr algn="l"/>
          <a:r>
            <a:rPr lang="en-GB" dirty="0" smtClean="0"/>
            <a:t>Needs a lot of looking after</a:t>
          </a:r>
        </a:p>
        <a:p>
          <a:pPr algn="l"/>
          <a:r>
            <a:rPr lang="en-GB" dirty="0" smtClean="0"/>
            <a:t>Don’t clean themselves</a:t>
          </a:r>
          <a:endParaRPr lang="en-GB" dirty="0"/>
        </a:p>
      </dgm:t>
    </dgm:pt>
    <dgm:pt modelId="{DCA2707F-5E95-43F4-ACD6-E8C0B468DB04}" type="parTrans" cxnId="{AED8B657-B4E2-47AC-9A51-3A60A93089A5}">
      <dgm:prSet/>
      <dgm:spPr/>
      <dgm:t>
        <a:bodyPr/>
        <a:lstStyle/>
        <a:p>
          <a:endParaRPr lang="en-GB"/>
        </a:p>
      </dgm:t>
    </dgm:pt>
    <dgm:pt modelId="{5829402E-7D69-43C4-918B-48B7E46D61B9}" type="sibTrans" cxnId="{AED8B657-B4E2-47AC-9A51-3A60A93089A5}">
      <dgm:prSet/>
      <dgm:spPr/>
      <dgm:t>
        <a:bodyPr/>
        <a:lstStyle/>
        <a:p>
          <a:endParaRPr lang="en-GB"/>
        </a:p>
      </dgm:t>
    </dgm:pt>
    <dgm:pt modelId="{AA16FD6E-C445-427E-8249-BFD476667130}">
      <dgm:prSet phldrT="[Text]"/>
      <dgm:spPr/>
      <dgm:t>
        <a:bodyPr/>
        <a:lstStyle/>
        <a:p>
          <a:pPr algn="r"/>
          <a:r>
            <a:rPr lang="en-GB" b="1" dirty="0" smtClean="0"/>
            <a:t>Cats</a:t>
          </a:r>
        </a:p>
        <a:p>
          <a:pPr algn="r"/>
          <a:r>
            <a:rPr lang="en-GB" dirty="0" smtClean="0"/>
            <a:t>Meow</a:t>
          </a:r>
        </a:p>
        <a:p>
          <a:pPr algn="r"/>
          <a:r>
            <a:rPr lang="en-GB" dirty="0" smtClean="0"/>
            <a:t>Needs less looking after</a:t>
          </a:r>
        </a:p>
        <a:p>
          <a:pPr algn="r"/>
          <a:r>
            <a:rPr lang="en-GB" dirty="0" smtClean="0"/>
            <a:t>Clean themselves</a:t>
          </a:r>
          <a:endParaRPr lang="en-GB" dirty="0"/>
        </a:p>
      </dgm:t>
    </dgm:pt>
    <dgm:pt modelId="{FAF95936-4958-45AC-929E-25331F475F05}" type="parTrans" cxnId="{C78B4558-9B20-4D3B-9600-9DF3D03AA490}">
      <dgm:prSet/>
      <dgm:spPr/>
      <dgm:t>
        <a:bodyPr/>
        <a:lstStyle/>
        <a:p>
          <a:endParaRPr lang="en-GB"/>
        </a:p>
      </dgm:t>
    </dgm:pt>
    <dgm:pt modelId="{51FFDA87-B76E-4CFA-B2E1-8A0A3E28217C}" type="sibTrans" cxnId="{C78B4558-9B20-4D3B-9600-9DF3D03AA490}">
      <dgm:prSet/>
      <dgm:spPr/>
      <dgm:t>
        <a:bodyPr/>
        <a:lstStyle/>
        <a:p>
          <a:endParaRPr lang="en-GB"/>
        </a:p>
      </dgm:t>
    </dgm:pt>
    <dgm:pt modelId="{1AEBA2BE-7172-4855-85BE-781E564E9150}" type="pres">
      <dgm:prSet presAssocID="{1E925191-0ADD-4F5D-B0B6-FC8F9202ABFC}" presName="compositeShape" presStyleCnt="0">
        <dgm:presLayoutVars>
          <dgm:chMax val="7"/>
          <dgm:dir/>
          <dgm:resizeHandles val="exact"/>
        </dgm:presLayoutVars>
      </dgm:prSet>
      <dgm:spPr/>
    </dgm:pt>
    <dgm:pt modelId="{2C919F9E-3AF9-426F-9C38-17F9A454C3BE}" type="pres">
      <dgm:prSet presAssocID="{26A0FC1F-88D4-4D96-85E2-E67D0B403B8D}" presName="circ1" presStyleLbl="vennNode1" presStyleIdx="0" presStyleCnt="2" custScaleX="102452" custScaleY="119188"/>
      <dgm:spPr/>
      <dgm:t>
        <a:bodyPr/>
        <a:lstStyle/>
        <a:p>
          <a:endParaRPr lang="en-GB"/>
        </a:p>
      </dgm:t>
    </dgm:pt>
    <dgm:pt modelId="{D7B26F79-F22B-4D97-BB6F-8F84EA63A582}" type="pres">
      <dgm:prSet presAssocID="{26A0FC1F-88D4-4D96-85E2-E67D0B403B8D}" presName="circ1Tx" presStyleLbl="revTx" presStyleIdx="0" presStyleCnt="0">
        <dgm:presLayoutVars>
          <dgm:chMax val="0"/>
          <dgm:chPref val="0"/>
          <dgm:bulletEnabled val="1"/>
        </dgm:presLayoutVars>
      </dgm:prSet>
      <dgm:spPr/>
      <dgm:t>
        <a:bodyPr/>
        <a:lstStyle/>
        <a:p>
          <a:endParaRPr lang="en-GB"/>
        </a:p>
      </dgm:t>
    </dgm:pt>
    <dgm:pt modelId="{A0574924-89AA-4865-BECC-7AFA29618036}" type="pres">
      <dgm:prSet presAssocID="{AA16FD6E-C445-427E-8249-BFD476667130}" presName="circ2" presStyleLbl="vennNode1" presStyleIdx="1" presStyleCnt="2" custScaleX="94582" custScaleY="114931"/>
      <dgm:spPr/>
      <dgm:t>
        <a:bodyPr/>
        <a:lstStyle/>
        <a:p>
          <a:endParaRPr lang="en-GB"/>
        </a:p>
      </dgm:t>
    </dgm:pt>
    <dgm:pt modelId="{C2102725-9ED1-469C-9EE4-01EA71710A6C}" type="pres">
      <dgm:prSet presAssocID="{AA16FD6E-C445-427E-8249-BFD476667130}" presName="circ2Tx" presStyleLbl="revTx" presStyleIdx="0" presStyleCnt="0">
        <dgm:presLayoutVars>
          <dgm:chMax val="0"/>
          <dgm:chPref val="0"/>
          <dgm:bulletEnabled val="1"/>
        </dgm:presLayoutVars>
      </dgm:prSet>
      <dgm:spPr/>
      <dgm:t>
        <a:bodyPr/>
        <a:lstStyle/>
        <a:p>
          <a:endParaRPr lang="en-GB"/>
        </a:p>
      </dgm:t>
    </dgm:pt>
  </dgm:ptLst>
  <dgm:cxnLst>
    <dgm:cxn modelId="{768BAFAE-E63E-4203-9EE7-653557D987F3}" type="presOf" srcId="{AA16FD6E-C445-427E-8249-BFD476667130}" destId="{C2102725-9ED1-469C-9EE4-01EA71710A6C}" srcOrd="1" destOrd="0" presId="urn:microsoft.com/office/officeart/2005/8/layout/venn1"/>
    <dgm:cxn modelId="{C78B4558-9B20-4D3B-9600-9DF3D03AA490}" srcId="{1E925191-0ADD-4F5D-B0B6-FC8F9202ABFC}" destId="{AA16FD6E-C445-427E-8249-BFD476667130}" srcOrd="1" destOrd="0" parTransId="{FAF95936-4958-45AC-929E-25331F475F05}" sibTransId="{51FFDA87-B76E-4CFA-B2E1-8A0A3E28217C}"/>
    <dgm:cxn modelId="{B17859D5-4DBD-4324-8364-1FF90A6C5647}" type="presOf" srcId="{26A0FC1F-88D4-4D96-85E2-E67D0B403B8D}" destId="{D7B26F79-F22B-4D97-BB6F-8F84EA63A582}" srcOrd="1" destOrd="0" presId="urn:microsoft.com/office/officeart/2005/8/layout/venn1"/>
    <dgm:cxn modelId="{5D889DF0-DB63-4169-A043-C755998BE87D}" type="presOf" srcId="{AA16FD6E-C445-427E-8249-BFD476667130}" destId="{A0574924-89AA-4865-BECC-7AFA29618036}" srcOrd="0" destOrd="0" presId="urn:microsoft.com/office/officeart/2005/8/layout/venn1"/>
    <dgm:cxn modelId="{C5E49726-FBE0-4856-A011-AA1FBB456F50}" type="presOf" srcId="{26A0FC1F-88D4-4D96-85E2-E67D0B403B8D}" destId="{2C919F9E-3AF9-426F-9C38-17F9A454C3BE}" srcOrd="0" destOrd="0" presId="urn:microsoft.com/office/officeart/2005/8/layout/venn1"/>
    <dgm:cxn modelId="{AED8B657-B4E2-47AC-9A51-3A60A93089A5}" srcId="{1E925191-0ADD-4F5D-B0B6-FC8F9202ABFC}" destId="{26A0FC1F-88D4-4D96-85E2-E67D0B403B8D}" srcOrd="0" destOrd="0" parTransId="{DCA2707F-5E95-43F4-ACD6-E8C0B468DB04}" sibTransId="{5829402E-7D69-43C4-918B-48B7E46D61B9}"/>
    <dgm:cxn modelId="{B1D65762-CA6B-4653-91AC-34E9CD4BFA9B}" type="presOf" srcId="{1E925191-0ADD-4F5D-B0B6-FC8F9202ABFC}" destId="{1AEBA2BE-7172-4855-85BE-781E564E9150}" srcOrd="0" destOrd="0" presId="urn:microsoft.com/office/officeart/2005/8/layout/venn1"/>
    <dgm:cxn modelId="{DBDC5E16-E785-4939-B0CA-210EC793A36A}" type="presParOf" srcId="{1AEBA2BE-7172-4855-85BE-781E564E9150}" destId="{2C919F9E-3AF9-426F-9C38-17F9A454C3BE}" srcOrd="0" destOrd="0" presId="urn:microsoft.com/office/officeart/2005/8/layout/venn1"/>
    <dgm:cxn modelId="{209BFDBC-0BD3-414F-80D3-6ED0837F83C5}" type="presParOf" srcId="{1AEBA2BE-7172-4855-85BE-781E564E9150}" destId="{D7B26F79-F22B-4D97-BB6F-8F84EA63A582}" srcOrd="1" destOrd="0" presId="urn:microsoft.com/office/officeart/2005/8/layout/venn1"/>
    <dgm:cxn modelId="{85D27B27-0C6C-4937-92E2-46CA5933504C}" type="presParOf" srcId="{1AEBA2BE-7172-4855-85BE-781E564E9150}" destId="{A0574924-89AA-4865-BECC-7AFA29618036}" srcOrd="2" destOrd="0" presId="urn:microsoft.com/office/officeart/2005/8/layout/venn1"/>
    <dgm:cxn modelId="{800D137F-16C7-4353-A8CF-29E0B66A750E}" type="presParOf" srcId="{1AEBA2BE-7172-4855-85BE-781E564E9150}" destId="{C2102725-9ED1-469C-9EE4-01EA71710A6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925191-0ADD-4F5D-B0B6-FC8F9202ABFC}" type="doc">
      <dgm:prSet loTypeId="urn:microsoft.com/office/officeart/2005/8/layout/venn1" loCatId="relationship" qsTypeId="urn:microsoft.com/office/officeart/2005/8/quickstyle/simple1" qsCatId="simple" csTypeId="urn:microsoft.com/office/officeart/2005/8/colors/accent1_2" csCatId="accent1" phldr="1"/>
      <dgm:spPr/>
    </dgm:pt>
    <dgm:pt modelId="{26A0FC1F-88D4-4D96-85E2-E67D0B403B8D}">
      <dgm:prSet phldrT="[Text]"/>
      <dgm:spPr/>
      <dgm:t>
        <a:bodyPr/>
        <a:lstStyle/>
        <a:p>
          <a:pPr algn="l"/>
          <a:r>
            <a:rPr lang="en-GB" b="1" dirty="0" smtClean="0"/>
            <a:t>Dog</a:t>
          </a:r>
        </a:p>
        <a:p>
          <a:pPr algn="l"/>
          <a:r>
            <a:rPr lang="en-GB" dirty="0" smtClean="0"/>
            <a:t>Barks</a:t>
          </a:r>
        </a:p>
      </dgm:t>
    </dgm:pt>
    <dgm:pt modelId="{DCA2707F-5E95-43F4-ACD6-E8C0B468DB04}" type="parTrans" cxnId="{AED8B657-B4E2-47AC-9A51-3A60A93089A5}">
      <dgm:prSet/>
      <dgm:spPr/>
      <dgm:t>
        <a:bodyPr/>
        <a:lstStyle/>
        <a:p>
          <a:endParaRPr lang="en-GB"/>
        </a:p>
      </dgm:t>
    </dgm:pt>
    <dgm:pt modelId="{5829402E-7D69-43C4-918B-48B7E46D61B9}" type="sibTrans" cxnId="{AED8B657-B4E2-47AC-9A51-3A60A93089A5}">
      <dgm:prSet/>
      <dgm:spPr/>
      <dgm:t>
        <a:bodyPr/>
        <a:lstStyle/>
        <a:p>
          <a:endParaRPr lang="en-GB"/>
        </a:p>
      </dgm:t>
    </dgm:pt>
    <dgm:pt modelId="{AA16FD6E-C445-427E-8249-BFD476667130}">
      <dgm:prSet phldrT="[Text]"/>
      <dgm:spPr/>
      <dgm:t>
        <a:bodyPr/>
        <a:lstStyle/>
        <a:p>
          <a:pPr algn="r"/>
          <a:r>
            <a:rPr lang="en-GB" b="1" dirty="0" smtClean="0"/>
            <a:t>Cats</a:t>
          </a:r>
        </a:p>
        <a:p>
          <a:pPr algn="r"/>
          <a:r>
            <a:rPr lang="en-GB" dirty="0" smtClean="0"/>
            <a:t>Meow</a:t>
          </a:r>
        </a:p>
      </dgm:t>
    </dgm:pt>
    <dgm:pt modelId="{FAF95936-4958-45AC-929E-25331F475F05}" type="parTrans" cxnId="{C78B4558-9B20-4D3B-9600-9DF3D03AA490}">
      <dgm:prSet/>
      <dgm:spPr/>
      <dgm:t>
        <a:bodyPr/>
        <a:lstStyle/>
        <a:p>
          <a:endParaRPr lang="en-GB"/>
        </a:p>
      </dgm:t>
    </dgm:pt>
    <dgm:pt modelId="{51FFDA87-B76E-4CFA-B2E1-8A0A3E28217C}" type="sibTrans" cxnId="{C78B4558-9B20-4D3B-9600-9DF3D03AA490}">
      <dgm:prSet/>
      <dgm:spPr/>
      <dgm:t>
        <a:bodyPr/>
        <a:lstStyle/>
        <a:p>
          <a:endParaRPr lang="en-GB"/>
        </a:p>
      </dgm:t>
    </dgm:pt>
    <dgm:pt modelId="{1AEBA2BE-7172-4855-85BE-781E564E9150}" type="pres">
      <dgm:prSet presAssocID="{1E925191-0ADD-4F5D-B0B6-FC8F9202ABFC}" presName="compositeShape" presStyleCnt="0">
        <dgm:presLayoutVars>
          <dgm:chMax val="7"/>
          <dgm:dir/>
          <dgm:resizeHandles val="exact"/>
        </dgm:presLayoutVars>
      </dgm:prSet>
      <dgm:spPr/>
    </dgm:pt>
    <dgm:pt modelId="{2C919F9E-3AF9-426F-9C38-17F9A454C3BE}" type="pres">
      <dgm:prSet presAssocID="{26A0FC1F-88D4-4D96-85E2-E67D0B403B8D}" presName="circ1" presStyleLbl="vennNode1" presStyleIdx="0" presStyleCnt="2" custScaleX="102452" custScaleY="119188"/>
      <dgm:spPr/>
      <dgm:t>
        <a:bodyPr/>
        <a:lstStyle/>
        <a:p>
          <a:endParaRPr lang="en-GB"/>
        </a:p>
      </dgm:t>
    </dgm:pt>
    <dgm:pt modelId="{D7B26F79-F22B-4D97-BB6F-8F84EA63A582}" type="pres">
      <dgm:prSet presAssocID="{26A0FC1F-88D4-4D96-85E2-E67D0B403B8D}" presName="circ1Tx" presStyleLbl="revTx" presStyleIdx="0" presStyleCnt="0">
        <dgm:presLayoutVars>
          <dgm:chMax val="0"/>
          <dgm:chPref val="0"/>
          <dgm:bulletEnabled val="1"/>
        </dgm:presLayoutVars>
      </dgm:prSet>
      <dgm:spPr/>
      <dgm:t>
        <a:bodyPr/>
        <a:lstStyle/>
        <a:p>
          <a:endParaRPr lang="en-GB"/>
        </a:p>
      </dgm:t>
    </dgm:pt>
    <dgm:pt modelId="{A0574924-89AA-4865-BECC-7AFA29618036}" type="pres">
      <dgm:prSet presAssocID="{AA16FD6E-C445-427E-8249-BFD476667130}" presName="circ2" presStyleLbl="vennNode1" presStyleIdx="1" presStyleCnt="2" custScaleX="94582" custScaleY="114931"/>
      <dgm:spPr/>
      <dgm:t>
        <a:bodyPr/>
        <a:lstStyle/>
        <a:p>
          <a:endParaRPr lang="en-GB"/>
        </a:p>
      </dgm:t>
    </dgm:pt>
    <dgm:pt modelId="{C2102725-9ED1-469C-9EE4-01EA71710A6C}" type="pres">
      <dgm:prSet presAssocID="{AA16FD6E-C445-427E-8249-BFD476667130}" presName="circ2Tx" presStyleLbl="revTx" presStyleIdx="0" presStyleCnt="0">
        <dgm:presLayoutVars>
          <dgm:chMax val="0"/>
          <dgm:chPref val="0"/>
          <dgm:bulletEnabled val="1"/>
        </dgm:presLayoutVars>
      </dgm:prSet>
      <dgm:spPr/>
      <dgm:t>
        <a:bodyPr/>
        <a:lstStyle/>
        <a:p>
          <a:endParaRPr lang="en-GB"/>
        </a:p>
      </dgm:t>
    </dgm:pt>
  </dgm:ptLst>
  <dgm:cxnLst>
    <dgm:cxn modelId="{AED8B657-B4E2-47AC-9A51-3A60A93089A5}" srcId="{1E925191-0ADD-4F5D-B0B6-FC8F9202ABFC}" destId="{26A0FC1F-88D4-4D96-85E2-E67D0B403B8D}" srcOrd="0" destOrd="0" parTransId="{DCA2707F-5E95-43F4-ACD6-E8C0B468DB04}" sibTransId="{5829402E-7D69-43C4-918B-48B7E46D61B9}"/>
    <dgm:cxn modelId="{E9186635-8FC1-4971-B6E5-05C2D1670F33}" type="presOf" srcId="{26A0FC1F-88D4-4D96-85E2-E67D0B403B8D}" destId="{D7B26F79-F22B-4D97-BB6F-8F84EA63A582}" srcOrd="1" destOrd="0" presId="urn:microsoft.com/office/officeart/2005/8/layout/venn1"/>
    <dgm:cxn modelId="{C78B4558-9B20-4D3B-9600-9DF3D03AA490}" srcId="{1E925191-0ADD-4F5D-B0B6-FC8F9202ABFC}" destId="{AA16FD6E-C445-427E-8249-BFD476667130}" srcOrd="1" destOrd="0" parTransId="{FAF95936-4958-45AC-929E-25331F475F05}" sibTransId="{51FFDA87-B76E-4CFA-B2E1-8A0A3E28217C}"/>
    <dgm:cxn modelId="{2CE4B174-47BE-438F-8259-8819B6B4626C}" type="presOf" srcId="{AA16FD6E-C445-427E-8249-BFD476667130}" destId="{A0574924-89AA-4865-BECC-7AFA29618036}" srcOrd="0" destOrd="0" presId="urn:microsoft.com/office/officeart/2005/8/layout/venn1"/>
    <dgm:cxn modelId="{183F5533-1A66-4786-B192-7C73339DAB5E}" type="presOf" srcId="{1E925191-0ADD-4F5D-B0B6-FC8F9202ABFC}" destId="{1AEBA2BE-7172-4855-85BE-781E564E9150}" srcOrd="0" destOrd="0" presId="urn:microsoft.com/office/officeart/2005/8/layout/venn1"/>
    <dgm:cxn modelId="{42687C12-2328-4DD2-A5D6-B5D0DB5D5659}" type="presOf" srcId="{AA16FD6E-C445-427E-8249-BFD476667130}" destId="{C2102725-9ED1-469C-9EE4-01EA71710A6C}" srcOrd="1" destOrd="0" presId="urn:microsoft.com/office/officeart/2005/8/layout/venn1"/>
    <dgm:cxn modelId="{284D60CD-400E-4278-8D83-3281395D7BE0}" type="presOf" srcId="{26A0FC1F-88D4-4D96-85E2-E67D0B403B8D}" destId="{2C919F9E-3AF9-426F-9C38-17F9A454C3BE}" srcOrd="0" destOrd="0" presId="urn:microsoft.com/office/officeart/2005/8/layout/venn1"/>
    <dgm:cxn modelId="{DF140F3C-25E0-4BFA-9D91-8384FE7E30C3}" type="presParOf" srcId="{1AEBA2BE-7172-4855-85BE-781E564E9150}" destId="{2C919F9E-3AF9-426F-9C38-17F9A454C3BE}" srcOrd="0" destOrd="0" presId="urn:microsoft.com/office/officeart/2005/8/layout/venn1"/>
    <dgm:cxn modelId="{558AE9F0-3AA7-44D4-87F5-1FE48B3BF88C}" type="presParOf" srcId="{1AEBA2BE-7172-4855-85BE-781E564E9150}" destId="{D7B26F79-F22B-4D97-BB6F-8F84EA63A582}" srcOrd="1" destOrd="0" presId="urn:microsoft.com/office/officeart/2005/8/layout/venn1"/>
    <dgm:cxn modelId="{1856ED0A-AAE6-45B4-97D4-9B131B494CFE}" type="presParOf" srcId="{1AEBA2BE-7172-4855-85BE-781E564E9150}" destId="{A0574924-89AA-4865-BECC-7AFA29618036}" srcOrd="2" destOrd="0" presId="urn:microsoft.com/office/officeart/2005/8/layout/venn1"/>
    <dgm:cxn modelId="{F11D9DCB-BC01-459D-AE9C-19C354E2C55C}" type="presParOf" srcId="{1AEBA2BE-7172-4855-85BE-781E564E9150}" destId="{C2102725-9ED1-469C-9EE4-01EA71710A6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Intelligent</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19F9E-3AF9-426F-9C38-17F9A454C3BE}">
      <dsp:nvSpPr>
        <dsp:cNvPr id="0" name=""/>
        <dsp:cNvSpPr/>
      </dsp:nvSpPr>
      <dsp:spPr>
        <a:xfrm>
          <a:off x="3091541" y="0"/>
          <a:ext cx="2019003" cy="14835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933450">
            <a:lnSpc>
              <a:spcPct val="90000"/>
            </a:lnSpc>
            <a:spcBef>
              <a:spcPct val="0"/>
            </a:spcBef>
            <a:spcAft>
              <a:spcPct val="35000"/>
            </a:spcAft>
          </a:pPr>
          <a:r>
            <a:rPr lang="en-GB" sz="2100" kern="1200" dirty="0" smtClean="0"/>
            <a:t>Needs a lot of looking after</a:t>
          </a:r>
          <a:endParaRPr lang="en-GB" sz="2100" kern="1200" dirty="0"/>
        </a:p>
      </dsp:txBody>
      <dsp:txXfrm>
        <a:off x="3373474" y="174938"/>
        <a:ext cx="1164110" cy="1133641"/>
      </dsp:txXfrm>
    </dsp:sp>
    <dsp:sp modelId="{A0574924-89AA-4865-BECC-7AFA29618036}">
      <dsp:nvSpPr>
        <dsp:cNvPr id="0" name=""/>
        <dsp:cNvSpPr/>
      </dsp:nvSpPr>
      <dsp:spPr>
        <a:xfrm>
          <a:off x="4276401" y="0"/>
          <a:ext cx="1776056" cy="14835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933450">
            <a:lnSpc>
              <a:spcPct val="90000"/>
            </a:lnSpc>
            <a:spcBef>
              <a:spcPct val="0"/>
            </a:spcBef>
            <a:spcAft>
              <a:spcPct val="35000"/>
            </a:spcAft>
          </a:pPr>
          <a:r>
            <a:rPr lang="en-GB" sz="2100" kern="1200" dirty="0" smtClean="0"/>
            <a:t>Needs less looking after</a:t>
          </a:r>
        </a:p>
      </dsp:txBody>
      <dsp:txXfrm>
        <a:off x="4780417" y="174938"/>
        <a:ext cx="1024032" cy="11336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19F9E-3AF9-426F-9C38-17F9A454C3BE}">
      <dsp:nvSpPr>
        <dsp:cNvPr id="0" name=""/>
        <dsp:cNvSpPr/>
      </dsp:nvSpPr>
      <dsp:spPr>
        <a:xfrm>
          <a:off x="3091541" y="0"/>
          <a:ext cx="2019003" cy="14835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933450">
            <a:lnSpc>
              <a:spcPct val="90000"/>
            </a:lnSpc>
            <a:spcBef>
              <a:spcPct val="0"/>
            </a:spcBef>
            <a:spcAft>
              <a:spcPct val="35000"/>
            </a:spcAft>
          </a:pPr>
          <a:r>
            <a:rPr lang="en-GB" sz="2100" kern="1200" dirty="0" smtClean="0"/>
            <a:t>Needs a lot of looking after</a:t>
          </a:r>
          <a:endParaRPr lang="en-GB" sz="2100" kern="1200" dirty="0"/>
        </a:p>
      </dsp:txBody>
      <dsp:txXfrm>
        <a:off x="3373474" y="174938"/>
        <a:ext cx="1164110" cy="1133641"/>
      </dsp:txXfrm>
    </dsp:sp>
    <dsp:sp modelId="{A0574924-89AA-4865-BECC-7AFA29618036}">
      <dsp:nvSpPr>
        <dsp:cNvPr id="0" name=""/>
        <dsp:cNvSpPr/>
      </dsp:nvSpPr>
      <dsp:spPr>
        <a:xfrm>
          <a:off x="4276401" y="0"/>
          <a:ext cx="1776056" cy="14835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933450">
            <a:lnSpc>
              <a:spcPct val="90000"/>
            </a:lnSpc>
            <a:spcBef>
              <a:spcPct val="0"/>
            </a:spcBef>
            <a:spcAft>
              <a:spcPct val="35000"/>
            </a:spcAft>
          </a:pPr>
          <a:r>
            <a:rPr lang="en-GB" sz="2100" kern="1200" dirty="0" smtClean="0"/>
            <a:t>Needs less looking after</a:t>
          </a:r>
        </a:p>
      </dsp:txBody>
      <dsp:txXfrm>
        <a:off x="4780417" y="174938"/>
        <a:ext cx="1024032" cy="11336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54AE0-0997-4270-ACFE-E5BD5D50D9FB}">
      <dsp:nvSpPr>
        <dsp:cNvPr id="0" name=""/>
        <dsp:cNvSpPr/>
      </dsp:nvSpPr>
      <dsp:spPr>
        <a:xfrm>
          <a:off x="171449" y="449622"/>
          <a:ext cx="4229100" cy="422909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r>
            <a:rPr lang="en-GB" sz="2800" kern="1200" dirty="0" smtClean="0"/>
            <a:t>Autism</a:t>
          </a:r>
          <a:endParaRPr lang="en-GB" sz="2800" kern="1200" dirty="0"/>
        </a:p>
      </dsp:txBody>
      <dsp:txXfrm>
        <a:off x="761999" y="948323"/>
        <a:ext cx="2438400" cy="3231696"/>
      </dsp:txXfrm>
    </dsp:sp>
    <dsp:sp modelId="{9C50AD14-21D1-48F9-9332-E7BC7DB10DAF}">
      <dsp:nvSpPr>
        <dsp:cNvPr id="0" name=""/>
        <dsp:cNvSpPr/>
      </dsp:nvSpPr>
      <dsp:spPr>
        <a:xfrm>
          <a:off x="2183912" y="467215"/>
          <a:ext cx="4229100" cy="422909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1244600">
            <a:lnSpc>
              <a:spcPct val="90000"/>
            </a:lnSpc>
            <a:spcBef>
              <a:spcPct val="0"/>
            </a:spcBef>
            <a:spcAft>
              <a:spcPct val="35000"/>
            </a:spcAft>
          </a:pPr>
          <a:r>
            <a:rPr lang="en-GB" sz="2800" kern="1200" dirty="0" err="1" smtClean="0"/>
            <a:t>Tourettes</a:t>
          </a:r>
          <a:endParaRPr lang="en-GB" sz="2800" kern="1200" dirty="0"/>
        </a:p>
      </dsp:txBody>
      <dsp:txXfrm>
        <a:off x="3384062" y="965916"/>
        <a:ext cx="2438400" cy="3231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Kind </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Sporty</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well read</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creative</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leader</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C2132-5658-4319-9130-6F6389B40FF9}">
      <dsp:nvSpPr>
        <dsp:cNvPr id="0" name=""/>
        <dsp:cNvSpPr/>
      </dsp:nvSpPr>
      <dsp:spPr>
        <a:xfrm>
          <a:off x="3047999"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B4E05-A3F3-411F-8F74-B0ED15ACC888}">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08BD-FF31-41BA-936B-E9C9301DD602}">
      <dsp:nvSpPr>
        <dsp:cNvPr id="0" name=""/>
        <dsp:cNvSpPr/>
      </dsp:nvSpPr>
      <dsp:spPr>
        <a:xfrm>
          <a:off x="239691" y="363990"/>
          <a:ext cx="5616616"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Key theme = leader</a:t>
          </a:r>
          <a:endParaRPr lang="en-US" sz="4800" kern="1200" dirty="0"/>
        </a:p>
      </dsp:txBody>
      <dsp:txXfrm>
        <a:off x="239691" y="363990"/>
        <a:ext cx="5616616" cy="1378520"/>
      </dsp:txXfrm>
    </dsp:sp>
    <dsp:sp modelId="{326EBC1C-E991-4E6F-B95C-C22CD6578DBD}">
      <dsp:nvSpPr>
        <dsp:cNvPr id="0" name=""/>
        <dsp:cNvSpPr/>
      </dsp:nvSpPr>
      <dsp:spPr>
        <a:xfrm>
          <a:off x="146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Classic (Teacher)</a:t>
          </a:r>
          <a:endParaRPr lang="en-US" sz="3300" kern="1200" dirty="0"/>
        </a:p>
      </dsp:txBody>
      <dsp:txXfrm>
        <a:off x="1469" y="2321489"/>
        <a:ext cx="2757041" cy="1378520"/>
      </dsp:txXfrm>
    </dsp:sp>
    <dsp:sp modelId="{5252681D-678A-40BC-9B5E-71B2F8B918F5}">
      <dsp:nvSpPr>
        <dsp:cNvPr id="0" name=""/>
        <dsp:cNvSpPr/>
      </dsp:nvSpPr>
      <dsp:spPr>
        <a:xfrm>
          <a:off x="3337489" y="2321489"/>
          <a:ext cx="2757041" cy="13785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Contemporary (Student)</a:t>
          </a:r>
          <a:endParaRPr lang="en-US" sz="3300" kern="1200" dirty="0"/>
        </a:p>
      </dsp:txBody>
      <dsp:txXfrm>
        <a:off x="3337489" y="2321489"/>
        <a:ext cx="2757041" cy="13785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19F9E-3AF9-426F-9C38-17F9A454C3BE}">
      <dsp:nvSpPr>
        <dsp:cNvPr id="0" name=""/>
        <dsp:cNvSpPr/>
      </dsp:nvSpPr>
      <dsp:spPr>
        <a:xfrm>
          <a:off x="162247" y="15768"/>
          <a:ext cx="3466238" cy="403246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155700">
            <a:lnSpc>
              <a:spcPct val="90000"/>
            </a:lnSpc>
            <a:spcBef>
              <a:spcPct val="0"/>
            </a:spcBef>
            <a:spcAft>
              <a:spcPct val="35000"/>
            </a:spcAft>
          </a:pPr>
          <a:r>
            <a:rPr lang="en-GB" sz="2600" b="1" kern="1200" dirty="0" smtClean="0"/>
            <a:t>Dog</a:t>
          </a:r>
        </a:p>
        <a:p>
          <a:pPr lvl="0" algn="l" defTabSz="1155700">
            <a:lnSpc>
              <a:spcPct val="90000"/>
            </a:lnSpc>
            <a:spcBef>
              <a:spcPct val="0"/>
            </a:spcBef>
            <a:spcAft>
              <a:spcPct val="35000"/>
            </a:spcAft>
          </a:pPr>
          <a:r>
            <a:rPr lang="en-GB" sz="2600" kern="1200" dirty="0" smtClean="0"/>
            <a:t>Barks</a:t>
          </a:r>
        </a:p>
        <a:p>
          <a:pPr lvl="0" algn="l" defTabSz="1155700">
            <a:lnSpc>
              <a:spcPct val="90000"/>
            </a:lnSpc>
            <a:spcBef>
              <a:spcPct val="0"/>
            </a:spcBef>
            <a:spcAft>
              <a:spcPct val="35000"/>
            </a:spcAft>
          </a:pPr>
          <a:r>
            <a:rPr lang="en-GB" sz="2600" kern="1200" dirty="0" smtClean="0"/>
            <a:t>Needs a lot of looking after</a:t>
          </a:r>
        </a:p>
        <a:p>
          <a:pPr lvl="0" algn="l" defTabSz="1155700">
            <a:lnSpc>
              <a:spcPct val="90000"/>
            </a:lnSpc>
            <a:spcBef>
              <a:spcPct val="0"/>
            </a:spcBef>
            <a:spcAft>
              <a:spcPct val="35000"/>
            </a:spcAft>
          </a:pPr>
          <a:r>
            <a:rPr lang="en-GB" sz="2600" kern="1200" dirty="0" smtClean="0"/>
            <a:t>Don’t clean themselves</a:t>
          </a:r>
          <a:endParaRPr lang="en-GB" sz="2600" kern="1200" dirty="0"/>
        </a:p>
      </dsp:txBody>
      <dsp:txXfrm>
        <a:off x="646271" y="491282"/>
        <a:ext cx="1998551" cy="3081435"/>
      </dsp:txXfrm>
    </dsp:sp>
    <dsp:sp modelId="{A0574924-89AA-4865-BECC-7AFA29618036}">
      <dsp:nvSpPr>
        <dsp:cNvPr id="0" name=""/>
        <dsp:cNvSpPr/>
      </dsp:nvSpPr>
      <dsp:spPr>
        <a:xfrm>
          <a:off x="2733779" y="87781"/>
          <a:ext cx="3199973" cy="38884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1155700">
            <a:lnSpc>
              <a:spcPct val="90000"/>
            </a:lnSpc>
            <a:spcBef>
              <a:spcPct val="0"/>
            </a:spcBef>
            <a:spcAft>
              <a:spcPct val="35000"/>
            </a:spcAft>
          </a:pPr>
          <a:r>
            <a:rPr lang="en-GB" sz="2600" b="1" kern="1200" dirty="0" smtClean="0"/>
            <a:t>Cats</a:t>
          </a:r>
        </a:p>
        <a:p>
          <a:pPr lvl="0" algn="r" defTabSz="1155700">
            <a:lnSpc>
              <a:spcPct val="90000"/>
            </a:lnSpc>
            <a:spcBef>
              <a:spcPct val="0"/>
            </a:spcBef>
            <a:spcAft>
              <a:spcPct val="35000"/>
            </a:spcAft>
          </a:pPr>
          <a:r>
            <a:rPr lang="en-GB" sz="2600" kern="1200" dirty="0" smtClean="0"/>
            <a:t>Meow</a:t>
          </a:r>
        </a:p>
        <a:p>
          <a:pPr lvl="0" algn="r" defTabSz="1155700">
            <a:lnSpc>
              <a:spcPct val="90000"/>
            </a:lnSpc>
            <a:spcBef>
              <a:spcPct val="0"/>
            </a:spcBef>
            <a:spcAft>
              <a:spcPct val="35000"/>
            </a:spcAft>
          </a:pPr>
          <a:r>
            <a:rPr lang="en-GB" sz="2600" kern="1200" dirty="0" smtClean="0"/>
            <a:t>Needs less looking after</a:t>
          </a:r>
        </a:p>
        <a:p>
          <a:pPr lvl="0" algn="r" defTabSz="1155700">
            <a:lnSpc>
              <a:spcPct val="90000"/>
            </a:lnSpc>
            <a:spcBef>
              <a:spcPct val="0"/>
            </a:spcBef>
            <a:spcAft>
              <a:spcPct val="35000"/>
            </a:spcAft>
          </a:pPr>
          <a:r>
            <a:rPr lang="en-GB" sz="2600" kern="1200" dirty="0" smtClean="0"/>
            <a:t>Clean themselves</a:t>
          </a:r>
          <a:endParaRPr lang="en-GB" sz="2600" kern="1200" dirty="0"/>
        </a:p>
      </dsp:txBody>
      <dsp:txXfrm>
        <a:off x="3641879" y="546311"/>
        <a:ext cx="1845029" cy="29713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19F9E-3AF9-426F-9C38-17F9A454C3BE}">
      <dsp:nvSpPr>
        <dsp:cNvPr id="0" name=""/>
        <dsp:cNvSpPr/>
      </dsp:nvSpPr>
      <dsp:spPr>
        <a:xfrm>
          <a:off x="3252438" y="-144194"/>
          <a:ext cx="1584998" cy="184391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066800">
            <a:lnSpc>
              <a:spcPct val="90000"/>
            </a:lnSpc>
            <a:spcBef>
              <a:spcPct val="0"/>
            </a:spcBef>
            <a:spcAft>
              <a:spcPct val="35000"/>
            </a:spcAft>
          </a:pPr>
          <a:r>
            <a:rPr lang="en-GB" sz="2400" b="1" kern="1200" dirty="0" smtClean="0"/>
            <a:t>Dog</a:t>
          </a:r>
        </a:p>
        <a:p>
          <a:pPr lvl="0" algn="l" defTabSz="1066800">
            <a:lnSpc>
              <a:spcPct val="90000"/>
            </a:lnSpc>
            <a:spcBef>
              <a:spcPct val="0"/>
            </a:spcBef>
            <a:spcAft>
              <a:spcPct val="35000"/>
            </a:spcAft>
          </a:pPr>
          <a:r>
            <a:rPr lang="en-GB" sz="2400" kern="1200" dirty="0" smtClean="0"/>
            <a:t>Barks</a:t>
          </a:r>
        </a:p>
      </dsp:txBody>
      <dsp:txXfrm>
        <a:off x="3473766" y="73242"/>
        <a:ext cx="913873" cy="1409041"/>
      </dsp:txXfrm>
    </dsp:sp>
    <dsp:sp modelId="{A0574924-89AA-4865-BECC-7AFA29618036}">
      <dsp:nvSpPr>
        <dsp:cNvPr id="0" name=""/>
        <dsp:cNvSpPr/>
      </dsp:nvSpPr>
      <dsp:spPr>
        <a:xfrm>
          <a:off x="4428316" y="-111265"/>
          <a:ext cx="1463244" cy="177805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1066800">
            <a:lnSpc>
              <a:spcPct val="90000"/>
            </a:lnSpc>
            <a:spcBef>
              <a:spcPct val="0"/>
            </a:spcBef>
            <a:spcAft>
              <a:spcPct val="35000"/>
            </a:spcAft>
          </a:pPr>
          <a:r>
            <a:rPr lang="en-GB" sz="2400" b="1" kern="1200" dirty="0" smtClean="0"/>
            <a:t>Cats</a:t>
          </a:r>
        </a:p>
        <a:p>
          <a:pPr lvl="0" algn="r" defTabSz="1066800">
            <a:lnSpc>
              <a:spcPct val="90000"/>
            </a:lnSpc>
            <a:spcBef>
              <a:spcPct val="0"/>
            </a:spcBef>
            <a:spcAft>
              <a:spcPct val="35000"/>
            </a:spcAft>
          </a:pPr>
          <a:r>
            <a:rPr lang="en-GB" sz="2400" kern="1200" dirty="0" smtClean="0"/>
            <a:t>Meow</a:t>
          </a:r>
        </a:p>
      </dsp:txBody>
      <dsp:txXfrm>
        <a:off x="4843562" y="98406"/>
        <a:ext cx="843672" cy="13587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0" y="0"/>
            <a:ext cx="6796102" cy="820246"/>
          </a:xfrm>
          <a:prstGeom prst="rect">
            <a:avLst/>
          </a:prstGeom>
        </p:spPr>
        <p:txBody>
          <a:bodyPr vert="horz" lIns="91440" tIns="45720" rIns="91440" bIns="45720" rtlCol="0"/>
          <a:lstStyle>
            <a:lvl1pPr algn="r">
              <a:defRPr sz="1200"/>
            </a:lvl1pPr>
          </a:lstStyle>
          <a:p>
            <a:pPr algn="ctr"/>
            <a:r>
              <a:rPr lang="en-GB" sz="4800" dirty="0" smtClean="0">
                <a:latin typeface="Arial" panose="020B0604020202020204" pitchFamily="34" charset="0"/>
                <a:cs typeface="Arial" panose="020B0604020202020204" pitchFamily="34" charset="0"/>
              </a:rPr>
              <a:t>Baron Cohen</a:t>
            </a:r>
            <a:endParaRPr lang="en-GB" sz="48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43867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3BA44FFE-34C4-4447-918D-50DF0A83D33B}" type="datetimeFigureOut">
              <a:rPr lang="en-GB" smtClean="0"/>
              <a:pPr/>
              <a:t>18/03/2020</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F1F238DB-33E3-4905-A18A-16B1D5004541}" type="slidenum">
              <a:rPr lang="en-GB" smtClean="0"/>
              <a:pPr/>
              <a:t>‹#›</a:t>
            </a:fld>
            <a:endParaRPr lang="en-GB" dirty="0"/>
          </a:p>
        </p:txBody>
      </p:sp>
    </p:spTree>
    <p:extLst>
      <p:ext uri="{BB962C8B-B14F-4D97-AF65-F5344CB8AC3E}">
        <p14:creationId xmlns:p14="http://schemas.microsoft.com/office/powerpoint/2010/main" val="316937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C74FE2EB-C5B2-482F-9E6F-046E359780D0}" type="slidenum">
              <a:rPr lang="en-US" sz="1200"/>
              <a:pPr eaLnBrk="1" hangingPunct="1"/>
              <a:t>1</a:t>
            </a:fld>
            <a:endParaRPr lang="en-US" sz="120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latin typeface="Arial" charset="0"/>
              </a:rPr>
              <a:t>Give this PowerPoint (or handout format) to students to complete as they come in, as a settling in task, or while registration is taken, depending on your needs. It is aimed at getting students to see how eyes help to convey emotion.</a:t>
            </a:r>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7C8E94A-22D3-AA4E-99BB-39F9B9A9B656}" type="slidenum">
              <a:rPr lang="en-GB">
                <a:latin typeface="Arial" charset="0"/>
              </a:rPr>
              <a:pPr/>
              <a:t>12</a:t>
            </a:fld>
            <a:endParaRPr lang="en-GB">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6792583-EF55-1B4E-8542-39478900C6B9}" type="slidenum">
              <a:rPr lang="en-GB">
                <a:latin typeface="Arial" charset="0"/>
              </a:rPr>
              <a:pPr/>
              <a:t>13</a:t>
            </a:fld>
            <a:endParaRPr lang="en-GB">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E3E52E-4424-F24C-BF15-71529A2C41A2}" type="slidenum">
              <a:rPr lang="en-GB">
                <a:latin typeface="Arial" charset="0"/>
              </a:rPr>
              <a:pPr/>
              <a:t>14</a:t>
            </a:fld>
            <a:endParaRPr lang="en-GB">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Image of UK map.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E643965E-D2B8-0445-82AD-D11D08944F50}" type="slidenum">
              <a:rPr lang="en-GB">
                <a:latin typeface="Arial" charset="0"/>
              </a:rPr>
              <a:pPr/>
              <a:t>21</a:t>
            </a:fld>
            <a:endParaRPr lang="en-GB">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2FE585E8-5923-8F41-839C-4C1F682735F6}" type="slidenum">
              <a:rPr lang="en-GB">
                <a:latin typeface="Arial" charset="0"/>
              </a:rPr>
              <a:pPr/>
              <a:t>22</a:t>
            </a:fld>
            <a:endParaRPr lang="en-GB">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154A253-5BB5-284A-8D2B-EE907882AA4C}" type="slidenum">
              <a:rPr lang="en-GB">
                <a:latin typeface="Arial" charset="0"/>
              </a:rPr>
              <a:pPr/>
              <a:t>23</a:t>
            </a:fld>
            <a:endParaRPr lang="en-GB">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DF0C83-1B19-354B-A34F-68355B90F886}" type="slidenum">
              <a:rPr lang="en-GB">
                <a:latin typeface="Arial" charset="0"/>
              </a:rPr>
              <a:pPr/>
              <a:t>24</a:t>
            </a:fld>
            <a:endParaRPr lang="en-GB">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679ED9A-B0B2-B14D-91C6-1123809D047A}" type="slidenum">
              <a:rPr lang="en-GB">
                <a:latin typeface="Arial" charset="0"/>
              </a:rPr>
              <a:pPr/>
              <a:t>25</a:t>
            </a:fld>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0FE5D670-69A9-47AC-9833-1380F6616363}" type="slidenum">
              <a:rPr lang="en-GB" sz="1200"/>
              <a:pPr eaLnBrk="1" hangingPunct="1"/>
              <a:t>2</a:t>
            </a:fld>
            <a:endParaRPr lang="en-GB" sz="1200"/>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smtClean="0">
                <a:latin typeface="Arial" charset="0"/>
              </a:rPr>
              <a:t>Answers: surprised, angry, fearful</a:t>
            </a:r>
          </a:p>
          <a:p>
            <a:pPr algn="ctr" eaLnBrk="1" hangingPunct="1">
              <a:spcBef>
                <a:spcPct val="50000"/>
              </a:spcBef>
            </a:pPr>
            <a:endParaRPr lang="en-GB" smtClean="0">
              <a:latin typeface="Arial" charset="0"/>
            </a:endParaRPr>
          </a:p>
          <a:p>
            <a:pPr eaLnBrk="1" hangingPunct="1">
              <a:spcBef>
                <a:spcPct val="0"/>
              </a:spcBef>
            </a:pPr>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5BC8620-413E-234A-883F-516AA0E209D9}" type="slidenum">
              <a:rPr lang="en-GB">
                <a:latin typeface="Arial" charset="0"/>
              </a:rPr>
              <a:pPr/>
              <a:t>26</a:t>
            </a:fld>
            <a:endParaRPr lang="en-GB">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E5E50A4-3D43-DA42-9961-F0AAA26712CA}" type="slidenum">
              <a:rPr lang="en-GB">
                <a:latin typeface="Arial" charset="0"/>
              </a:rPr>
              <a:pPr/>
              <a:t>27</a:t>
            </a:fld>
            <a:endParaRPr lang="en-GB">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89F4C9-D0F7-4037-BC4A-6637F13EAF14}"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2127481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89F4C9-D0F7-4037-BC4A-6637F13EAF14}"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12748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BE67B5E-EB55-42F5-994A-E35EAF7EEDE6}" type="slidenum">
              <a:rPr lang="en-GB" altLang="en-US" smtClean="0"/>
              <a:pPr eaLnBrk="1" hangingPunct="1">
                <a:spcBef>
                  <a:spcPct val="0"/>
                </a:spcBef>
              </a:pPr>
              <a:t>30</a:t>
            </a:fld>
            <a:endParaRPr lang="en-GB"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D84B27A-D5FB-415F-B7FC-AAC371A3E69E}" type="slidenum">
              <a:rPr lang="en-GB" altLang="en-US" smtClean="0"/>
              <a:pPr eaLnBrk="1" hangingPunct="1">
                <a:spcBef>
                  <a:spcPct val="0"/>
                </a:spcBef>
              </a:pPr>
              <a:t>31</a:t>
            </a:fld>
            <a:endParaRPr lang="en-GB"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DF0C83-1B19-354B-A34F-68355B90F886}" type="slidenum">
              <a:rPr lang="en-GB">
                <a:latin typeface="Arial" charset="0"/>
              </a:rPr>
              <a:pPr/>
              <a:t>52</a:t>
            </a:fld>
            <a:endParaRPr lang="en-GB">
              <a:latin typeface="Arial" charset="0"/>
            </a:endParaRPr>
          </a:p>
        </p:txBody>
      </p:sp>
    </p:spTree>
    <p:extLst>
      <p:ext uri="{BB962C8B-B14F-4D97-AF65-F5344CB8AC3E}">
        <p14:creationId xmlns:p14="http://schemas.microsoft.com/office/powerpoint/2010/main" val="2040566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DF0C83-1B19-354B-A34F-68355B90F886}" type="slidenum">
              <a:rPr lang="en-GB">
                <a:latin typeface="Arial" charset="0"/>
              </a:rPr>
              <a:pPr/>
              <a:t>53</a:t>
            </a:fld>
            <a:endParaRPr lang="en-GB">
              <a:latin typeface="Arial" charset="0"/>
            </a:endParaRPr>
          </a:p>
        </p:txBody>
      </p:sp>
    </p:spTree>
    <p:extLst>
      <p:ext uri="{BB962C8B-B14F-4D97-AF65-F5344CB8AC3E}">
        <p14:creationId xmlns:p14="http://schemas.microsoft.com/office/powerpoint/2010/main" val="979117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DF0C83-1B19-354B-A34F-68355B90F886}" type="slidenum">
              <a:rPr lang="en-GB">
                <a:latin typeface="Arial" charset="0"/>
              </a:rPr>
              <a:pPr/>
              <a:t>54</a:t>
            </a:fld>
            <a:endParaRPr lang="en-GB">
              <a:latin typeface="Arial" charset="0"/>
            </a:endParaRPr>
          </a:p>
        </p:txBody>
      </p:sp>
    </p:spTree>
    <p:extLst>
      <p:ext uri="{BB962C8B-B14F-4D97-AF65-F5344CB8AC3E}">
        <p14:creationId xmlns:p14="http://schemas.microsoft.com/office/powerpoint/2010/main" val="4155651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DF0C83-1B19-354B-A34F-68355B90F886}" type="slidenum">
              <a:rPr lang="en-GB">
                <a:latin typeface="Arial" charset="0"/>
              </a:rPr>
              <a:pPr/>
              <a:t>55</a:t>
            </a:fld>
            <a:endParaRPr lang="en-GB">
              <a:latin typeface="Arial" charset="0"/>
            </a:endParaRPr>
          </a:p>
        </p:txBody>
      </p:sp>
    </p:spTree>
    <p:extLst>
      <p:ext uri="{BB962C8B-B14F-4D97-AF65-F5344CB8AC3E}">
        <p14:creationId xmlns:p14="http://schemas.microsoft.com/office/powerpoint/2010/main" val="945527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7CA87E38-5664-4E12-BE98-1E94B37DC363}" type="slidenum">
              <a:rPr lang="en-GB" sz="1200"/>
              <a:pPr eaLnBrk="1" hangingPunct="1"/>
              <a:t>3</a:t>
            </a:fld>
            <a:endParaRPr lang="en-GB" sz="120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smtClean="0">
                <a:latin typeface="Arial" charset="0"/>
              </a:rPr>
              <a:t>Answers: sad, happy, disgusted </a:t>
            </a:r>
          </a:p>
          <a:p>
            <a:pPr eaLnBrk="1" hangingPunct="1">
              <a:spcBef>
                <a:spcPct val="0"/>
              </a:spcBef>
            </a:pPr>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CE0EA1D-2E58-410F-B069-C86EF0773855}" type="slidenum">
              <a:rPr lang="en-GB" altLang="en-US" smtClean="0"/>
              <a:pPr eaLnBrk="1" hangingPunct="1">
                <a:spcBef>
                  <a:spcPct val="0"/>
                </a:spcBef>
              </a:pPr>
              <a:t>57</a:t>
            </a:fld>
            <a:endParaRPr lang="en-GB"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316CB4D3-502D-4ADE-91E7-89E1419DF3DF}" type="slidenum">
              <a:rPr lang="en-US" sz="1200"/>
              <a:pPr eaLnBrk="1" hangingPunct="1"/>
              <a:t>64</a:t>
            </a:fld>
            <a:endParaRPr lang="en-US" sz="120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dirty="0" smtClean="0">
                <a:latin typeface="Arial" charset="0"/>
              </a:rPr>
              <a:t>(a) </a:t>
            </a:r>
            <a:r>
              <a:rPr lang="en-US" i="1" dirty="0" smtClean="0">
                <a:latin typeface="Arial" charset="0"/>
              </a:rPr>
              <a:t>Gender Recognition Task</a:t>
            </a:r>
            <a:r>
              <a:rPr lang="en-US" dirty="0" smtClean="0">
                <a:latin typeface="Arial" charset="0"/>
              </a:rPr>
              <a:t>: this involved looking at the same sets of eyes in the experimental task, but this time identifying the gender of person in each photograph. </a:t>
            </a:r>
            <a:br>
              <a:rPr lang="en-US" dirty="0" smtClean="0">
                <a:latin typeface="Arial" charset="0"/>
              </a:rPr>
            </a:br>
            <a:r>
              <a:rPr lang="en-US" dirty="0" smtClean="0">
                <a:latin typeface="Arial" charset="0"/>
              </a:rPr>
              <a:t/>
            </a:r>
            <a:br>
              <a:rPr lang="en-US" dirty="0" smtClean="0">
                <a:latin typeface="Arial" charset="0"/>
              </a:rPr>
            </a:br>
            <a:r>
              <a:rPr lang="en-US" dirty="0" smtClean="0">
                <a:latin typeface="Arial" charset="0"/>
              </a:rPr>
              <a:t>This is a social judgment without involving mind reading, and allowed us to check if any deficits on the Eyes task could be attributed to general deficits in face perception, perceptual discrimination, or social perception. </a:t>
            </a:r>
            <a:br>
              <a:rPr lang="en-US" dirty="0" smtClean="0">
                <a:latin typeface="Arial" charset="0"/>
              </a:rPr>
            </a:br>
            <a:r>
              <a:rPr lang="en-US" dirty="0" smtClean="0">
                <a:latin typeface="Arial" charset="0"/>
              </a:rPr>
              <a:t/>
            </a:r>
            <a:br>
              <a:rPr lang="en-US" dirty="0" smtClean="0">
                <a:latin typeface="Arial" charset="0"/>
              </a:rPr>
            </a:br>
            <a:r>
              <a:rPr lang="en-US" dirty="0" smtClean="0">
                <a:latin typeface="Arial" charset="0"/>
              </a:rPr>
              <a:t>This naturally had a maximum score of 25.</a:t>
            </a:r>
            <a:br>
              <a:rPr lang="en-US" dirty="0" smtClean="0">
                <a:latin typeface="Arial" charset="0"/>
              </a:rPr>
            </a:br>
            <a:endParaRPr lang="en-US" dirty="0" smtClean="0">
              <a:latin typeface="Arial" charset="0"/>
            </a:endParaRPr>
          </a:p>
          <a:p>
            <a:pPr eaLnBrk="1" hangingPunct="1">
              <a:lnSpc>
                <a:spcPct val="90000"/>
              </a:lnSpc>
              <a:spcBef>
                <a:spcPct val="0"/>
              </a:spcBef>
            </a:pPr>
            <a:r>
              <a:rPr lang="en-US" dirty="0" smtClean="0">
                <a:latin typeface="Arial" charset="0"/>
              </a:rPr>
              <a:t>(b) </a:t>
            </a:r>
            <a:r>
              <a:rPr lang="en-US" i="1" dirty="0" smtClean="0">
                <a:latin typeface="Arial" charset="0"/>
              </a:rPr>
              <a:t>Basic Emotion Recognition Task</a:t>
            </a:r>
            <a:r>
              <a:rPr lang="en-US" dirty="0" smtClean="0">
                <a:latin typeface="Arial" charset="0"/>
              </a:rPr>
              <a:t>: (Emotion Task): this involved judging</a:t>
            </a:r>
          </a:p>
          <a:p>
            <a:pPr eaLnBrk="1" hangingPunct="1">
              <a:lnSpc>
                <a:spcPct val="90000"/>
              </a:lnSpc>
              <a:spcBef>
                <a:spcPct val="0"/>
              </a:spcBef>
            </a:pPr>
            <a:r>
              <a:rPr lang="en-US" dirty="0" smtClean="0">
                <a:latin typeface="Arial" charset="0"/>
              </a:rPr>
              <a:t>photographs of whole faces displaying the basic emotions. This was to check whether any deficits on the Eyes task could be attributed to a deficit in basic emotion expression recognition. </a:t>
            </a:r>
            <a:br>
              <a:rPr lang="en-US" dirty="0" smtClean="0">
                <a:latin typeface="Arial" charset="0"/>
              </a:rPr>
            </a:br>
            <a:r>
              <a:rPr lang="en-US" dirty="0" smtClean="0">
                <a:latin typeface="Arial" charset="0"/>
              </a:rPr>
              <a:t/>
            </a:r>
            <a:br>
              <a:rPr lang="en-US" dirty="0" smtClean="0">
                <a:latin typeface="Arial" charset="0"/>
              </a:rPr>
            </a:br>
            <a:r>
              <a:rPr lang="en-US" dirty="0" smtClean="0">
                <a:latin typeface="Arial" charset="0"/>
              </a:rPr>
              <a:t>Six faces were used, testing the following basic emotions: happy, sad, angry, afraid, disgust, and surprise. The basic emotion recognition task gives information from the whole face, whereas the Eyes task only had information from the eyes alone. </a:t>
            </a:r>
            <a:br>
              <a:rPr lang="en-US" dirty="0" smtClean="0">
                <a:latin typeface="Arial" charset="0"/>
              </a:rPr>
            </a:br>
            <a:r>
              <a:rPr lang="en-US" dirty="0" smtClean="0">
                <a:latin typeface="Arial" charset="0"/>
              </a:rPr>
              <a:t/>
            </a:r>
            <a:br>
              <a:rPr lang="en-US" dirty="0" smtClean="0">
                <a:latin typeface="Arial" charset="0"/>
              </a:rPr>
            </a:br>
            <a:r>
              <a:rPr lang="en-US" dirty="0" smtClean="0">
                <a:latin typeface="Arial" charset="0"/>
              </a:rPr>
              <a:t>The fact that there are no difference between the groups </a:t>
            </a:r>
            <a:r>
              <a:rPr lang="en-GB" dirty="0" smtClean="0">
                <a:latin typeface="Arial" charset="0"/>
              </a:rPr>
              <a:t>shows that there are no deficits in emotion perception.</a:t>
            </a:r>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3429F3B3-DD6F-4944-B88E-B16DC847883C}" type="slidenum">
              <a:rPr lang="en-US" sz="1200"/>
              <a:pPr eaLnBrk="1" hangingPunct="1"/>
              <a:t>65</a:t>
            </a:fld>
            <a:endParaRPr lang="en-US" sz="120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F320BCF7-4F92-47C2-BEAB-ADA26E260847}" type="slidenum">
              <a:rPr lang="en-US" sz="1200"/>
              <a:pPr eaLnBrk="1" hangingPunct="1"/>
              <a:t>66</a:t>
            </a:fld>
            <a:endParaRPr lang="en-US" sz="120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30F7A61-CD4F-4871-B91D-D7A1D604D63B}" type="slidenum">
              <a:rPr lang="en-GB" altLang="en-US" smtClean="0"/>
              <a:pPr eaLnBrk="1" hangingPunct="1">
                <a:spcBef>
                  <a:spcPct val="0"/>
                </a:spcBef>
              </a:pPr>
              <a:t>67</a:t>
            </a:fld>
            <a:endParaRPr lang="en-GB"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5EA750A0-82CF-4E89-8A5C-7A910203EDA6}" type="slidenum">
              <a:rPr lang="en-US" sz="1200"/>
              <a:pPr eaLnBrk="1" hangingPunct="1"/>
              <a:t>68</a:t>
            </a:fld>
            <a:endParaRPr lang="en-US" sz="120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latin typeface="Arial" charset="0"/>
              </a:rPr>
              <a:t>The two conditions are very similar in onset, effect, and so on. </a:t>
            </a:r>
          </a:p>
          <a:p>
            <a:pPr eaLnBrk="1" hangingPunct="1">
              <a:spcBef>
                <a:spcPct val="0"/>
              </a:spcBef>
            </a:pPr>
            <a:r>
              <a:rPr lang="en-GB" smtClean="0">
                <a:latin typeface="Arial" charset="0"/>
              </a:rPr>
              <a:t>There was some Theory of Mind in both groups, but tested using a basic child’s test.</a:t>
            </a:r>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9710B51-D743-4CA0-A4F8-1AF9237CCE19}" type="slidenum">
              <a:rPr lang="en-GB" altLang="en-US" smtClean="0"/>
              <a:pPr eaLnBrk="1" hangingPunct="1">
                <a:spcBef>
                  <a:spcPct val="0"/>
                </a:spcBef>
              </a:pPr>
              <a:t>71</a:t>
            </a:fld>
            <a:endParaRPr lang="en-GB"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9503A8F-B8FB-4B05-894F-896EDAA54F08}" type="slidenum">
              <a:rPr lang="en-GB" altLang="en-US" smtClean="0"/>
              <a:pPr eaLnBrk="1" hangingPunct="1">
                <a:spcBef>
                  <a:spcPct val="0"/>
                </a:spcBef>
              </a:pPr>
              <a:t>72</a:t>
            </a:fld>
            <a:endParaRPr lang="en-GB"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9B2228B-752E-4ED6-8F47-A448608C43C8}" type="slidenum">
              <a:rPr lang="en-GB" altLang="en-US" smtClean="0"/>
              <a:pPr eaLnBrk="1" hangingPunct="1">
                <a:spcBef>
                  <a:spcPct val="0"/>
                </a:spcBef>
              </a:pPr>
              <a:t>73</a:t>
            </a:fld>
            <a:endParaRPr lang="en-GB"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FE46A17-2B04-4FC7-88BE-A46544E5126C}" type="slidenum">
              <a:rPr lang="en-GB" altLang="en-US" smtClean="0"/>
              <a:pPr eaLnBrk="1" hangingPunct="1">
                <a:spcBef>
                  <a:spcPct val="0"/>
                </a:spcBef>
              </a:pPr>
              <a:t>74</a:t>
            </a:fld>
            <a:endParaRPr lang="en-GB"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fld id="{6D3ED44B-3ACC-4FC0-9B51-BC701F404366}" type="slidenum">
              <a:rPr lang="en-GB" sz="1200"/>
              <a:pPr eaLnBrk="1" hangingPunct="1"/>
              <a:t>4</a:t>
            </a:fld>
            <a:endParaRPr lang="en-GB" sz="1200"/>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FE46A17-2B04-4FC7-88BE-A46544E5126C}" type="slidenum">
              <a:rPr lang="en-GB" altLang="en-US" smtClean="0"/>
              <a:pPr eaLnBrk="1" hangingPunct="1">
                <a:spcBef>
                  <a:spcPct val="0"/>
                </a:spcBef>
              </a:pPr>
              <a:t>75</a:t>
            </a:fld>
            <a:endParaRPr lang="en-GB"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BF96611-8239-4794-A424-18A24142BFD4}" type="slidenum">
              <a:rPr lang="en-GB" altLang="en-US" smtClean="0"/>
              <a:pPr eaLnBrk="1" hangingPunct="1">
                <a:spcBef>
                  <a:spcPct val="0"/>
                </a:spcBef>
              </a:pPr>
              <a:t>80</a:t>
            </a:fld>
            <a:endParaRPr lang="en-GB"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BB73034-B388-4F43-BCCD-372FF1246574}" type="slidenum">
              <a:rPr lang="en-GB" altLang="en-US" smtClean="0"/>
              <a:pPr eaLnBrk="1" hangingPunct="1">
                <a:spcBef>
                  <a:spcPct val="0"/>
                </a:spcBef>
              </a:pPr>
              <a:t>81</a:t>
            </a:fld>
            <a:endParaRPr lang="en-GB"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280D259-AE0A-4F51-BC10-86BF3607C795}" type="slidenum">
              <a:rPr lang="en-GB" altLang="en-US" smtClean="0"/>
              <a:pPr eaLnBrk="1" hangingPunct="1">
                <a:spcBef>
                  <a:spcPct val="0"/>
                </a:spcBef>
              </a:pPr>
              <a:t>82</a:t>
            </a:fld>
            <a:endParaRPr lang="en-GB"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280D259-AE0A-4F51-BC10-86BF3607C795}" type="slidenum">
              <a:rPr lang="en-GB" altLang="en-US" smtClean="0"/>
              <a:pPr eaLnBrk="1" hangingPunct="1">
                <a:spcBef>
                  <a:spcPct val="0"/>
                </a:spcBef>
              </a:pPr>
              <a:t>83</a:t>
            </a:fld>
            <a:endParaRPr lang="en-GB"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461140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4D6102D-9FAC-45AF-BC81-A3B0004FE1E1}" type="slidenum">
              <a:rPr lang="en-GB" altLang="en-US" smtClean="0"/>
              <a:pPr eaLnBrk="1" hangingPunct="1">
                <a:spcBef>
                  <a:spcPct val="0"/>
                </a:spcBef>
              </a:pPr>
              <a:t>84</a:t>
            </a:fld>
            <a:endParaRPr lang="en-GB" alt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7A41027-10BC-4546-9D6F-1E1B4BB3A9B1}" type="slidenum">
              <a:rPr lang="en-GB" altLang="en-US" smtClean="0"/>
              <a:pPr eaLnBrk="1" hangingPunct="1">
                <a:spcBef>
                  <a:spcPct val="0"/>
                </a:spcBef>
              </a:pPr>
              <a:t>85</a:t>
            </a:fld>
            <a:endParaRPr lang="en-GB"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BEB4078-4DEE-4764-ACD6-77CC7ECBF593}" type="slidenum">
              <a:rPr lang="en-GB" altLang="en-US" smtClean="0"/>
              <a:pPr eaLnBrk="1" hangingPunct="1">
                <a:spcBef>
                  <a:spcPct val="0"/>
                </a:spcBef>
              </a:pPr>
              <a:t>86</a:t>
            </a:fld>
            <a:endParaRPr lang="en-GB"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BEB4078-4DEE-4764-ACD6-77CC7ECBF593}" type="slidenum">
              <a:rPr lang="en-GB" altLang="en-US" smtClean="0"/>
              <a:pPr eaLnBrk="1" hangingPunct="1">
                <a:spcBef>
                  <a:spcPct val="0"/>
                </a:spcBef>
              </a:pPr>
              <a:t>87</a:t>
            </a:fld>
            <a:endParaRPr lang="en-GB"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BEB4078-4DEE-4764-ACD6-77CC7ECBF593}" type="slidenum">
              <a:rPr lang="en-GB" altLang="en-US" smtClean="0"/>
              <a:pPr eaLnBrk="1" hangingPunct="1">
                <a:spcBef>
                  <a:spcPct val="0"/>
                </a:spcBef>
              </a:pPr>
              <a:t>88</a:t>
            </a:fld>
            <a:endParaRPr lang="en-GB"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9C28DB5-5B16-478B-8371-D49CE89073D3}" type="slidenum">
              <a:rPr lang="en-GB" altLang="en-US" smtClean="0"/>
              <a:pPr eaLnBrk="1" hangingPunct="1">
                <a:spcBef>
                  <a:spcPct val="0"/>
                </a:spcBef>
              </a:pPr>
              <a:t>7</a:t>
            </a:fld>
            <a:endParaRPr lang="en-GB"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BEB4078-4DEE-4764-ACD6-77CC7ECBF593}" type="slidenum">
              <a:rPr lang="en-GB" altLang="en-US" smtClean="0"/>
              <a:pPr eaLnBrk="1" hangingPunct="1">
                <a:spcBef>
                  <a:spcPct val="0"/>
                </a:spcBef>
              </a:pPr>
              <a:t>89</a:t>
            </a:fld>
            <a:endParaRPr lang="en-GB"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487154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BEB4078-4DEE-4764-ACD6-77CC7ECBF593}" type="slidenum">
              <a:rPr lang="en-GB" altLang="en-US" smtClean="0"/>
              <a:pPr eaLnBrk="1" hangingPunct="1">
                <a:spcBef>
                  <a:spcPct val="0"/>
                </a:spcBef>
              </a:pPr>
              <a:t>90</a:t>
            </a:fld>
            <a:endParaRPr lang="en-GB"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820931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F139C4E-0E0E-47C6-A4C8-269A3707881E}" type="slidenum">
              <a:rPr lang="en-GB" altLang="en-US" smtClean="0"/>
              <a:pPr eaLnBrk="1" hangingPunct="1">
                <a:spcBef>
                  <a:spcPct val="0"/>
                </a:spcBef>
              </a:pPr>
              <a:t>92</a:t>
            </a:fld>
            <a:endParaRPr lang="en-GB"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721C7C1-4AC2-4B8E-9F9A-00D4E8EC22D3}" type="slidenum">
              <a:rPr lang="en-GB" altLang="en-US" smtClean="0"/>
              <a:pPr eaLnBrk="1" hangingPunct="1">
                <a:spcBef>
                  <a:spcPct val="0"/>
                </a:spcBef>
              </a:pPr>
              <a:t>93</a:t>
            </a:fld>
            <a:endParaRPr lang="en-GB"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D78B5B4-4A32-4D61-AA4D-BD4B99614C3A}" type="slidenum">
              <a:rPr lang="en-GB" altLang="en-US" smtClean="0"/>
              <a:pPr eaLnBrk="1" hangingPunct="1">
                <a:spcBef>
                  <a:spcPct val="0"/>
                </a:spcBef>
              </a:pPr>
              <a:t>94</a:t>
            </a:fld>
            <a:endParaRPr lang="en-GB"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1006C2-C6A5-4187-B216-70336B2C7FBA}" type="slidenum">
              <a:rPr lang="en-GB" altLang="en-US" smtClean="0"/>
              <a:pPr eaLnBrk="1" hangingPunct="1">
                <a:spcBef>
                  <a:spcPct val="0"/>
                </a:spcBef>
              </a:pPr>
              <a:t>95</a:t>
            </a:fld>
            <a:endParaRPr lang="en-GB"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600B820-D3B9-4446-BC43-1142DF862B80}" type="slidenum">
              <a:rPr lang="en-GB" altLang="en-US" smtClean="0"/>
              <a:pPr eaLnBrk="1" hangingPunct="1">
                <a:spcBef>
                  <a:spcPct val="0"/>
                </a:spcBef>
              </a:pPr>
              <a:t>96</a:t>
            </a:fld>
            <a:endParaRPr lang="en-GB"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09" indent="-285734" eaLnBrk="0" hangingPunct="0">
              <a:spcBef>
                <a:spcPct val="30000"/>
              </a:spcBef>
              <a:defRPr sz="1200">
                <a:solidFill>
                  <a:schemeClr val="tx1"/>
                </a:solidFill>
                <a:latin typeface="Arial" charset="0"/>
                <a:ea typeface="ＭＳ Ｐゴシック" pitchFamily="34" charset="-128"/>
              </a:defRPr>
            </a:lvl2pPr>
            <a:lvl3pPr marL="1142937" indent="-228587" eaLnBrk="0" hangingPunct="0">
              <a:spcBef>
                <a:spcPct val="30000"/>
              </a:spcBef>
              <a:defRPr sz="1200">
                <a:solidFill>
                  <a:schemeClr val="tx1"/>
                </a:solidFill>
                <a:latin typeface="Arial" charset="0"/>
                <a:ea typeface="ＭＳ Ｐゴシック" pitchFamily="34" charset="-128"/>
              </a:defRPr>
            </a:lvl3pPr>
            <a:lvl4pPr marL="1600112" indent="-228587" eaLnBrk="0" hangingPunct="0">
              <a:spcBef>
                <a:spcPct val="30000"/>
              </a:spcBef>
              <a:defRPr sz="1200">
                <a:solidFill>
                  <a:schemeClr val="tx1"/>
                </a:solidFill>
                <a:latin typeface="Arial" charset="0"/>
                <a:ea typeface="ＭＳ Ｐゴシック" pitchFamily="34" charset="-128"/>
              </a:defRPr>
            </a:lvl4pPr>
            <a:lvl5pPr marL="2057287" indent="-228587" eaLnBrk="0" hangingPunct="0">
              <a:spcBef>
                <a:spcPct val="30000"/>
              </a:spcBef>
              <a:defRPr sz="1200">
                <a:solidFill>
                  <a:schemeClr val="tx1"/>
                </a:solidFill>
                <a:latin typeface="Arial"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Arial"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Arial" charset="0"/>
                <a:ea typeface="ＭＳ Ｐゴシック" pitchFamily="34" charset="-128"/>
              </a:defRPr>
            </a:lvl7pPr>
            <a:lvl8pPr marL="3428810" indent="-228587" eaLnBrk="0" fontAlgn="base" hangingPunct="0">
              <a:spcBef>
                <a:spcPct val="30000"/>
              </a:spcBef>
              <a:spcAft>
                <a:spcPct val="0"/>
              </a:spcAft>
              <a:defRPr sz="1200">
                <a:solidFill>
                  <a:schemeClr val="tx1"/>
                </a:solidFill>
                <a:latin typeface="Arial"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A0B6F7D3-6897-4A1A-A1DB-5521F02FC775}" type="slidenum">
              <a:rPr lang="en-GB" altLang="en-US">
                <a:solidFill>
                  <a:prstClr val="black"/>
                </a:solidFill>
              </a:rPr>
              <a:pPr eaLnBrk="1" hangingPunct="1">
                <a:spcBef>
                  <a:spcPct val="0"/>
                </a:spcBef>
              </a:pPr>
              <a:t>8</a:t>
            </a:fld>
            <a:endParaRPr lang="en-GB" altLang="en-US">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9768" y="4715154"/>
            <a:ext cx="5438139" cy="4466987"/>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09" indent="-285734" eaLnBrk="0" hangingPunct="0">
              <a:spcBef>
                <a:spcPct val="30000"/>
              </a:spcBef>
              <a:defRPr sz="1200">
                <a:solidFill>
                  <a:schemeClr val="tx1"/>
                </a:solidFill>
                <a:latin typeface="Arial" charset="0"/>
                <a:ea typeface="ＭＳ Ｐゴシック" pitchFamily="34" charset="-128"/>
              </a:defRPr>
            </a:lvl2pPr>
            <a:lvl3pPr marL="1142937" indent="-228587" eaLnBrk="0" hangingPunct="0">
              <a:spcBef>
                <a:spcPct val="30000"/>
              </a:spcBef>
              <a:defRPr sz="1200">
                <a:solidFill>
                  <a:schemeClr val="tx1"/>
                </a:solidFill>
                <a:latin typeface="Arial" charset="0"/>
                <a:ea typeface="ＭＳ Ｐゴシック" pitchFamily="34" charset="-128"/>
              </a:defRPr>
            </a:lvl3pPr>
            <a:lvl4pPr marL="1600112" indent="-228587" eaLnBrk="0" hangingPunct="0">
              <a:spcBef>
                <a:spcPct val="30000"/>
              </a:spcBef>
              <a:defRPr sz="1200">
                <a:solidFill>
                  <a:schemeClr val="tx1"/>
                </a:solidFill>
                <a:latin typeface="Arial" charset="0"/>
                <a:ea typeface="ＭＳ Ｐゴシック" pitchFamily="34" charset="-128"/>
              </a:defRPr>
            </a:lvl4pPr>
            <a:lvl5pPr marL="2057287" indent="-228587" eaLnBrk="0" hangingPunct="0">
              <a:spcBef>
                <a:spcPct val="30000"/>
              </a:spcBef>
              <a:defRPr sz="1200">
                <a:solidFill>
                  <a:schemeClr val="tx1"/>
                </a:solidFill>
                <a:latin typeface="Arial"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Arial"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Arial" charset="0"/>
                <a:ea typeface="ＭＳ Ｐゴシック" pitchFamily="34" charset="-128"/>
              </a:defRPr>
            </a:lvl7pPr>
            <a:lvl8pPr marL="3428810" indent="-228587" eaLnBrk="0" fontAlgn="base" hangingPunct="0">
              <a:spcBef>
                <a:spcPct val="30000"/>
              </a:spcBef>
              <a:spcAft>
                <a:spcPct val="0"/>
              </a:spcAft>
              <a:defRPr sz="1200">
                <a:solidFill>
                  <a:schemeClr val="tx1"/>
                </a:solidFill>
                <a:latin typeface="Arial"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A0B6F7D3-6897-4A1A-A1DB-5521F02FC775}" type="slidenum">
              <a:rPr lang="en-GB" altLang="en-US">
                <a:solidFill>
                  <a:prstClr val="black"/>
                </a:solidFill>
              </a:rPr>
              <a:pPr eaLnBrk="1" hangingPunct="1">
                <a:spcBef>
                  <a:spcPct val="0"/>
                </a:spcBef>
              </a:pPr>
              <a:t>9</a:t>
            </a:fld>
            <a:endParaRPr lang="en-GB" altLang="en-US">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The first part of the session is all about how to perfect the technique of referencing. We will cover how to “cite” other peoples work and will explain how to create a reference list  or bibliography.</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We will also cover the topic of plagiarism and how correct referencing will help you avoid this in your EPQ and in all other pieces of work you have to do.  </a:t>
            </a:r>
          </a:p>
          <a:p>
            <a:pPr eaLnBrk="1" hangingPunct="1"/>
            <a:endParaRPr lang="en-US" alt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192AFD4-2B4F-0E47-961C-8985E5593AB4}" type="slidenum">
              <a:rPr lang="en-GB">
                <a:latin typeface="Arial" charset="0"/>
              </a:rPr>
              <a:pPr/>
              <a:t>10</a:t>
            </a:fld>
            <a:endParaRPr lang="en-GB">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DB2E0E9-AFAF-9F41-8CE7-E3271C26B533}" type="slidenum">
              <a:rPr lang="en-GB">
                <a:latin typeface="Arial" charset="0"/>
              </a:rPr>
              <a:pPr/>
              <a:t>11</a:t>
            </a:fld>
            <a:endParaRPr lang="en-GB">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DCD8E-81F7-4975-BBB6-101F0E1176C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3851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9805-96D8-4F6F-AB65-4E4E6A14FD9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20890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C88E1F-3A5D-4CB0-B814-140A0D84EDF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1316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extLst>
      <p:ext uri="{BB962C8B-B14F-4D97-AF65-F5344CB8AC3E}">
        <p14:creationId xmlns:p14="http://schemas.microsoft.com/office/powerpoint/2010/main" val="217729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F906-BF46-4E05-8FB7-8CFB5F26BB7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9617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A46D67-8952-4B3E-AC13-D63357C0CF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936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EDEF9-5934-4F88-ADC3-7915908A5D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0956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B13F81-CD60-42CA-9A4F-DBA72A050D7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101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D6A12F-C336-4084-9E40-2A2EC8AE294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7134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D0DFDD-4793-4A51-841D-74FE1C489A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188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EEF002-39DC-4799-A001-1A26962E31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5488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E27C8C-EC7D-4E0E-A021-76C7D3E375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264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189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89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4F870F92-5F6F-4C27-A53F-391B4C40D644}" type="slidenum">
              <a:rPr lang="en-GB">
                <a:solidFill>
                  <a:srgbClr val="000000"/>
                </a:solidFill>
                <a:ea typeface="ＭＳ Ｐゴシック" pitchFamily="34" charset="-128"/>
              </a:rPr>
              <a:pPr fontAlgn="base">
                <a:spcBef>
                  <a:spcPct val="0"/>
                </a:spcBef>
                <a:spcAft>
                  <a:spcPct val="0"/>
                </a:spcAft>
                <a:defRPr/>
              </a:pPr>
              <a:t>‹#›</a:t>
            </a:fld>
            <a:endParaRPr lang="en-GB">
              <a:solidFill>
                <a:srgbClr val="000000"/>
              </a:solidFill>
              <a:ea typeface="ＭＳ Ｐゴシック" pitchFamily="34" charset="-128"/>
            </a:endParaRPr>
          </a:p>
        </p:txBody>
      </p:sp>
    </p:spTree>
    <p:extLst>
      <p:ext uri="{BB962C8B-B14F-4D97-AF65-F5344CB8AC3E}">
        <p14:creationId xmlns:p14="http://schemas.microsoft.com/office/powerpoint/2010/main" val="3497958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hyperlink" Target="https://www.classtools.net/random-name-picker/84_dXGjSh" TargetMode="External"/><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6.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6.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6.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6.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6.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6.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jpeg"/></Relationships>
</file>

<file path=ppt/slides/_rels/slide12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23.jpeg"/><Relationship Id="rId7" Type="http://schemas.openxmlformats.org/officeDocument/2006/relationships/diagramQuickStyle" Target="../diagrams/quickStyle8.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24.jpeg"/><Relationship Id="rId9" Type="http://schemas.microsoft.com/office/2007/relationships/diagramDrawing" Target="../diagrams/drawing8.xml"/></Relationships>
</file>

<file path=ppt/slides/_rels/slide1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23.jpeg"/><Relationship Id="rId7" Type="http://schemas.openxmlformats.org/officeDocument/2006/relationships/diagramQuickStyle" Target="../diagrams/quickStyle9.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24.jpeg"/><Relationship Id="rId9" Type="http://schemas.microsoft.com/office/2007/relationships/diagramDrawing" Target="../diagrams/drawing9.xml"/></Relationships>
</file>

<file path=ppt/slides/_rels/slide12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23.jpeg"/><Relationship Id="rId7" Type="http://schemas.openxmlformats.org/officeDocument/2006/relationships/diagramQuickStyle" Target="../diagrams/quickStyle10.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24.jpeg"/><Relationship Id="rId9" Type="http://schemas.microsoft.com/office/2007/relationships/diagramDrawing" Target="../diagrams/drawing10.xml"/></Relationships>
</file>

<file path=ppt/slides/_rels/slide12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23.jpeg"/><Relationship Id="rId7" Type="http://schemas.openxmlformats.org/officeDocument/2006/relationships/diagramQuickStyle" Target="../diagrams/quickStyle11.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24.jpeg"/><Relationship Id="rId9" Type="http://schemas.microsoft.com/office/2007/relationships/diagramDrawing" Target="../diagrams/drawing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6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youtube.com/watch?v=vZniLc6HuNQ"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18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www.youtube.com/watch?v=bsJbApZ5GF0" TargetMode="External"/><Relationship Id="rId5" Type="http://schemas.openxmlformats.org/officeDocument/2006/relationships/image" Target="../media/image47.png"/><Relationship Id="rId4" Type="http://schemas.openxmlformats.org/officeDocument/2006/relationships/image" Target="../media/image54.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74.png"/><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QjkTQtggLH4&amp;feature=player_embedded"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5.jpe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1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3.jpeg"/><Relationship Id="rId5" Type="http://schemas.openxmlformats.org/officeDocument/2006/relationships/tags" Target="../tags/tag5.xml"/><Relationship Id="rId10" Type="http://schemas.openxmlformats.org/officeDocument/2006/relationships/image" Target="../media/image12.jpeg"/><Relationship Id="rId4" Type="http://schemas.openxmlformats.org/officeDocument/2006/relationships/tags" Target="../tags/tag4.xml"/><Relationship Id="rId9" Type="http://schemas.openxmlformats.org/officeDocument/2006/relationships/image" Target="../media/image11.jpeg"/><Relationship Id="rId1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www.youtube.com/watch?v=8hLubgpY2_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8hLubgpY2_w"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8hLubgpY2_w"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ocialintelligence.labinthewild.org/mite/"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youtube.com/watch?feature=player_embedded&amp;v=ejpWWP1HNGQ"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7s6kQdyyxOE&amp;feature=youtu.be"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XqdTS9hOi_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questionwritertracker.com/quiz/61/Z4MK3TKB.html" TargetMode="External"/><Relationship Id="rId2" Type="http://schemas.openxmlformats.org/officeDocument/2006/relationships/hyperlink" Target="http://socialintelligence.labinthewild.org/mit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02.emf"/><Relationship Id="rId4" Type="http://schemas.openxmlformats.org/officeDocument/2006/relationships/oleObject" Target="../embeddings/oleObject4.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3.emf"/><Relationship Id="rId4" Type="http://schemas.openxmlformats.org/officeDocument/2006/relationships/oleObject" Target="../embeddings/oleObject5.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5.png"/><Relationship Id="rId5" Type="http://schemas.openxmlformats.org/officeDocument/2006/relationships/image" Target="../media/image24.png"/><Relationship Id="rId4" Type="http://schemas.openxmlformats.org/officeDocument/2006/relationships/oleObject" Target="../embeddings/oleObject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6.png"/><Relationship Id="rId5" Type="http://schemas.openxmlformats.org/officeDocument/2006/relationships/image" Target="../media/image24.png"/><Relationship Id="rId4" Type="http://schemas.openxmlformats.org/officeDocument/2006/relationships/oleObject" Target="../embeddings/oleObject7.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06.png"/><Relationship Id="rId5" Type="http://schemas.openxmlformats.org/officeDocument/2006/relationships/image" Target="../media/image24.png"/><Relationship Id="rId4" Type="http://schemas.openxmlformats.org/officeDocument/2006/relationships/oleObject" Target="../embeddings/oleObject8.bin"/></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4" Type="http://schemas.openxmlformats.org/officeDocument/2006/relationships/hyperlink" Target="https://www.classtools.net/random-name-picker/84_dXGj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250825" y="1647825"/>
            <a:ext cx="71326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spAutoFit/>
          </a:bodyPr>
          <a:lstStyle>
            <a:lvl1pPr marL="342900" indent="-342900"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buFontTx/>
              <a:buAutoNum type="arabicPeriod"/>
            </a:pPr>
            <a:r>
              <a:rPr lang="en-GB" sz="2100"/>
              <a:t>What emotions do you think these cartoons are showing?</a:t>
            </a:r>
          </a:p>
        </p:txBody>
      </p:sp>
      <p:sp>
        <p:nvSpPr>
          <p:cNvPr id="2057" name="Text Box 9"/>
          <p:cNvSpPr txBox="1">
            <a:spLocks noChangeArrowheads="1"/>
          </p:cNvSpPr>
          <p:nvPr/>
        </p:nvSpPr>
        <p:spPr bwMode="auto">
          <a:xfrm>
            <a:off x="250825" y="5229225"/>
            <a:ext cx="39592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100"/>
              <a:t>2.	What are the key features of the face that we use to show emotion?</a:t>
            </a:r>
          </a:p>
        </p:txBody>
      </p:sp>
      <p:sp>
        <p:nvSpPr>
          <p:cNvPr id="2058" name="Text Box 10"/>
          <p:cNvSpPr txBox="1">
            <a:spLocks noChangeArrowheads="1"/>
          </p:cNvSpPr>
          <p:nvPr/>
        </p:nvSpPr>
        <p:spPr bwMode="auto">
          <a:xfrm>
            <a:off x="4500563" y="4868863"/>
            <a:ext cx="44640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marL="342900" indent="-342900" eaLnBrk="0" hangingPunct="0">
              <a:defRPr sz="2400">
                <a:solidFill>
                  <a:schemeClr val="tx1"/>
                </a:solidFill>
                <a:latin typeface="Garamond" charset="0"/>
                <a:ea typeface="ＭＳ Ｐゴシック" charset="-128"/>
              </a:defRPr>
            </a:lvl1pPr>
            <a:lvl2pPr marL="801688" indent="-279400"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100"/>
              <a:t>3.	Now draw faces for the following emotions:</a:t>
            </a:r>
          </a:p>
          <a:p>
            <a:pPr lvl="1" eaLnBrk="1" hangingPunct="1">
              <a:buFontTx/>
              <a:buChar char="•"/>
            </a:pPr>
            <a:r>
              <a:rPr lang="en-GB" sz="2100"/>
              <a:t>amazed</a:t>
            </a:r>
          </a:p>
          <a:p>
            <a:pPr lvl="1" eaLnBrk="1" hangingPunct="1">
              <a:buFontTx/>
              <a:buChar char="•"/>
            </a:pPr>
            <a:r>
              <a:rPr lang="en-GB" sz="2100"/>
              <a:t>confused</a:t>
            </a:r>
          </a:p>
          <a:p>
            <a:pPr lvl="1" eaLnBrk="1" hangingPunct="1">
              <a:buFontTx/>
              <a:buChar char="•"/>
            </a:pPr>
            <a:r>
              <a:rPr lang="en-GB" sz="2100"/>
              <a:t>fearful</a:t>
            </a:r>
          </a:p>
        </p:txBody>
      </p:sp>
      <p:sp>
        <p:nvSpPr>
          <p:cNvPr id="2060" name="Rectangle 12"/>
          <p:cNvSpPr>
            <a:spLocks noGrp="1" noChangeArrowheads="1"/>
          </p:cNvSpPr>
          <p:nvPr>
            <p:ph type="title"/>
          </p:nvPr>
        </p:nvSpPr>
        <p:spPr/>
        <p:txBody>
          <a:bodyPr/>
          <a:lstStyle/>
          <a:p>
            <a:pPr eaLnBrk="1" hangingPunct="1">
              <a:defRPr/>
            </a:pPr>
            <a:r>
              <a:rPr lang="en-GB" smtClean="0">
                <a:effectLst>
                  <a:outerShdw blurRad="38100" dist="38100" dir="2700000" algn="tl">
                    <a:srgbClr val="0064E2"/>
                  </a:outerShdw>
                </a:effectLst>
              </a:rPr>
              <a:t>Emotions</a:t>
            </a:r>
          </a:p>
        </p:txBody>
      </p:sp>
      <p:pic>
        <p:nvPicPr>
          <p:cNvPr id="15366" name="Picture 13" descr="S807658_00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557338"/>
            <a:ext cx="13716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S807658_00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2420938"/>
            <a:ext cx="1270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descr="S807658_008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38" y="3284538"/>
            <a:ext cx="1281112"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6" descr="S807658_009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0" y="2894013"/>
            <a:ext cx="14319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50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5000"/>
                                  </p:stCondLst>
                                  <p:childTnLst>
                                    <p:set>
                                      <p:cBhvr>
                                        <p:cTn id="6" dur="1" fill="hold">
                                          <p:stCondLst>
                                            <p:cond delay="0"/>
                                          </p:stCondLst>
                                        </p:cTn>
                                        <p:tgtEl>
                                          <p:spTgt spid="2057">
                                            <p:txEl>
                                              <p:pRg st="0" end="0"/>
                                            </p:txEl>
                                          </p:spTgt>
                                        </p:tgtEl>
                                        <p:attrNameLst>
                                          <p:attrName>style.visibility</p:attrName>
                                        </p:attrNameLst>
                                      </p:cBhvr>
                                      <p:to>
                                        <p:strVal val="visible"/>
                                      </p:to>
                                    </p:set>
                                    <p:anim calcmode="lin" valueType="num">
                                      <p:cBhvr additive="base">
                                        <p:cTn id="7" dur="500" fill="hold"/>
                                        <p:tgtEl>
                                          <p:spTgt spid="205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500"/>
                            </p:stCondLst>
                            <p:childTnLst>
                              <p:par>
                                <p:cTn id="10" presetID="2" presetClass="entr" presetSubtype="4" fill="hold" grpId="0" nodeType="afterEffect">
                                  <p:stCondLst>
                                    <p:cond delay="5000"/>
                                  </p:stCondLst>
                                  <p:childTnLst>
                                    <p:set>
                                      <p:cBhvr>
                                        <p:cTn id="11" dur="1" fill="hold">
                                          <p:stCondLst>
                                            <p:cond delay="0"/>
                                          </p:stCondLst>
                                        </p:cTn>
                                        <p:tgtEl>
                                          <p:spTgt spid="2058"/>
                                        </p:tgtEl>
                                        <p:attrNameLst>
                                          <p:attrName>style.visibility</p:attrName>
                                        </p:attrNameLst>
                                      </p:cBhvr>
                                      <p:to>
                                        <p:strVal val="visible"/>
                                      </p:to>
                                    </p:set>
                                    <p:anim calcmode="lin" valueType="num">
                                      <p:cBhvr additive="base">
                                        <p:cTn id="12" dur="500" fill="hold"/>
                                        <p:tgtEl>
                                          <p:spTgt spid="2058"/>
                                        </p:tgtEl>
                                        <p:attrNameLst>
                                          <p:attrName>ppt_x</p:attrName>
                                        </p:attrNameLst>
                                      </p:cBhvr>
                                      <p:tavLst>
                                        <p:tav tm="0">
                                          <p:val>
                                            <p:strVal val="#ppt_x"/>
                                          </p:val>
                                        </p:tav>
                                        <p:tav tm="100000">
                                          <p:val>
                                            <p:strVal val="#ppt_x"/>
                                          </p:val>
                                        </p:tav>
                                      </p:tavLst>
                                    </p:anim>
                                    <p:anim calcmode="lin" valueType="num">
                                      <p:cBhvr additive="base">
                                        <p:cTn id="13"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0" y="0"/>
            <a:ext cx="9144000" cy="908719"/>
          </a:xfrm>
          <a:prstGeom prst="rect">
            <a:avLst/>
          </a:prstGeom>
          <a:solidFill>
            <a:srgbClr val="FFFF00"/>
          </a:solidFill>
          <a:extLst/>
        </p:spPr>
        <p:txBody>
          <a:bodyPr vert="horz" wrap="square" lIns="91440" tIns="45720" rIns="91440" bIns="45720" numCol="1" anchorCtr="0" compatLnSpc="1">
            <a:prstTxWarp prst="textNoShape">
              <a:avLst/>
            </a:prstTxWarp>
          </a:bodyPr>
          <a:lstStyle/>
          <a:p>
            <a:pPr algn="ctr" eaLnBrk="1" hangingPunct="1"/>
            <a:r>
              <a:rPr lang="en-GB" sz="4800" b="0" dirty="0">
                <a:solidFill>
                  <a:schemeClr val="tx1"/>
                </a:solidFill>
                <a:latin typeface="Arial" panose="020B0604020202020204" pitchFamily="34" charset="0"/>
              </a:rPr>
              <a:t>Definitions of autism</a:t>
            </a:r>
          </a:p>
        </p:txBody>
      </p:sp>
      <p:sp>
        <p:nvSpPr>
          <p:cNvPr id="4099" name="Title 1"/>
          <p:cNvSpPr>
            <a:spLocks/>
          </p:cNvSpPr>
          <p:nvPr/>
        </p:nvSpPr>
        <p:spPr bwMode="auto">
          <a:xfrm>
            <a:off x="1691680" y="908720"/>
            <a:ext cx="7201495"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sz="3200" dirty="0">
                <a:latin typeface="Arial" panose="020B0604020202020204" pitchFamily="34" charset="0"/>
              </a:rPr>
              <a:t>Autism is a lifelong developmental disability that affects how a person communicates with, and relates to, other people. It also affects how they make sense of the world around them.</a:t>
            </a:r>
          </a:p>
          <a:p>
            <a:endParaRPr lang="en-US" sz="3200" dirty="0">
              <a:latin typeface="Arial" panose="020B0604020202020204" pitchFamily="34" charset="0"/>
            </a:endParaRPr>
          </a:p>
          <a:p>
            <a:r>
              <a:rPr lang="en-US" sz="3200" dirty="0">
                <a:latin typeface="Arial" panose="020B0604020202020204" pitchFamily="34" charset="0"/>
              </a:rPr>
              <a:t>Autism spectrum disorder (ASD) is a condition that affects social interaction, communication, interests and </a:t>
            </a:r>
            <a:r>
              <a:rPr lang="en-US" sz="3200" dirty="0" err="1">
                <a:latin typeface="Arial" panose="020B0604020202020204" pitchFamily="34" charset="0"/>
              </a:rPr>
              <a:t>behaviour</a:t>
            </a:r>
            <a:r>
              <a:rPr lang="en-US" sz="3200" dirty="0">
                <a:latin typeface="Arial" panose="020B0604020202020204" pitchFamily="34" charset="0"/>
              </a:rPr>
              <a:t>. It includes Asperger syndrome and autism</a:t>
            </a:r>
            <a:r>
              <a:rPr lang="en-US" sz="3200" dirty="0" smtClean="0">
                <a:latin typeface="Arial" panose="020B0604020202020204" pitchFamily="34" charset="0"/>
              </a:rPr>
              <a:t>.</a:t>
            </a:r>
            <a:endParaRPr lang="en-US" sz="3200" dirty="0">
              <a:latin typeface="Arial" panose="020B0604020202020204" pitchFamily="34"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311" y="5029654"/>
            <a:ext cx="1276350" cy="6572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186" y="1361353"/>
            <a:ext cx="1276350" cy="9366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3914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Evaluating Baron-Cohen</a:t>
            </a:r>
            <a:endParaRPr lang="en-GB" dirty="0">
              <a:latin typeface="Arial" panose="020B0604020202020204" pitchFamily="34" charset="0"/>
              <a:cs typeface="Arial" panose="020B0604020202020204" pitchFamily="34" charset="0"/>
            </a:endParaRPr>
          </a:p>
        </p:txBody>
      </p:sp>
      <p:pic>
        <p:nvPicPr>
          <p:cNvPr id="1029" name="Picture 5" descr="C:\Users\vevagora\AppData\Local\Microsoft\Windows\Temporary Internet Files\Content.IE5\WY0JDCTE\Pen-Scribbling-2964-lar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12976"/>
            <a:ext cx="2916304" cy="3373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768279"/>
            <a:ext cx="4716016" cy="646331"/>
          </a:xfrm>
          <a:prstGeom prst="rect">
            <a:avLst/>
          </a:prstGeom>
          <a:solidFill>
            <a:schemeClr val="accent2"/>
          </a:solidFill>
        </p:spPr>
        <p:txBody>
          <a:bodyPr wrap="square">
            <a:spAutoFit/>
          </a:bodyPr>
          <a:lstStyle/>
          <a:p>
            <a:r>
              <a:rPr lang="en-GB" dirty="0">
                <a:hlinkClick r:id="rId3"/>
              </a:rPr>
              <a:t>https://</a:t>
            </a:r>
            <a:r>
              <a:rPr lang="en-GB" dirty="0" smtClean="0">
                <a:hlinkClick r:id="rId3"/>
              </a:rPr>
              <a:t>www.classtools.net/random-name-picker/84_dXGjSh</a:t>
            </a:r>
            <a:r>
              <a:rPr lang="en-GB" dirty="0" smtClean="0"/>
              <a:t> </a:t>
            </a:r>
            <a:endParaRPr lang="en-GB" dirty="0"/>
          </a:p>
        </p:txBody>
      </p:sp>
      <p:sp>
        <p:nvSpPr>
          <p:cNvPr id="4" name="TextBox 3"/>
          <p:cNvSpPr txBox="1"/>
          <p:nvPr/>
        </p:nvSpPr>
        <p:spPr>
          <a:xfrm>
            <a:off x="0" y="1540644"/>
            <a:ext cx="4716016" cy="1754326"/>
          </a:xfrm>
          <a:prstGeom prst="rect">
            <a:avLst/>
          </a:prstGeom>
          <a:noFill/>
        </p:spPr>
        <p:txBody>
          <a:bodyPr wrap="square" rtlCol="0">
            <a:spAutoFit/>
          </a:bodyPr>
          <a:lstStyle/>
          <a:p>
            <a:r>
              <a:rPr lang="en-GB" sz="3600" dirty="0"/>
              <a:t>Create an acrostic of key words for Baron-Cohen and Autism </a:t>
            </a:r>
          </a:p>
        </p:txBody>
      </p:sp>
      <p:pic>
        <p:nvPicPr>
          <p:cNvPr id="9220" name="Picture 4" descr="Image result for autism acros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2594">
            <a:off x="3582541" y="3673561"/>
            <a:ext cx="226695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simon baron coh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6683">
            <a:off x="5409010" y="922708"/>
            <a:ext cx="2550517" cy="255051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acroST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57241">
            <a:off x="6585821" y="3064146"/>
            <a:ext cx="2386608" cy="347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436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Matching Pairs</a:t>
            </a:r>
            <a:endParaRPr lang="en-GB" dirty="0">
              <a:latin typeface="Arial" panose="020B0604020202020204" pitchFamily="34" charset="0"/>
              <a:cs typeface="Arial" panose="020B0604020202020204" pitchFamily="34" charset="0"/>
            </a:endParaRPr>
          </a:p>
        </p:txBody>
      </p:sp>
      <p:pic>
        <p:nvPicPr>
          <p:cNvPr id="9218"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49151"/>
            <a:ext cx="5098133" cy="5098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1661" y="1412776"/>
            <a:ext cx="3722339" cy="3970318"/>
          </a:xfrm>
          <a:prstGeom prst="rect">
            <a:avLst/>
          </a:prstGeom>
          <a:noFill/>
        </p:spPr>
        <p:txBody>
          <a:bodyPr wrap="square" rtlCol="0">
            <a:spAutoFit/>
          </a:bodyPr>
          <a:lstStyle/>
          <a:p>
            <a:r>
              <a:rPr lang="en-GB" sz="2800" dirty="0" smtClean="0"/>
              <a:t>The 20 Core Studies are placed into pairs with a key theme (#).</a:t>
            </a:r>
          </a:p>
          <a:p>
            <a:endParaRPr lang="en-GB" sz="2800" dirty="0" smtClean="0"/>
          </a:p>
          <a:p>
            <a:r>
              <a:rPr lang="en-GB" sz="2800" dirty="0" smtClean="0"/>
              <a:t>One is a classic study (like Freud) and the other is a contemporary study (like Baron Cohen).</a:t>
            </a:r>
            <a:endParaRPr lang="en-GB" sz="2800" dirty="0"/>
          </a:p>
        </p:txBody>
      </p:sp>
      <p:sp>
        <p:nvSpPr>
          <p:cNvPr id="7" name="12-Point Star 6"/>
          <p:cNvSpPr/>
          <p:nvPr/>
        </p:nvSpPr>
        <p:spPr>
          <a:xfrm>
            <a:off x="0" y="-31709"/>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spTree>
    <p:extLst>
      <p:ext uri="{BB962C8B-B14F-4D97-AF65-F5344CB8AC3E}">
        <p14:creationId xmlns:p14="http://schemas.microsoft.com/office/powerpoint/2010/main" val="39739953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solidFill>
                  <a:srgbClr val="FF0000"/>
                </a:solidFill>
                <a:latin typeface="Arial" panose="020B0604020202020204" pitchFamily="34" charset="0"/>
                <a:cs typeface="Arial" panose="020B0604020202020204" pitchFamily="34" charset="0"/>
              </a:rPr>
              <a:t>Questions you can pre - prepare</a:t>
            </a:r>
            <a:endParaRPr lang="en-GB"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1" y="4862736"/>
            <a:ext cx="9144000" cy="1938992"/>
          </a:xfrm>
          <a:prstGeom prst="rect">
            <a:avLst/>
          </a:prstGeom>
          <a:noFill/>
        </p:spPr>
        <p:txBody>
          <a:bodyPr wrap="square" rtlCol="0">
            <a:spAutoFit/>
          </a:bodyPr>
          <a:lstStyle/>
          <a:p>
            <a:pPr algn="ctr"/>
            <a:r>
              <a:rPr lang="en-GB" sz="6000" dirty="0" smtClean="0"/>
              <a:t>How are you preparing for your mocks?</a:t>
            </a:r>
            <a:endParaRPr lang="en-GB" sz="6000" dirty="0"/>
          </a:p>
        </p:txBody>
      </p:sp>
      <p:pic>
        <p:nvPicPr>
          <p:cNvPr id="3" name="Picture 2" descr="Image result for pre prep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2" y="1052736"/>
            <a:ext cx="73056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6147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35624353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738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427446076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655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44252732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051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365119081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923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254953509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081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7438054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7035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a:t>Classic + Contemporary = key theme</a:t>
            </a:r>
          </a:p>
        </p:txBody>
      </p:sp>
      <p:graphicFrame>
        <p:nvGraphicFramePr>
          <p:cNvPr id="5" name="Diagram 4"/>
          <p:cNvGraphicFramePr/>
          <p:nvPr>
            <p:extLst>
              <p:ext uri="{D42A27DB-BD31-4B8C-83A1-F6EECF244321}">
                <p14:modId xmlns:p14="http://schemas.microsoft.com/office/powerpoint/2010/main" val="7438054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teacher stud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49" t="-2189" r="24822" b="-2002"/>
          <a:stretch/>
        </p:blipFill>
        <p:spPr bwMode="auto">
          <a:xfrm>
            <a:off x="0" y="5045306"/>
            <a:ext cx="2195736" cy="20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90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1"/>
            <a:ext cx="9144000" cy="1124743"/>
          </a:xfrm>
          <a:prstGeom prst="rect">
            <a:avLst/>
          </a:prstGeom>
          <a:solidFill>
            <a:srgbClr val="FFFF00"/>
          </a:solidFill>
          <a:extLst/>
        </p:spPr>
        <p:txBody>
          <a:bodyPr vert="horz" wrap="square" lIns="91440" tIns="45720" rIns="91440" bIns="45720" numCol="1" anchor="ctr" anchorCtr="0" compatLnSpc="1">
            <a:prstTxWarp prst="textNoShape">
              <a:avLst/>
            </a:prstTxWarp>
          </a:bodyPr>
          <a:lstStyle/>
          <a:p>
            <a:pPr algn="ctr" eaLnBrk="1" hangingPunct="1"/>
            <a:r>
              <a:rPr lang="en-GB" sz="4000" b="0" dirty="0">
                <a:solidFill>
                  <a:schemeClr val="tx1"/>
                </a:solidFill>
                <a:latin typeface="Arial" panose="020B0604020202020204" pitchFamily="34" charset="0"/>
              </a:rPr>
              <a:t>What we now understand by the term autism</a:t>
            </a:r>
          </a:p>
        </p:txBody>
      </p:sp>
      <p:sp>
        <p:nvSpPr>
          <p:cNvPr id="5124" name="Title 1"/>
          <p:cNvSpPr>
            <a:spLocks/>
          </p:cNvSpPr>
          <p:nvPr/>
        </p:nvSpPr>
        <p:spPr bwMode="auto">
          <a:xfrm>
            <a:off x="0" y="1124744"/>
            <a:ext cx="9144000" cy="408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anose="020B0604020202020204" pitchFamily="34" charset="0"/>
              <a:buChar char="•"/>
              <a:defRPr/>
            </a:pPr>
            <a:r>
              <a:rPr lang="en-GB" altLang="en-US" sz="2200" dirty="0">
                <a:latin typeface="Arial" panose="020B0604020202020204" pitchFamily="34" charset="0"/>
                <a:ea typeface="+mn-ea"/>
              </a:rPr>
              <a:t>Autism affects how a person communicates with, and relates to other people, and how people make sense of the world around them</a:t>
            </a:r>
          </a:p>
          <a:p>
            <a:pPr marL="342900" indent="-342900">
              <a:buFont typeface="Arial" panose="020B0604020202020204" pitchFamily="34" charset="0"/>
              <a:buChar char="•"/>
              <a:defRPr/>
            </a:pPr>
            <a:endParaRPr lang="en-GB" altLang="en-US" sz="1200" dirty="0">
              <a:latin typeface="Arial" panose="020B0604020202020204" pitchFamily="34" charset="0"/>
              <a:ea typeface="+mn-ea"/>
            </a:endParaRPr>
          </a:p>
          <a:p>
            <a:pPr marL="342900" indent="-342900">
              <a:buFont typeface="Arial" panose="020B0604020202020204" pitchFamily="34" charset="0"/>
              <a:buChar char="•"/>
              <a:defRPr/>
            </a:pPr>
            <a:r>
              <a:rPr lang="en-GB" altLang="en-US" sz="2200" dirty="0">
                <a:latin typeface="Arial" panose="020B0604020202020204" pitchFamily="34" charset="0"/>
                <a:ea typeface="+mn-ea"/>
              </a:rPr>
              <a:t>No one knows exactly what causes autism , but the core idea is that the brain of someone with autism functions differently, receiving and processing </a:t>
            </a:r>
            <a:r>
              <a:rPr lang="en-US" altLang="en-US" sz="2200" dirty="0">
                <a:latin typeface="Arial" panose="020B0604020202020204" pitchFamily="34" charset="0"/>
                <a:ea typeface="+mn-ea"/>
              </a:rPr>
              <a:t>information in a different way (Forrester-Jones, 2014</a:t>
            </a:r>
            <a:r>
              <a:rPr lang="en-GB" altLang="en-US" sz="2200" dirty="0">
                <a:latin typeface="Arial" panose="020B0604020202020204" pitchFamily="34" charset="0"/>
                <a:ea typeface="+mn-ea"/>
              </a:rPr>
              <a:t>)</a:t>
            </a:r>
          </a:p>
          <a:p>
            <a:pPr>
              <a:buFontTx/>
              <a:buChar char="•"/>
              <a:defRPr/>
            </a:pPr>
            <a:endParaRPr lang="en-GB" altLang="en-US" sz="1200" dirty="0">
              <a:latin typeface="Arial" panose="020B0604020202020204" pitchFamily="34" charset="0"/>
              <a:ea typeface="+mn-ea"/>
            </a:endParaRPr>
          </a:p>
          <a:p>
            <a:pPr marL="342900" indent="-342900">
              <a:buFont typeface="Arial" panose="020B0604020202020204" pitchFamily="34" charset="0"/>
              <a:buChar char="•"/>
              <a:defRPr/>
            </a:pPr>
            <a:r>
              <a:rPr lang="en-GB" altLang="en-US" sz="2200" dirty="0">
                <a:latin typeface="Arial" panose="020B0604020202020204" pitchFamily="34" charset="0"/>
                <a:ea typeface="+mn-ea"/>
              </a:rPr>
              <a:t>Autism is a </a:t>
            </a:r>
            <a:r>
              <a:rPr lang="en-GB" altLang="en-US" sz="2200" b="1" dirty="0">
                <a:latin typeface="Arial" panose="020B0604020202020204" pitchFamily="34" charset="0"/>
                <a:ea typeface="+mn-ea"/>
              </a:rPr>
              <a:t>spectrum</a:t>
            </a:r>
            <a:r>
              <a:rPr lang="en-GB" altLang="en-US" sz="2200" dirty="0">
                <a:latin typeface="Arial" panose="020B0604020202020204" pitchFamily="34" charset="0"/>
                <a:ea typeface="+mn-ea"/>
              </a:rPr>
              <a:t> condition which means there are lots of different ways that autism can affect individuals</a:t>
            </a:r>
            <a:r>
              <a:rPr lang="en-GB" altLang="en-US" sz="2200" dirty="0" smtClean="0">
                <a:latin typeface="Arial" panose="020B0604020202020204" pitchFamily="34" charset="0"/>
                <a:ea typeface="+mn-ea"/>
              </a:rPr>
              <a:t>.</a:t>
            </a:r>
            <a:endParaRPr lang="en-GB" altLang="en-US" sz="2200" dirty="0">
              <a:latin typeface="Arial" panose="020B0604020202020204" pitchFamily="34" charset="0"/>
              <a:ea typeface="+mn-ea"/>
            </a:endParaRPr>
          </a:p>
          <a:p>
            <a:pPr>
              <a:defRPr/>
            </a:pPr>
            <a:endParaRPr lang="en-GB" altLang="en-US" sz="2200" dirty="0">
              <a:latin typeface="Arial" panose="020B0604020202020204" pitchFamily="34" charset="0"/>
              <a:ea typeface="+mn-ea"/>
            </a:endParaRPr>
          </a:p>
          <a:p>
            <a:pPr>
              <a:defRPr/>
            </a:pPr>
            <a:r>
              <a:rPr lang="en-GB" altLang="en-US" sz="2200" dirty="0">
                <a:latin typeface="Arial" panose="020B0604020202020204" pitchFamily="34" charset="0"/>
                <a:ea typeface="+mn-ea"/>
              </a:rPr>
              <a:t>   </a:t>
            </a:r>
          </a:p>
        </p:txBody>
      </p:sp>
      <p:grpSp>
        <p:nvGrpSpPr>
          <p:cNvPr id="9221" name="Group 2"/>
          <p:cNvGrpSpPr>
            <a:grpSpLocks/>
          </p:cNvGrpSpPr>
          <p:nvPr/>
        </p:nvGrpSpPr>
        <p:grpSpPr bwMode="auto">
          <a:xfrm>
            <a:off x="7662863" y="4919663"/>
            <a:ext cx="630237" cy="1573212"/>
            <a:chOff x="7663626" y="4919176"/>
            <a:chExt cx="629271" cy="1573780"/>
          </a:xfrm>
        </p:grpSpPr>
        <p:sp>
          <p:nvSpPr>
            <p:cNvPr id="2" name="Oval 1"/>
            <p:cNvSpPr/>
            <p:nvPr/>
          </p:nvSpPr>
          <p:spPr>
            <a:xfrm>
              <a:off x="7668381" y="5841846"/>
              <a:ext cx="432724" cy="358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225" name="Picture 7" descr="R:\Reach\Resources\photosymbols\Photosymbol3\hires_images\Ball_Games-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3626" y="4919176"/>
              <a:ext cx="629271" cy="157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2" name="Picture 8" descr="R:\Reach\Resources\photosymbols\Photosymbol3\hires_images\Catch2.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0113" y="5207000"/>
            <a:ext cx="11334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5856" y="3957578"/>
            <a:ext cx="2898055" cy="2900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2379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31060" r="2273" b="22159"/>
          <a:stretch/>
        </p:blipFill>
        <p:spPr bwMode="auto">
          <a:xfrm>
            <a:off x="107504" y="2132856"/>
            <a:ext cx="8892480" cy="346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0232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Relating the Core Study to the Theme</a:t>
            </a:r>
            <a:endParaRPr lang="en-GB" dirty="0">
              <a:latin typeface="Arial" panose="020B0604020202020204" pitchFamily="34" charset="0"/>
              <a:cs typeface="Arial" panose="020B0604020202020204" pitchFamily="34" charset="0"/>
            </a:endParaRPr>
          </a:p>
        </p:txBody>
      </p:sp>
      <p:sp>
        <p:nvSpPr>
          <p:cNvPr id="4" name="TextBox 3"/>
          <p:cNvSpPr txBox="1"/>
          <p:nvPr/>
        </p:nvSpPr>
        <p:spPr>
          <a:xfrm>
            <a:off x="0" y="1301399"/>
            <a:ext cx="9144000" cy="1015663"/>
          </a:xfrm>
          <a:prstGeom prst="rect">
            <a:avLst/>
          </a:prstGeom>
          <a:noFill/>
        </p:spPr>
        <p:txBody>
          <a:bodyPr wrap="square" rtlCol="0">
            <a:spAutoFit/>
          </a:bodyPr>
          <a:lstStyle/>
          <a:p>
            <a:r>
              <a:rPr lang="en-GB" sz="6000" dirty="0" smtClean="0"/>
              <a:t>Understanding disorders</a:t>
            </a:r>
            <a:endParaRPr lang="en-GB" sz="6000" dirty="0"/>
          </a:p>
        </p:txBody>
      </p:sp>
      <p:sp>
        <p:nvSpPr>
          <p:cNvPr id="3" name="Up Arrow 2"/>
          <p:cNvSpPr/>
          <p:nvPr/>
        </p:nvSpPr>
        <p:spPr>
          <a:xfrm>
            <a:off x="989856" y="2199609"/>
            <a:ext cx="2016224" cy="130139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Up Arrow 6"/>
          <p:cNvSpPr/>
          <p:nvPr/>
        </p:nvSpPr>
        <p:spPr>
          <a:xfrm>
            <a:off x="6012160" y="2317062"/>
            <a:ext cx="2016224" cy="130139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a:srcRect l="38188" t="47047" r="39664" b="11610"/>
          <a:stretch/>
        </p:blipFill>
        <p:spPr>
          <a:xfrm>
            <a:off x="3619842" y="3009548"/>
            <a:ext cx="2160240" cy="3024336"/>
          </a:xfrm>
          <a:prstGeom prst="rect">
            <a:avLst/>
          </a:prstGeom>
        </p:spPr>
      </p:pic>
      <p:sp>
        <p:nvSpPr>
          <p:cNvPr id="8" name="Rectangle 7"/>
          <p:cNvSpPr/>
          <p:nvPr/>
        </p:nvSpPr>
        <p:spPr>
          <a:xfrm>
            <a:off x="5928852" y="3861048"/>
            <a:ext cx="3215148" cy="2554545"/>
          </a:xfrm>
          <a:prstGeom prst="rect">
            <a:avLst/>
          </a:prstGeom>
        </p:spPr>
        <p:txBody>
          <a:bodyPr wrap="square">
            <a:spAutoFit/>
          </a:bodyPr>
          <a:lstStyle/>
          <a:p>
            <a:r>
              <a:rPr lang="en-GB" sz="3200" dirty="0"/>
              <a:t>Investigated the theory of mind in high-functioning adults with autism.</a:t>
            </a:r>
          </a:p>
        </p:txBody>
      </p:sp>
      <p:sp>
        <p:nvSpPr>
          <p:cNvPr id="11" name="Rectangle 10"/>
          <p:cNvSpPr/>
          <p:nvPr/>
        </p:nvSpPr>
        <p:spPr>
          <a:xfrm>
            <a:off x="172616" y="3507528"/>
            <a:ext cx="3447226" cy="3046988"/>
          </a:xfrm>
          <a:prstGeom prst="rect">
            <a:avLst/>
          </a:prstGeom>
        </p:spPr>
        <p:txBody>
          <a:bodyPr wrap="square">
            <a:spAutoFit/>
          </a:bodyPr>
          <a:lstStyle/>
          <a:p>
            <a:r>
              <a:rPr lang="en-GB" sz="3200" dirty="0" smtClean="0"/>
              <a:t>Helps us know that people without a </a:t>
            </a:r>
            <a:r>
              <a:rPr lang="en-GB" sz="3200" dirty="0" err="1" smtClean="0"/>
              <a:t>ToM</a:t>
            </a:r>
            <a:r>
              <a:rPr lang="en-GB" sz="3200" dirty="0" smtClean="0"/>
              <a:t> will have difficulty in reading emotions from the eyes</a:t>
            </a:r>
            <a:endParaRPr lang="en-GB" sz="3200" dirty="0"/>
          </a:p>
        </p:txBody>
      </p:sp>
    </p:spTree>
    <p:extLst>
      <p:ext uri="{BB962C8B-B14F-4D97-AF65-F5344CB8AC3E}">
        <p14:creationId xmlns:p14="http://schemas.microsoft.com/office/powerpoint/2010/main" val="391373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Relating Baron-Cohen to the Theme: Understanding Disorders</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9144000" cy="5016758"/>
          </a:xfrm>
          <a:prstGeom prst="rect">
            <a:avLst/>
          </a:prstGeom>
        </p:spPr>
        <p:txBody>
          <a:bodyPr wrap="square">
            <a:spAutoFit/>
          </a:bodyPr>
          <a:lstStyle/>
          <a:p>
            <a:pPr lvl="0"/>
            <a:r>
              <a:rPr lang="en-GB" sz="4000" dirty="0" smtClean="0">
                <a:latin typeface="Arial" panose="020B0604020202020204" pitchFamily="34" charset="0"/>
                <a:cs typeface="Arial" panose="020B0604020202020204" pitchFamily="34" charset="0"/>
              </a:rPr>
              <a:t>The theme for Freud and Baron-Cohen’s studies are ‘understanding disorders’.</a:t>
            </a:r>
          </a:p>
          <a:p>
            <a:pPr lvl="0"/>
            <a:endParaRPr lang="en-GB" sz="4000" dirty="0" smtClean="0">
              <a:latin typeface="Arial" panose="020B0604020202020204" pitchFamily="34" charset="0"/>
              <a:cs typeface="Arial" panose="020B0604020202020204" pitchFamily="34" charset="0"/>
            </a:endParaRPr>
          </a:p>
          <a:p>
            <a:pPr lvl="0"/>
            <a:r>
              <a:rPr lang="en-GB" sz="4000" dirty="0" smtClean="0">
                <a:effectLst/>
                <a:latin typeface="Arial" panose="020B0604020202020204" pitchFamily="34" charset="0"/>
                <a:cs typeface="Arial" panose="020B0604020202020204" pitchFamily="34" charset="0"/>
              </a:rPr>
              <a:t>Both studies help us to understand a specific disorder and how people with a specific disorder will behave and how they may be treated.</a:t>
            </a:r>
            <a:endParaRPr lang="en-GB"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5338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Classwork practice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8188" t="47047" r="39664" b="11610"/>
          <a:stretch/>
        </p:blipFill>
        <p:spPr>
          <a:xfrm>
            <a:off x="323528" y="1772816"/>
            <a:ext cx="2160240" cy="3024336"/>
          </a:xfrm>
          <a:prstGeom prst="rect">
            <a:avLst/>
          </a:prstGeom>
        </p:spPr>
      </p:pic>
      <p:sp>
        <p:nvSpPr>
          <p:cNvPr id="6" name="12-Point Star 5"/>
          <p:cNvSpPr/>
          <p:nvPr/>
        </p:nvSpPr>
        <p:spPr>
          <a:xfrm>
            <a:off x="6732200" y="1772816"/>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pic>
        <p:nvPicPr>
          <p:cNvPr id="4" name="Picture 3"/>
          <p:cNvPicPr>
            <a:picLocks noChangeAspect="1"/>
          </p:cNvPicPr>
          <p:nvPr/>
        </p:nvPicPr>
        <p:blipFill rotWithShape="1">
          <a:blip r:embed="rId3"/>
          <a:srcRect l="30067" t="21454" r="31543" b="6689"/>
          <a:stretch/>
        </p:blipFill>
        <p:spPr>
          <a:xfrm>
            <a:off x="2627784" y="1340768"/>
            <a:ext cx="3744416" cy="5256584"/>
          </a:xfrm>
          <a:prstGeom prst="rect">
            <a:avLst/>
          </a:prstGeom>
        </p:spPr>
      </p:pic>
      <p:sp>
        <p:nvSpPr>
          <p:cNvPr id="7" name="Left Arrow 6"/>
          <p:cNvSpPr/>
          <p:nvPr/>
        </p:nvSpPr>
        <p:spPr>
          <a:xfrm rot="1183641">
            <a:off x="5148064" y="2924944"/>
            <a:ext cx="3600400" cy="1512168"/>
          </a:xfrm>
          <a:prstGeom prst="leftArrow">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88701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63486"/>
          </a:xfrm>
        </p:spPr>
        <p:txBody>
          <a:bodyPr>
            <a:normAutofit fontScale="90000"/>
          </a:bodyPr>
          <a:lstStyle/>
          <a:p>
            <a:pPr marR="0" rtl="0"/>
            <a:r>
              <a:rPr lang="en-GB" sz="6000" b="0" i="0" u="none" strike="noStrike" baseline="0" dirty="0" smtClean="0">
                <a:solidFill>
                  <a:prstClr val="black"/>
                </a:solidFill>
                <a:latin typeface="Arial"/>
              </a:rPr>
              <a:t>Linking / Relating a study to an area</a:t>
            </a:r>
          </a:p>
        </p:txBody>
      </p:sp>
      <p:sp>
        <p:nvSpPr>
          <p:cNvPr id="3" name="Text Placeholder 2"/>
          <p:cNvSpPr>
            <a:spLocks noGrp="1"/>
          </p:cNvSpPr>
          <p:nvPr>
            <p:ph type="body" idx="1"/>
          </p:nvPr>
        </p:nvSpPr>
        <p:spPr>
          <a:xfrm>
            <a:off x="0" y="1763486"/>
            <a:ext cx="5334000" cy="1691027"/>
          </a:xfrm>
        </p:spPr>
        <p:txBody>
          <a:bodyPr>
            <a:noAutofit/>
          </a:bodyPr>
          <a:lstStyle/>
          <a:p>
            <a:pPr marL="0" indent="0">
              <a:buNone/>
            </a:pPr>
            <a:r>
              <a:rPr lang="en-GB" sz="4800" dirty="0" smtClean="0"/>
              <a:t>2 bits of knowledge to show:</a:t>
            </a:r>
          </a:p>
          <a:p>
            <a:pPr marL="514350" indent="-514350">
              <a:buFont typeface="+mj-lt"/>
              <a:buAutoNum type="arabicPeriod"/>
            </a:pPr>
            <a:r>
              <a:rPr lang="en-GB" sz="4800" dirty="0" smtClean="0"/>
              <a:t>The Area / perspective</a:t>
            </a:r>
          </a:p>
          <a:p>
            <a:pPr marL="514350" indent="-514350">
              <a:buFont typeface="+mj-lt"/>
              <a:buAutoNum type="arabicPeriod"/>
            </a:pPr>
            <a:r>
              <a:rPr lang="en-GB" sz="4800" dirty="0" smtClean="0"/>
              <a:t>The Core Study</a:t>
            </a:r>
          </a:p>
          <a:p>
            <a:pPr marL="0" indent="0">
              <a:buNone/>
            </a:pPr>
            <a:endParaRPr lang="en-GB" sz="2800" dirty="0"/>
          </a:p>
          <a:p>
            <a:pPr marL="0" indent="0">
              <a:buNone/>
            </a:pPr>
            <a:endParaRPr lang="en-GB" sz="2800" dirty="0"/>
          </a:p>
          <a:p>
            <a:pPr marL="0" indent="0">
              <a:buNone/>
            </a:pPr>
            <a:endParaRPr lang="en-GB" sz="3600" b="0" i="0" u="none" strike="noStrike" baseline="0" dirty="0" smtClean="0">
              <a:solidFill>
                <a:prstClr val="black"/>
              </a:solidFill>
              <a:latin typeface="Arial"/>
            </a:endParaRPr>
          </a:p>
        </p:txBody>
      </p:sp>
      <p:pic>
        <p:nvPicPr>
          <p:cNvPr id="2050" name="Picture 2" descr="Image result for l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5396" y="1763486"/>
            <a:ext cx="4248604" cy="318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0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63486"/>
          </a:xfrm>
        </p:spPr>
        <p:txBody>
          <a:bodyPr>
            <a:normAutofit fontScale="90000"/>
          </a:bodyPr>
          <a:lstStyle/>
          <a:p>
            <a:pPr marR="0" rtl="0"/>
            <a:r>
              <a:rPr lang="en-GB" sz="6000" b="0" i="0" u="none" strike="noStrike" baseline="0" dirty="0" smtClean="0">
                <a:solidFill>
                  <a:prstClr val="black"/>
                </a:solidFill>
                <a:latin typeface="Arial"/>
              </a:rPr>
              <a:t>Linking / Relating a study to an area</a:t>
            </a:r>
          </a:p>
        </p:txBody>
      </p:sp>
      <p:sp>
        <p:nvSpPr>
          <p:cNvPr id="3" name="Text Placeholder 2"/>
          <p:cNvSpPr>
            <a:spLocks noGrp="1"/>
          </p:cNvSpPr>
          <p:nvPr>
            <p:ph type="body" idx="1"/>
          </p:nvPr>
        </p:nvSpPr>
        <p:spPr>
          <a:xfrm>
            <a:off x="0" y="1763486"/>
            <a:ext cx="4895396" cy="1691027"/>
          </a:xfrm>
        </p:spPr>
        <p:txBody>
          <a:bodyPr>
            <a:noAutofit/>
          </a:bodyPr>
          <a:lstStyle/>
          <a:p>
            <a:pPr marL="0" indent="0">
              <a:buNone/>
            </a:pPr>
            <a:r>
              <a:rPr lang="en-GB" sz="4000" b="0" i="0" u="none" strike="noStrike" baseline="0" dirty="0" smtClean="0">
                <a:solidFill>
                  <a:prstClr val="black"/>
                </a:solidFill>
                <a:latin typeface="Arial"/>
              </a:rPr>
              <a:t>Why is Ms</a:t>
            </a:r>
            <a:r>
              <a:rPr lang="en-GB" sz="4000" b="0" i="0" u="none" strike="noStrike" dirty="0" smtClean="0">
                <a:solidFill>
                  <a:prstClr val="black"/>
                </a:solidFill>
                <a:latin typeface="Arial"/>
              </a:rPr>
              <a:t> Gratton HSM of </a:t>
            </a:r>
            <a:r>
              <a:rPr lang="en-GB" sz="4000" b="0" i="0" u="none" strike="noStrike" dirty="0" err="1" smtClean="0">
                <a:solidFill>
                  <a:prstClr val="black"/>
                </a:solidFill>
                <a:latin typeface="Arial"/>
              </a:rPr>
              <a:t>Paulls</a:t>
            </a:r>
            <a:r>
              <a:rPr lang="en-GB" sz="4000" b="0" i="0" u="none" strike="noStrike" dirty="0" smtClean="0">
                <a:solidFill>
                  <a:prstClr val="black"/>
                </a:solidFill>
                <a:latin typeface="Arial"/>
              </a:rPr>
              <a:t>?</a:t>
            </a:r>
          </a:p>
          <a:p>
            <a:pPr marL="0" indent="0">
              <a:buNone/>
            </a:pPr>
            <a:r>
              <a:rPr lang="en-GB" sz="4000" baseline="0" dirty="0" smtClean="0">
                <a:solidFill>
                  <a:prstClr val="black"/>
                </a:solidFill>
                <a:latin typeface="Arial"/>
              </a:rPr>
              <a:t>Why</a:t>
            </a:r>
            <a:r>
              <a:rPr lang="en-GB" sz="4000" dirty="0" smtClean="0">
                <a:solidFill>
                  <a:prstClr val="black"/>
                </a:solidFill>
                <a:latin typeface="Arial"/>
              </a:rPr>
              <a:t> is Mr Kirsten AHSM of Kennedy’s?</a:t>
            </a:r>
          </a:p>
          <a:p>
            <a:pPr marL="0" indent="0">
              <a:buNone/>
            </a:pPr>
            <a:r>
              <a:rPr lang="en-GB" sz="4000" b="0" i="0" u="none" strike="noStrike" baseline="0" dirty="0" smtClean="0">
                <a:solidFill>
                  <a:prstClr val="black"/>
                </a:solidFill>
                <a:latin typeface="Arial"/>
              </a:rPr>
              <a:t>Why is Mrs Evagora tutor for Griffin?</a:t>
            </a:r>
          </a:p>
        </p:txBody>
      </p:sp>
      <p:pic>
        <p:nvPicPr>
          <p:cNvPr id="2050" name="Picture 2" descr="Image result for l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5396" y="1763486"/>
            <a:ext cx="4248604" cy="318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63486"/>
          </a:xfrm>
        </p:spPr>
        <p:txBody>
          <a:bodyPr>
            <a:normAutofit fontScale="90000"/>
          </a:bodyPr>
          <a:lstStyle/>
          <a:p>
            <a:pPr marR="0" rtl="0"/>
            <a:r>
              <a:rPr lang="en-GB" sz="6000" b="0" i="0" u="none" strike="noStrike" baseline="0" dirty="0" smtClean="0">
                <a:solidFill>
                  <a:prstClr val="black"/>
                </a:solidFill>
                <a:latin typeface="Arial"/>
              </a:rPr>
              <a:t>Linking / Relating a study to an area</a:t>
            </a:r>
          </a:p>
        </p:txBody>
      </p:sp>
      <p:sp>
        <p:nvSpPr>
          <p:cNvPr id="3" name="Text Placeholder 2"/>
          <p:cNvSpPr>
            <a:spLocks noGrp="1"/>
          </p:cNvSpPr>
          <p:nvPr>
            <p:ph type="body" idx="1"/>
          </p:nvPr>
        </p:nvSpPr>
        <p:spPr>
          <a:xfrm>
            <a:off x="0" y="1763486"/>
            <a:ext cx="4895396" cy="1691027"/>
          </a:xfrm>
        </p:spPr>
        <p:txBody>
          <a:bodyPr>
            <a:noAutofit/>
          </a:bodyPr>
          <a:lstStyle/>
          <a:p>
            <a:pPr marL="0" indent="0">
              <a:buNone/>
            </a:pPr>
            <a:r>
              <a:rPr lang="en-GB" sz="4000" b="0" i="0" u="none" strike="noStrike" baseline="0" dirty="0" smtClean="0">
                <a:solidFill>
                  <a:prstClr val="black"/>
                </a:solidFill>
                <a:latin typeface="Arial"/>
              </a:rPr>
              <a:t>Clarity on the Principles</a:t>
            </a:r>
          </a:p>
          <a:p>
            <a:r>
              <a:rPr lang="en-GB" sz="4000" dirty="0" smtClean="0">
                <a:solidFill>
                  <a:prstClr val="black"/>
                </a:solidFill>
                <a:latin typeface="Arial"/>
              </a:rPr>
              <a:t>Brain</a:t>
            </a:r>
          </a:p>
          <a:p>
            <a:r>
              <a:rPr lang="en-GB" sz="4000" dirty="0" smtClean="0">
                <a:solidFill>
                  <a:prstClr val="black"/>
                </a:solidFill>
                <a:latin typeface="Arial"/>
              </a:rPr>
              <a:t>Stages </a:t>
            </a:r>
          </a:p>
          <a:p>
            <a:r>
              <a:rPr lang="en-GB" sz="4000" b="0" i="0" u="none" strike="noStrike" baseline="0" dirty="0" smtClean="0">
                <a:solidFill>
                  <a:prstClr val="black"/>
                </a:solidFill>
                <a:latin typeface="Arial"/>
              </a:rPr>
              <a:t>Thinking</a:t>
            </a:r>
          </a:p>
          <a:p>
            <a:r>
              <a:rPr lang="en-GB" sz="4000" dirty="0" smtClean="0">
                <a:solidFill>
                  <a:prstClr val="black"/>
                </a:solidFill>
                <a:latin typeface="Arial"/>
              </a:rPr>
              <a:t>Personality</a:t>
            </a:r>
          </a:p>
          <a:p>
            <a:r>
              <a:rPr lang="en-GB" sz="4000" b="0" i="0" u="none" strike="noStrike" baseline="0" dirty="0" smtClean="0">
                <a:solidFill>
                  <a:prstClr val="black"/>
                </a:solidFill>
                <a:latin typeface="Arial"/>
              </a:rPr>
              <a:t>Computer analogy</a:t>
            </a:r>
          </a:p>
        </p:txBody>
      </p:sp>
      <p:pic>
        <p:nvPicPr>
          <p:cNvPr id="2050" name="Picture 2" descr="Image result for l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5396" y="1763486"/>
            <a:ext cx="4248604" cy="318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63486"/>
          </a:xfrm>
        </p:spPr>
        <p:txBody>
          <a:bodyPr>
            <a:normAutofit fontScale="90000"/>
          </a:bodyPr>
          <a:lstStyle/>
          <a:p>
            <a:pPr marR="0" rtl="0"/>
            <a:r>
              <a:rPr lang="en-GB" sz="6000" b="0" i="0" u="none" strike="noStrike" baseline="0" dirty="0" smtClean="0">
                <a:solidFill>
                  <a:prstClr val="black"/>
                </a:solidFill>
                <a:latin typeface="Arial"/>
              </a:rPr>
              <a:t>Linking / Relating a study to an area</a:t>
            </a:r>
          </a:p>
        </p:txBody>
      </p:sp>
      <p:sp>
        <p:nvSpPr>
          <p:cNvPr id="3" name="Text Placeholder 2"/>
          <p:cNvSpPr>
            <a:spLocks noGrp="1"/>
          </p:cNvSpPr>
          <p:nvPr>
            <p:ph type="body" idx="1"/>
          </p:nvPr>
        </p:nvSpPr>
        <p:spPr>
          <a:xfrm>
            <a:off x="0" y="1763486"/>
            <a:ext cx="4895396" cy="1691027"/>
          </a:xfrm>
        </p:spPr>
        <p:txBody>
          <a:bodyPr>
            <a:noAutofit/>
          </a:bodyPr>
          <a:lstStyle/>
          <a:p>
            <a:pPr marL="0" indent="0">
              <a:buNone/>
            </a:pPr>
            <a:r>
              <a:rPr lang="en-GB" sz="5400" b="0" i="0" u="none" strike="noStrike" baseline="0" dirty="0" smtClean="0">
                <a:solidFill>
                  <a:prstClr val="black"/>
                </a:solidFill>
                <a:latin typeface="Arial"/>
              </a:rPr>
              <a:t>Clarity on the</a:t>
            </a:r>
            <a:r>
              <a:rPr lang="en-GB" sz="5400" b="0" i="0" u="none" strike="noStrike" dirty="0" smtClean="0">
                <a:solidFill>
                  <a:prstClr val="black"/>
                </a:solidFill>
                <a:latin typeface="Arial"/>
              </a:rPr>
              <a:t> study</a:t>
            </a:r>
          </a:p>
          <a:p>
            <a:r>
              <a:rPr lang="en-GB" sz="5400" baseline="0" dirty="0" smtClean="0">
                <a:solidFill>
                  <a:prstClr val="black"/>
                </a:solidFill>
                <a:latin typeface="Arial"/>
              </a:rPr>
              <a:t>Aims</a:t>
            </a:r>
          </a:p>
          <a:p>
            <a:r>
              <a:rPr lang="en-GB" sz="5400" baseline="0" dirty="0" smtClean="0">
                <a:solidFill>
                  <a:prstClr val="black"/>
                </a:solidFill>
                <a:latin typeface="Arial"/>
              </a:rPr>
              <a:t>Findings</a:t>
            </a:r>
          </a:p>
          <a:p>
            <a:r>
              <a:rPr lang="en-GB" sz="5400" b="0" i="0" u="none" strike="noStrike" dirty="0" smtClean="0">
                <a:solidFill>
                  <a:prstClr val="black"/>
                </a:solidFill>
                <a:latin typeface="Arial"/>
              </a:rPr>
              <a:t>Conclusions </a:t>
            </a:r>
            <a:endParaRPr lang="en-GB" sz="5400" b="0" i="0" u="none" strike="noStrike" baseline="0" dirty="0" smtClean="0">
              <a:solidFill>
                <a:prstClr val="black"/>
              </a:solidFill>
              <a:latin typeface="Arial"/>
            </a:endParaRPr>
          </a:p>
        </p:txBody>
      </p:sp>
      <p:pic>
        <p:nvPicPr>
          <p:cNvPr id="2050" name="Picture 2" descr="Image result for l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5396" y="1763486"/>
            <a:ext cx="4248604" cy="318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 name="Spinning Wheel"/>
          <p:cNvGrpSpPr/>
          <p:nvPr/>
        </p:nvGrpSpPr>
        <p:grpSpPr>
          <a:xfrm>
            <a:off x="2273537" y="1134000"/>
            <a:ext cx="4591115" cy="4590000"/>
            <a:chOff x="3031382" y="369000"/>
            <a:chExt cx="6121487" cy="6120000"/>
          </a:xfrm>
        </p:grpSpPr>
        <p:sp>
          <p:nvSpPr>
            <p:cNvPr id="166" name="Segment 20"/>
            <p:cNvSpPr/>
            <p:nvPr/>
          </p:nvSpPr>
          <p:spPr>
            <a:xfrm rot="10800000">
              <a:off x="5132624" y="369091"/>
              <a:ext cx="955151" cy="2209090"/>
            </a:xfrm>
            <a:custGeom>
              <a:avLst/>
              <a:gdLst>
                <a:gd name="connsiteX0" fmla="*/ 0 w 955151"/>
                <a:gd name="connsiteY0" fmla="*/ 2209090 h 2209090"/>
                <a:gd name="connsiteX1" fmla="*/ 0 w 955151"/>
                <a:gd name="connsiteY1" fmla="*/ 48999 h 2209090"/>
                <a:gd name="connsiteX2" fmla="*/ 88413 w 955151"/>
                <a:gd name="connsiteY2" fmla="*/ 44534 h 2209090"/>
                <a:gd name="connsiteX3" fmla="*/ 264025 w 955151"/>
                <a:gd name="connsiteY3" fmla="*/ 8719 h 2209090"/>
                <a:gd name="connsiteX4" fmla="*/ 287848 w 955151"/>
                <a:gd name="connsiteY4" fmla="*/ 0 h 2209090"/>
                <a:gd name="connsiteX5" fmla="*/ 955151 w 955151"/>
                <a:gd name="connsiteY5" fmla="*/ 2053745 h 2209090"/>
                <a:gd name="connsiteX6" fmla="*/ 906343 w 955151"/>
                <a:gd name="connsiteY6" fmla="*/ 2071609 h 2209090"/>
                <a:gd name="connsiteX7" fmla="*/ 153860 w 955151"/>
                <a:gd name="connsiteY7" fmla="*/ 2205199 h 2209090"/>
                <a:gd name="connsiteX8" fmla="*/ 0 w 955151"/>
                <a:gd name="connsiteY8" fmla="*/ 2209090 h 22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151" h="2209090">
                  <a:moveTo>
                    <a:pt x="0" y="2209090"/>
                  </a:moveTo>
                  <a:lnTo>
                    <a:pt x="0" y="48999"/>
                  </a:lnTo>
                  <a:lnTo>
                    <a:pt x="88413" y="44534"/>
                  </a:lnTo>
                  <a:cubicBezTo>
                    <a:pt x="148924" y="38389"/>
                    <a:pt x="207662" y="26250"/>
                    <a:pt x="264025" y="8719"/>
                  </a:cubicBezTo>
                  <a:lnTo>
                    <a:pt x="287848" y="0"/>
                  </a:lnTo>
                  <a:lnTo>
                    <a:pt x="955151" y="2053745"/>
                  </a:lnTo>
                  <a:lnTo>
                    <a:pt x="906343" y="2071609"/>
                  </a:lnTo>
                  <a:cubicBezTo>
                    <a:pt x="666799" y="2146115"/>
                    <a:pt x="414636" y="2191981"/>
                    <a:pt x="153860" y="2205199"/>
                  </a:cubicBezTo>
                  <a:lnTo>
                    <a:pt x="0" y="2209090"/>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4" name="Segment 19"/>
            <p:cNvSpPr/>
            <p:nvPr/>
          </p:nvSpPr>
          <p:spPr>
            <a:xfrm rot="10800000">
              <a:off x="4267831" y="525674"/>
              <a:ext cx="1528712" cy="2198430"/>
            </a:xfrm>
            <a:custGeom>
              <a:avLst/>
              <a:gdLst>
                <a:gd name="connsiteX0" fmla="*/ 667303 w 1528712"/>
                <a:gd name="connsiteY0" fmla="*/ 2198430 h 2198430"/>
                <a:gd name="connsiteX1" fmla="*/ 0 w 1528712"/>
                <a:gd name="connsiteY1" fmla="*/ 144685 h 2198430"/>
                <a:gd name="connsiteX2" fmla="*/ 55482 w 1528712"/>
                <a:gd name="connsiteY2" fmla="*/ 124378 h 2198430"/>
                <a:gd name="connsiteX3" fmla="*/ 208360 w 1528712"/>
                <a:gd name="connsiteY3" fmla="*/ 41398 h 2198430"/>
                <a:gd name="connsiteX4" fmla="*/ 258536 w 1528712"/>
                <a:gd name="connsiteY4" fmla="*/ 0 h 2198430"/>
                <a:gd name="connsiteX5" fmla="*/ 1528712 w 1528712"/>
                <a:gd name="connsiteY5" fmla="*/ 1748248 h 2198430"/>
                <a:gd name="connsiteX6" fmla="*/ 1416037 w 1528712"/>
                <a:gd name="connsiteY6" fmla="*/ 1832504 h 2198430"/>
                <a:gd name="connsiteX7" fmla="*/ 896252 w 1528712"/>
                <a:gd name="connsiteY7" fmla="*/ 2114634 h 2198430"/>
                <a:gd name="connsiteX8" fmla="*/ 667303 w 1528712"/>
                <a:gd name="connsiteY8" fmla="*/ 2198430 h 21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712" h="2198430">
                  <a:moveTo>
                    <a:pt x="667303" y="2198430"/>
                  </a:moveTo>
                  <a:lnTo>
                    <a:pt x="0" y="144685"/>
                  </a:lnTo>
                  <a:lnTo>
                    <a:pt x="55482" y="124378"/>
                  </a:lnTo>
                  <a:cubicBezTo>
                    <a:pt x="109320" y="101606"/>
                    <a:pt x="160480" y="73746"/>
                    <a:pt x="208360" y="41398"/>
                  </a:cubicBezTo>
                  <a:lnTo>
                    <a:pt x="258536" y="0"/>
                  </a:lnTo>
                  <a:lnTo>
                    <a:pt x="1528712" y="1748248"/>
                  </a:lnTo>
                  <a:lnTo>
                    <a:pt x="1416037" y="1832504"/>
                  </a:lnTo>
                  <a:cubicBezTo>
                    <a:pt x="1253244" y="1942485"/>
                    <a:pt x="1079299" y="2037212"/>
                    <a:pt x="896252" y="2114634"/>
                  </a:cubicBezTo>
                  <a:lnTo>
                    <a:pt x="667303" y="2198430"/>
                  </a:lnTo>
                  <a:close/>
                </a:path>
              </a:pathLst>
            </a:cu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2" name="Segment 18"/>
            <p:cNvSpPr/>
            <p:nvPr/>
          </p:nvSpPr>
          <p:spPr>
            <a:xfrm rot="10800000">
              <a:off x="3595881" y="978012"/>
              <a:ext cx="1939345" cy="1952761"/>
            </a:xfrm>
            <a:custGeom>
              <a:avLst/>
              <a:gdLst>
                <a:gd name="connsiteX0" fmla="*/ 1270277 w 1939345"/>
                <a:gd name="connsiteY0" fmla="*/ 1952761 h 1952761"/>
                <a:gd name="connsiteX1" fmla="*/ 0 w 1939345"/>
                <a:gd name="connsiteY1" fmla="*/ 204374 h 1952761"/>
                <a:gd name="connsiteX2" fmla="*/ 80240 w 1939345"/>
                <a:gd name="connsiteY2" fmla="*/ 138169 h 1952761"/>
                <a:gd name="connsiteX3" fmla="*/ 190138 w 1939345"/>
                <a:gd name="connsiteY3" fmla="*/ 4971 h 1952761"/>
                <a:gd name="connsiteX4" fmla="*/ 193158 w 1939345"/>
                <a:gd name="connsiteY4" fmla="*/ 0 h 1952761"/>
                <a:gd name="connsiteX5" fmla="*/ 1939345 w 1939345"/>
                <a:gd name="connsiteY5" fmla="*/ 1268679 h 1952761"/>
                <a:gd name="connsiteX6" fmla="*/ 1805089 w 1939345"/>
                <a:gd name="connsiteY6" fmla="*/ 1448217 h 1952761"/>
                <a:gd name="connsiteX7" fmla="*/ 1390288 w 1939345"/>
                <a:gd name="connsiteY7" fmla="*/ 1863018 h 1952761"/>
                <a:gd name="connsiteX8" fmla="*/ 1270277 w 1939345"/>
                <a:gd name="connsiteY8" fmla="*/ 1952761 h 19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9345" h="1952761">
                  <a:moveTo>
                    <a:pt x="1270277" y="1952761"/>
                  </a:moveTo>
                  <a:lnTo>
                    <a:pt x="0" y="204374"/>
                  </a:lnTo>
                  <a:lnTo>
                    <a:pt x="80240" y="138169"/>
                  </a:lnTo>
                  <a:cubicBezTo>
                    <a:pt x="120957" y="97452"/>
                    <a:pt x="157791" y="52852"/>
                    <a:pt x="190138" y="4971"/>
                  </a:cubicBezTo>
                  <a:lnTo>
                    <a:pt x="193158" y="0"/>
                  </a:lnTo>
                  <a:lnTo>
                    <a:pt x="1939345" y="1268679"/>
                  </a:lnTo>
                  <a:lnTo>
                    <a:pt x="1805089" y="1448217"/>
                  </a:lnTo>
                  <a:cubicBezTo>
                    <a:pt x="1680367" y="1599345"/>
                    <a:pt x="1541416" y="1738296"/>
                    <a:pt x="1390288" y="1863018"/>
                  </a:cubicBezTo>
                  <a:lnTo>
                    <a:pt x="1270277" y="1952761"/>
                  </a:lnTo>
                  <a:close/>
                </a:path>
              </a:pathLst>
            </a:cu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9" name="Segment 17"/>
            <p:cNvSpPr/>
            <p:nvPr/>
          </p:nvSpPr>
          <p:spPr>
            <a:xfrm rot="10800000">
              <a:off x="3167393" y="1664977"/>
              <a:ext cx="2172799" cy="1528261"/>
            </a:xfrm>
            <a:custGeom>
              <a:avLst/>
              <a:gdLst>
                <a:gd name="connsiteX0" fmla="*/ 1746467 w 2172799"/>
                <a:gd name="connsiteY0" fmla="*/ 1528261 h 1528261"/>
                <a:gd name="connsiteX1" fmla="*/ 0 w 2172799"/>
                <a:gd name="connsiteY1" fmla="*/ 259378 h 1528261"/>
                <a:gd name="connsiteX2" fmla="*/ 40185 w 2172799"/>
                <a:gd name="connsiteY2" fmla="*/ 193231 h 1528261"/>
                <a:gd name="connsiteX3" fmla="*/ 108348 w 2172799"/>
                <a:gd name="connsiteY3" fmla="*/ 31870 h 1528261"/>
                <a:gd name="connsiteX4" fmla="*/ 116543 w 2172799"/>
                <a:gd name="connsiteY4" fmla="*/ 0 h 1528261"/>
                <a:gd name="connsiteX5" fmla="*/ 2172799 w 2172799"/>
                <a:gd name="connsiteY5" fmla="*/ 668119 h 1528261"/>
                <a:gd name="connsiteX6" fmla="*/ 2171238 w 2172799"/>
                <a:gd name="connsiteY6" fmla="*/ 674188 h 1528261"/>
                <a:gd name="connsiteX7" fmla="*/ 1786210 w 2172799"/>
                <a:gd name="connsiteY7" fmla="*/ 1475113 h 1528261"/>
                <a:gd name="connsiteX8" fmla="*/ 1746467 w 2172799"/>
                <a:gd name="connsiteY8" fmla="*/ 1528261 h 15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2799" h="1528261">
                  <a:moveTo>
                    <a:pt x="1746467" y="1528261"/>
                  </a:moveTo>
                  <a:lnTo>
                    <a:pt x="0" y="259378"/>
                  </a:lnTo>
                  <a:lnTo>
                    <a:pt x="40185" y="193231"/>
                  </a:lnTo>
                  <a:cubicBezTo>
                    <a:pt x="67895" y="142222"/>
                    <a:pt x="90817" y="88234"/>
                    <a:pt x="108348" y="31870"/>
                  </a:cubicBezTo>
                  <a:lnTo>
                    <a:pt x="116543" y="0"/>
                  </a:lnTo>
                  <a:lnTo>
                    <a:pt x="2172799" y="668119"/>
                  </a:lnTo>
                  <a:lnTo>
                    <a:pt x="2171238" y="674188"/>
                  </a:lnTo>
                  <a:cubicBezTo>
                    <a:pt x="2081831" y="961641"/>
                    <a:pt x="1951181" y="1230923"/>
                    <a:pt x="1786210" y="1475113"/>
                  </a:cubicBezTo>
                  <a:lnTo>
                    <a:pt x="1746467" y="1528261"/>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5" name="Segment 16"/>
            <p:cNvSpPr/>
            <p:nvPr/>
          </p:nvSpPr>
          <p:spPr>
            <a:xfrm rot="10800000">
              <a:off x="3031382" y="2528612"/>
              <a:ext cx="2191369" cy="946569"/>
            </a:xfrm>
            <a:custGeom>
              <a:avLst/>
              <a:gdLst>
                <a:gd name="connsiteX0" fmla="*/ 2056256 w 2191369"/>
                <a:gd name="connsiteY0" fmla="*/ 946569 h 946569"/>
                <a:gd name="connsiteX1" fmla="*/ 0 w 2191369"/>
                <a:gd name="connsiteY1" fmla="*/ 278450 h 946569"/>
                <a:gd name="connsiteX2" fmla="*/ 13084 w 2191369"/>
                <a:gd name="connsiteY2" fmla="*/ 227562 h 946569"/>
                <a:gd name="connsiteX3" fmla="*/ 31369 w 2191369"/>
                <a:gd name="connsiteY3" fmla="*/ 46181 h 946569"/>
                <a:gd name="connsiteX4" fmla="*/ 29037 w 2191369"/>
                <a:gd name="connsiteY4" fmla="*/ 0 h 946569"/>
                <a:gd name="connsiteX5" fmla="*/ 2190201 w 2191369"/>
                <a:gd name="connsiteY5" fmla="*/ 0 h 946569"/>
                <a:gd name="connsiteX6" fmla="*/ 2191369 w 2191369"/>
                <a:gd name="connsiteY6" fmla="*/ 46181 h 946569"/>
                <a:gd name="connsiteX7" fmla="*/ 2129201 w 2191369"/>
                <a:gd name="connsiteY7" fmla="*/ 662878 h 946569"/>
                <a:gd name="connsiteX8" fmla="*/ 2056256 w 2191369"/>
                <a:gd name="connsiteY8" fmla="*/ 946569 h 94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369" h="946569">
                  <a:moveTo>
                    <a:pt x="2056256" y="946569"/>
                  </a:moveTo>
                  <a:lnTo>
                    <a:pt x="0" y="278450"/>
                  </a:lnTo>
                  <a:lnTo>
                    <a:pt x="13084" y="227562"/>
                  </a:lnTo>
                  <a:cubicBezTo>
                    <a:pt x="25073" y="168975"/>
                    <a:pt x="31369" y="108313"/>
                    <a:pt x="31369" y="46181"/>
                  </a:cubicBezTo>
                  <a:lnTo>
                    <a:pt x="29037" y="0"/>
                  </a:lnTo>
                  <a:lnTo>
                    <a:pt x="2190201" y="0"/>
                  </a:lnTo>
                  <a:lnTo>
                    <a:pt x="2191369" y="46181"/>
                  </a:lnTo>
                  <a:cubicBezTo>
                    <a:pt x="2191369" y="257430"/>
                    <a:pt x="2169963" y="463679"/>
                    <a:pt x="2129201" y="662878"/>
                  </a:cubicBezTo>
                  <a:lnTo>
                    <a:pt x="2056256" y="946569"/>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2" name="Segment 15"/>
            <p:cNvSpPr/>
            <p:nvPr/>
          </p:nvSpPr>
          <p:spPr>
            <a:xfrm rot="10800000">
              <a:off x="3032640" y="3478781"/>
              <a:ext cx="2218120" cy="936839"/>
            </a:xfrm>
            <a:custGeom>
              <a:avLst/>
              <a:gdLst>
                <a:gd name="connsiteX0" fmla="*/ 2218120 w 2218120"/>
                <a:gd name="connsiteY0" fmla="*/ 936839 h 936839"/>
                <a:gd name="connsiteX1" fmla="*/ 56865 w 2218120"/>
                <a:gd name="connsiteY1" fmla="*/ 936839 h 936839"/>
                <a:gd name="connsiteX2" fmla="*/ 54732 w 2218120"/>
                <a:gd name="connsiteY2" fmla="*/ 894600 h 936839"/>
                <a:gd name="connsiteX3" fmla="*/ 18917 w 2218120"/>
                <a:gd name="connsiteY3" fmla="*/ 718988 h 936839"/>
                <a:gd name="connsiteX4" fmla="*/ 0 w 2218120"/>
                <a:gd name="connsiteY4" fmla="*/ 667302 h 936839"/>
                <a:gd name="connsiteX5" fmla="*/ 2053746 w 2218120"/>
                <a:gd name="connsiteY5" fmla="*/ 0 h 936839"/>
                <a:gd name="connsiteX6" fmla="*/ 2081807 w 2218120"/>
                <a:gd name="connsiteY6" fmla="*/ 76670 h 936839"/>
                <a:gd name="connsiteX7" fmla="*/ 2215397 w 2218120"/>
                <a:gd name="connsiteY7" fmla="*/ 829153 h 936839"/>
                <a:gd name="connsiteX8" fmla="*/ 2218120 w 2218120"/>
                <a:gd name="connsiteY8" fmla="*/ 936839 h 93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120" h="936839">
                  <a:moveTo>
                    <a:pt x="2218120" y="936839"/>
                  </a:moveTo>
                  <a:lnTo>
                    <a:pt x="56865" y="936839"/>
                  </a:lnTo>
                  <a:lnTo>
                    <a:pt x="54732" y="894600"/>
                  </a:lnTo>
                  <a:cubicBezTo>
                    <a:pt x="48587" y="834090"/>
                    <a:pt x="36448" y="775351"/>
                    <a:pt x="18917" y="718988"/>
                  </a:cubicBezTo>
                  <a:lnTo>
                    <a:pt x="0" y="667302"/>
                  </a:lnTo>
                  <a:lnTo>
                    <a:pt x="2053746" y="0"/>
                  </a:lnTo>
                  <a:lnTo>
                    <a:pt x="2081807" y="76670"/>
                  </a:lnTo>
                  <a:cubicBezTo>
                    <a:pt x="2156314" y="316214"/>
                    <a:pt x="2202179" y="568377"/>
                    <a:pt x="2215397" y="829153"/>
                  </a:cubicBezTo>
                  <a:lnTo>
                    <a:pt x="2218120" y="936839"/>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6" name="Segment 14"/>
            <p:cNvSpPr/>
            <p:nvPr/>
          </p:nvSpPr>
          <p:spPr>
            <a:xfrm rot="10800000">
              <a:off x="3198254" y="3751701"/>
              <a:ext cx="2190783" cy="1504053"/>
            </a:xfrm>
            <a:custGeom>
              <a:avLst/>
              <a:gdLst>
                <a:gd name="connsiteX0" fmla="*/ 137038 w 2190783"/>
                <a:gd name="connsiteY0" fmla="*/ 1504053 h 1504053"/>
                <a:gd name="connsiteX1" fmla="*/ 126929 w 2190783"/>
                <a:gd name="connsiteY1" fmla="*/ 1476434 h 1504053"/>
                <a:gd name="connsiteX2" fmla="*/ 43949 w 2190783"/>
                <a:gd name="connsiteY2" fmla="*/ 1323556 h 1504053"/>
                <a:gd name="connsiteX3" fmla="*/ 0 w 2190783"/>
                <a:gd name="connsiteY3" fmla="*/ 1270289 h 1504053"/>
                <a:gd name="connsiteX4" fmla="*/ 1748403 w 2190783"/>
                <a:gd name="connsiteY4" fmla="*/ 0 h 1504053"/>
                <a:gd name="connsiteX5" fmla="*/ 1835055 w 2190783"/>
                <a:gd name="connsiteY5" fmla="*/ 115879 h 1504053"/>
                <a:gd name="connsiteX6" fmla="*/ 2117185 w 2190783"/>
                <a:gd name="connsiteY6" fmla="*/ 635664 h 1504053"/>
                <a:gd name="connsiteX7" fmla="*/ 2190783 w 2190783"/>
                <a:gd name="connsiteY7" fmla="*/ 836751 h 1504053"/>
                <a:gd name="connsiteX8" fmla="*/ 137038 w 2190783"/>
                <a:gd name="connsiteY8" fmla="*/ 1504053 h 15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83" h="1504053">
                  <a:moveTo>
                    <a:pt x="137038" y="1504053"/>
                  </a:moveTo>
                  <a:lnTo>
                    <a:pt x="126929" y="1476434"/>
                  </a:lnTo>
                  <a:cubicBezTo>
                    <a:pt x="104157" y="1422596"/>
                    <a:pt x="76297" y="1371436"/>
                    <a:pt x="43949" y="1323556"/>
                  </a:cubicBezTo>
                  <a:lnTo>
                    <a:pt x="0" y="1270289"/>
                  </a:lnTo>
                  <a:lnTo>
                    <a:pt x="1748403" y="0"/>
                  </a:lnTo>
                  <a:lnTo>
                    <a:pt x="1835055" y="115879"/>
                  </a:lnTo>
                  <a:cubicBezTo>
                    <a:pt x="1945036" y="278672"/>
                    <a:pt x="2039763" y="452618"/>
                    <a:pt x="2117185" y="635664"/>
                  </a:cubicBezTo>
                  <a:lnTo>
                    <a:pt x="2190783" y="836751"/>
                  </a:lnTo>
                  <a:lnTo>
                    <a:pt x="137038" y="1504053"/>
                  </a:lnTo>
                  <a:close/>
                </a:path>
              </a:pathLst>
            </a:custGeom>
            <a:solidFill>
              <a:srgbClr val="FF33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64" name="Segment 13"/>
            <p:cNvSpPr/>
            <p:nvPr/>
          </p:nvSpPr>
          <p:spPr>
            <a:xfrm rot="10800000">
              <a:off x="3642790" y="3988247"/>
              <a:ext cx="1941976" cy="1930134"/>
            </a:xfrm>
            <a:custGeom>
              <a:avLst/>
              <a:gdLst>
                <a:gd name="connsiteX0" fmla="*/ 193435 w 1941976"/>
                <a:gd name="connsiteY0" fmla="*/ 1930134 h 1930134"/>
                <a:gd name="connsiteX1" fmla="*/ 129781 w 1941976"/>
                <a:gd name="connsiteY1" fmla="*/ 1852985 h 1930134"/>
                <a:gd name="connsiteX2" fmla="*/ 0 w 1941976"/>
                <a:gd name="connsiteY2" fmla="*/ 1745906 h 1930134"/>
                <a:gd name="connsiteX3" fmla="*/ 1268475 w 1941976"/>
                <a:gd name="connsiteY3" fmla="*/ 0 h 1930134"/>
                <a:gd name="connsiteX4" fmla="*/ 1439829 w 1941976"/>
                <a:gd name="connsiteY4" fmla="*/ 128136 h 1930134"/>
                <a:gd name="connsiteX5" fmla="*/ 1854630 w 1941976"/>
                <a:gd name="connsiteY5" fmla="*/ 542937 h 1930134"/>
                <a:gd name="connsiteX6" fmla="*/ 1941976 w 1941976"/>
                <a:gd name="connsiteY6" fmla="*/ 659744 h 1930134"/>
                <a:gd name="connsiteX7" fmla="*/ 193435 w 1941976"/>
                <a:gd name="connsiteY7" fmla="*/ 1930134 h 193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976" h="1930134">
                  <a:moveTo>
                    <a:pt x="193435" y="1930134"/>
                  </a:moveTo>
                  <a:lnTo>
                    <a:pt x="129781" y="1852985"/>
                  </a:lnTo>
                  <a:lnTo>
                    <a:pt x="0" y="1745906"/>
                  </a:lnTo>
                  <a:lnTo>
                    <a:pt x="1268475" y="0"/>
                  </a:lnTo>
                  <a:lnTo>
                    <a:pt x="1439829" y="128136"/>
                  </a:lnTo>
                  <a:cubicBezTo>
                    <a:pt x="1590957" y="252859"/>
                    <a:pt x="1729908" y="391809"/>
                    <a:pt x="1854630" y="542937"/>
                  </a:cubicBezTo>
                  <a:lnTo>
                    <a:pt x="1941976" y="659744"/>
                  </a:lnTo>
                  <a:lnTo>
                    <a:pt x="193435" y="1930134"/>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3" name="Segment 12"/>
            <p:cNvSpPr/>
            <p:nvPr/>
          </p:nvSpPr>
          <p:spPr>
            <a:xfrm rot="10800000">
              <a:off x="4319174" y="4174770"/>
              <a:ext cx="1494164" cy="2163703"/>
            </a:xfrm>
            <a:custGeom>
              <a:avLst/>
              <a:gdLst>
                <a:gd name="connsiteX0" fmla="*/ 225790 w 1494164"/>
                <a:gd name="connsiteY0" fmla="*/ 2163703 h 2163703"/>
                <a:gd name="connsiteX1" fmla="*/ 225155 w 1494164"/>
                <a:gd name="connsiteY1" fmla="*/ 2163179 h 2163703"/>
                <a:gd name="connsiteX2" fmla="*/ 72277 w 1494164"/>
                <a:gd name="connsiteY2" fmla="*/ 2080199 h 2163703"/>
                <a:gd name="connsiteX3" fmla="*/ 0 w 1494164"/>
                <a:gd name="connsiteY3" fmla="*/ 2053746 h 2163703"/>
                <a:gd name="connsiteX4" fmla="*/ 667302 w 1494164"/>
                <a:gd name="connsiteY4" fmla="*/ 0 h 2163703"/>
                <a:gd name="connsiteX5" fmla="*/ 913047 w 1494164"/>
                <a:gd name="connsiteY5" fmla="*/ 89943 h 2163703"/>
                <a:gd name="connsiteX6" fmla="*/ 1432832 w 1494164"/>
                <a:gd name="connsiteY6" fmla="*/ 372073 h 2163703"/>
                <a:gd name="connsiteX7" fmla="*/ 1494164 w 1494164"/>
                <a:gd name="connsiteY7" fmla="*/ 417936 h 2163703"/>
                <a:gd name="connsiteX8" fmla="*/ 225790 w 1494164"/>
                <a:gd name="connsiteY8" fmla="*/ 2163703 h 21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164" h="2163703">
                  <a:moveTo>
                    <a:pt x="225790" y="2163703"/>
                  </a:moveTo>
                  <a:lnTo>
                    <a:pt x="225155" y="2163179"/>
                  </a:lnTo>
                  <a:cubicBezTo>
                    <a:pt x="177275" y="2130832"/>
                    <a:pt x="126115" y="2102971"/>
                    <a:pt x="72277" y="2080199"/>
                  </a:cubicBezTo>
                  <a:lnTo>
                    <a:pt x="0" y="2053746"/>
                  </a:lnTo>
                  <a:lnTo>
                    <a:pt x="667302" y="0"/>
                  </a:lnTo>
                  <a:lnTo>
                    <a:pt x="913047" y="89943"/>
                  </a:lnTo>
                  <a:cubicBezTo>
                    <a:pt x="1096094" y="167365"/>
                    <a:pt x="1270039" y="262092"/>
                    <a:pt x="1432832" y="372073"/>
                  </a:cubicBezTo>
                  <a:lnTo>
                    <a:pt x="1494164" y="417936"/>
                  </a:lnTo>
                  <a:lnTo>
                    <a:pt x="225790" y="2163703"/>
                  </a:lnTo>
                  <a:close/>
                </a:path>
              </a:pathLst>
            </a:cu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1" name="Segment 11"/>
            <p:cNvSpPr/>
            <p:nvPr/>
          </p:nvSpPr>
          <p:spPr>
            <a:xfrm rot="10800000">
              <a:off x="5149420" y="4285966"/>
              <a:ext cx="938355" cy="2202943"/>
            </a:xfrm>
            <a:custGeom>
              <a:avLst/>
              <a:gdLst>
                <a:gd name="connsiteX0" fmla="*/ 271053 w 938355"/>
                <a:gd name="connsiteY0" fmla="*/ 2202943 h 2202943"/>
                <a:gd name="connsiteX1" fmla="*/ 264025 w 938355"/>
                <a:gd name="connsiteY1" fmla="*/ 2200371 h 2202943"/>
                <a:gd name="connsiteX2" fmla="*/ 88413 w 938355"/>
                <a:gd name="connsiteY2" fmla="*/ 2164556 h 2202943"/>
                <a:gd name="connsiteX3" fmla="*/ 0 w 938355"/>
                <a:gd name="connsiteY3" fmla="*/ 2160091 h 2202943"/>
                <a:gd name="connsiteX4" fmla="*/ 0 w 938355"/>
                <a:gd name="connsiteY4" fmla="*/ 0 h 2202943"/>
                <a:gd name="connsiteX5" fmla="*/ 153860 w 938355"/>
                <a:gd name="connsiteY5" fmla="*/ 3891 h 2202943"/>
                <a:gd name="connsiteX6" fmla="*/ 906343 w 938355"/>
                <a:gd name="connsiteY6" fmla="*/ 137481 h 2202943"/>
                <a:gd name="connsiteX7" fmla="*/ 938355 w 938355"/>
                <a:gd name="connsiteY7" fmla="*/ 149198 h 2202943"/>
                <a:gd name="connsiteX8" fmla="*/ 271053 w 938355"/>
                <a:gd name="connsiteY8" fmla="*/ 2202943 h 220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355" h="2202943">
                  <a:moveTo>
                    <a:pt x="271053" y="2202943"/>
                  </a:moveTo>
                  <a:lnTo>
                    <a:pt x="264025" y="2200371"/>
                  </a:lnTo>
                  <a:cubicBezTo>
                    <a:pt x="207662" y="2182841"/>
                    <a:pt x="148924" y="2170701"/>
                    <a:pt x="88413" y="2164556"/>
                  </a:cubicBezTo>
                  <a:lnTo>
                    <a:pt x="0" y="2160091"/>
                  </a:lnTo>
                  <a:lnTo>
                    <a:pt x="0" y="0"/>
                  </a:lnTo>
                  <a:lnTo>
                    <a:pt x="153860" y="3891"/>
                  </a:lnTo>
                  <a:cubicBezTo>
                    <a:pt x="414636" y="17110"/>
                    <a:pt x="666799" y="62975"/>
                    <a:pt x="906343" y="137481"/>
                  </a:cubicBezTo>
                  <a:lnTo>
                    <a:pt x="938355" y="149198"/>
                  </a:lnTo>
                  <a:lnTo>
                    <a:pt x="271053" y="2202943"/>
                  </a:lnTo>
                  <a:close/>
                </a:path>
              </a:pathLst>
            </a:cu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0" name="Segment 10"/>
            <p:cNvSpPr/>
            <p:nvPr/>
          </p:nvSpPr>
          <p:spPr>
            <a:xfrm rot="10800000">
              <a:off x="6092861" y="4290233"/>
              <a:ext cx="928556" cy="2198767"/>
            </a:xfrm>
            <a:custGeom>
              <a:avLst/>
              <a:gdLst>
                <a:gd name="connsiteX0" fmla="*/ 667510 w 928556"/>
                <a:gd name="connsiteY0" fmla="*/ 2198767 h 2198767"/>
                <a:gd name="connsiteX1" fmla="*/ 0 w 928556"/>
                <a:gd name="connsiteY1" fmla="*/ 144380 h 2198767"/>
                <a:gd name="connsiteX2" fmla="*/ 18599 w 928556"/>
                <a:gd name="connsiteY2" fmla="*/ 137572 h 2198767"/>
                <a:gd name="connsiteX3" fmla="*/ 928549 w 928556"/>
                <a:gd name="connsiteY3" fmla="*/ 0 h 2198767"/>
                <a:gd name="connsiteX4" fmla="*/ 928556 w 928556"/>
                <a:gd name="connsiteY4" fmla="*/ 0 h 2198767"/>
                <a:gd name="connsiteX5" fmla="*/ 928556 w 928556"/>
                <a:gd name="connsiteY5" fmla="*/ 2160001 h 2198767"/>
                <a:gd name="connsiteX6" fmla="*/ 928549 w 928556"/>
                <a:gd name="connsiteY6" fmla="*/ 2160000 h 2198767"/>
                <a:gd name="connsiteX7" fmla="*/ 747168 w 928556"/>
                <a:gd name="connsiteY7" fmla="*/ 2178285 h 2198767"/>
                <a:gd name="connsiteX8" fmla="*/ 667510 w 928556"/>
                <a:gd name="connsiteY8" fmla="*/ 2198767 h 219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556" h="2198767">
                  <a:moveTo>
                    <a:pt x="667510" y="2198767"/>
                  </a:moveTo>
                  <a:lnTo>
                    <a:pt x="0" y="144380"/>
                  </a:lnTo>
                  <a:lnTo>
                    <a:pt x="18599" y="137572"/>
                  </a:lnTo>
                  <a:cubicBezTo>
                    <a:pt x="306052" y="48165"/>
                    <a:pt x="611676" y="0"/>
                    <a:pt x="928549" y="0"/>
                  </a:cubicBezTo>
                  <a:lnTo>
                    <a:pt x="928556" y="0"/>
                  </a:lnTo>
                  <a:lnTo>
                    <a:pt x="928556" y="2160001"/>
                  </a:lnTo>
                  <a:lnTo>
                    <a:pt x="928549" y="2160000"/>
                  </a:lnTo>
                  <a:cubicBezTo>
                    <a:pt x="866417" y="2160000"/>
                    <a:pt x="805756" y="2166296"/>
                    <a:pt x="747168" y="2178285"/>
                  </a:cubicBezTo>
                  <a:lnTo>
                    <a:pt x="667510" y="2198767"/>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2" name="Segment 9"/>
            <p:cNvSpPr/>
            <p:nvPr/>
          </p:nvSpPr>
          <p:spPr>
            <a:xfrm rot="10800000">
              <a:off x="6357400" y="4178105"/>
              <a:ext cx="1502694" cy="2165277"/>
            </a:xfrm>
            <a:custGeom>
              <a:avLst/>
              <a:gdLst>
                <a:gd name="connsiteX0" fmla="*/ 1268656 w 1502694"/>
                <a:gd name="connsiteY0" fmla="*/ 2165277 h 2165277"/>
                <a:gd name="connsiteX1" fmla="*/ 0 w 1502694"/>
                <a:gd name="connsiteY1" fmla="*/ 419121 h 2165277"/>
                <a:gd name="connsiteX2" fmla="*/ 56351 w 1502694"/>
                <a:gd name="connsiteY2" fmla="*/ 376982 h 2165277"/>
                <a:gd name="connsiteX3" fmla="*/ 576136 w 1502694"/>
                <a:gd name="connsiteY3" fmla="*/ 94852 h 2165277"/>
                <a:gd name="connsiteX4" fmla="*/ 835293 w 1502694"/>
                <a:gd name="connsiteY4" fmla="*/ 0 h 2165277"/>
                <a:gd name="connsiteX5" fmla="*/ 1502694 w 1502694"/>
                <a:gd name="connsiteY5" fmla="*/ 2054047 h 2165277"/>
                <a:gd name="connsiteX6" fmla="*/ 1499594 w 1502694"/>
                <a:gd name="connsiteY6" fmla="*/ 2054844 h 2165277"/>
                <a:gd name="connsiteX7" fmla="*/ 1338233 w 1502694"/>
                <a:gd name="connsiteY7" fmla="*/ 2123007 h 2165277"/>
                <a:gd name="connsiteX8" fmla="*/ 1268656 w 1502694"/>
                <a:gd name="connsiteY8" fmla="*/ 2165277 h 21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694" h="2165277">
                  <a:moveTo>
                    <a:pt x="1268656" y="2165277"/>
                  </a:moveTo>
                  <a:lnTo>
                    <a:pt x="0" y="419121"/>
                  </a:lnTo>
                  <a:lnTo>
                    <a:pt x="56351" y="376982"/>
                  </a:lnTo>
                  <a:cubicBezTo>
                    <a:pt x="219144" y="267001"/>
                    <a:pt x="393090" y="172274"/>
                    <a:pt x="576136" y="94852"/>
                  </a:cubicBezTo>
                  <a:lnTo>
                    <a:pt x="835293" y="0"/>
                  </a:lnTo>
                  <a:lnTo>
                    <a:pt x="1502694" y="2054047"/>
                  </a:lnTo>
                  <a:lnTo>
                    <a:pt x="1499594" y="2054844"/>
                  </a:lnTo>
                  <a:cubicBezTo>
                    <a:pt x="1443231" y="2072375"/>
                    <a:pt x="1389243" y="2095297"/>
                    <a:pt x="1338233" y="2123007"/>
                  </a:cubicBezTo>
                  <a:lnTo>
                    <a:pt x="1268656" y="2165277"/>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5" name="Segment 8"/>
            <p:cNvSpPr/>
            <p:nvPr/>
          </p:nvSpPr>
          <p:spPr>
            <a:xfrm rot="10800000">
              <a:off x="6594525" y="3988247"/>
              <a:ext cx="1946934" cy="1933858"/>
            </a:xfrm>
            <a:custGeom>
              <a:avLst/>
              <a:gdLst>
                <a:gd name="connsiteX0" fmla="*/ 1748542 w 1946934"/>
                <a:gd name="connsiteY0" fmla="*/ 1933858 h 1933858"/>
                <a:gd name="connsiteX1" fmla="*/ 0 w 1946934"/>
                <a:gd name="connsiteY1" fmla="*/ 663468 h 1933858"/>
                <a:gd name="connsiteX2" fmla="*/ 87346 w 1946934"/>
                <a:gd name="connsiteY2" fmla="*/ 546661 h 1933858"/>
                <a:gd name="connsiteX3" fmla="*/ 502147 w 1946934"/>
                <a:gd name="connsiteY3" fmla="*/ 131860 h 1933858"/>
                <a:gd name="connsiteX4" fmla="*/ 678482 w 1946934"/>
                <a:gd name="connsiteY4" fmla="*/ 0 h 1933858"/>
                <a:gd name="connsiteX5" fmla="*/ 1946934 w 1946934"/>
                <a:gd name="connsiteY5" fmla="*/ 1745875 h 1933858"/>
                <a:gd name="connsiteX6" fmla="*/ 1945393 w 1946934"/>
                <a:gd name="connsiteY6" fmla="*/ 1746811 h 1933858"/>
                <a:gd name="connsiteX7" fmla="*/ 1812195 w 1946934"/>
                <a:gd name="connsiteY7" fmla="*/ 1856709 h 1933858"/>
                <a:gd name="connsiteX8" fmla="*/ 1748542 w 1946934"/>
                <a:gd name="connsiteY8" fmla="*/ 1933858 h 19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934" h="1933858">
                  <a:moveTo>
                    <a:pt x="1748542" y="1933858"/>
                  </a:moveTo>
                  <a:lnTo>
                    <a:pt x="0" y="663468"/>
                  </a:lnTo>
                  <a:lnTo>
                    <a:pt x="87346" y="546661"/>
                  </a:lnTo>
                  <a:cubicBezTo>
                    <a:pt x="212069" y="395533"/>
                    <a:pt x="351019" y="256583"/>
                    <a:pt x="502147" y="131860"/>
                  </a:cubicBezTo>
                  <a:lnTo>
                    <a:pt x="678482" y="0"/>
                  </a:lnTo>
                  <a:lnTo>
                    <a:pt x="1946934" y="1745875"/>
                  </a:lnTo>
                  <a:lnTo>
                    <a:pt x="1945393" y="1746811"/>
                  </a:lnTo>
                  <a:cubicBezTo>
                    <a:pt x="1897512" y="1779158"/>
                    <a:pt x="1852912" y="1815992"/>
                    <a:pt x="1812195" y="1856709"/>
                  </a:cubicBezTo>
                  <a:lnTo>
                    <a:pt x="1748542" y="1933858"/>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7" name="Segment 7"/>
            <p:cNvSpPr/>
            <p:nvPr/>
          </p:nvSpPr>
          <p:spPr>
            <a:xfrm rot="10800000">
              <a:off x="6795213" y="3751698"/>
              <a:ext cx="2190784" cy="1504055"/>
            </a:xfrm>
            <a:custGeom>
              <a:avLst/>
              <a:gdLst>
                <a:gd name="connsiteX0" fmla="*/ 2053745 w 2190784"/>
                <a:gd name="connsiteY0" fmla="*/ 1504055 h 1504055"/>
                <a:gd name="connsiteX1" fmla="*/ 0 w 2190784"/>
                <a:gd name="connsiteY1" fmla="*/ 836752 h 1504055"/>
                <a:gd name="connsiteX2" fmla="*/ 73599 w 2190784"/>
                <a:gd name="connsiteY2" fmla="*/ 635663 h 1504055"/>
                <a:gd name="connsiteX3" fmla="*/ 355729 w 2190784"/>
                <a:gd name="connsiteY3" fmla="*/ 115878 h 1504055"/>
                <a:gd name="connsiteX4" fmla="*/ 442381 w 2190784"/>
                <a:gd name="connsiteY4" fmla="*/ 0 h 1504055"/>
                <a:gd name="connsiteX5" fmla="*/ 2190784 w 2190784"/>
                <a:gd name="connsiteY5" fmla="*/ 1270288 h 1504055"/>
                <a:gd name="connsiteX6" fmla="*/ 2146835 w 2190784"/>
                <a:gd name="connsiteY6" fmla="*/ 1323555 h 1504055"/>
                <a:gd name="connsiteX7" fmla="*/ 2063855 w 2190784"/>
                <a:gd name="connsiteY7" fmla="*/ 1476433 h 1504055"/>
                <a:gd name="connsiteX8" fmla="*/ 2053745 w 2190784"/>
                <a:gd name="connsiteY8" fmla="*/ 1504055 h 15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84" h="1504055">
                  <a:moveTo>
                    <a:pt x="2053745" y="1504055"/>
                  </a:moveTo>
                  <a:lnTo>
                    <a:pt x="0" y="836752"/>
                  </a:lnTo>
                  <a:lnTo>
                    <a:pt x="73599" y="635663"/>
                  </a:lnTo>
                  <a:cubicBezTo>
                    <a:pt x="151021" y="452617"/>
                    <a:pt x="245748" y="278671"/>
                    <a:pt x="355729" y="115878"/>
                  </a:cubicBezTo>
                  <a:lnTo>
                    <a:pt x="442381" y="0"/>
                  </a:lnTo>
                  <a:lnTo>
                    <a:pt x="2190784" y="1270288"/>
                  </a:lnTo>
                  <a:lnTo>
                    <a:pt x="2146835" y="1323555"/>
                  </a:lnTo>
                  <a:cubicBezTo>
                    <a:pt x="2114488" y="1371435"/>
                    <a:pt x="2086627" y="1422595"/>
                    <a:pt x="2063855" y="1476433"/>
                  </a:cubicBezTo>
                  <a:lnTo>
                    <a:pt x="2053745" y="1504055"/>
                  </a:lnTo>
                  <a:close/>
                </a:path>
              </a:pathLst>
            </a:custGeom>
            <a:solidFill>
              <a:srgbClr val="FF33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3" name="Segment 6"/>
            <p:cNvSpPr/>
            <p:nvPr/>
          </p:nvSpPr>
          <p:spPr>
            <a:xfrm rot="10800000">
              <a:off x="6933491" y="3478781"/>
              <a:ext cx="2218119" cy="936837"/>
            </a:xfrm>
            <a:custGeom>
              <a:avLst/>
              <a:gdLst>
                <a:gd name="connsiteX0" fmla="*/ 2161255 w 2218119"/>
                <a:gd name="connsiteY0" fmla="*/ 936837 h 936837"/>
                <a:gd name="connsiteX1" fmla="*/ 0 w 2218119"/>
                <a:gd name="connsiteY1" fmla="*/ 936837 h 936837"/>
                <a:gd name="connsiteX2" fmla="*/ 2723 w 2218119"/>
                <a:gd name="connsiteY2" fmla="*/ 829151 h 936837"/>
                <a:gd name="connsiteX3" fmla="*/ 136313 w 2218119"/>
                <a:gd name="connsiteY3" fmla="*/ 76668 h 936837"/>
                <a:gd name="connsiteX4" fmla="*/ 164374 w 2218119"/>
                <a:gd name="connsiteY4" fmla="*/ 0 h 936837"/>
                <a:gd name="connsiteX5" fmla="*/ 2218119 w 2218119"/>
                <a:gd name="connsiteY5" fmla="*/ 667303 h 936837"/>
                <a:gd name="connsiteX6" fmla="*/ 2199203 w 2218119"/>
                <a:gd name="connsiteY6" fmla="*/ 718986 h 936837"/>
                <a:gd name="connsiteX7" fmla="*/ 2163388 w 2218119"/>
                <a:gd name="connsiteY7" fmla="*/ 894598 h 936837"/>
                <a:gd name="connsiteX8" fmla="*/ 2161255 w 2218119"/>
                <a:gd name="connsiteY8" fmla="*/ 936837 h 93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119" h="936837">
                  <a:moveTo>
                    <a:pt x="2161255" y="936837"/>
                  </a:moveTo>
                  <a:lnTo>
                    <a:pt x="0" y="936837"/>
                  </a:lnTo>
                  <a:lnTo>
                    <a:pt x="2723" y="829151"/>
                  </a:lnTo>
                  <a:cubicBezTo>
                    <a:pt x="15941" y="568375"/>
                    <a:pt x="61807" y="316212"/>
                    <a:pt x="136313" y="76668"/>
                  </a:cubicBezTo>
                  <a:lnTo>
                    <a:pt x="164374" y="0"/>
                  </a:lnTo>
                  <a:lnTo>
                    <a:pt x="2218119" y="667303"/>
                  </a:lnTo>
                  <a:lnTo>
                    <a:pt x="2199203" y="718986"/>
                  </a:lnTo>
                  <a:cubicBezTo>
                    <a:pt x="2181672" y="775349"/>
                    <a:pt x="2169533" y="834088"/>
                    <a:pt x="2163388" y="894598"/>
                  </a:cubicBezTo>
                  <a:lnTo>
                    <a:pt x="2161255" y="936837"/>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4" name="Segment 5"/>
            <p:cNvSpPr/>
            <p:nvPr/>
          </p:nvSpPr>
          <p:spPr>
            <a:xfrm rot="10800000">
              <a:off x="6961500" y="2528615"/>
              <a:ext cx="2191369" cy="946566"/>
            </a:xfrm>
            <a:custGeom>
              <a:avLst/>
              <a:gdLst>
                <a:gd name="connsiteX0" fmla="*/ 135113 w 2191369"/>
                <a:gd name="connsiteY0" fmla="*/ 946566 h 946566"/>
                <a:gd name="connsiteX1" fmla="*/ 62168 w 2191369"/>
                <a:gd name="connsiteY1" fmla="*/ 662878 h 946566"/>
                <a:gd name="connsiteX2" fmla="*/ 0 w 2191369"/>
                <a:gd name="connsiteY2" fmla="*/ 46181 h 946566"/>
                <a:gd name="connsiteX3" fmla="*/ 1168 w 2191369"/>
                <a:gd name="connsiteY3" fmla="*/ 0 h 946566"/>
                <a:gd name="connsiteX4" fmla="*/ 2162332 w 2191369"/>
                <a:gd name="connsiteY4" fmla="*/ 0 h 946566"/>
                <a:gd name="connsiteX5" fmla="*/ 2160000 w 2191369"/>
                <a:gd name="connsiteY5" fmla="*/ 46181 h 946566"/>
                <a:gd name="connsiteX6" fmla="*/ 2178285 w 2191369"/>
                <a:gd name="connsiteY6" fmla="*/ 227562 h 946566"/>
                <a:gd name="connsiteX7" fmla="*/ 2191369 w 2191369"/>
                <a:gd name="connsiteY7" fmla="*/ 278448 h 946566"/>
                <a:gd name="connsiteX8" fmla="*/ 135113 w 2191369"/>
                <a:gd name="connsiteY8" fmla="*/ 946566 h 9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369" h="946566">
                  <a:moveTo>
                    <a:pt x="135113" y="946566"/>
                  </a:moveTo>
                  <a:lnTo>
                    <a:pt x="62168" y="662878"/>
                  </a:lnTo>
                  <a:cubicBezTo>
                    <a:pt x="21406" y="463679"/>
                    <a:pt x="0" y="257430"/>
                    <a:pt x="0" y="46181"/>
                  </a:cubicBezTo>
                  <a:lnTo>
                    <a:pt x="1168" y="0"/>
                  </a:lnTo>
                  <a:lnTo>
                    <a:pt x="2162332" y="0"/>
                  </a:lnTo>
                  <a:lnTo>
                    <a:pt x="2160000" y="46181"/>
                  </a:lnTo>
                  <a:cubicBezTo>
                    <a:pt x="2160000" y="108313"/>
                    <a:pt x="2166296" y="168975"/>
                    <a:pt x="2178285" y="227562"/>
                  </a:cubicBezTo>
                  <a:lnTo>
                    <a:pt x="2191369" y="278448"/>
                  </a:lnTo>
                  <a:lnTo>
                    <a:pt x="135113" y="946566"/>
                  </a:lnTo>
                  <a:close/>
                </a:path>
              </a:pathLst>
            </a:cu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8" name="Segment 4"/>
            <p:cNvSpPr/>
            <p:nvPr/>
          </p:nvSpPr>
          <p:spPr>
            <a:xfrm rot="10800000">
              <a:off x="6844059" y="1664977"/>
              <a:ext cx="2172799" cy="1528263"/>
            </a:xfrm>
            <a:custGeom>
              <a:avLst/>
              <a:gdLst>
                <a:gd name="connsiteX0" fmla="*/ 426332 w 2172799"/>
                <a:gd name="connsiteY0" fmla="*/ 1528263 h 1528263"/>
                <a:gd name="connsiteX1" fmla="*/ 386589 w 2172799"/>
                <a:gd name="connsiteY1" fmla="*/ 1475115 h 1528263"/>
                <a:gd name="connsiteX2" fmla="*/ 1561 w 2172799"/>
                <a:gd name="connsiteY2" fmla="*/ 674190 h 1528263"/>
                <a:gd name="connsiteX3" fmla="*/ 0 w 2172799"/>
                <a:gd name="connsiteY3" fmla="*/ 668118 h 1528263"/>
                <a:gd name="connsiteX4" fmla="*/ 2056256 w 2172799"/>
                <a:gd name="connsiteY4" fmla="*/ 0 h 1528263"/>
                <a:gd name="connsiteX5" fmla="*/ 2064451 w 2172799"/>
                <a:gd name="connsiteY5" fmla="*/ 31872 h 1528263"/>
                <a:gd name="connsiteX6" fmla="*/ 2132614 w 2172799"/>
                <a:gd name="connsiteY6" fmla="*/ 193233 h 1528263"/>
                <a:gd name="connsiteX7" fmla="*/ 2172799 w 2172799"/>
                <a:gd name="connsiteY7" fmla="*/ 259380 h 1528263"/>
                <a:gd name="connsiteX8" fmla="*/ 426332 w 2172799"/>
                <a:gd name="connsiteY8" fmla="*/ 1528263 h 15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2799" h="1528263">
                  <a:moveTo>
                    <a:pt x="426332" y="1528263"/>
                  </a:moveTo>
                  <a:lnTo>
                    <a:pt x="386589" y="1475115"/>
                  </a:lnTo>
                  <a:cubicBezTo>
                    <a:pt x="221618" y="1230925"/>
                    <a:pt x="90968" y="961643"/>
                    <a:pt x="1561" y="674190"/>
                  </a:cubicBezTo>
                  <a:lnTo>
                    <a:pt x="0" y="668118"/>
                  </a:lnTo>
                  <a:lnTo>
                    <a:pt x="2056256" y="0"/>
                  </a:lnTo>
                  <a:lnTo>
                    <a:pt x="2064451" y="31872"/>
                  </a:lnTo>
                  <a:cubicBezTo>
                    <a:pt x="2081982" y="88236"/>
                    <a:pt x="2104904" y="142224"/>
                    <a:pt x="2132614" y="193233"/>
                  </a:cubicBezTo>
                  <a:lnTo>
                    <a:pt x="2172799" y="259380"/>
                  </a:lnTo>
                  <a:lnTo>
                    <a:pt x="426332" y="1528263"/>
                  </a:lnTo>
                  <a:close/>
                </a:path>
              </a:pathLst>
            </a:cu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3" name="Segment 3"/>
            <p:cNvSpPr/>
            <p:nvPr/>
          </p:nvSpPr>
          <p:spPr>
            <a:xfrm rot="10800000">
              <a:off x="6644219" y="974288"/>
              <a:ext cx="1944151" cy="1956485"/>
            </a:xfrm>
            <a:custGeom>
              <a:avLst/>
              <a:gdLst>
                <a:gd name="connsiteX0" fmla="*/ 674048 w 1944151"/>
                <a:gd name="connsiteY0" fmla="*/ 1956485 h 1956485"/>
                <a:gd name="connsiteX1" fmla="*/ 549057 w 1944151"/>
                <a:gd name="connsiteY1" fmla="*/ 1863018 h 1956485"/>
                <a:gd name="connsiteX2" fmla="*/ 134256 w 1944151"/>
                <a:gd name="connsiteY2" fmla="*/ 1448217 h 1956485"/>
                <a:gd name="connsiteX3" fmla="*/ 0 w 1944151"/>
                <a:gd name="connsiteY3" fmla="*/ 1268679 h 1956485"/>
                <a:gd name="connsiteX4" fmla="*/ 1746187 w 1944151"/>
                <a:gd name="connsiteY4" fmla="*/ 0 h 1956485"/>
                <a:gd name="connsiteX5" fmla="*/ 1749207 w 1944151"/>
                <a:gd name="connsiteY5" fmla="*/ 4971 h 1956485"/>
                <a:gd name="connsiteX6" fmla="*/ 1859105 w 1944151"/>
                <a:gd name="connsiteY6" fmla="*/ 138169 h 1956485"/>
                <a:gd name="connsiteX7" fmla="*/ 1944151 w 1944151"/>
                <a:gd name="connsiteY7" fmla="*/ 208338 h 1956485"/>
                <a:gd name="connsiteX8" fmla="*/ 674048 w 1944151"/>
                <a:gd name="connsiteY8" fmla="*/ 1956485 h 19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151" h="1956485">
                  <a:moveTo>
                    <a:pt x="674048" y="1956485"/>
                  </a:moveTo>
                  <a:lnTo>
                    <a:pt x="549057" y="1863018"/>
                  </a:lnTo>
                  <a:cubicBezTo>
                    <a:pt x="397929" y="1738296"/>
                    <a:pt x="258978" y="1599345"/>
                    <a:pt x="134256" y="1448217"/>
                  </a:cubicBezTo>
                  <a:lnTo>
                    <a:pt x="0" y="1268679"/>
                  </a:lnTo>
                  <a:lnTo>
                    <a:pt x="1746187" y="0"/>
                  </a:lnTo>
                  <a:lnTo>
                    <a:pt x="1749207" y="4971"/>
                  </a:lnTo>
                  <a:cubicBezTo>
                    <a:pt x="1781554" y="52852"/>
                    <a:pt x="1818388" y="97452"/>
                    <a:pt x="1859105" y="138169"/>
                  </a:cubicBezTo>
                  <a:lnTo>
                    <a:pt x="1944151" y="208338"/>
                  </a:lnTo>
                  <a:lnTo>
                    <a:pt x="674048" y="1956485"/>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5" name="Segment 2"/>
            <p:cNvSpPr/>
            <p:nvPr/>
          </p:nvSpPr>
          <p:spPr>
            <a:xfrm rot="10800000">
              <a:off x="6374294" y="520765"/>
              <a:ext cx="1537144" cy="2199375"/>
            </a:xfrm>
            <a:custGeom>
              <a:avLst/>
              <a:gdLst>
                <a:gd name="connsiteX0" fmla="*/ 869841 w 1537144"/>
                <a:gd name="connsiteY0" fmla="*/ 2199375 h 2199375"/>
                <a:gd name="connsiteX1" fmla="*/ 627480 w 1537144"/>
                <a:gd name="connsiteY1" fmla="*/ 2110670 h 2199375"/>
                <a:gd name="connsiteX2" fmla="*/ 107695 w 1537144"/>
                <a:gd name="connsiteY2" fmla="*/ 1828540 h 2199375"/>
                <a:gd name="connsiteX3" fmla="*/ 0 w 1537144"/>
                <a:gd name="connsiteY3" fmla="*/ 1748007 h 2199375"/>
                <a:gd name="connsiteX4" fmla="*/ 1270001 w 1537144"/>
                <a:gd name="connsiteY4" fmla="*/ 0 h 2199375"/>
                <a:gd name="connsiteX5" fmla="*/ 1315372 w 1537144"/>
                <a:gd name="connsiteY5" fmla="*/ 37434 h 2199375"/>
                <a:gd name="connsiteX6" fmla="*/ 1468250 w 1537144"/>
                <a:gd name="connsiteY6" fmla="*/ 120414 h 2199375"/>
                <a:gd name="connsiteX7" fmla="*/ 1537144 w 1537144"/>
                <a:gd name="connsiteY7" fmla="*/ 145629 h 2199375"/>
                <a:gd name="connsiteX8" fmla="*/ 869841 w 1537144"/>
                <a:gd name="connsiteY8" fmla="*/ 2199375 h 219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144" h="2199375">
                  <a:moveTo>
                    <a:pt x="869841" y="2199375"/>
                  </a:moveTo>
                  <a:lnTo>
                    <a:pt x="627480" y="2110670"/>
                  </a:lnTo>
                  <a:cubicBezTo>
                    <a:pt x="444433" y="2033248"/>
                    <a:pt x="270488" y="1938521"/>
                    <a:pt x="107695" y="1828540"/>
                  </a:cubicBezTo>
                  <a:lnTo>
                    <a:pt x="0" y="1748007"/>
                  </a:lnTo>
                  <a:lnTo>
                    <a:pt x="1270001" y="0"/>
                  </a:lnTo>
                  <a:lnTo>
                    <a:pt x="1315372" y="37434"/>
                  </a:lnTo>
                  <a:cubicBezTo>
                    <a:pt x="1363252" y="69782"/>
                    <a:pt x="1414412" y="97642"/>
                    <a:pt x="1468250" y="120414"/>
                  </a:cubicBezTo>
                  <a:lnTo>
                    <a:pt x="1537144" y="145629"/>
                  </a:lnTo>
                  <a:lnTo>
                    <a:pt x="869841" y="2199375"/>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7" name="Segment 1"/>
            <p:cNvSpPr/>
            <p:nvPr/>
          </p:nvSpPr>
          <p:spPr>
            <a:xfrm rot="10800000">
              <a:off x="6092861" y="369000"/>
              <a:ext cx="945352" cy="2204272"/>
            </a:xfrm>
            <a:custGeom>
              <a:avLst/>
              <a:gdLst>
                <a:gd name="connsiteX0" fmla="*/ 945345 w 945352"/>
                <a:gd name="connsiteY0" fmla="*/ 2204272 h 2204272"/>
                <a:gd name="connsiteX1" fmla="*/ 35395 w 945352"/>
                <a:gd name="connsiteY1" fmla="*/ 2066700 h 2204272"/>
                <a:gd name="connsiteX2" fmla="*/ 0 w 945352"/>
                <a:gd name="connsiteY2" fmla="*/ 2053745 h 2204272"/>
                <a:gd name="connsiteX3" fmla="*/ 667302 w 945352"/>
                <a:gd name="connsiteY3" fmla="*/ 0 h 2204272"/>
                <a:gd name="connsiteX4" fmla="*/ 677713 w 945352"/>
                <a:gd name="connsiteY4" fmla="*/ 3810 h 2204272"/>
                <a:gd name="connsiteX5" fmla="*/ 945345 w 945352"/>
                <a:gd name="connsiteY5" fmla="*/ 44272 h 2204272"/>
                <a:gd name="connsiteX6" fmla="*/ 945352 w 945352"/>
                <a:gd name="connsiteY6" fmla="*/ 44272 h 2204272"/>
                <a:gd name="connsiteX7" fmla="*/ 945352 w 945352"/>
                <a:gd name="connsiteY7" fmla="*/ 2204272 h 2204272"/>
                <a:gd name="connsiteX8" fmla="*/ 945345 w 945352"/>
                <a:gd name="connsiteY8" fmla="*/ 2204272 h 22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352" h="2204272">
                  <a:moveTo>
                    <a:pt x="945345" y="2204272"/>
                  </a:moveTo>
                  <a:cubicBezTo>
                    <a:pt x="628471" y="2204272"/>
                    <a:pt x="322847" y="2156108"/>
                    <a:pt x="35395" y="2066700"/>
                  </a:cubicBezTo>
                  <a:lnTo>
                    <a:pt x="0" y="2053745"/>
                  </a:lnTo>
                  <a:lnTo>
                    <a:pt x="667302" y="0"/>
                  </a:lnTo>
                  <a:lnTo>
                    <a:pt x="677713" y="3810"/>
                  </a:lnTo>
                  <a:cubicBezTo>
                    <a:pt x="762257" y="30106"/>
                    <a:pt x="852147" y="44272"/>
                    <a:pt x="945345" y="44272"/>
                  </a:cubicBezTo>
                  <a:lnTo>
                    <a:pt x="945352" y="44272"/>
                  </a:lnTo>
                  <a:lnTo>
                    <a:pt x="945352" y="2204272"/>
                  </a:lnTo>
                  <a:lnTo>
                    <a:pt x="945345" y="2204272"/>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4" name="Segment 20 text"/>
            <p:cNvSpPr/>
            <p:nvPr/>
          </p:nvSpPr>
          <p:spPr>
            <a:xfrm rot="15670920">
              <a:off x="4740085" y="1322269"/>
              <a:ext cx="2037942" cy="432745"/>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Grant</a:t>
              </a:r>
            </a:p>
          </p:txBody>
        </p:sp>
        <p:sp>
          <p:nvSpPr>
            <p:cNvPr id="303" name="Segment 19 text"/>
            <p:cNvSpPr/>
            <p:nvPr/>
          </p:nvSpPr>
          <p:spPr>
            <a:xfrm rot="14550735">
              <a:off x="4438133" y="900377"/>
              <a:ext cx="990467" cy="702311"/>
            </a:xfrm>
            <a:prstGeom prst="rect">
              <a:avLst/>
            </a:prstGeom>
            <a:noFill/>
          </p:spPr>
          <p:txBody>
            <a:bodyPr wrap="none" lIns="0" tIns="0" rIns="0" bIns="0">
              <a:normAutofit/>
            </a:bodyPr>
            <a:lstStyle/>
            <a:p>
              <a:pPr algn="ct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Loftus </a:t>
              </a:r>
            </a:p>
            <a:p>
              <a:pPr algn="ct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&amp; Palmer</a:t>
              </a:r>
            </a:p>
          </p:txBody>
        </p:sp>
        <p:sp>
          <p:nvSpPr>
            <p:cNvPr id="302" name="Segment 18 text"/>
            <p:cNvSpPr/>
            <p:nvPr/>
          </p:nvSpPr>
          <p:spPr>
            <a:xfrm rot="13485510">
              <a:off x="3618041" y="1936476"/>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Levine</a:t>
              </a:r>
            </a:p>
          </p:txBody>
        </p:sp>
        <p:sp>
          <p:nvSpPr>
            <p:cNvPr id="301" name="Segment 17 text"/>
            <p:cNvSpPr/>
            <p:nvPr/>
          </p:nvSpPr>
          <p:spPr>
            <a:xfrm rot="12410662">
              <a:off x="3372280" y="2160899"/>
              <a:ext cx="898303" cy="497856"/>
            </a:xfrm>
            <a:prstGeom prst="rect">
              <a:avLst/>
            </a:prstGeom>
            <a:noFill/>
          </p:spPr>
          <p:txBody>
            <a:bodyPr wrap="none" lIns="0" tIns="0" rIns="0" bIns="0">
              <a:normAutofit/>
            </a:bodyPr>
            <a:lstStyle/>
            <a:p>
              <a:pPr algn="r"/>
              <a:r>
                <a:rPr lang="en-US" sz="15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Piliavin</a:t>
              </a:r>
              <a:endPar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00" name="Segment 16 text"/>
            <p:cNvSpPr/>
            <p:nvPr/>
          </p:nvSpPr>
          <p:spPr>
            <a:xfrm rot="11254157">
              <a:off x="3182628" y="2850688"/>
              <a:ext cx="1187614" cy="428244"/>
            </a:xfrm>
            <a:prstGeom prst="rect">
              <a:avLst/>
            </a:prstGeom>
            <a:noFill/>
          </p:spPr>
          <p:txBody>
            <a:bodyPr wrap="none" lIns="0" tIns="0" rIns="0" bIns="0">
              <a:normAutofit/>
            </a:bodyPr>
            <a:lstStyle/>
            <a:p>
              <a:pPr algn="r"/>
              <a:r>
                <a:rPr lang="en-US" sz="15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Bocchiaro</a:t>
              </a:r>
              <a:endPar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99" name="Segment 15 text"/>
            <p:cNvSpPr/>
            <p:nvPr/>
          </p:nvSpPr>
          <p:spPr>
            <a:xfrm rot="10245823">
              <a:off x="3168379" y="3539578"/>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Milgram</a:t>
              </a:r>
            </a:p>
          </p:txBody>
        </p:sp>
        <p:sp>
          <p:nvSpPr>
            <p:cNvPr id="298" name="Segment 14 text"/>
            <p:cNvSpPr/>
            <p:nvPr/>
          </p:nvSpPr>
          <p:spPr>
            <a:xfrm rot="9121895">
              <a:off x="3394241" y="4112898"/>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Hancock</a:t>
              </a:r>
            </a:p>
          </p:txBody>
        </p:sp>
        <p:sp>
          <p:nvSpPr>
            <p:cNvPr id="297" name="Segment 13 text"/>
            <p:cNvSpPr/>
            <p:nvPr/>
          </p:nvSpPr>
          <p:spPr>
            <a:xfrm rot="8078206">
              <a:off x="3663085" y="4609049"/>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Gould</a:t>
              </a:r>
            </a:p>
          </p:txBody>
        </p:sp>
        <p:sp>
          <p:nvSpPr>
            <p:cNvPr id="296" name="Segment 12 text"/>
            <p:cNvSpPr/>
            <p:nvPr/>
          </p:nvSpPr>
          <p:spPr>
            <a:xfrm rot="6999791">
              <a:off x="4445558" y="5308820"/>
              <a:ext cx="1152391" cy="555317"/>
            </a:xfrm>
            <a:prstGeom prst="rect">
              <a:avLst/>
            </a:prstGeom>
            <a:noFill/>
          </p:spPr>
          <p:txBody>
            <a:bodyPr wrap="none" lIns="0" tIns="0" rIns="0" bIns="0">
              <a:normAutofit fontScale="92500" lnSpcReduction="10000"/>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Baron </a:t>
              </a:r>
            </a:p>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Cohen</a:t>
              </a:r>
            </a:p>
          </p:txBody>
        </p:sp>
        <p:sp>
          <p:nvSpPr>
            <p:cNvPr id="295" name="Segment 11 text"/>
            <p:cNvSpPr/>
            <p:nvPr/>
          </p:nvSpPr>
          <p:spPr>
            <a:xfrm rot="5922014">
              <a:off x="4738181" y="5080744"/>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Freud</a:t>
              </a:r>
            </a:p>
          </p:txBody>
        </p:sp>
        <p:sp>
          <p:nvSpPr>
            <p:cNvPr id="294" name="Segment 10 text"/>
            <p:cNvSpPr/>
            <p:nvPr/>
          </p:nvSpPr>
          <p:spPr>
            <a:xfrm rot="4853777">
              <a:off x="5305393" y="5096272"/>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Maguire</a:t>
              </a:r>
            </a:p>
          </p:txBody>
        </p:sp>
        <p:sp>
          <p:nvSpPr>
            <p:cNvPr id="293" name="Segment 9 text"/>
            <p:cNvSpPr/>
            <p:nvPr/>
          </p:nvSpPr>
          <p:spPr>
            <a:xfrm rot="3791521">
              <a:off x="6742239" y="5432575"/>
              <a:ext cx="940941" cy="657027"/>
            </a:xfrm>
            <a:prstGeom prst="rect">
              <a:avLst/>
            </a:prstGeom>
            <a:noFill/>
          </p:spPr>
          <p:txBody>
            <a:bodyPr wrap="none" lIns="0" tIns="0" rIns="0" bIns="0">
              <a:normAutofit/>
            </a:bodyPr>
            <a:lstStyle/>
            <a:p>
              <a:pPr algn="ctr"/>
              <a:r>
                <a:rPr lang="en-US" sz="1050" dirty="0">
                  <a:ln w="0"/>
                  <a:latin typeface="Arial" panose="020B0604020202020204" pitchFamily="34" charset="0"/>
                  <a:cs typeface="Arial" panose="020B0604020202020204" pitchFamily="34" charset="0"/>
                </a:rPr>
                <a:t>Blakemore </a:t>
              </a:r>
            </a:p>
            <a:p>
              <a:pPr algn="ctr"/>
              <a:r>
                <a:rPr lang="en-US" sz="1050" dirty="0">
                  <a:ln w="0"/>
                  <a:latin typeface="Arial" panose="020B0604020202020204" pitchFamily="34" charset="0"/>
                  <a:cs typeface="Arial" panose="020B0604020202020204" pitchFamily="34" charset="0"/>
                </a:rPr>
                <a:t>&amp; </a:t>
              </a:r>
            </a:p>
            <a:p>
              <a:pPr algn="ctr"/>
              <a:r>
                <a:rPr lang="en-US" sz="1050" dirty="0">
                  <a:ln w="0"/>
                  <a:latin typeface="Arial" panose="020B0604020202020204" pitchFamily="34" charset="0"/>
                  <a:cs typeface="Arial" panose="020B0604020202020204" pitchFamily="34" charset="0"/>
                </a:rPr>
                <a:t>Cooper</a:t>
              </a:r>
            </a:p>
          </p:txBody>
        </p:sp>
        <p:sp>
          <p:nvSpPr>
            <p:cNvPr id="292" name="Segment 8 text"/>
            <p:cNvSpPr/>
            <p:nvPr/>
          </p:nvSpPr>
          <p:spPr>
            <a:xfrm rot="1635201">
              <a:off x="6710104" y="4149000"/>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Sperry</a:t>
              </a:r>
            </a:p>
          </p:txBody>
        </p:sp>
        <p:sp>
          <p:nvSpPr>
            <p:cNvPr id="291" name="Segment 7 text"/>
            <p:cNvSpPr/>
            <p:nvPr/>
          </p:nvSpPr>
          <p:spPr>
            <a:xfrm rot="2677341">
              <a:off x="6362089" y="4539900"/>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Casey</a:t>
              </a:r>
            </a:p>
          </p:txBody>
        </p:sp>
        <p:sp>
          <p:nvSpPr>
            <p:cNvPr id="290" name="Segment 6 text"/>
            <p:cNvSpPr/>
            <p:nvPr/>
          </p:nvSpPr>
          <p:spPr>
            <a:xfrm rot="567825">
              <a:off x="6835476" y="3603464"/>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Lee</a:t>
              </a:r>
            </a:p>
          </p:txBody>
        </p:sp>
        <p:sp>
          <p:nvSpPr>
            <p:cNvPr id="287" name="Segment 5 text"/>
            <p:cNvSpPr/>
            <p:nvPr/>
          </p:nvSpPr>
          <p:spPr>
            <a:xfrm rot="21147311">
              <a:off x="6840452" y="3006486"/>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Kohlberg</a:t>
              </a:r>
            </a:p>
          </p:txBody>
        </p:sp>
        <p:sp>
          <p:nvSpPr>
            <p:cNvPr id="286" name="Segment 4 text"/>
            <p:cNvSpPr/>
            <p:nvPr/>
          </p:nvSpPr>
          <p:spPr>
            <a:xfrm rot="19974619">
              <a:off x="6693377" y="2422760"/>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Chaney</a:t>
              </a:r>
            </a:p>
          </p:txBody>
        </p:sp>
        <p:sp>
          <p:nvSpPr>
            <p:cNvPr id="285" name="Segment 3 text"/>
            <p:cNvSpPr/>
            <p:nvPr/>
          </p:nvSpPr>
          <p:spPr>
            <a:xfrm rot="18924954">
              <a:off x="6350118" y="2001332"/>
              <a:ext cx="2151925" cy="360000"/>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Bandura</a:t>
              </a:r>
            </a:p>
          </p:txBody>
        </p:sp>
        <p:sp>
          <p:nvSpPr>
            <p:cNvPr id="284" name="Segment 2 text"/>
            <p:cNvSpPr/>
            <p:nvPr/>
          </p:nvSpPr>
          <p:spPr>
            <a:xfrm rot="17879892">
              <a:off x="6596144" y="928289"/>
              <a:ext cx="1221352" cy="662697"/>
            </a:xfrm>
            <a:prstGeom prst="rect">
              <a:avLst/>
            </a:prstGeom>
            <a:noFill/>
          </p:spPr>
          <p:txBody>
            <a:bodyPr wrap="none" lIns="0" tIns="0" rIns="0" bIns="0">
              <a:normAutofit/>
            </a:bodyPr>
            <a:lstStyle/>
            <a:p>
              <a:pPr algn="ctr"/>
              <a:r>
                <a:rPr lang="en-US" sz="1050" dirty="0">
                  <a:ln w="0"/>
                  <a:latin typeface="Arial" panose="020B0604020202020204" pitchFamily="34" charset="0"/>
                  <a:cs typeface="Arial" panose="020B0604020202020204" pitchFamily="34" charset="0"/>
                </a:rPr>
                <a:t>Simons </a:t>
              </a:r>
            </a:p>
            <a:p>
              <a:pPr algn="ctr"/>
              <a:r>
                <a:rPr lang="en-US" sz="1050" dirty="0">
                  <a:ln w="0"/>
                  <a:latin typeface="Arial" panose="020B0604020202020204" pitchFamily="34" charset="0"/>
                  <a:cs typeface="Arial" panose="020B0604020202020204" pitchFamily="34" charset="0"/>
                </a:rPr>
                <a:t>&amp; </a:t>
              </a:r>
              <a:r>
                <a:rPr lang="en-US" sz="1050" dirty="0" err="1">
                  <a:ln w="0"/>
                  <a:latin typeface="Arial" panose="020B0604020202020204" pitchFamily="34" charset="0"/>
                  <a:cs typeface="Arial" panose="020B0604020202020204" pitchFamily="34" charset="0"/>
                </a:rPr>
                <a:t>Chabris</a:t>
              </a:r>
              <a:endParaRPr lang="en-US" sz="1050" dirty="0">
                <a:ln w="0"/>
                <a:latin typeface="Arial" panose="020B0604020202020204" pitchFamily="34" charset="0"/>
                <a:cs typeface="Arial" panose="020B0604020202020204" pitchFamily="34" charset="0"/>
              </a:endParaRPr>
            </a:p>
          </p:txBody>
        </p:sp>
        <p:sp>
          <p:nvSpPr>
            <p:cNvPr id="283" name="Segment 1 text"/>
            <p:cNvSpPr/>
            <p:nvPr/>
          </p:nvSpPr>
          <p:spPr>
            <a:xfrm rot="16699658">
              <a:off x="5382398" y="1341219"/>
              <a:ext cx="2019892" cy="366298"/>
            </a:xfrm>
            <a:prstGeom prst="rect">
              <a:avLst/>
            </a:prstGeom>
            <a:noFill/>
          </p:spPr>
          <p:txBody>
            <a:bodyPr wrap="none" lIns="0" tIns="0" rIns="0" bIns="0">
              <a:normAutofit/>
            </a:bodyPr>
            <a:lstStyle/>
            <a:p>
              <a:pPr algn="r"/>
              <a:r>
                <a:rPr lang="en-US" sz="15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Moray</a:t>
              </a:r>
            </a:p>
          </p:txBody>
        </p:sp>
      </p:grpSp>
      <p:sp>
        <p:nvSpPr>
          <p:cNvPr id="307" name="Anchor"/>
          <p:cNvSpPr/>
          <p:nvPr/>
        </p:nvSpPr>
        <p:spPr>
          <a:xfrm>
            <a:off x="3897000" y="2754000"/>
            <a:ext cx="1350000" cy="135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latin typeface="Arial" panose="020B0604020202020204" pitchFamily="34" charset="0"/>
              <a:cs typeface="Arial" panose="020B0604020202020204" pitchFamily="34" charset="0"/>
            </a:endParaRPr>
          </a:p>
        </p:txBody>
      </p:sp>
      <p:sp>
        <p:nvSpPr>
          <p:cNvPr id="282" name="Start Button"/>
          <p:cNvSpPr/>
          <p:nvPr/>
        </p:nvSpPr>
        <p:spPr>
          <a:xfrm>
            <a:off x="3897000" y="2754000"/>
            <a:ext cx="1350000" cy="13500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SPIN!</a:t>
            </a:r>
          </a:p>
        </p:txBody>
      </p:sp>
      <p:sp>
        <p:nvSpPr>
          <p:cNvPr id="45" name="Marker"/>
          <p:cNvSpPr/>
          <p:nvPr/>
        </p:nvSpPr>
        <p:spPr>
          <a:xfrm rot="10800000">
            <a:off x="4365239" y="862868"/>
            <a:ext cx="405000" cy="404415"/>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143565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30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10"/>
                                        <p:tgtEl>
                                          <p:spTgt spid="307"/>
                                        </p:tgtEl>
                                      </p:cBhvr>
                                    </p:animEffect>
                                  </p:childTnLst>
                                </p:cTn>
                              </p:par>
                              <p:par>
                                <p:cTn id="12" presetID="10" presetClass="exit" presetSubtype="0" fill="hold" grpId="1" nodeType="withEffect">
                                  <p:stCondLst>
                                    <p:cond delay="0"/>
                                  </p:stCondLst>
                                  <p:childTnLst>
                                    <p:animEffect transition="out" filter="fade">
                                      <p:cBhvr>
                                        <p:cTn id="13" dur="10"/>
                                        <p:tgtEl>
                                          <p:spTgt spid="307"/>
                                        </p:tgtEl>
                                      </p:cBhvr>
                                    </p:animEffect>
                                    <p:set>
                                      <p:cBhvr>
                                        <p:cTn id="14" dur="1" fill="hold">
                                          <p:stCondLst>
                                            <p:cond delay="9"/>
                                          </p:stCondLst>
                                        </p:cTn>
                                        <p:tgtEl>
                                          <p:spTgt spid="307"/>
                                        </p:tgtEl>
                                        <p:attrNameLst>
                                          <p:attrName>style.visibility</p:attrName>
                                        </p:attrNameLst>
                                      </p:cBhvr>
                                      <p:to>
                                        <p:strVal val="hidden"/>
                                      </p:to>
                                    </p:set>
                                  </p:childTnLst>
                                </p:cTn>
                              </p:par>
                            </p:childTnLst>
                          </p:cTn>
                        </p:par>
                      </p:childTnLst>
                    </p:cTn>
                  </p:par>
                </p:childTnLst>
              </p:cTn>
              <p:nextCondLst>
                <p:cond evt="onClick" delay="0">
                  <p:tgtEl>
                    <p:spTgt spid="282"/>
                  </p:tgtEl>
                </p:cond>
              </p:nextCondLst>
            </p:seq>
          </p:childTnLst>
        </p:cTn>
      </p:par>
    </p:tnLst>
    <p:bldLst>
      <p:bldP spid="307" grpId="0" animBg="1"/>
      <p:bldP spid="307"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Classwork practice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8188" t="47047" r="39664" b="11610"/>
          <a:stretch/>
        </p:blipFill>
        <p:spPr>
          <a:xfrm>
            <a:off x="323528" y="1772816"/>
            <a:ext cx="2160240" cy="3024336"/>
          </a:xfrm>
          <a:prstGeom prst="rect">
            <a:avLst/>
          </a:prstGeom>
        </p:spPr>
      </p:pic>
      <p:sp>
        <p:nvSpPr>
          <p:cNvPr id="6" name="12-Point Star 5"/>
          <p:cNvSpPr/>
          <p:nvPr/>
        </p:nvSpPr>
        <p:spPr>
          <a:xfrm>
            <a:off x="6732200" y="1772816"/>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pic>
        <p:nvPicPr>
          <p:cNvPr id="4" name="Picture 3"/>
          <p:cNvPicPr>
            <a:picLocks noChangeAspect="1"/>
          </p:cNvPicPr>
          <p:nvPr/>
        </p:nvPicPr>
        <p:blipFill rotWithShape="1">
          <a:blip r:embed="rId3"/>
          <a:srcRect l="30067" t="21454" r="31543" b="6689"/>
          <a:stretch/>
        </p:blipFill>
        <p:spPr>
          <a:xfrm>
            <a:off x="2627784" y="1340768"/>
            <a:ext cx="3744416" cy="5256584"/>
          </a:xfrm>
          <a:prstGeom prst="rect">
            <a:avLst/>
          </a:prstGeom>
        </p:spPr>
      </p:pic>
      <p:sp>
        <p:nvSpPr>
          <p:cNvPr id="7" name="Left Arrow 6"/>
          <p:cNvSpPr/>
          <p:nvPr/>
        </p:nvSpPr>
        <p:spPr>
          <a:xfrm rot="1183641">
            <a:off x="5363689" y="4041068"/>
            <a:ext cx="3600400" cy="1512168"/>
          </a:xfrm>
          <a:prstGeom prst="leftArrow">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2494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4"/>
          <p:cNvSpPr txBox="1">
            <a:spLocks noChangeArrowheads="1"/>
          </p:cNvSpPr>
          <p:nvPr/>
        </p:nvSpPr>
        <p:spPr bwMode="auto">
          <a:xfrm>
            <a:off x="0" y="1124745"/>
            <a:ext cx="91440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GB" sz="2800" dirty="0">
                <a:latin typeface="Arial" panose="020B0604020202020204" pitchFamily="34" charset="0"/>
              </a:rPr>
              <a:t>Autism manifests in many different ways. Everyone is unique with their own abilities, talents, challenges and symptoms. </a:t>
            </a:r>
          </a:p>
          <a:p>
            <a:endParaRPr lang="en-GB" sz="2200" dirty="0">
              <a:latin typeface="Arial" panose="020B0604020202020204" pitchFamily="34" charset="0"/>
            </a:endParaRPr>
          </a:p>
        </p:txBody>
      </p:sp>
      <p:pic>
        <p:nvPicPr>
          <p:cNvPr id="10244" name="Picture 4"/>
          <p:cNvPicPr>
            <a:picLocks noChangeAspect="1" noChangeArrowheads="1"/>
          </p:cNvPicPr>
          <p:nvPr/>
        </p:nvPicPr>
        <p:blipFill>
          <a:blip r:embed="rId3">
            <a:clrChange>
              <a:clrFrom>
                <a:srgbClr val="FFFDEE"/>
              </a:clrFrom>
              <a:clrTo>
                <a:srgbClr val="FFFDEE">
                  <a:alpha val="0"/>
                </a:srgbClr>
              </a:clrTo>
            </a:clrChange>
            <a:extLst>
              <a:ext uri="{28A0092B-C50C-407E-A947-70E740481C1C}">
                <a14:useLocalDpi xmlns:a14="http://schemas.microsoft.com/office/drawing/2010/main"/>
              </a:ext>
            </a:extLst>
          </a:blip>
          <a:srcRect/>
          <a:stretch>
            <a:fillRect/>
          </a:stretch>
        </p:blipFill>
        <p:spPr bwMode="auto">
          <a:xfrm>
            <a:off x="2411413" y="2349500"/>
            <a:ext cx="3937000"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itle 1"/>
          <p:cNvSpPr txBox="1">
            <a:spLocks/>
          </p:cNvSpPr>
          <p:nvPr/>
        </p:nvSpPr>
        <p:spPr bwMode="auto">
          <a:xfrm>
            <a:off x="0" y="1"/>
            <a:ext cx="9144000" cy="1124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pPr algn="ctr" eaLnBrk="1" hangingPunct="1"/>
            <a:r>
              <a:rPr lang="en-GB" sz="4000" b="0" kern="0" smtClean="0">
                <a:solidFill>
                  <a:schemeClr val="tx1"/>
                </a:solidFill>
                <a:latin typeface="Arial" panose="020B0604020202020204" pitchFamily="34" charset="0"/>
              </a:rPr>
              <a:t>What we now understand by the term autism</a:t>
            </a:r>
            <a:endParaRPr lang="en-GB" sz="4000" b="0" kern="0" dirty="0">
              <a:solidFill>
                <a:schemeClr val="tx1"/>
              </a:solidFill>
              <a:latin typeface="Arial" panose="020B0604020202020204" pitchFamily="34" charset="0"/>
            </a:endParaRPr>
          </a:p>
        </p:txBody>
      </p:sp>
    </p:spTree>
    <p:extLst>
      <p:ext uri="{BB962C8B-B14F-4D97-AF65-F5344CB8AC3E}">
        <p14:creationId xmlns:p14="http://schemas.microsoft.com/office/powerpoint/2010/main" val="32033251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Classwork practice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8188" t="47047" r="39664" b="11610"/>
          <a:stretch/>
        </p:blipFill>
        <p:spPr>
          <a:xfrm>
            <a:off x="323528" y="1772816"/>
            <a:ext cx="2160240" cy="3024336"/>
          </a:xfrm>
          <a:prstGeom prst="rect">
            <a:avLst/>
          </a:prstGeom>
        </p:spPr>
      </p:pic>
      <p:sp>
        <p:nvSpPr>
          <p:cNvPr id="6" name="12-Point Star 5"/>
          <p:cNvSpPr/>
          <p:nvPr/>
        </p:nvSpPr>
        <p:spPr>
          <a:xfrm>
            <a:off x="6861567" y="112307"/>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sp>
        <p:nvSpPr>
          <p:cNvPr id="8" name="Left Arrow 7"/>
          <p:cNvSpPr/>
          <p:nvPr/>
        </p:nvSpPr>
        <p:spPr>
          <a:xfrm rot="1183641">
            <a:off x="1517097" y="1936500"/>
            <a:ext cx="1796973" cy="1512168"/>
          </a:xfrm>
          <a:prstGeom prst="leftArrow">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3474857" y="1772816"/>
            <a:ext cx="5016365" cy="5016758"/>
          </a:xfrm>
          <a:prstGeom prst="rect">
            <a:avLst/>
          </a:prstGeom>
        </p:spPr>
        <p:txBody>
          <a:bodyPr wrap="square">
            <a:spAutoFit/>
          </a:bodyPr>
          <a:lstStyle/>
          <a:p>
            <a:r>
              <a:rPr lang="en-GB" sz="4000" dirty="0">
                <a:solidFill>
                  <a:srgbClr val="000000"/>
                </a:solidFill>
                <a:latin typeface="Arial" panose="020B0604020202020204" pitchFamily="34" charset="0"/>
                <a:ea typeface="Times New Roman" panose="02020603050405020304" pitchFamily="18" charset="0"/>
              </a:rPr>
              <a:t>Individual differences because it explains why people </a:t>
            </a:r>
            <a:r>
              <a:rPr lang="en-GB" sz="4000" dirty="0" smtClean="0">
                <a:solidFill>
                  <a:srgbClr val="000000"/>
                </a:solidFill>
                <a:latin typeface="Arial" panose="020B0604020202020204" pitchFamily="34" charset="0"/>
                <a:ea typeface="Times New Roman" panose="02020603050405020304" pitchFamily="18" charset="0"/>
              </a:rPr>
              <a:t>differ and are unique, </a:t>
            </a:r>
            <a:r>
              <a:rPr lang="en-GB" sz="4000" dirty="0">
                <a:solidFill>
                  <a:srgbClr val="000000"/>
                </a:solidFill>
                <a:latin typeface="Arial" panose="020B0604020202020204" pitchFamily="34" charset="0"/>
                <a:ea typeface="Times New Roman" panose="02020603050405020304" pitchFamily="18" charset="0"/>
              </a:rPr>
              <a:t>such as having Autism due to differences in people's Theory of Mind. </a:t>
            </a:r>
            <a:endParaRPr lang="en-GB" sz="4000" dirty="0"/>
          </a:p>
        </p:txBody>
      </p:sp>
    </p:spTree>
    <p:extLst>
      <p:ext uri="{BB962C8B-B14F-4D97-AF65-F5344CB8AC3E}">
        <p14:creationId xmlns:p14="http://schemas.microsoft.com/office/powerpoint/2010/main" val="24597514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Comparing Freud and Baron-Cohen</a:t>
            </a:r>
            <a:endParaRPr lang="en-GB"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90" t="18490" r="13672" b="11979"/>
          <a:stretch/>
        </p:blipFill>
        <p:spPr bwMode="auto">
          <a:xfrm>
            <a:off x="611560" y="894006"/>
            <a:ext cx="7808540" cy="554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1298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Comparing Freud and Baron-Cohen</a:t>
            </a:r>
            <a:endParaRPr lang="en-GB"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90" t="18490" r="13672" b="11979"/>
          <a:stretch/>
        </p:blipFill>
        <p:spPr bwMode="auto">
          <a:xfrm>
            <a:off x="621610" y="894006"/>
            <a:ext cx="7808540" cy="554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31482" y="2068085"/>
            <a:ext cx="2016224" cy="2308324"/>
          </a:xfrm>
          <a:prstGeom prst="rect">
            <a:avLst/>
          </a:prstGeom>
          <a:solidFill>
            <a:srgbClr val="FFFF00"/>
          </a:solidFill>
        </p:spPr>
        <p:txBody>
          <a:bodyPr wrap="square" rtlCol="0">
            <a:spAutoFit/>
          </a:bodyPr>
          <a:lstStyle/>
          <a:p>
            <a:r>
              <a:rPr lang="en-GB" dirty="0" smtClean="0"/>
              <a:t>Case study</a:t>
            </a:r>
          </a:p>
          <a:p>
            <a:r>
              <a:rPr lang="en-GB" dirty="0" smtClean="0"/>
              <a:t>Ecological Validity</a:t>
            </a:r>
          </a:p>
          <a:p>
            <a:r>
              <a:rPr lang="en-GB" dirty="0" smtClean="0"/>
              <a:t>Longitudinal</a:t>
            </a:r>
          </a:p>
          <a:p>
            <a:r>
              <a:rPr lang="en-GB" dirty="0" smtClean="0"/>
              <a:t>Nominal data</a:t>
            </a:r>
          </a:p>
          <a:p>
            <a:r>
              <a:rPr lang="en-GB" dirty="0" smtClean="0"/>
              <a:t>Qualitative Data</a:t>
            </a:r>
          </a:p>
          <a:p>
            <a:r>
              <a:rPr lang="en-GB" dirty="0" smtClean="0"/>
              <a:t>Secondary Data</a:t>
            </a:r>
          </a:p>
          <a:p>
            <a:r>
              <a:rPr lang="en-GB" dirty="0" smtClean="0"/>
              <a:t>Unscientific</a:t>
            </a:r>
          </a:p>
          <a:p>
            <a:r>
              <a:rPr lang="en-GB" dirty="0" smtClean="0"/>
              <a:t>Useful for therapy</a:t>
            </a:r>
            <a:endParaRPr lang="en-GB" dirty="0"/>
          </a:p>
        </p:txBody>
      </p:sp>
      <p:sp>
        <p:nvSpPr>
          <p:cNvPr id="5" name="TextBox 4"/>
          <p:cNvSpPr txBox="1"/>
          <p:nvPr/>
        </p:nvSpPr>
        <p:spPr>
          <a:xfrm>
            <a:off x="5508104" y="1351500"/>
            <a:ext cx="3528392" cy="4247317"/>
          </a:xfrm>
          <a:prstGeom prst="rect">
            <a:avLst/>
          </a:prstGeom>
          <a:solidFill>
            <a:srgbClr val="00B0F0"/>
          </a:solidFill>
        </p:spPr>
        <p:txBody>
          <a:bodyPr wrap="square" rtlCol="0">
            <a:spAutoFit/>
          </a:bodyPr>
          <a:lstStyle/>
          <a:p>
            <a:r>
              <a:rPr lang="en-GB" dirty="0" smtClean="0"/>
              <a:t>Control – 3 groups</a:t>
            </a:r>
          </a:p>
          <a:p>
            <a:r>
              <a:rPr lang="en-GB" dirty="0" smtClean="0"/>
              <a:t>Independent measures</a:t>
            </a:r>
          </a:p>
          <a:p>
            <a:r>
              <a:rPr lang="en-GB" dirty="0" smtClean="0"/>
              <a:t>Inter-rater reliability – Eyes task and the other tests</a:t>
            </a:r>
          </a:p>
          <a:p>
            <a:r>
              <a:rPr lang="en-GB" dirty="0" smtClean="0"/>
              <a:t>Natural experiment</a:t>
            </a:r>
          </a:p>
          <a:p>
            <a:r>
              <a:rPr lang="en-GB" dirty="0" smtClean="0"/>
              <a:t>Opportunity sample – ‘normal’ group only</a:t>
            </a:r>
          </a:p>
          <a:p>
            <a:r>
              <a:rPr lang="en-GB" dirty="0" smtClean="0"/>
              <a:t>Ordinal / Interval data</a:t>
            </a:r>
          </a:p>
          <a:p>
            <a:r>
              <a:rPr lang="en-GB" dirty="0"/>
              <a:t>Primary Data</a:t>
            </a:r>
          </a:p>
          <a:p>
            <a:r>
              <a:rPr lang="en-GB" dirty="0" smtClean="0"/>
              <a:t>Quantitative Data</a:t>
            </a:r>
          </a:p>
          <a:p>
            <a:r>
              <a:rPr lang="en-GB" dirty="0" smtClean="0"/>
              <a:t>Replicable</a:t>
            </a:r>
          </a:p>
          <a:p>
            <a:r>
              <a:rPr lang="en-GB" dirty="0" smtClean="0"/>
              <a:t>Right to withdraw</a:t>
            </a:r>
          </a:p>
          <a:p>
            <a:r>
              <a:rPr lang="en-GB" dirty="0" smtClean="0"/>
              <a:t>Scientific </a:t>
            </a:r>
          </a:p>
          <a:p>
            <a:r>
              <a:rPr lang="en-GB" dirty="0" smtClean="0"/>
              <a:t>Snapshot</a:t>
            </a:r>
          </a:p>
          <a:p>
            <a:r>
              <a:rPr lang="en-GB" dirty="0" smtClean="0"/>
              <a:t>Useful for intervention</a:t>
            </a:r>
            <a:endParaRPr lang="en-GB" dirty="0"/>
          </a:p>
        </p:txBody>
      </p:sp>
      <p:sp>
        <p:nvSpPr>
          <p:cNvPr id="6" name="TextBox 5"/>
          <p:cNvSpPr txBox="1"/>
          <p:nvPr/>
        </p:nvSpPr>
        <p:spPr>
          <a:xfrm>
            <a:off x="3059832" y="1929586"/>
            <a:ext cx="2448272" cy="2585323"/>
          </a:xfrm>
          <a:prstGeom prst="rect">
            <a:avLst/>
          </a:prstGeom>
          <a:solidFill>
            <a:srgbClr val="92D050"/>
          </a:solidFill>
        </p:spPr>
        <p:txBody>
          <a:bodyPr wrap="square" rtlCol="0">
            <a:spAutoFit/>
          </a:bodyPr>
          <a:lstStyle/>
          <a:p>
            <a:r>
              <a:rPr lang="en-GB" dirty="0" smtClean="0"/>
              <a:t>Confidentiality</a:t>
            </a:r>
          </a:p>
          <a:p>
            <a:r>
              <a:rPr lang="en-GB" dirty="0" smtClean="0"/>
              <a:t>Debrief</a:t>
            </a:r>
          </a:p>
          <a:p>
            <a:r>
              <a:rPr lang="en-GB" dirty="0" smtClean="0"/>
              <a:t>Informed consent </a:t>
            </a:r>
          </a:p>
          <a:p>
            <a:r>
              <a:rPr lang="en-GB" dirty="0" smtClean="0"/>
              <a:t>Self-selecting sample:</a:t>
            </a:r>
          </a:p>
          <a:p>
            <a:pPr marL="285750" indent="-285750">
              <a:buFont typeface="Arial" panose="020B0604020202020204" pitchFamily="34" charset="0"/>
              <a:buChar char="•"/>
            </a:pPr>
            <a:r>
              <a:rPr lang="en-GB" dirty="0" smtClean="0"/>
              <a:t>Freud = through parents</a:t>
            </a:r>
          </a:p>
          <a:p>
            <a:pPr marL="285750" indent="-285750">
              <a:buFont typeface="Arial" panose="020B0604020202020204" pitchFamily="34" charset="0"/>
              <a:buChar char="•"/>
            </a:pPr>
            <a:r>
              <a:rPr lang="en-GB" dirty="0" smtClean="0"/>
              <a:t>Baron Cohen = Autism and </a:t>
            </a:r>
            <a:r>
              <a:rPr lang="en-GB" dirty="0" err="1" smtClean="0"/>
              <a:t>Tourettes</a:t>
            </a:r>
            <a:endParaRPr lang="en-GB" dirty="0" smtClean="0"/>
          </a:p>
        </p:txBody>
      </p:sp>
    </p:spTree>
    <p:extLst>
      <p:ext uri="{BB962C8B-B14F-4D97-AF65-F5344CB8AC3E}">
        <p14:creationId xmlns:p14="http://schemas.microsoft.com/office/powerpoint/2010/main" val="5911097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107504" y="3840783"/>
            <a:ext cx="10297144" cy="3046988"/>
          </a:xfrm>
          <a:prstGeom prst="rect">
            <a:avLst/>
          </a:prstGeom>
        </p:spPr>
        <p:txBody>
          <a:bodyPr wrap="square">
            <a:spAutoFit/>
          </a:bodyPr>
          <a:lstStyle/>
          <a:p>
            <a:pPr lvl="0"/>
            <a:r>
              <a:rPr lang="en-GB" sz="3200" dirty="0"/>
              <a:t>You can be asked to compare </a:t>
            </a:r>
          </a:p>
          <a:p>
            <a:pPr marL="342900" lvl="0" indent="-342900">
              <a:buFont typeface="Wingdings" panose="05000000000000000000" pitchFamily="2" charset="2"/>
              <a:buChar char="ü"/>
            </a:pPr>
            <a:r>
              <a:rPr lang="en-GB" sz="3200" dirty="0" smtClean="0"/>
              <a:t>Research </a:t>
            </a:r>
            <a:r>
              <a:rPr lang="en-GB" sz="3200" dirty="0"/>
              <a:t>methodologies </a:t>
            </a:r>
          </a:p>
          <a:p>
            <a:pPr marL="342900" lvl="0" indent="-342900">
              <a:buFont typeface="Wingdings" panose="05000000000000000000" pitchFamily="2" charset="2"/>
              <a:buChar char="ü"/>
            </a:pPr>
            <a:r>
              <a:rPr lang="en-GB" sz="3200" dirty="0" smtClean="0"/>
              <a:t>Pairs </a:t>
            </a:r>
            <a:r>
              <a:rPr lang="en-GB" sz="3200" dirty="0"/>
              <a:t>of study</a:t>
            </a:r>
          </a:p>
          <a:p>
            <a:pPr marL="342900" lvl="0" indent="-342900">
              <a:buFont typeface="Wingdings" panose="05000000000000000000" pitchFamily="2" charset="2"/>
              <a:buChar char="ü"/>
            </a:pPr>
            <a:r>
              <a:rPr lang="en-GB" sz="3200" dirty="0" smtClean="0"/>
              <a:t>Areas </a:t>
            </a:r>
            <a:r>
              <a:rPr lang="en-GB" sz="3200" dirty="0"/>
              <a:t>and perspectives</a:t>
            </a:r>
          </a:p>
          <a:p>
            <a:pPr marL="342900" lvl="0" indent="-342900">
              <a:buFont typeface="Wingdings" panose="05000000000000000000" pitchFamily="2" charset="2"/>
              <a:buChar char="ü"/>
            </a:pPr>
            <a:r>
              <a:rPr lang="en-GB" sz="3200" dirty="0" smtClean="0"/>
              <a:t>Debates</a:t>
            </a:r>
          </a:p>
          <a:p>
            <a:pPr marL="342900" lvl="0" indent="-342900">
              <a:buFont typeface="Wingdings" panose="05000000000000000000" pitchFamily="2" charset="2"/>
              <a:buChar char="ü"/>
            </a:pPr>
            <a:r>
              <a:rPr lang="en-GB" sz="3200" dirty="0" smtClean="0"/>
              <a:t>Explanations and treatments of mental health</a:t>
            </a:r>
            <a:endParaRPr lang="en-GB" sz="32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330" y="568916"/>
            <a:ext cx="4713339" cy="342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033482"/>
      </p:ext>
    </p:extLst>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RJXJF1R3\Golden_tabby_and_white_kitten_n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196752"/>
            <a:ext cx="4356823" cy="2915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evagora\AppData\Local\Microsoft\Windows\Temporary Internet Files\Content.IE5\RJXJF1R3\20110425_German_Shepherd_Dog_85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7311" y="1182486"/>
            <a:ext cx="4355209" cy="28932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4176351"/>
            <a:ext cx="8496944" cy="2554545"/>
          </a:xfrm>
          <a:prstGeom prst="rect">
            <a:avLst/>
          </a:prstGeom>
        </p:spPr>
        <p:txBody>
          <a:bodyPr wrap="square">
            <a:spAutoFit/>
          </a:bodyPr>
          <a:lstStyle/>
          <a:p>
            <a:pPr marL="342900" lvl="0" indent="-342900">
              <a:buFont typeface="Wingdings" panose="05000000000000000000" pitchFamily="2" charset="2"/>
              <a:buChar char="ü"/>
            </a:pPr>
            <a:r>
              <a:rPr lang="en-US" sz="3200" dirty="0"/>
              <a:t>Similarity / difference </a:t>
            </a:r>
            <a:r>
              <a:rPr lang="en-US" sz="3200" dirty="0" smtClean="0"/>
              <a:t>is </a:t>
            </a:r>
            <a:r>
              <a:rPr lang="en-US" sz="3200" b="1" u="sng" dirty="0"/>
              <a:t>identified</a:t>
            </a:r>
            <a:endParaRPr lang="en-GB" sz="3200" b="1" u="sng" dirty="0"/>
          </a:p>
          <a:p>
            <a:pPr marL="342900" lvl="0" indent="-342900">
              <a:buFont typeface="Wingdings" panose="05000000000000000000" pitchFamily="2" charset="2"/>
              <a:buChar char="ü"/>
            </a:pPr>
            <a:r>
              <a:rPr lang="en-US" sz="3200" dirty="0"/>
              <a:t>Discussed / </a:t>
            </a:r>
            <a:r>
              <a:rPr lang="en-US" sz="3200" b="1" u="sng" dirty="0"/>
              <a:t>elaborated </a:t>
            </a:r>
            <a:endParaRPr lang="en-GB" sz="3200" b="1" u="sng" dirty="0"/>
          </a:p>
          <a:p>
            <a:pPr marL="342900" lvl="0" indent="-342900">
              <a:buFont typeface="Wingdings" panose="05000000000000000000" pitchFamily="2" charset="2"/>
              <a:buChar char="ü"/>
            </a:pPr>
            <a:r>
              <a:rPr lang="en-US" sz="3200" dirty="0"/>
              <a:t>and</a:t>
            </a:r>
            <a:r>
              <a:rPr lang="en-US" sz="3200" b="1" dirty="0"/>
              <a:t> </a:t>
            </a:r>
            <a:r>
              <a:rPr lang="en-US" sz="3200" dirty="0"/>
              <a:t>supported by </a:t>
            </a:r>
            <a:r>
              <a:rPr lang="en-US" sz="3200" b="1" u="sng" dirty="0"/>
              <a:t>evidence</a:t>
            </a:r>
            <a:r>
              <a:rPr lang="en-US" sz="3200" dirty="0"/>
              <a:t> from one side </a:t>
            </a:r>
            <a:endParaRPr lang="en-GB" sz="3200" dirty="0"/>
          </a:p>
          <a:p>
            <a:pPr marL="342900" lvl="0" indent="-342900">
              <a:buFont typeface="Wingdings" panose="05000000000000000000" pitchFamily="2" charset="2"/>
              <a:buChar char="ü"/>
            </a:pPr>
            <a:r>
              <a:rPr lang="en-US" sz="3200" dirty="0"/>
              <a:t>and supported by </a:t>
            </a:r>
            <a:r>
              <a:rPr lang="en-US" sz="3200" b="1" u="sng" dirty="0"/>
              <a:t>evidence </a:t>
            </a:r>
            <a:r>
              <a:rPr lang="en-US" sz="3200" dirty="0"/>
              <a:t>from the other side.</a:t>
            </a:r>
            <a:endParaRPr lang="en-GB" sz="3200" dirty="0"/>
          </a:p>
        </p:txBody>
      </p:sp>
      <p:pic>
        <p:nvPicPr>
          <p:cNvPr id="1029" name="Picture 5" descr="C:\Users\vevagora\AppData\Local\Microsoft\Windows\Temporary Internet Files\Content.IE5\K33TM1S6\4-(number)-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434" y="513451"/>
            <a:ext cx="2247131" cy="366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73807"/>
      </p:ext>
    </p:extLst>
  </p:cSld>
  <p:clrMapOvr>
    <a:masterClrMapping/>
  </p:clrMapOvr>
  <p:transition spd="slow">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RJXJF1R3\Golden_tabby_and_white_kitten_n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689" y="1052736"/>
            <a:ext cx="4356823" cy="2915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evagora\AppData\Local\Microsoft\Windows\Temporary Internet Files\Content.IE5\RJXJF1R3\20110425_German_Shepherd_Dog_85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736"/>
            <a:ext cx="4355209" cy="28932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9107148"/>
              </p:ext>
            </p:extLst>
          </p:nvPr>
        </p:nvGraphicFramePr>
        <p:xfrm>
          <a:off x="1644352" y="295359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4355209" y="4293096"/>
            <a:ext cx="955554" cy="1384995"/>
          </a:xfrm>
          <a:prstGeom prst="rect">
            <a:avLst/>
          </a:prstGeom>
          <a:noFill/>
        </p:spPr>
        <p:txBody>
          <a:bodyPr wrap="square" rtlCol="0">
            <a:spAutoFit/>
          </a:bodyPr>
          <a:lstStyle/>
          <a:p>
            <a:pPr algn="ctr"/>
            <a:r>
              <a:rPr lang="en-GB" dirty="0" smtClean="0"/>
              <a:t>Mammals</a:t>
            </a:r>
          </a:p>
          <a:p>
            <a:pPr algn="ctr"/>
            <a:r>
              <a:rPr lang="en-GB" dirty="0" smtClean="0"/>
              <a:t>Pets</a:t>
            </a:r>
          </a:p>
          <a:p>
            <a:pPr algn="ctr"/>
            <a:r>
              <a:rPr lang="en-GB" dirty="0" smtClean="0"/>
              <a:t>4 legs</a:t>
            </a:r>
          </a:p>
          <a:p>
            <a:pPr algn="ctr"/>
            <a:r>
              <a:rPr lang="en-GB" dirty="0" smtClean="0"/>
              <a:t>Fur</a:t>
            </a:r>
          </a:p>
          <a:p>
            <a:pPr algn="ctr"/>
            <a:r>
              <a:rPr lang="en-GB" dirty="0" smtClean="0"/>
              <a:t>Tails</a:t>
            </a:r>
          </a:p>
          <a:p>
            <a:pPr algn="ctr"/>
            <a:endParaRPr lang="en-GB" dirty="0"/>
          </a:p>
        </p:txBody>
      </p:sp>
    </p:spTree>
    <p:extLst>
      <p:ext uri="{BB962C8B-B14F-4D97-AF65-F5344CB8AC3E}">
        <p14:creationId xmlns:p14="http://schemas.microsoft.com/office/powerpoint/2010/main" val="1634204084"/>
      </p:ext>
    </p:extLst>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RJXJF1R3\Golden_tabby_and_white_kitten_n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703" y="582599"/>
            <a:ext cx="4356823" cy="2915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evagora\AppData\Local\Microsoft\Windows\Temporary Internet Files\Content.IE5\RJXJF1R3\20110425_German_Shepherd_Dog_85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8680"/>
            <a:ext cx="4355209" cy="28932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25589898"/>
              </p:ext>
            </p:extLst>
          </p:nvPr>
        </p:nvGraphicFramePr>
        <p:xfrm>
          <a:off x="0" y="2953593"/>
          <a:ext cx="9144000" cy="1555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0" y="4869160"/>
            <a:ext cx="9144000" cy="1384995"/>
          </a:xfrm>
          <a:prstGeom prst="rect">
            <a:avLst/>
          </a:prstGeom>
          <a:noFill/>
        </p:spPr>
        <p:txBody>
          <a:bodyPr wrap="square" rtlCol="0">
            <a:spAutoFit/>
          </a:bodyPr>
          <a:lstStyle/>
          <a:p>
            <a:r>
              <a:rPr lang="en-GB" sz="2800" dirty="0" smtClean="0"/>
              <a:t>Explain one difference between cats and dogs. [4] </a:t>
            </a:r>
          </a:p>
          <a:p>
            <a:endParaRPr lang="en-GB" sz="2800" dirty="0" smtClean="0"/>
          </a:p>
          <a:p>
            <a:r>
              <a:rPr lang="en-GB" sz="2800" i="1" dirty="0" smtClean="0"/>
              <a:t>Dogs bark whereas cat meow. (only achieved 2 marks)</a:t>
            </a:r>
            <a:endParaRPr lang="en-GB" sz="2800" i="1" dirty="0"/>
          </a:p>
        </p:txBody>
      </p:sp>
    </p:spTree>
    <p:extLst>
      <p:ext uri="{BB962C8B-B14F-4D97-AF65-F5344CB8AC3E}">
        <p14:creationId xmlns:p14="http://schemas.microsoft.com/office/powerpoint/2010/main" val="1117929966"/>
      </p:ext>
    </p:extLst>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a:t>Explain one difference between cats and dogs. [4] </a:t>
            </a:r>
          </a:p>
        </p:txBody>
      </p:sp>
      <p:pic>
        <p:nvPicPr>
          <p:cNvPr id="1026" name="Picture 2" descr="C:\Users\vevagora\AppData\Local\Microsoft\Windows\Temporary Internet Files\Content.IE5\RJXJF1R3\Golden_tabby_and_white_kitten_n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703" y="582599"/>
            <a:ext cx="4356823" cy="2915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evagora\AppData\Local\Microsoft\Windows\Temporary Internet Files\Content.IE5\RJXJF1R3\20110425_German_Shepherd_Dog_85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8680"/>
            <a:ext cx="4355209" cy="2893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509120"/>
            <a:ext cx="9144000" cy="1815882"/>
          </a:xfrm>
          <a:prstGeom prst="rect">
            <a:avLst/>
          </a:prstGeom>
          <a:noFill/>
        </p:spPr>
        <p:txBody>
          <a:bodyPr wrap="square" rtlCol="0">
            <a:spAutoFit/>
          </a:bodyPr>
          <a:lstStyle/>
          <a:p>
            <a:r>
              <a:rPr lang="en-GB" sz="2800" dirty="0" smtClean="0"/>
              <a:t>A difference between cats and dogs is their voice [1] and how they communicate [1] Dogs bark to each other and to humans[1] whereas cats meow, but this is only </a:t>
            </a:r>
            <a:r>
              <a:rPr lang="en-GB" sz="2800" dirty="0" err="1" smtClean="0"/>
              <a:t>dirrectioned</a:t>
            </a:r>
            <a:r>
              <a:rPr lang="en-GB" sz="2800" dirty="0" smtClean="0"/>
              <a:t> to humans[1]</a:t>
            </a:r>
            <a:endParaRPr lang="en-GB" sz="2800" i="1" dirty="0"/>
          </a:p>
        </p:txBody>
      </p:sp>
      <p:graphicFrame>
        <p:nvGraphicFramePr>
          <p:cNvPr id="7" name="Diagram 6"/>
          <p:cNvGraphicFramePr/>
          <p:nvPr>
            <p:extLst>
              <p:ext uri="{D42A27DB-BD31-4B8C-83A1-F6EECF244321}">
                <p14:modId xmlns:p14="http://schemas.microsoft.com/office/powerpoint/2010/main" val="209322907"/>
              </p:ext>
            </p:extLst>
          </p:nvPr>
        </p:nvGraphicFramePr>
        <p:xfrm>
          <a:off x="0" y="2953593"/>
          <a:ext cx="9144000" cy="1483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Arrow 2"/>
          <p:cNvSpPr/>
          <p:nvPr/>
        </p:nvSpPr>
        <p:spPr>
          <a:xfrm rot="3212875">
            <a:off x="6110440" y="3517104"/>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Point of comparison</a:t>
            </a:r>
            <a:endParaRPr lang="en-GB" dirty="0"/>
          </a:p>
        </p:txBody>
      </p:sp>
      <p:sp>
        <p:nvSpPr>
          <p:cNvPr id="8" name="Right Arrow 7"/>
          <p:cNvSpPr/>
          <p:nvPr/>
        </p:nvSpPr>
        <p:spPr>
          <a:xfrm rot="19661358">
            <a:off x="-638101" y="5021875"/>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Elaboration</a:t>
            </a:r>
            <a:endParaRPr lang="en-GB" dirty="0"/>
          </a:p>
        </p:txBody>
      </p:sp>
      <p:sp>
        <p:nvSpPr>
          <p:cNvPr id="9" name="Right Arrow 8"/>
          <p:cNvSpPr/>
          <p:nvPr/>
        </p:nvSpPr>
        <p:spPr>
          <a:xfrm rot="19661358">
            <a:off x="118491" y="5677325"/>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 #1</a:t>
            </a:r>
            <a:endParaRPr lang="en-GB" dirty="0"/>
          </a:p>
        </p:txBody>
      </p:sp>
      <p:sp>
        <p:nvSpPr>
          <p:cNvPr id="10" name="Right Arrow 9"/>
          <p:cNvSpPr/>
          <p:nvPr/>
        </p:nvSpPr>
        <p:spPr>
          <a:xfrm rot="19661358">
            <a:off x="2014028" y="5910715"/>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 #2</a:t>
            </a:r>
            <a:endParaRPr lang="en-GB" dirty="0"/>
          </a:p>
        </p:txBody>
      </p:sp>
    </p:spTree>
    <p:extLst>
      <p:ext uri="{BB962C8B-B14F-4D97-AF65-F5344CB8AC3E}">
        <p14:creationId xmlns:p14="http://schemas.microsoft.com/office/powerpoint/2010/main" val="201734499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ppt_x"/>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a:t>Explain one difference between cats and dogs. [4] </a:t>
            </a:r>
          </a:p>
        </p:txBody>
      </p:sp>
      <p:pic>
        <p:nvPicPr>
          <p:cNvPr id="1026" name="Picture 2" descr="C:\Users\vevagora\AppData\Local\Microsoft\Windows\Temporary Internet Files\Content.IE5\RJXJF1R3\Golden_tabby_and_white_kitten_n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703" y="582599"/>
            <a:ext cx="4356823" cy="2915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evagora\AppData\Local\Microsoft\Windows\Temporary Internet Files\Content.IE5\RJXJF1R3\20110425_German_Shepherd_Dog_85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8680"/>
            <a:ext cx="4355209" cy="2893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509120"/>
            <a:ext cx="9144000" cy="1815882"/>
          </a:xfrm>
          <a:prstGeom prst="rect">
            <a:avLst/>
          </a:prstGeom>
          <a:noFill/>
        </p:spPr>
        <p:txBody>
          <a:bodyPr wrap="square" rtlCol="0">
            <a:spAutoFit/>
          </a:bodyPr>
          <a:lstStyle/>
          <a:p>
            <a:r>
              <a:rPr lang="en-GB" sz="2800" dirty="0" smtClean="0"/>
              <a:t>A difference between cats and dogs is their level of dependency [1] on their owners to care for them [1] Dogs need a lot of looking after [1] whereas cats are more independent [1]</a:t>
            </a:r>
            <a:endParaRPr lang="en-GB" sz="2800" i="1" dirty="0"/>
          </a:p>
        </p:txBody>
      </p:sp>
      <p:graphicFrame>
        <p:nvGraphicFramePr>
          <p:cNvPr id="7" name="Diagram 6"/>
          <p:cNvGraphicFramePr/>
          <p:nvPr>
            <p:extLst>
              <p:ext uri="{D42A27DB-BD31-4B8C-83A1-F6EECF244321}">
                <p14:modId xmlns:p14="http://schemas.microsoft.com/office/powerpoint/2010/main" val="1113420287"/>
              </p:ext>
            </p:extLst>
          </p:nvPr>
        </p:nvGraphicFramePr>
        <p:xfrm>
          <a:off x="0" y="2953593"/>
          <a:ext cx="9144000" cy="1483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Arrow 2"/>
          <p:cNvSpPr/>
          <p:nvPr/>
        </p:nvSpPr>
        <p:spPr>
          <a:xfrm rot="19661358">
            <a:off x="-62038" y="5471209"/>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Point of comparison</a:t>
            </a:r>
            <a:endParaRPr lang="en-GB" dirty="0"/>
          </a:p>
        </p:txBody>
      </p:sp>
      <p:sp>
        <p:nvSpPr>
          <p:cNvPr id="8" name="Right Arrow 7"/>
          <p:cNvSpPr/>
          <p:nvPr/>
        </p:nvSpPr>
        <p:spPr>
          <a:xfrm rot="19661358">
            <a:off x="4186435" y="5441728"/>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Elaboration</a:t>
            </a:r>
            <a:endParaRPr lang="en-GB" dirty="0"/>
          </a:p>
        </p:txBody>
      </p:sp>
      <p:sp>
        <p:nvSpPr>
          <p:cNvPr id="9" name="Right Arrow 8"/>
          <p:cNvSpPr/>
          <p:nvPr/>
        </p:nvSpPr>
        <p:spPr>
          <a:xfrm rot="19661358">
            <a:off x="2158966" y="5852054"/>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 #1</a:t>
            </a:r>
            <a:endParaRPr lang="en-GB" dirty="0"/>
          </a:p>
        </p:txBody>
      </p:sp>
      <p:sp>
        <p:nvSpPr>
          <p:cNvPr id="10" name="Right Arrow 9"/>
          <p:cNvSpPr/>
          <p:nvPr/>
        </p:nvSpPr>
        <p:spPr>
          <a:xfrm rot="19661358">
            <a:off x="6049014" y="5894589"/>
            <a:ext cx="1800200" cy="96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 #2</a:t>
            </a:r>
            <a:endParaRPr lang="en-GB" dirty="0"/>
          </a:p>
        </p:txBody>
      </p:sp>
    </p:spTree>
    <p:extLst>
      <p:ext uri="{BB962C8B-B14F-4D97-AF65-F5344CB8AC3E}">
        <p14:creationId xmlns:p14="http://schemas.microsoft.com/office/powerpoint/2010/main" val="41264316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ppt_x"/>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772815"/>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Individual Differences – comparing Freud and Baron Cohen</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772816"/>
            <a:ext cx="9144000" cy="4401205"/>
          </a:xfrm>
          <a:prstGeom prst="rect">
            <a:avLst/>
          </a:prstGeom>
        </p:spPr>
        <p:txBody>
          <a:bodyPr wrap="square">
            <a:spAutoFit/>
          </a:bodyPr>
          <a:lstStyle/>
          <a:p>
            <a:r>
              <a:rPr lang="en-GB" sz="4000" dirty="0" smtClean="0">
                <a:latin typeface="Arial" panose="020B0604020202020204" pitchFamily="34" charset="0"/>
                <a:cs typeface="Arial" panose="020B0604020202020204" pitchFamily="34" charset="0"/>
              </a:rPr>
              <a:t>Explain HOW </a:t>
            </a:r>
            <a:r>
              <a:rPr lang="en-GB" sz="4000" dirty="0">
                <a:latin typeface="Arial" panose="020B0604020202020204" pitchFamily="34" charset="0"/>
                <a:cs typeface="Arial" panose="020B0604020202020204" pitchFamily="34" charset="0"/>
              </a:rPr>
              <a:t>Freud and Baron </a:t>
            </a:r>
            <a:r>
              <a:rPr lang="en-GB" sz="4000" dirty="0" smtClean="0">
                <a:latin typeface="Arial" panose="020B0604020202020204" pitchFamily="34" charset="0"/>
                <a:cs typeface="Arial" panose="020B0604020202020204" pitchFamily="34" charset="0"/>
              </a:rPr>
              <a:t>Cohen are similar / different [8]:</a:t>
            </a: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Validity</a:t>
            </a:r>
          </a:p>
          <a:p>
            <a:pPr marL="571500" indent="-571500">
              <a:buFont typeface="Arial" panose="020B0604020202020204" pitchFamily="34" charset="0"/>
              <a:buChar char="•"/>
            </a:pPr>
            <a:r>
              <a:rPr lang="en-GB" sz="4000" dirty="0" smtClean="0">
                <a:latin typeface="Arial" panose="020B0604020202020204" pitchFamily="34" charset="0"/>
                <a:cs typeface="Arial" panose="020B0604020202020204" pitchFamily="34" charset="0"/>
              </a:rPr>
              <a:t>Psychology </a:t>
            </a:r>
            <a:r>
              <a:rPr lang="en-GB" sz="4000" dirty="0">
                <a:latin typeface="Arial" panose="020B0604020202020204" pitchFamily="34" charset="0"/>
                <a:cs typeface="Arial" panose="020B0604020202020204" pitchFamily="34" charset="0"/>
              </a:rPr>
              <a:t>as a science</a:t>
            </a:r>
          </a:p>
          <a:p>
            <a:pPr marL="571500" indent="-571500">
              <a:buFont typeface="Arial" panose="020B0604020202020204" pitchFamily="34" charset="0"/>
              <a:buChar char="•"/>
            </a:pPr>
            <a:r>
              <a:rPr lang="en-GB" sz="4000" dirty="0" smtClean="0">
                <a:latin typeface="Arial" panose="020B0604020202020204" pitchFamily="34" charset="0"/>
                <a:cs typeface="Arial" panose="020B0604020202020204" pitchFamily="34" charset="0"/>
              </a:rPr>
              <a:t>Reliability</a:t>
            </a:r>
          </a:p>
          <a:p>
            <a:pPr marL="571500" indent="-571500">
              <a:buFont typeface="Arial" panose="020B0604020202020204" pitchFamily="34" charset="0"/>
              <a:buChar char="•"/>
            </a:pPr>
            <a:r>
              <a:rPr lang="en-GB" sz="4000" dirty="0" smtClean="0">
                <a:latin typeface="Arial" panose="020B0604020202020204" pitchFamily="34" charset="0"/>
                <a:cs typeface="Arial" panose="020B0604020202020204" pitchFamily="34" charset="0"/>
              </a:rPr>
              <a:t>Free </a:t>
            </a:r>
            <a:r>
              <a:rPr lang="en-GB" sz="4000" dirty="0">
                <a:latin typeface="Arial" panose="020B0604020202020204" pitchFamily="34" charset="0"/>
                <a:cs typeface="Arial" panose="020B0604020202020204" pitchFamily="34" charset="0"/>
              </a:rPr>
              <a:t>will vs </a:t>
            </a:r>
            <a:r>
              <a:rPr lang="en-GB" sz="4000" dirty="0" smtClean="0">
                <a:latin typeface="Arial" panose="020B0604020202020204" pitchFamily="34" charset="0"/>
                <a:cs typeface="Arial" panose="020B0604020202020204" pitchFamily="34" charset="0"/>
              </a:rPr>
              <a:t>determinism</a:t>
            </a:r>
            <a:endParaRPr lang="en-GB"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longitudinal vs snapshot.</a:t>
            </a:r>
          </a:p>
        </p:txBody>
      </p:sp>
    </p:spTree>
    <p:extLst>
      <p:ext uri="{BB962C8B-B14F-4D97-AF65-F5344CB8AC3E}">
        <p14:creationId xmlns:p14="http://schemas.microsoft.com/office/powerpoint/2010/main" val="3076431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850" y="2557463"/>
            <a:ext cx="6011863" cy="1908215"/>
          </a:xfrm>
          <a:prstGeom prst="rect">
            <a:avLst/>
          </a:prstGeom>
          <a:noFill/>
        </p:spPr>
        <p:txBody>
          <a:bodyPr>
            <a:spAutoFit/>
          </a:bodyPr>
          <a:lstStyle/>
          <a:p>
            <a:pPr>
              <a:defRPr/>
            </a:pPr>
            <a:endParaRPr lang="en-GB" sz="2200" dirty="0">
              <a:latin typeface="Arial" panose="020B0604020202020204" pitchFamily="34" charset="0"/>
              <a:ea typeface="+mn-ea"/>
            </a:endParaRPr>
          </a:p>
          <a:p>
            <a:pPr marL="342900" indent="-342900">
              <a:buFont typeface="Arial" pitchFamily="34" charset="0"/>
              <a:buChar char="•"/>
              <a:defRPr/>
            </a:pPr>
            <a:r>
              <a:rPr lang="en-GB" sz="2400" dirty="0">
                <a:latin typeface="Arial" panose="020B0604020202020204" pitchFamily="34" charset="0"/>
                <a:ea typeface="+mn-ea"/>
              </a:rPr>
              <a:t>People with autism are the same, and can have other conditions too, such as a learning disability, mental health challenges, OCD, ADHD and Dyspraxia. </a:t>
            </a: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8313" y="4938713"/>
            <a:ext cx="206533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0338" y="4916488"/>
            <a:ext cx="1987550"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0" name="Picture 7" descr="\\FileServer\Reach\Reach\Resources\photosymbols\Photosymbol3\hires_images\Bad_new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51725" y="4622800"/>
            <a:ext cx="14112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
          <p:cNvSpPr txBox="1">
            <a:spLocks noChangeArrowheads="1"/>
          </p:cNvSpPr>
          <p:nvPr/>
        </p:nvSpPr>
        <p:spPr bwMode="auto">
          <a:xfrm>
            <a:off x="323850" y="1484313"/>
            <a:ext cx="6408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900" indent="-342900">
              <a:buFontTx/>
              <a:buChar char="•"/>
            </a:pPr>
            <a:r>
              <a:rPr lang="en-GB" sz="2400" dirty="0">
                <a:latin typeface="Arial" panose="020B0604020202020204" pitchFamily="34" charset="0"/>
              </a:rPr>
              <a:t>In the general population, many people have </a:t>
            </a:r>
            <a:r>
              <a:rPr lang="en-GB" sz="2400" b="1" dirty="0">
                <a:latin typeface="Arial" panose="020B0604020202020204" pitchFamily="34" charset="0"/>
              </a:rPr>
              <a:t>co-morbidities</a:t>
            </a:r>
            <a:r>
              <a:rPr lang="en-GB" sz="2400" dirty="0">
                <a:latin typeface="Arial" panose="020B0604020202020204" pitchFamily="34" charset="0"/>
              </a:rPr>
              <a:t> (i.e. more than one health condition at any one time) </a:t>
            </a:r>
          </a:p>
        </p:txBody>
      </p:sp>
      <p:sp>
        <p:nvSpPr>
          <p:cNvPr id="10" name="Title 1"/>
          <p:cNvSpPr txBox="1">
            <a:spLocks/>
          </p:cNvSpPr>
          <p:nvPr/>
        </p:nvSpPr>
        <p:spPr bwMode="auto">
          <a:xfrm>
            <a:off x="0" y="1"/>
            <a:ext cx="9144000" cy="1124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pPr algn="ctr" eaLnBrk="1" hangingPunct="1"/>
            <a:r>
              <a:rPr lang="en-GB" sz="4000" b="0" kern="0" dirty="0" smtClean="0">
                <a:solidFill>
                  <a:schemeClr val="tx1"/>
                </a:solidFill>
                <a:latin typeface="Arial" panose="020B0604020202020204" pitchFamily="34" charset="0"/>
              </a:rPr>
              <a:t>What we now understand by the term autism</a:t>
            </a:r>
            <a:endParaRPr lang="en-GB" sz="4000" b="0" kern="0" dirty="0">
              <a:solidFill>
                <a:schemeClr val="tx1"/>
              </a:solidFill>
              <a:latin typeface="Arial" panose="020B0604020202020204" pitchFamily="34" charset="0"/>
            </a:endParaRPr>
          </a:p>
        </p:txBody>
      </p:sp>
      <p:pic>
        <p:nvPicPr>
          <p:cNvPr id="1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5945" y="1484313"/>
            <a:ext cx="2898055" cy="2900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5416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0" y="0"/>
            <a:ext cx="6105364" cy="6494085"/>
          </a:xfrm>
          <a:prstGeom prst="rect">
            <a:avLst/>
          </a:prstGeom>
        </p:spPr>
        <p:txBody>
          <a:bodyPr wrap="square">
            <a:spAutoFit/>
          </a:bodyPr>
          <a:lstStyle/>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 </a:t>
            </a:r>
            <a:r>
              <a:rPr lang="en-GB" sz="3200" dirty="0">
                <a:latin typeface="Arial" panose="020B0604020202020204" pitchFamily="34" charset="0"/>
                <a:cs typeface="Arial" panose="020B0604020202020204" pitchFamily="34" charset="0"/>
              </a:rPr>
              <a:t>and Baron </a:t>
            </a:r>
            <a:r>
              <a:rPr lang="en-GB" sz="3200" dirty="0" smtClean="0">
                <a:latin typeface="Arial" panose="020B0604020202020204" pitchFamily="34" charset="0"/>
                <a:cs typeface="Arial" panose="020B0604020202020204" pitchFamily="34" charset="0"/>
              </a:rPr>
              <a:t>Cohen are different in terms of </a:t>
            </a:r>
            <a:r>
              <a:rPr lang="en-GB" sz="3200" b="1" dirty="0" smtClean="0">
                <a:latin typeface="Arial" panose="020B0604020202020204" pitchFamily="34" charset="0"/>
                <a:cs typeface="Arial" panose="020B0604020202020204" pitchFamily="34" charset="0"/>
              </a:rPr>
              <a:t>validity</a:t>
            </a:r>
            <a:r>
              <a:rPr lang="en-GB" sz="3200" dirty="0" smtClean="0">
                <a:latin typeface="Arial" panose="020B0604020202020204" pitchFamily="34" charset="0"/>
                <a:cs typeface="Arial" panose="020B0604020202020204" pitchFamily="34" charset="0"/>
              </a:rPr>
              <a:t>. [1] </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Freud’s work is lacks population validity because he worked only with 1 person in the 1900s, [2] </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Whereas Baron Cohen’s work has better temporal validity because he was working in the 1990’s with a number of people with autism [3] </a:t>
            </a:r>
          </a:p>
        </p:txBody>
      </p:sp>
      <p:pic>
        <p:nvPicPr>
          <p:cNvPr id="22530" name="Picture 2" descr="Image result for differenc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03504" y="2924944"/>
            <a:ext cx="3040495" cy="266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9563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0" y="0"/>
            <a:ext cx="9144000" cy="4031873"/>
          </a:xfrm>
          <a:prstGeom prst="rect">
            <a:avLst/>
          </a:prstGeom>
        </p:spPr>
        <p:txBody>
          <a:bodyPr wrap="square">
            <a:spAutoFit/>
          </a:bodyPr>
          <a:lstStyle/>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 </a:t>
            </a:r>
            <a:r>
              <a:rPr lang="en-GB" sz="3200" dirty="0">
                <a:latin typeface="Arial" panose="020B0604020202020204" pitchFamily="34" charset="0"/>
                <a:cs typeface="Arial" panose="020B0604020202020204" pitchFamily="34" charset="0"/>
              </a:rPr>
              <a:t>and Baron </a:t>
            </a:r>
            <a:r>
              <a:rPr lang="en-GB" sz="3200" dirty="0" smtClean="0">
                <a:latin typeface="Arial" panose="020B0604020202020204" pitchFamily="34" charset="0"/>
                <a:cs typeface="Arial" panose="020B0604020202020204" pitchFamily="34" charset="0"/>
              </a:rPr>
              <a:t>Cohen are similar in terms of </a:t>
            </a:r>
            <a:r>
              <a:rPr lang="en-GB" sz="3200" b="1" dirty="0" smtClean="0">
                <a:latin typeface="Arial" panose="020B0604020202020204" pitchFamily="34" charset="0"/>
                <a:cs typeface="Arial" panose="020B0604020202020204" pitchFamily="34" charset="0"/>
              </a:rPr>
              <a:t>usefulness</a:t>
            </a:r>
            <a:r>
              <a:rPr lang="en-GB" sz="3200" dirty="0" smtClean="0">
                <a:latin typeface="Arial" panose="020B0604020202020204" pitchFamily="34" charset="0"/>
                <a:cs typeface="Arial" panose="020B0604020202020204" pitchFamily="34" charset="0"/>
              </a:rPr>
              <a:t>. [1] </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Freud’s work is useful because it generates a way to treat people with phobias through psychoanalysis [2] </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And Baron Cohen’s work helps to train people with autism in knowing HOW to read emotions from the eyes [3]</a:t>
            </a:r>
            <a:endParaRPr lang="en-GB" sz="3200" dirty="0">
              <a:latin typeface="Arial" panose="020B0604020202020204" pitchFamily="34" charset="0"/>
              <a:cs typeface="Arial" panose="020B0604020202020204" pitchFamily="34" charset="0"/>
            </a:endParaRPr>
          </a:p>
        </p:txBody>
      </p:sp>
      <p:pic>
        <p:nvPicPr>
          <p:cNvPr id="17410" name="Picture 2" descr="Image result for similarit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573016"/>
            <a:ext cx="5290220" cy="297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4999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Classwork practice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8188" t="47047" r="39664" b="11610"/>
          <a:stretch/>
        </p:blipFill>
        <p:spPr>
          <a:xfrm>
            <a:off x="323528" y="1772816"/>
            <a:ext cx="2160240" cy="3024336"/>
          </a:xfrm>
          <a:prstGeom prst="rect">
            <a:avLst/>
          </a:prstGeom>
        </p:spPr>
      </p:pic>
      <p:sp>
        <p:nvSpPr>
          <p:cNvPr id="6" name="12-Point Star 5"/>
          <p:cNvSpPr/>
          <p:nvPr/>
        </p:nvSpPr>
        <p:spPr>
          <a:xfrm>
            <a:off x="6732200" y="1772816"/>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pic>
        <p:nvPicPr>
          <p:cNvPr id="4" name="Picture 3"/>
          <p:cNvPicPr>
            <a:picLocks noChangeAspect="1"/>
          </p:cNvPicPr>
          <p:nvPr/>
        </p:nvPicPr>
        <p:blipFill rotWithShape="1">
          <a:blip r:embed="rId3"/>
          <a:srcRect l="30067" t="21454" r="31543" b="6689"/>
          <a:stretch/>
        </p:blipFill>
        <p:spPr>
          <a:xfrm>
            <a:off x="2627784" y="1340768"/>
            <a:ext cx="3744416" cy="5256584"/>
          </a:xfrm>
          <a:prstGeom prst="rect">
            <a:avLst/>
          </a:prstGeom>
        </p:spPr>
      </p:pic>
      <p:sp>
        <p:nvSpPr>
          <p:cNvPr id="7" name="Left Arrow 6"/>
          <p:cNvSpPr/>
          <p:nvPr/>
        </p:nvSpPr>
        <p:spPr>
          <a:xfrm rot="1183641">
            <a:off x="5396694" y="4953961"/>
            <a:ext cx="3600400" cy="1512168"/>
          </a:xfrm>
          <a:prstGeom prst="leftArrow">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56765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857250" y="1484784"/>
            <a:ext cx="7628916" cy="830997"/>
          </a:xfrm>
          <a:prstGeom prst="rect">
            <a:avLst/>
          </a:prstGeom>
        </p:spPr>
        <p:txBody>
          <a:bodyPr wrap="square">
            <a:spAutoFit/>
          </a:bodyPr>
          <a:lstStyle/>
          <a:p>
            <a:r>
              <a:rPr lang="en-GB" sz="4800" dirty="0" smtClean="0"/>
              <a:t>Change </a:t>
            </a:r>
            <a:r>
              <a:rPr lang="en-GB" sz="4800" dirty="0"/>
              <a:t>our </a:t>
            </a:r>
            <a:r>
              <a:rPr lang="en-GB" sz="4800" dirty="0" smtClean="0"/>
              <a:t>understanding</a:t>
            </a:r>
            <a:endParaRPr lang="en-GB" sz="4800" dirty="0"/>
          </a:p>
        </p:txBody>
      </p:sp>
      <p:pic>
        <p:nvPicPr>
          <p:cNvPr id="23556" name="Picture 4" descr="Image result for CHANG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7250" y="2854902"/>
            <a:ext cx="7628916" cy="381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0313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857250" y="1484784"/>
            <a:ext cx="7628916" cy="830997"/>
          </a:xfrm>
          <a:prstGeom prst="rect">
            <a:avLst/>
          </a:prstGeom>
        </p:spPr>
        <p:txBody>
          <a:bodyPr wrap="square">
            <a:spAutoFit/>
          </a:bodyPr>
          <a:lstStyle/>
          <a:p>
            <a:r>
              <a:rPr lang="en-GB" sz="4800" dirty="0" smtClean="0"/>
              <a:t>Change </a:t>
            </a:r>
            <a:r>
              <a:rPr lang="en-GB" sz="4800" dirty="0"/>
              <a:t>our </a:t>
            </a:r>
            <a:r>
              <a:rPr lang="en-GB" sz="4800" dirty="0" smtClean="0"/>
              <a:t>understanding</a:t>
            </a:r>
            <a:endParaRPr lang="en-GB" sz="4800" dirty="0"/>
          </a:p>
        </p:txBody>
      </p:sp>
      <p:sp>
        <p:nvSpPr>
          <p:cNvPr id="3" name="TextBox 2"/>
          <p:cNvSpPr txBox="1"/>
          <p:nvPr/>
        </p:nvSpPr>
        <p:spPr>
          <a:xfrm>
            <a:off x="-15974" y="2780928"/>
            <a:ext cx="2673828" cy="2308324"/>
          </a:xfrm>
          <a:prstGeom prst="rect">
            <a:avLst/>
          </a:prstGeom>
          <a:solidFill>
            <a:schemeClr val="bg1">
              <a:lumMod val="60000"/>
              <a:lumOff val="40000"/>
            </a:schemeClr>
          </a:solidFill>
        </p:spPr>
        <p:txBody>
          <a:bodyPr wrap="square" rtlCol="0">
            <a:spAutoFit/>
          </a:bodyPr>
          <a:lstStyle/>
          <a:p>
            <a:r>
              <a:rPr lang="en-GB" sz="4800" dirty="0" smtClean="0"/>
              <a:t>Of the Key theme </a:t>
            </a:r>
            <a:endParaRPr lang="en-GB" sz="4800" dirty="0"/>
          </a:p>
        </p:txBody>
      </p:sp>
      <p:pic>
        <p:nvPicPr>
          <p:cNvPr id="25602" name="Picture 2" descr="Image result for or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8297" y="3429000"/>
            <a:ext cx="3431431" cy="2287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70172" y="2769209"/>
            <a:ext cx="2673828" cy="1569660"/>
          </a:xfrm>
          <a:prstGeom prst="rect">
            <a:avLst/>
          </a:prstGeom>
          <a:solidFill>
            <a:schemeClr val="bg1">
              <a:lumMod val="60000"/>
              <a:lumOff val="40000"/>
            </a:schemeClr>
          </a:solidFill>
        </p:spPr>
        <p:txBody>
          <a:bodyPr wrap="square" rtlCol="0">
            <a:spAutoFit/>
          </a:bodyPr>
          <a:lstStyle/>
          <a:p>
            <a:r>
              <a:rPr lang="en-GB" sz="4800" dirty="0" smtClean="0"/>
              <a:t>Of diversity</a:t>
            </a:r>
            <a:endParaRPr lang="en-GB" sz="4800" dirty="0"/>
          </a:p>
        </p:txBody>
      </p:sp>
    </p:spTree>
    <p:extLst>
      <p:ext uri="{BB962C8B-B14F-4D97-AF65-F5344CB8AC3E}">
        <p14:creationId xmlns:p14="http://schemas.microsoft.com/office/powerpoint/2010/main" val="40403185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8" name="Right Arrow 7"/>
          <p:cNvSpPr/>
          <p:nvPr/>
        </p:nvSpPr>
        <p:spPr>
          <a:xfrm>
            <a:off x="539552" y="1628800"/>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55776" y="1412776"/>
            <a:ext cx="3240360" cy="136293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412776"/>
            <a:ext cx="3347864" cy="3046988"/>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A comparative judgement </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Lesser extent</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Greater extent</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More </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Less</a:t>
            </a:r>
          </a:p>
        </p:txBody>
      </p:sp>
    </p:spTree>
    <p:extLst>
      <p:ext uri="{BB962C8B-B14F-4D97-AF65-F5344CB8AC3E}">
        <p14:creationId xmlns:p14="http://schemas.microsoft.com/office/powerpoint/2010/main" val="19111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539552" y="2969506"/>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2397661"/>
            <a:ext cx="3347864" cy="2062103"/>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The 2</a:t>
            </a:r>
            <a:r>
              <a:rPr lang="en-GB" sz="3200" baseline="30000" dirty="0" smtClean="0">
                <a:latin typeface="Arial" panose="020B0604020202020204" pitchFamily="34" charset="0"/>
                <a:cs typeface="Arial" panose="020B0604020202020204" pitchFamily="34" charset="0"/>
              </a:rPr>
              <a:t>nd</a:t>
            </a:r>
            <a:r>
              <a:rPr lang="en-GB" sz="3200" dirty="0" smtClean="0">
                <a:latin typeface="Arial" panose="020B0604020202020204" pitchFamily="34" charset="0"/>
                <a:cs typeface="Arial" panose="020B0604020202020204" pitchFamily="34" charset="0"/>
              </a:rPr>
              <a:t> / newer (right hand side) of the pair – e.g. Casey</a:t>
            </a:r>
          </a:p>
        </p:txBody>
      </p:sp>
    </p:spTree>
    <p:extLst>
      <p:ext uri="{BB962C8B-B14F-4D97-AF65-F5344CB8AC3E}">
        <p14:creationId xmlns:p14="http://schemas.microsoft.com/office/powerpoint/2010/main" val="18149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563888" cy="3416320"/>
          </a:xfrm>
          <a:prstGeom prst="rect">
            <a:avLst/>
          </a:prstGeom>
          <a:solidFill>
            <a:srgbClr val="00B0F0"/>
          </a:solidFill>
        </p:spPr>
        <p:txBody>
          <a:bodyPr wrap="square" rtlCol="0">
            <a:spAutoFit/>
          </a:bodyPr>
          <a:lstStyle/>
          <a:p>
            <a:r>
              <a:rPr lang="en-GB" sz="5400" dirty="0" smtClean="0"/>
              <a:t>Classic = Sperry</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373259579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563888" cy="3416320"/>
          </a:xfrm>
          <a:prstGeom prst="rect">
            <a:avLst/>
          </a:prstGeom>
          <a:solidFill>
            <a:srgbClr val="00B0F0"/>
          </a:solidFill>
        </p:spPr>
        <p:txBody>
          <a:bodyPr wrap="square" rtlCol="0">
            <a:spAutoFit/>
          </a:bodyPr>
          <a:lstStyle/>
          <a:p>
            <a:r>
              <a:rPr lang="en-GB" sz="5400" dirty="0" smtClean="0"/>
              <a:t>Classic = Bandura</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5173962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563888" cy="3416320"/>
          </a:xfrm>
          <a:prstGeom prst="rect">
            <a:avLst/>
          </a:prstGeom>
          <a:solidFill>
            <a:srgbClr val="00B0F0"/>
          </a:solidFill>
        </p:spPr>
        <p:txBody>
          <a:bodyPr wrap="square" rtlCol="0">
            <a:spAutoFit/>
          </a:bodyPr>
          <a:lstStyle/>
          <a:p>
            <a:r>
              <a:rPr lang="en-GB" sz="5400" dirty="0" smtClean="0"/>
              <a:t>Classic = Milgram</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1024949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24745"/>
            <a:ext cx="8640638" cy="3139321"/>
          </a:xfrm>
          <a:prstGeom prst="rect">
            <a:avLst/>
          </a:prstGeom>
          <a:noFill/>
        </p:spPr>
        <p:txBody>
          <a:bodyPr wrap="square">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GB" sz="2200" dirty="0">
                <a:latin typeface="Arial" panose="020B0604020202020204" pitchFamily="34" charset="0"/>
              </a:rPr>
              <a:t>The amount of support therefore, that </a:t>
            </a:r>
          </a:p>
          <a:p>
            <a:pPr eaLnBrk="1" hangingPunct="1"/>
            <a:r>
              <a:rPr lang="en-GB" sz="2200" dirty="0">
                <a:latin typeface="Arial" panose="020B0604020202020204" pitchFamily="34" charset="0"/>
              </a:rPr>
              <a:t>    individual’s may require can vary from </a:t>
            </a:r>
          </a:p>
          <a:p>
            <a:pPr eaLnBrk="1" hangingPunct="1"/>
            <a:r>
              <a:rPr lang="en-GB" sz="2200" dirty="0">
                <a:latin typeface="Arial" panose="020B0604020202020204" pitchFamily="34" charset="0"/>
              </a:rPr>
              <a:t>    constant to occasional</a:t>
            </a:r>
          </a:p>
          <a:p>
            <a:pPr eaLnBrk="1" hangingPunct="1"/>
            <a:r>
              <a:rPr lang="en-GB" sz="2200" dirty="0">
                <a:latin typeface="Arial" panose="020B0604020202020204" pitchFamily="34" charset="0"/>
              </a:rPr>
              <a:t> </a:t>
            </a:r>
          </a:p>
          <a:p>
            <a:pPr eaLnBrk="1" hangingPunct="1">
              <a:buFont typeface="Arial" charset="0"/>
              <a:buChar char="•"/>
            </a:pPr>
            <a:r>
              <a:rPr lang="en-US" sz="2200" dirty="0">
                <a:latin typeface="Arial" panose="020B0604020202020204" pitchFamily="34" charset="0"/>
              </a:rPr>
              <a:t>Autism is a lifelong, developmental condition that affects the brain and it’s functions</a:t>
            </a:r>
          </a:p>
          <a:p>
            <a:pPr eaLnBrk="1" hangingPunct="1"/>
            <a:endParaRPr lang="en-GB" sz="2200" dirty="0">
              <a:latin typeface="Arial" panose="020B0604020202020204" pitchFamily="34" charset="0"/>
            </a:endParaRPr>
          </a:p>
          <a:p>
            <a:pPr eaLnBrk="1" hangingPunct="1">
              <a:buFont typeface="Arial" charset="0"/>
              <a:buChar char="•"/>
            </a:pPr>
            <a:r>
              <a:rPr lang="en-GB" sz="2200" dirty="0">
                <a:latin typeface="Arial" panose="020B0604020202020204" pitchFamily="34" charset="0"/>
              </a:rPr>
              <a:t>Autism not only affects the person but the people around them like their family, friends and carers.</a:t>
            </a:r>
          </a:p>
        </p:txBody>
      </p:sp>
      <p:pic>
        <p:nvPicPr>
          <p:cNvPr id="1229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4797425"/>
            <a:ext cx="174466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89275" y="4752975"/>
            <a:ext cx="19875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5963" y="4729163"/>
            <a:ext cx="2447925"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5" name="TextBox 2"/>
          <p:cNvSpPr txBox="1">
            <a:spLocks noChangeArrowheads="1"/>
          </p:cNvSpPr>
          <p:nvPr/>
        </p:nvSpPr>
        <p:spPr bwMode="auto">
          <a:xfrm>
            <a:off x="395288" y="6383338"/>
            <a:ext cx="828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GB" sz="1800" dirty="0">
                <a:latin typeface="Arial" panose="020B0604020202020204" pitchFamily="34" charset="0"/>
              </a:rPr>
              <a:t>        </a:t>
            </a:r>
            <a:r>
              <a:rPr lang="en-GB" sz="1800" dirty="0">
                <a:solidFill>
                  <a:srgbClr val="002060"/>
                </a:solidFill>
                <a:latin typeface="Arial" panose="020B0604020202020204" pitchFamily="34" charset="0"/>
              </a:rPr>
              <a:t>Support</a:t>
            </a:r>
            <a:r>
              <a:rPr lang="en-GB" sz="1800" dirty="0"/>
              <a:t>                      </a:t>
            </a:r>
            <a:r>
              <a:rPr lang="en-GB" sz="1800" dirty="0">
                <a:solidFill>
                  <a:srgbClr val="002060"/>
                </a:solidFill>
                <a:latin typeface="Arial" panose="020B0604020202020204" pitchFamily="34" charset="0"/>
              </a:rPr>
              <a:t>Lifelong Condition</a:t>
            </a:r>
            <a:r>
              <a:rPr lang="en-GB" sz="1800" dirty="0">
                <a:solidFill>
                  <a:srgbClr val="002060"/>
                </a:solidFill>
              </a:rPr>
              <a:t>          </a:t>
            </a:r>
            <a:r>
              <a:rPr lang="en-GB" sz="1800" dirty="0">
                <a:solidFill>
                  <a:srgbClr val="002060"/>
                </a:solidFill>
                <a:latin typeface="Arial" panose="020B0604020202020204" pitchFamily="34" charset="0"/>
              </a:rPr>
              <a:t>Family/Friends/Carers </a:t>
            </a:r>
          </a:p>
        </p:txBody>
      </p:sp>
      <p:pic>
        <p:nvPicPr>
          <p:cNvPr id="12296"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24328" y="1237103"/>
            <a:ext cx="1287236" cy="10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itle 1"/>
          <p:cNvSpPr txBox="1">
            <a:spLocks/>
          </p:cNvSpPr>
          <p:nvPr/>
        </p:nvSpPr>
        <p:spPr bwMode="auto">
          <a:xfrm>
            <a:off x="0" y="1"/>
            <a:ext cx="9144000" cy="1124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pPr algn="ctr" eaLnBrk="1" hangingPunct="1"/>
            <a:r>
              <a:rPr lang="en-GB" sz="4000" b="0" kern="0" dirty="0" smtClean="0">
                <a:solidFill>
                  <a:schemeClr val="tx1"/>
                </a:solidFill>
                <a:latin typeface="Arial" panose="020B0604020202020204" pitchFamily="34" charset="0"/>
              </a:rPr>
              <a:t>What we now understand by the term autism</a:t>
            </a:r>
            <a:endParaRPr lang="en-GB" sz="4000" b="0" kern="0" dirty="0">
              <a:solidFill>
                <a:schemeClr val="tx1"/>
              </a:solidFill>
              <a:latin typeface="Arial" panose="020B0604020202020204" pitchFamily="34" charset="0"/>
            </a:endParaRPr>
          </a:p>
        </p:txBody>
      </p:sp>
    </p:spTree>
    <p:extLst>
      <p:ext uri="{BB962C8B-B14F-4D97-AF65-F5344CB8AC3E}">
        <p14:creationId xmlns:p14="http://schemas.microsoft.com/office/powerpoint/2010/main" val="40051240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Freud</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23514778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Loftus</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27311843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516236" y="4029162"/>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3502166"/>
            <a:ext cx="3347864" cy="2062103"/>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From the 1</a:t>
            </a:r>
            <a:r>
              <a:rPr lang="en-GB" sz="3200" baseline="30000" dirty="0" smtClean="0">
                <a:latin typeface="Arial" panose="020B0604020202020204" pitchFamily="34" charset="0"/>
                <a:cs typeface="Arial" panose="020B0604020202020204" pitchFamily="34" charset="0"/>
              </a:rPr>
              <a:t>st</a:t>
            </a:r>
            <a:r>
              <a:rPr lang="en-GB" sz="3200" dirty="0" smtClean="0">
                <a:latin typeface="Arial" panose="020B0604020202020204" pitchFamily="34" charset="0"/>
                <a:cs typeface="Arial" panose="020B0604020202020204" pitchFamily="34" charset="0"/>
              </a:rPr>
              <a:t> / older (left hand side) study of the pair – e.g. Sperry</a:t>
            </a:r>
          </a:p>
        </p:txBody>
      </p:sp>
    </p:spTree>
    <p:extLst>
      <p:ext uri="{BB962C8B-B14F-4D97-AF65-F5344CB8AC3E}">
        <p14:creationId xmlns:p14="http://schemas.microsoft.com/office/powerpoint/2010/main" val="15388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Casey?</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4578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Maguire?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60861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Levine?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7014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Lee?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354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484908" y="5560207"/>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436096" y="4515882"/>
            <a:ext cx="3347864" cy="1569660"/>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The phrase between the pair of studies.</a:t>
            </a:r>
          </a:p>
        </p:txBody>
      </p:sp>
    </p:spTree>
    <p:extLst>
      <p:ext uri="{BB962C8B-B14F-4D97-AF65-F5344CB8AC3E}">
        <p14:creationId xmlns:p14="http://schemas.microsoft.com/office/powerpoint/2010/main" val="414108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Sperry</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149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2585323"/>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Freud</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53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p:cNvSpPr>
          <p:nvPr/>
        </p:nvSpPr>
        <p:spPr bwMode="auto">
          <a:xfrm>
            <a:off x="0" y="0"/>
            <a:ext cx="9144000" cy="980728"/>
          </a:xfrm>
          <a:prstGeom prst="rect">
            <a:avLst/>
          </a:prstGeom>
          <a:solidFill>
            <a:srgbClr val="FFFF00"/>
          </a:solidFill>
          <a:ln>
            <a:noFill/>
          </a:ln>
          <a:extLst/>
        </p:spPr>
        <p:txBody>
          <a:bodyPr anchor="ctr"/>
          <a:lstStyle/>
          <a:p>
            <a:r>
              <a:rPr lang="en-GB" sz="3200" dirty="0">
                <a:latin typeface="Arial" panose="020B0604020202020204" pitchFamily="34" charset="0"/>
              </a:rPr>
              <a:t>What we know about autism: Facts and Figures</a:t>
            </a:r>
          </a:p>
        </p:txBody>
      </p:sp>
      <p:sp>
        <p:nvSpPr>
          <p:cNvPr id="3" name="TextBox 2"/>
          <p:cNvSpPr txBox="1"/>
          <p:nvPr/>
        </p:nvSpPr>
        <p:spPr>
          <a:xfrm>
            <a:off x="358775" y="2349500"/>
            <a:ext cx="8459788" cy="5908675"/>
          </a:xfrm>
          <a:prstGeom prst="rect">
            <a:avLst/>
          </a:prstGeom>
          <a:noFill/>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endParaRPr lang="en-GB" sz="2200" dirty="0">
              <a:latin typeface="Arial" panose="020B0604020202020204" pitchFamily="34" charset="0"/>
            </a:endParaRPr>
          </a:p>
          <a:p>
            <a:pPr eaLnBrk="1" hangingPunct="1">
              <a:buFont typeface="Arial" charset="0"/>
              <a:buChar char="•"/>
            </a:pPr>
            <a:endParaRPr lang="en-GB" sz="2000" dirty="0">
              <a:latin typeface="Arial" panose="020B0604020202020204" pitchFamily="34" charset="0"/>
            </a:endParaRPr>
          </a:p>
          <a:p>
            <a:pPr eaLnBrk="1" hangingPunct="1">
              <a:buFont typeface="Arial" charset="0"/>
              <a:buChar char="•"/>
            </a:pPr>
            <a:r>
              <a:rPr lang="en-GB" sz="2200" dirty="0">
                <a:latin typeface="Arial" panose="020B0604020202020204" pitchFamily="34" charset="0"/>
              </a:rPr>
              <a:t>The number of children known to have autism has increased dramatically since the 1980</a:t>
            </a:r>
            <a:r>
              <a:rPr lang="ja-JP" altLang="en-GB" sz="2200" dirty="0">
                <a:latin typeface="Arial" panose="020B0604020202020204" pitchFamily="34" charset="0"/>
              </a:rPr>
              <a:t>’</a:t>
            </a:r>
            <a:r>
              <a:rPr lang="en-GB" sz="2200" dirty="0">
                <a:latin typeface="Arial" panose="020B0604020202020204" pitchFamily="34" charset="0"/>
              </a:rPr>
              <a:t>s due to changes in diagnostic practice, yet many people still remain undiagnosed and without support</a:t>
            </a:r>
          </a:p>
          <a:p>
            <a:pPr eaLnBrk="1" hangingPunct="1">
              <a:buFont typeface="Arial" charset="0"/>
              <a:buChar char="•"/>
            </a:pPr>
            <a:endParaRPr lang="en-GB" sz="2000" dirty="0">
              <a:latin typeface="Arial" panose="020B0604020202020204" pitchFamily="34" charset="0"/>
            </a:endParaRPr>
          </a:p>
          <a:p>
            <a:pPr eaLnBrk="1" hangingPunct="1">
              <a:buFont typeface="Arial" charset="0"/>
              <a:buChar char="•"/>
            </a:pPr>
            <a:r>
              <a:rPr lang="en-GB" sz="2200" dirty="0">
                <a:latin typeface="Arial" panose="020B0604020202020204" pitchFamily="34" charset="0"/>
              </a:rPr>
              <a:t>It is estimated that at least </a:t>
            </a:r>
            <a:r>
              <a:rPr lang="en-GB" sz="2200" b="1" dirty="0">
                <a:latin typeface="Arial" panose="020B0604020202020204" pitchFamily="34" charset="0"/>
              </a:rPr>
              <a:t>4 times more </a:t>
            </a:r>
            <a:r>
              <a:rPr lang="en-GB" sz="2200" b="1" dirty="0" smtClean="0">
                <a:latin typeface="Arial" panose="020B0604020202020204" pitchFamily="34" charset="0"/>
              </a:rPr>
              <a:t>males </a:t>
            </a:r>
            <a:endParaRPr lang="en-GB" sz="2200" b="1" dirty="0">
              <a:latin typeface="Arial" panose="020B0604020202020204" pitchFamily="34" charset="0"/>
            </a:endParaRPr>
          </a:p>
          <a:p>
            <a:pPr eaLnBrk="1" hangingPunct="1"/>
            <a:r>
              <a:rPr lang="en-GB" sz="2200" dirty="0">
                <a:latin typeface="Arial" panose="020B0604020202020204" pitchFamily="34" charset="0"/>
              </a:rPr>
              <a:t>    than females are diagnosed with autism, </a:t>
            </a:r>
          </a:p>
          <a:p>
            <a:pPr eaLnBrk="1" hangingPunct="1"/>
            <a:r>
              <a:rPr lang="en-GB" sz="2200" dirty="0">
                <a:latin typeface="Arial" panose="020B0604020202020204" pitchFamily="34" charset="0"/>
              </a:rPr>
              <a:t>    and around a third of people with a </a:t>
            </a:r>
          </a:p>
          <a:p>
            <a:pPr eaLnBrk="1" hangingPunct="1"/>
            <a:r>
              <a:rPr lang="en-GB" sz="2200" dirty="0">
                <a:latin typeface="Arial" panose="020B0604020202020204" pitchFamily="34" charset="0"/>
              </a:rPr>
              <a:t>    learning disability may also have autism.</a:t>
            </a:r>
          </a:p>
          <a:p>
            <a:pPr eaLnBrk="1" hangingPunct="1">
              <a:buFont typeface="Arial" charset="0"/>
              <a:buChar char="•"/>
            </a:pPr>
            <a:endParaRPr lang="en-GB" sz="2200" dirty="0">
              <a:latin typeface="Arial" panose="020B0604020202020204" pitchFamily="34" charset="0"/>
            </a:endParaRPr>
          </a:p>
          <a:p>
            <a:pPr eaLnBrk="1" hangingPunct="1">
              <a:buFont typeface="Arial" charset="0"/>
              <a:buChar char="•"/>
            </a:pPr>
            <a:endParaRPr lang="en-GB" sz="2400" dirty="0">
              <a:latin typeface="Arial" panose="020B0604020202020204" pitchFamily="34" charset="0"/>
            </a:endParaRPr>
          </a:p>
          <a:p>
            <a:pPr eaLnBrk="1" hangingPunct="1">
              <a:buFont typeface="Arial" charset="0"/>
              <a:buChar char="•"/>
            </a:pPr>
            <a:endParaRPr lang="en-GB" sz="2400" dirty="0">
              <a:latin typeface="Arial" panose="020B0604020202020204" pitchFamily="34" charset="0"/>
            </a:endParaRPr>
          </a:p>
          <a:p>
            <a:pPr eaLnBrk="1" hangingPunct="1"/>
            <a:endParaRPr lang="en-GB" sz="2400" dirty="0">
              <a:latin typeface="Arial" panose="020B0604020202020204" pitchFamily="34" charset="0"/>
            </a:endParaRPr>
          </a:p>
          <a:p>
            <a:pPr eaLnBrk="1" hangingPunct="1"/>
            <a:endParaRPr lang="en-GB" sz="2400" dirty="0">
              <a:latin typeface="Arial" panose="020B0604020202020204" pitchFamily="34" charset="0"/>
            </a:endParaRPr>
          </a:p>
          <a:p>
            <a:pPr eaLnBrk="1" hangingPunct="1"/>
            <a:endParaRPr lang="en-GB" dirty="0"/>
          </a:p>
        </p:txBody>
      </p:sp>
      <p:sp>
        <p:nvSpPr>
          <p:cNvPr id="13316" name="TextBox 1"/>
          <p:cNvSpPr txBox="1">
            <a:spLocks noChangeArrowheads="1"/>
          </p:cNvSpPr>
          <p:nvPr/>
        </p:nvSpPr>
        <p:spPr bwMode="auto">
          <a:xfrm>
            <a:off x="2339975" y="1484313"/>
            <a:ext cx="66246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GB" sz="2400" dirty="0">
                <a:latin typeface="Arial" panose="020B0604020202020204" pitchFamily="34" charset="0"/>
              </a:rPr>
              <a:t>Autism affects about 700,000 people in the United Kingdom, which equates to 1:100 of the population (National Autistic Society, 2014).</a:t>
            </a:r>
          </a:p>
        </p:txBody>
      </p:sp>
      <p:pic>
        <p:nvPicPr>
          <p:cNvPr id="13317" name="Content Placeholder 3"/>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55650" y="1295400"/>
            <a:ext cx="1316038" cy="1674813"/>
          </a:xfrm>
          <a:ln>
            <a:solidFill>
              <a:srgbClr val="FFFFCC"/>
            </a:solidFill>
            <a:miter lim="800000"/>
            <a:headEnd/>
            <a:tailEnd/>
          </a:ln>
        </p:spPr>
      </p:pic>
      <p:pic>
        <p:nvPicPr>
          <p:cNvPr id="13318" name="Picture 6" descr="\\FileServer\Reach\Reach\Resources\photosymbols\Photosymbol3\hires_images\Group-15.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43663" y="4602163"/>
            <a:ext cx="25939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51570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Loftus</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0368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Milgram</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0759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15974" y="1196752"/>
            <a:ext cx="9159974" cy="1569660"/>
          </a:xfrm>
          <a:prstGeom prst="rect">
            <a:avLst/>
          </a:prstGeom>
        </p:spPr>
        <p:txBody>
          <a:bodyPr wrap="square">
            <a:spAutoFit/>
          </a:bodyPr>
          <a:lstStyle/>
          <a:p>
            <a:pPr algn="ctr"/>
            <a:r>
              <a:rPr lang="en-GB" sz="4800" dirty="0"/>
              <a:t>How does the study change our </a:t>
            </a:r>
            <a:r>
              <a:rPr lang="en-GB" sz="4800" dirty="0" smtClean="0"/>
              <a:t>understanding of diversity?</a:t>
            </a:r>
            <a:endParaRPr lang="en-GB" sz="4800" dirty="0"/>
          </a:p>
        </p:txBody>
      </p:sp>
      <p:pic>
        <p:nvPicPr>
          <p:cNvPr id="23554" name="Picture 2" descr="Image result for diversit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0856"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5007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15974" y="1196752"/>
            <a:ext cx="9159974" cy="1569660"/>
          </a:xfrm>
          <a:prstGeom prst="rect">
            <a:avLst/>
          </a:prstGeom>
        </p:spPr>
        <p:txBody>
          <a:bodyPr wrap="square">
            <a:spAutoFit/>
          </a:bodyPr>
          <a:lstStyle/>
          <a:p>
            <a:pPr algn="ctr"/>
            <a:r>
              <a:rPr lang="en-GB" sz="4800" dirty="0"/>
              <a:t>How does the study change our </a:t>
            </a:r>
            <a:r>
              <a:rPr lang="en-GB" sz="4800" dirty="0" smtClean="0"/>
              <a:t>understanding of diversity?</a:t>
            </a:r>
            <a:endParaRPr lang="en-GB" sz="4800" dirty="0"/>
          </a:p>
        </p:txBody>
      </p:sp>
      <p:pic>
        <p:nvPicPr>
          <p:cNvPr id="6" name="Picture 5"/>
          <p:cNvPicPr>
            <a:picLocks noChangeAspect="1"/>
          </p:cNvPicPr>
          <p:nvPr/>
        </p:nvPicPr>
        <p:blipFill rotWithShape="1">
          <a:blip r:embed="rId2"/>
          <a:srcRect l="38188" t="47047" r="39664" b="11610"/>
          <a:stretch/>
        </p:blipFill>
        <p:spPr>
          <a:xfrm>
            <a:off x="5292080" y="2825552"/>
            <a:ext cx="2880320" cy="4032448"/>
          </a:xfrm>
          <a:prstGeom prst="rect">
            <a:avLst/>
          </a:prstGeom>
        </p:spPr>
      </p:pic>
      <p:sp>
        <p:nvSpPr>
          <p:cNvPr id="3" name="Right Arrow 2"/>
          <p:cNvSpPr/>
          <p:nvPr/>
        </p:nvSpPr>
        <p:spPr>
          <a:xfrm rot="921286">
            <a:off x="2008813" y="5625193"/>
            <a:ext cx="3240360" cy="878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006190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15974" y="1196752"/>
            <a:ext cx="5308054" cy="3785652"/>
          </a:xfrm>
          <a:prstGeom prst="rect">
            <a:avLst/>
          </a:prstGeom>
        </p:spPr>
        <p:txBody>
          <a:bodyPr wrap="square">
            <a:spAutoFit/>
          </a:bodyPr>
          <a:lstStyle/>
          <a:p>
            <a:pPr algn="ctr"/>
            <a:r>
              <a:rPr lang="en-GB" sz="8000" dirty="0" smtClean="0"/>
              <a:t>What is individual diversity?</a:t>
            </a:r>
            <a:endParaRPr lang="en-GB" sz="8000" dirty="0"/>
          </a:p>
        </p:txBody>
      </p:sp>
      <p:pic>
        <p:nvPicPr>
          <p:cNvPr id="6" name="Picture 5"/>
          <p:cNvPicPr>
            <a:picLocks noChangeAspect="1"/>
          </p:cNvPicPr>
          <p:nvPr/>
        </p:nvPicPr>
        <p:blipFill rotWithShape="1">
          <a:blip r:embed="rId2"/>
          <a:srcRect l="38188" t="47047" r="39664" b="11610"/>
          <a:stretch/>
        </p:blipFill>
        <p:spPr>
          <a:xfrm>
            <a:off x="5292080" y="2825552"/>
            <a:ext cx="2880320" cy="4032448"/>
          </a:xfrm>
          <a:prstGeom prst="rect">
            <a:avLst/>
          </a:prstGeom>
        </p:spPr>
      </p:pic>
      <p:sp>
        <p:nvSpPr>
          <p:cNvPr id="3" name="Right Arrow 2"/>
          <p:cNvSpPr/>
          <p:nvPr/>
        </p:nvSpPr>
        <p:spPr>
          <a:xfrm rot="921286">
            <a:off x="2008813" y="5625193"/>
            <a:ext cx="3240360" cy="878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71598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15974" y="1196752"/>
            <a:ext cx="5308054" cy="3785652"/>
          </a:xfrm>
          <a:prstGeom prst="rect">
            <a:avLst/>
          </a:prstGeom>
        </p:spPr>
        <p:txBody>
          <a:bodyPr wrap="square">
            <a:spAutoFit/>
          </a:bodyPr>
          <a:lstStyle/>
          <a:p>
            <a:pPr algn="ctr"/>
            <a:r>
              <a:rPr lang="en-GB" sz="8000" dirty="0" smtClean="0"/>
              <a:t>What is social diversity?</a:t>
            </a:r>
            <a:endParaRPr lang="en-GB" sz="8000" dirty="0"/>
          </a:p>
        </p:txBody>
      </p:sp>
      <p:pic>
        <p:nvPicPr>
          <p:cNvPr id="6" name="Picture 5"/>
          <p:cNvPicPr>
            <a:picLocks noChangeAspect="1"/>
          </p:cNvPicPr>
          <p:nvPr/>
        </p:nvPicPr>
        <p:blipFill rotWithShape="1">
          <a:blip r:embed="rId2"/>
          <a:srcRect l="38188" t="47047" r="39664" b="11610"/>
          <a:stretch/>
        </p:blipFill>
        <p:spPr>
          <a:xfrm>
            <a:off x="5292080" y="2825552"/>
            <a:ext cx="2880320" cy="4032448"/>
          </a:xfrm>
          <a:prstGeom prst="rect">
            <a:avLst/>
          </a:prstGeom>
        </p:spPr>
      </p:pic>
      <p:sp>
        <p:nvSpPr>
          <p:cNvPr id="3" name="Right Arrow 2"/>
          <p:cNvSpPr/>
          <p:nvPr/>
        </p:nvSpPr>
        <p:spPr>
          <a:xfrm rot="921286">
            <a:off x="2008813" y="5625193"/>
            <a:ext cx="3240360" cy="878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53933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a:t>
            </a:r>
            <a:endParaRPr lang="en-GB" dirty="0"/>
          </a:p>
        </p:txBody>
      </p:sp>
      <p:sp>
        <p:nvSpPr>
          <p:cNvPr id="2" name="Rectangle 1"/>
          <p:cNvSpPr/>
          <p:nvPr/>
        </p:nvSpPr>
        <p:spPr>
          <a:xfrm>
            <a:off x="-15974" y="1196752"/>
            <a:ext cx="5308054" cy="3785652"/>
          </a:xfrm>
          <a:prstGeom prst="rect">
            <a:avLst/>
          </a:prstGeom>
        </p:spPr>
        <p:txBody>
          <a:bodyPr wrap="square">
            <a:spAutoFit/>
          </a:bodyPr>
          <a:lstStyle/>
          <a:p>
            <a:pPr algn="ctr"/>
            <a:r>
              <a:rPr lang="en-GB" sz="8000" dirty="0" smtClean="0"/>
              <a:t>What is cultural diversity?</a:t>
            </a:r>
            <a:endParaRPr lang="en-GB" sz="8000" dirty="0"/>
          </a:p>
        </p:txBody>
      </p:sp>
      <p:pic>
        <p:nvPicPr>
          <p:cNvPr id="6" name="Picture 5"/>
          <p:cNvPicPr>
            <a:picLocks noChangeAspect="1"/>
          </p:cNvPicPr>
          <p:nvPr/>
        </p:nvPicPr>
        <p:blipFill rotWithShape="1">
          <a:blip r:embed="rId2"/>
          <a:srcRect l="38188" t="47047" r="39664" b="11610"/>
          <a:stretch/>
        </p:blipFill>
        <p:spPr>
          <a:xfrm>
            <a:off x="5292080" y="2825552"/>
            <a:ext cx="2880320" cy="4032448"/>
          </a:xfrm>
          <a:prstGeom prst="rect">
            <a:avLst/>
          </a:prstGeom>
        </p:spPr>
      </p:pic>
      <p:sp>
        <p:nvSpPr>
          <p:cNvPr id="3" name="Right Arrow 2"/>
          <p:cNvSpPr/>
          <p:nvPr/>
        </p:nvSpPr>
        <p:spPr>
          <a:xfrm rot="921286">
            <a:off x="2008813" y="5625193"/>
            <a:ext cx="3240360" cy="878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244565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 of diversity?</a:t>
            </a:r>
            <a:endParaRPr lang="en-GB" dirty="0"/>
          </a:p>
        </p:txBody>
      </p:sp>
      <p:sp>
        <p:nvSpPr>
          <p:cNvPr id="2" name="Rectangle 1"/>
          <p:cNvSpPr/>
          <p:nvPr/>
        </p:nvSpPr>
        <p:spPr>
          <a:xfrm>
            <a:off x="-15974" y="1196752"/>
            <a:ext cx="9159974" cy="3785652"/>
          </a:xfrm>
          <a:prstGeom prst="rect">
            <a:avLst/>
          </a:prstGeom>
        </p:spPr>
        <p:txBody>
          <a:bodyPr wrap="square">
            <a:spAutoFit/>
          </a:bodyPr>
          <a:lstStyle/>
          <a:p>
            <a:pPr algn="ctr"/>
            <a:r>
              <a:rPr lang="en-GB" sz="4000" dirty="0"/>
              <a:t>Both studies develop an understanding of why behaviour may differ among people. Baron-Cohen -  lack of </a:t>
            </a:r>
            <a:r>
              <a:rPr lang="en-GB" sz="4000" dirty="0" err="1"/>
              <a:t>ToM</a:t>
            </a:r>
            <a:r>
              <a:rPr lang="en-GB" sz="4000" dirty="0"/>
              <a:t> leads to changes in behaviour over a lifetime; Freud - why some experience phobias for a shorter period of time </a:t>
            </a:r>
          </a:p>
        </p:txBody>
      </p:sp>
      <p:pic>
        <p:nvPicPr>
          <p:cNvPr id="23554" name="Picture 2" descr="Image result for diversit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96155" y="4982404"/>
            <a:ext cx="3535715"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404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How does the study change our understanding of diversity?</a:t>
            </a:r>
            <a:endParaRPr lang="en-GB" dirty="0"/>
          </a:p>
        </p:txBody>
      </p:sp>
      <p:sp>
        <p:nvSpPr>
          <p:cNvPr id="2" name="Rectangle 1"/>
          <p:cNvSpPr/>
          <p:nvPr/>
        </p:nvSpPr>
        <p:spPr>
          <a:xfrm>
            <a:off x="-15974" y="1196752"/>
            <a:ext cx="9159974" cy="3785652"/>
          </a:xfrm>
          <a:prstGeom prst="rect">
            <a:avLst/>
          </a:prstGeom>
        </p:spPr>
        <p:txBody>
          <a:bodyPr wrap="square">
            <a:spAutoFit/>
          </a:bodyPr>
          <a:lstStyle/>
          <a:p>
            <a:pPr algn="ctr"/>
            <a:r>
              <a:rPr lang="en-GB" sz="4000" dirty="0"/>
              <a:t>Baron Cohen’s study was carried out in the UK and suggests that autism can be explained in the same way (lack of </a:t>
            </a:r>
            <a:r>
              <a:rPr lang="en-GB" sz="4000" dirty="0" err="1"/>
              <a:t>ToM</a:t>
            </a:r>
            <a:r>
              <a:rPr lang="en-GB" sz="4000" dirty="0"/>
              <a:t>) across other cultures however, like Freud, this research only focused on one culture (Austria).</a:t>
            </a:r>
          </a:p>
        </p:txBody>
      </p:sp>
      <p:pic>
        <p:nvPicPr>
          <p:cNvPr id="23554" name="Picture 2" descr="Image result for diversit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96155" y="4982404"/>
            <a:ext cx="3535715"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8183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Classwork practice</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8188" t="47047" r="39664" b="11610"/>
          <a:stretch/>
        </p:blipFill>
        <p:spPr>
          <a:xfrm>
            <a:off x="323528" y="1772816"/>
            <a:ext cx="2160240" cy="3024336"/>
          </a:xfrm>
          <a:prstGeom prst="rect">
            <a:avLst/>
          </a:prstGeom>
        </p:spPr>
      </p:pic>
      <p:sp>
        <p:nvSpPr>
          <p:cNvPr id="6" name="12-Point Star 5"/>
          <p:cNvSpPr/>
          <p:nvPr/>
        </p:nvSpPr>
        <p:spPr>
          <a:xfrm>
            <a:off x="6732200" y="1772816"/>
            <a:ext cx="2411760" cy="1660509"/>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26</a:t>
            </a:r>
            <a:endParaRPr lang="en-GB" sz="3600" dirty="0"/>
          </a:p>
        </p:txBody>
      </p:sp>
      <p:pic>
        <p:nvPicPr>
          <p:cNvPr id="4" name="Picture 3"/>
          <p:cNvPicPr>
            <a:picLocks noChangeAspect="1"/>
          </p:cNvPicPr>
          <p:nvPr/>
        </p:nvPicPr>
        <p:blipFill rotWithShape="1">
          <a:blip r:embed="rId3"/>
          <a:srcRect l="30067" t="21454" r="31543" b="6689"/>
          <a:stretch/>
        </p:blipFill>
        <p:spPr>
          <a:xfrm>
            <a:off x="2627784" y="1340768"/>
            <a:ext cx="3744416" cy="5256584"/>
          </a:xfrm>
          <a:prstGeom prst="rect">
            <a:avLst/>
          </a:prstGeom>
        </p:spPr>
      </p:pic>
      <p:sp>
        <p:nvSpPr>
          <p:cNvPr id="7" name="Left Arrow 6"/>
          <p:cNvSpPr/>
          <p:nvPr/>
        </p:nvSpPr>
        <p:spPr>
          <a:xfrm rot="20364927">
            <a:off x="5396694" y="4953961"/>
            <a:ext cx="3600400" cy="1512168"/>
          </a:xfrm>
          <a:prstGeom prst="leftArrow">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6829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p:cNvSpPr>
          <p:nvPr/>
        </p:nvSpPr>
        <p:spPr bwMode="auto">
          <a:xfrm>
            <a:off x="0" y="0"/>
            <a:ext cx="9144000" cy="865188"/>
          </a:xfrm>
          <a:prstGeom prst="rect">
            <a:avLst/>
          </a:prstGeom>
          <a:solidFill>
            <a:srgbClr val="FFFF00"/>
          </a:solidFill>
          <a:ln>
            <a:noFill/>
          </a:ln>
          <a:extLst/>
        </p:spPr>
        <p:txBody>
          <a:bodyPr anchor="ctr"/>
          <a:lstStyle/>
          <a:p>
            <a:pPr algn="ctr"/>
            <a:r>
              <a:rPr lang="en-GB" sz="3200" dirty="0">
                <a:latin typeface="Arial" panose="020B0604020202020204" pitchFamily="34" charset="0"/>
              </a:rPr>
              <a:t>What we know about autism: Facts and figures</a:t>
            </a:r>
          </a:p>
        </p:txBody>
      </p:sp>
      <p:sp>
        <p:nvSpPr>
          <p:cNvPr id="3" name="TextBox 2"/>
          <p:cNvSpPr txBox="1"/>
          <p:nvPr/>
        </p:nvSpPr>
        <p:spPr>
          <a:xfrm>
            <a:off x="0" y="865189"/>
            <a:ext cx="7972425" cy="4431983"/>
          </a:xfrm>
          <a:prstGeom prst="rect">
            <a:avLst/>
          </a:prstGeom>
          <a:noFill/>
        </p:spPr>
        <p:txBody>
          <a:bodyPr wrap="square">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sz="2800" dirty="0">
                <a:latin typeface="Arial" panose="020B0604020202020204" pitchFamily="34" charset="0"/>
              </a:rPr>
              <a:t>Autism affects </a:t>
            </a:r>
            <a:r>
              <a:rPr lang="en-US" sz="2800" b="1" dirty="0">
                <a:latin typeface="Arial" panose="020B0604020202020204" pitchFamily="34" charset="0"/>
              </a:rPr>
              <a:t>communication</a:t>
            </a:r>
            <a:r>
              <a:rPr lang="en-US" sz="2800" dirty="0">
                <a:latin typeface="Arial" panose="020B0604020202020204" pitchFamily="34" charset="0"/>
              </a:rPr>
              <a:t>. The brain </a:t>
            </a:r>
          </a:p>
          <a:p>
            <a:pPr eaLnBrk="1" hangingPunct="1"/>
            <a:r>
              <a:rPr lang="en-US" sz="2800" dirty="0">
                <a:latin typeface="Arial" panose="020B0604020202020204" pitchFamily="34" charset="0"/>
              </a:rPr>
              <a:t>    sees </a:t>
            </a:r>
            <a:r>
              <a:rPr lang="en-US" sz="2800" dirty="0" smtClean="0">
                <a:latin typeface="Arial" panose="020B0604020202020204" pitchFamily="34" charset="0"/>
              </a:rPr>
              <a:t>things </a:t>
            </a:r>
            <a:r>
              <a:rPr lang="en-US" sz="2800" dirty="0">
                <a:latin typeface="Arial" panose="020B0604020202020204" pitchFamily="34" charset="0"/>
              </a:rPr>
              <a:t>differently, and it works differently</a:t>
            </a:r>
          </a:p>
          <a:p>
            <a:pPr eaLnBrk="1" hangingPunct="1"/>
            <a:r>
              <a:rPr lang="en-US" sz="1000" dirty="0">
                <a:latin typeface="Arial" panose="020B0604020202020204" pitchFamily="34" charset="0"/>
              </a:rPr>
              <a:t> </a:t>
            </a:r>
          </a:p>
          <a:p>
            <a:pPr eaLnBrk="1" hangingPunct="1">
              <a:buFont typeface="Arial" charset="0"/>
              <a:buChar char="•"/>
            </a:pPr>
            <a:r>
              <a:rPr lang="en-GB" sz="2800" dirty="0">
                <a:latin typeface="Arial" panose="020B0604020202020204" pitchFamily="34" charset="0"/>
              </a:rPr>
              <a:t>The cause of autism is not known and there </a:t>
            </a:r>
          </a:p>
          <a:p>
            <a:pPr eaLnBrk="1" hangingPunct="1"/>
            <a:r>
              <a:rPr lang="en-GB" sz="2800" dirty="0">
                <a:latin typeface="Arial" panose="020B0604020202020204" pitchFamily="34" charset="0"/>
              </a:rPr>
              <a:t>    is </a:t>
            </a:r>
            <a:r>
              <a:rPr lang="en-GB" sz="2800" b="1" dirty="0">
                <a:latin typeface="Arial" panose="020B0604020202020204" pitchFamily="34" charset="0"/>
              </a:rPr>
              <a:t>no cure</a:t>
            </a:r>
          </a:p>
          <a:p>
            <a:pPr eaLnBrk="1" hangingPunct="1">
              <a:buFont typeface="Arial" charset="0"/>
              <a:buChar char="•"/>
            </a:pPr>
            <a:endParaRPr lang="en-GB" sz="1000" dirty="0">
              <a:latin typeface="Arial" panose="020B0604020202020204" pitchFamily="34" charset="0"/>
            </a:endParaRPr>
          </a:p>
          <a:p>
            <a:pPr eaLnBrk="1" hangingPunct="1">
              <a:buFont typeface="Arial" charset="0"/>
              <a:buChar char="•"/>
            </a:pPr>
            <a:r>
              <a:rPr lang="en-GB" sz="2800" dirty="0">
                <a:latin typeface="Arial" panose="020B0604020202020204" pitchFamily="34" charset="0"/>
              </a:rPr>
              <a:t>Autism can affect anyone, anywhere in the world.</a:t>
            </a:r>
            <a:r>
              <a:rPr lang="en-US" sz="2800" dirty="0">
                <a:latin typeface="Arial" panose="020B0604020202020204" pitchFamily="34" charset="0"/>
              </a:rPr>
              <a:t> All people with autism share a difficulty making sense of the world</a:t>
            </a:r>
          </a:p>
          <a:p>
            <a:pPr eaLnBrk="1" hangingPunct="1">
              <a:buFont typeface="Arial" charset="0"/>
              <a:buChar char="•"/>
            </a:pPr>
            <a:endParaRPr lang="en-US" sz="1000" dirty="0">
              <a:latin typeface="Arial" panose="020B0604020202020204" pitchFamily="34" charset="0"/>
            </a:endParaRPr>
          </a:p>
          <a:p>
            <a:pPr eaLnBrk="1" hangingPunct="1">
              <a:buFont typeface="Arial" charset="0"/>
              <a:buChar char="•"/>
            </a:pPr>
            <a:r>
              <a:rPr lang="en-US" sz="2800" dirty="0">
                <a:latin typeface="Arial" panose="020B0604020202020204" pitchFamily="34" charset="0"/>
              </a:rPr>
              <a:t>Autism affects all and does not discriminate across sex, ethnic origin, country or class.</a:t>
            </a:r>
            <a:endParaRPr lang="en-GB" sz="2800" dirty="0">
              <a:latin typeface="Arial" panose="020B0604020202020204" pitchFamily="34" charset="0"/>
            </a:endParaRPr>
          </a:p>
        </p:txBody>
      </p:sp>
      <p:pic>
        <p:nvPicPr>
          <p:cNvPr id="1434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88125" y="4987925"/>
            <a:ext cx="230505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1"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6296" y="2295367"/>
            <a:ext cx="1779587"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2" name="Picture 6" descr="\\FileServer\Reach\Reach\Resources\photosymbols\Photosymbol3\hires_images\Map_Worl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71875" y="5297172"/>
            <a:ext cx="20002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FileServer\Reach\Reach\Resources\photosymbols\Photosymbol3\hires_images\Fill_form_together2.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0113" y="5300663"/>
            <a:ext cx="1727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5227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Individual Differences Area</a:t>
            </a:r>
            <a:endParaRPr lang="en-GB"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23" t="20052" r="10743" b="17447"/>
          <a:stretch/>
        </p:blipFill>
        <p:spPr bwMode="auto">
          <a:xfrm>
            <a:off x="-59865" y="984182"/>
            <a:ext cx="9189092" cy="55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1679" y="1556792"/>
            <a:ext cx="7437547" cy="4893647"/>
          </a:xfrm>
          <a:prstGeom prst="rect">
            <a:avLst/>
          </a:prstGeom>
          <a:solidFill>
            <a:srgbClr val="EAEAEA"/>
          </a:solidFill>
        </p:spPr>
        <p:txBody>
          <a:bodyPr wrap="square" rtlCol="0">
            <a:spAutoFit/>
          </a:bodyPr>
          <a:lstStyle/>
          <a:p>
            <a:r>
              <a:rPr lang="en-GB" sz="2400" dirty="0" smtClean="0"/>
              <a:t>Case studies OR experiments</a:t>
            </a:r>
          </a:p>
          <a:p>
            <a:endParaRPr lang="en-GB" sz="2400" dirty="0"/>
          </a:p>
          <a:p>
            <a:r>
              <a:rPr lang="en-GB" sz="2400" dirty="0" smtClean="0"/>
              <a:t>Primary OR secondary data</a:t>
            </a:r>
          </a:p>
          <a:p>
            <a:endParaRPr lang="en-GB" sz="2400" dirty="0"/>
          </a:p>
          <a:p>
            <a:r>
              <a:rPr lang="en-GB" sz="2400" dirty="0" smtClean="0"/>
              <a:t>Debrief OR Protection from psychological harm</a:t>
            </a:r>
          </a:p>
          <a:p>
            <a:endParaRPr lang="en-GB" sz="2400" dirty="0" smtClean="0"/>
          </a:p>
          <a:p>
            <a:r>
              <a:rPr lang="en-GB" sz="2400" dirty="0" smtClean="0"/>
              <a:t>Opportunity OR Self-selected / snowball</a:t>
            </a:r>
          </a:p>
          <a:p>
            <a:endParaRPr lang="en-GB" sz="2400" dirty="0" smtClean="0"/>
          </a:p>
          <a:p>
            <a:r>
              <a:rPr lang="en-GB" sz="2400" dirty="0" smtClean="0"/>
              <a:t>Large OR Small</a:t>
            </a:r>
          </a:p>
          <a:p>
            <a:endParaRPr lang="en-GB" sz="2400" dirty="0"/>
          </a:p>
          <a:p>
            <a:r>
              <a:rPr lang="en-GB" sz="2400" dirty="0" smtClean="0"/>
              <a:t>Inter-rater OR split half</a:t>
            </a:r>
          </a:p>
          <a:p>
            <a:endParaRPr lang="en-GB" sz="2400" dirty="0" smtClean="0"/>
          </a:p>
          <a:p>
            <a:r>
              <a:rPr lang="en-GB" sz="2400" dirty="0" smtClean="0"/>
              <a:t>Has OR Lacks ecological validity</a:t>
            </a:r>
            <a:endParaRPr lang="en-GB" sz="2400" dirty="0"/>
          </a:p>
        </p:txBody>
      </p:sp>
      <p:sp>
        <p:nvSpPr>
          <p:cNvPr id="5" name="12-Point Star 4"/>
          <p:cNvSpPr/>
          <p:nvPr/>
        </p:nvSpPr>
        <p:spPr>
          <a:xfrm>
            <a:off x="6190117" y="744296"/>
            <a:ext cx="2987784" cy="2449143"/>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28</a:t>
            </a:r>
            <a:endParaRPr lang="en-GB" sz="3600" dirty="0"/>
          </a:p>
        </p:txBody>
      </p:sp>
    </p:spTree>
    <p:extLst>
      <p:ext uri="{BB962C8B-B14F-4D97-AF65-F5344CB8AC3E}">
        <p14:creationId xmlns:p14="http://schemas.microsoft.com/office/powerpoint/2010/main" val="21007860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Individual Differences Area</a:t>
            </a:r>
            <a:endParaRPr lang="en-GB"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23" t="20052" r="10743" b="17447"/>
          <a:stretch/>
        </p:blipFill>
        <p:spPr bwMode="auto">
          <a:xfrm>
            <a:off x="-59865" y="984182"/>
            <a:ext cx="9189092" cy="55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1680" y="1556792"/>
            <a:ext cx="7200800" cy="4832092"/>
          </a:xfrm>
          <a:prstGeom prst="rect">
            <a:avLst/>
          </a:prstGeom>
          <a:noFill/>
        </p:spPr>
        <p:txBody>
          <a:bodyPr wrap="square" rtlCol="0">
            <a:spAutoFit/>
          </a:bodyPr>
          <a:lstStyle/>
          <a:p>
            <a:r>
              <a:rPr lang="en-GB" sz="2800" dirty="0" smtClean="0"/>
              <a:t>Case studies</a:t>
            </a:r>
            <a:endParaRPr lang="en-GB" sz="2800" dirty="0"/>
          </a:p>
          <a:p>
            <a:endParaRPr lang="en-GB" sz="2800" dirty="0" smtClean="0"/>
          </a:p>
          <a:p>
            <a:r>
              <a:rPr lang="en-GB" sz="2800" dirty="0" smtClean="0"/>
              <a:t>Primary</a:t>
            </a:r>
          </a:p>
          <a:p>
            <a:r>
              <a:rPr lang="en-GB" sz="2800" dirty="0" smtClean="0"/>
              <a:t>Protection from psychological harm</a:t>
            </a:r>
          </a:p>
          <a:p>
            <a:endParaRPr lang="en-GB" sz="2800" dirty="0"/>
          </a:p>
          <a:p>
            <a:r>
              <a:rPr lang="en-GB" sz="2800" dirty="0" smtClean="0"/>
              <a:t>Self-selected / snowball</a:t>
            </a:r>
          </a:p>
          <a:p>
            <a:endParaRPr lang="en-GB" sz="2800" dirty="0"/>
          </a:p>
          <a:p>
            <a:r>
              <a:rPr lang="en-GB" sz="2800" dirty="0" smtClean="0"/>
              <a:t>Small – idiographic</a:t>
            </a:r>
          </a:p>
          <a:p>
            <a:r>
              <a:rPr lang="en-GB" sz="2800" dirty="0" smtClean="0"/>
              <a:t>Inter-</a:t>
            </a:r>
            <a:r>
              <a:rPr lang="en-GB" sz="2800" dirty="0" err="1" smtClean="0"/>
              <a:t>rater</a:t>
            </a:r>
            <a:endParaRPr lang="en-GB" sz="2800" dirty="0" smtClean="0"/>
          </a:p>
          <a:p>
            <a:endParaRPr lang="en-GB" sz="2800" dirty="0"/>
          </a:p>
          <a:p>
            <a:r>
              <a:rPr lang="en-GB" sz="2800" dirty="0" smtClean="0"/>
              <a:t>May lack ecological validity</a:t>
            </a:r>
            <a:endParaRPr lang="en-GB" sz="2800" dirty="0"/>
          </a:p>
        </p:txBody>
      </p:sp>
    </p:spTree>
    <p:extLst>
      <p:ext uri="{BB962C8B-B14F-4D97-AF65-F5344CB8AC3E}">
        <p14:creationId xmlns:p14="http://schemas.microsoft.com/office/powerpoint/2010/main" val="39006676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Individual Differences Area</a:t>
            </a:r>
            <a:endParaRPr lang="en-GB"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23" t="20052" r="10743" b="17447"/>
          <a:stretch/>
        </p:blipFill>
        <p:spPr bwMode="auto">
          <a:xfrm>
            <a:off x="-59865" y="984182"/>
            <a:ext cx="9189092" cy="55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1679" y="1556792"/>
            <a:ext cx="7437547" cy="4801314"/>
          </a:xfrm>
          <a:prstGeom prst="rect">
            <a:avLst/>
          </a:prstGeom>
          <a:noFill/>
        </p:spPr>
        <p:txBody>
          <a:bodyPr wrap="square" rtlCol="0">
            <a:spAutoFit/>
          </a:bodyPr>
          <a:lstStyle/>
          <a:p>
            <a:r>
              <a:rPr lang="en-GB" dirty="0" smtClean="0"/>
              <a:t>Case studies = Unique behaviour cannot be studied in lots of people at the same time.</a:t>
            </a:r>
          </a:p>
          <a:p>
            <a:r>
              <a:rPr lang="en-GB" dirty="0" smtClean="0"/>
              <a:t>Primary data = information about their unique behaviour usually comes straight from the person themselves</a:t>
            </a:r>
          </a:p>
          <a:p>
            <a:endParaRPr lang="en-GB" dirty="0"/>
          </a:p>
          <a:p>
            <a:r>
              <a:rPr lang="en-GB" dirty="0" smtClean="0"/>
              <a:t>Protection from psychological harm = knowing that they have abnormality</a:t>
            </a:r>
          </a:p>
          <a:p>
            <a:endParaRPr lang="en-GB" dirty="0"/>
          </a:p>
          <a:p>
            <a:r>
              <a:rPr lang="en-GB" dirty="0" smtClean="0"/>
              <a:t>Self-selected / snowball = it is rare to find people with abnormalities all in the same place at the same time</a:t>
            </a:r>
          </a:p>
          <a:p>
            <a:endParaRPr lang="en-GB" dirty="0"/>
          </a:p>
          <a:p>
            <a:r>
              <a:rPr lang="en-GB" dirty="0" smtClean="0"/>
              <a:t>Small = idiographic because the behaviour studied is unique</a:t>
            </a:r>
          </a:p>
          <a:p>
            <a:endParaRPr lang="en-GB" dirty="0"/>
          </a:p>
          <a:p>
            <a:r>
              <a:rPr lang="en-GB" dirty="0" smtClean="0"/>
              <a:t>Inter-rater = checking the diagnosis between different psychologists</a:t>
            </a:r>
          </a:p>
          <a:p>
            <a:endParaRPr lang="en-GB" dirty="0"/>
          </a:p>
          <a:p>
            <a:endParaRPr lang="en-GB" dirty="0" smtClean="0"/>
          </a:p>
          <a:p>
            <a:r>
              <a:rPr lang="en-GB" dirty="0" smtClean="0"/>
              <a:t>May lack ecological validity = the tasks may not have mundane realism</a:t>
            </a:r>
            <a:endParaRPr lang="en-GB" dirty="0"/>
          </a:p>
        </p:txBody>
      </p:sp>
    </p:spTree>
    <p:extLst>
      <p:ext uri="{BB962C8B-B14F-4D97-AF65-F5344CB8AC3E}">
        <p14:creationId xmlns:p14="http://schemas.microsoft.com/office/powerpoint/2010/main" val="329512426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2276872"/>
          </a:xfrm>
          <a:solidFill>
            <a:srgbClr val="FFFF00"/>
          </a:solidFill>
          <a:ln>
            <a:noFill/>
          </a:ln>
        </p:spPr>
        <p:txBody>
          <a:bodyPr>
            <a:normAutofit/>
          </a:bodyPr>
          <a:lstStyle/>
          <a:p>
            <a:r>
              <a:rPr lang="en-GB" dirty="0" smtClean="0">
                <a:solidFill>
                  <a:schemeClr val="tx1"/>
                </a:solidFill>
              </a:rPr>
              <a:t>Exit Question: What is your strategy to answer Paper 2 Section C Apply your knowledge questions?</a:t>
            </a:r>
            <a:endParaRPr lang="en-GB" dirty="0">
              <a:solidFill>
                <a:schemeClr val="tx1"/>
              </a:solidFill>
            </a:endParaRPr>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t="24802" r="18304" b="18452"/>
          <a:stretch/>
        </p:blipFill>
        <p:spPr bwMode="auto">
          <a:xfrm>
            <a:off x="827584" y="2204864"/>
            <a:ext cx="6912768" cy="4707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03004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980728"/>
          </a:xfrm>
          <a:solidFill>
            <a:srgbClr val="FFFF00"/>
          </a:solidFill>
          <a:ln>
            <a:noFill/>
          </a:ln>
        </p:spPr>
        <p:txBody>
          <a:bodyPr>
            <a:normAutofit/>
          </a:bodyPr>
          <a:lstStyle/>
          <a:p>
            <a:r>
              <a:rPr lang="en-GB" sz="3600" dirty="0" smtClean="0">
                <a:solidFill>
                  <a:schemeClr val="tx1"/>
                </a:solidFill>
              </a:rPr>
              <a:t>Starter Task: Similarities and Differences</a:t>
            </a:r>
            <a:endParaRPr lang="en-GB" sz="3600" dirty="0">
              <a:solidFill>
                <a:schemeClr val="tx1"/>
              </a:solidFill>
            </a:endParaRPr>
          </a:p>
        </p:txBody>
      </p:sp>
      <p:graphicFrame>
        <p:nvGraphicFramePr>
          <p:cNvPr id="2" name="Diagram 1"/>
          <p:cNvGraphicFramePr/>
          <p:nvPr>
            <p:extLst>
              <p:ext uri="{D42A27DB-BD31-4B8C-83A1-F6EECF244321}">
                <p14:modId xmlns:p14="http://schemas.microsoft.com/office/powerpoint/2010/main" val="967115269"/>
              </p:ext>
            </p:extLst>
          </p:nvPr>
        </p:nvGraphicFramePr>
        <p:xfrm>
          <a:off x="1524000" y="1397000"/>
          <a:ext cx="762000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79512" y="1268760"/>
            <a:ext cx="1944216" cy="923330"/>
          </a:xfrm>
          <a:prstGeom prst="rect">
            <a:avLst/>
          </a:prstGeom>
          <a:solidFill>
            <a:srgbClr val="00B0F0"/>
          </a:solidFill>
        </p:spPr>
        <p:txBody>
          <a:bodyPr wrap="square" rtlCol="0">
            <a:spAutoFit/>
          </a:bodyPr>
          <a:lstStyle/>
          <a:p>
            <a:r>
              <a:rPr lang="en-GB" dirty="0" smtClean="0"/>
              <a:t>Difficulties with social communication</a:t>
            </a:r>
            <a:endParaRPr lang="en-GB" dirty="0"/>
          </a:p>
        </p:txBody>
      </p:sp>
      <p:sp>
        <p:nvSpPr>
          <p:cNvPr id="6" name="TextBox 5"/>
          <p:cNvSpPr txBox="1"/>
          <p:nvPr/>
        </p:nvSpPr>
        <p:spPr>
          <a:xfrm>
            <a:off x="179512" y="2314221"/>
            <a:ext cx="1944216" cy="923330"/>
          </a:xfrm>
          <a:prstGeom prst="rect">
            <a:avLst/>
          </a:prstGeom>
          <a:solidFill>
            <a:srgbClr val="00B0F0"/>
          </a:solidFill>
        </p:spPr>
        <p:txBody>
          <a:bodyPr wrap="square" rtlCol="0">
            <a:spAutoFit/>
          </a:bodyPr>
          <a:lstStyle/>
          <a:p>
            <a:r>
              <a:rPr lang="en-GB" dirty="0" smtClean="0"/>
              <a:t>Difficulties with social imagination</a:t>
            </a:r>
            <a:endParaRPr lang="en-GB" dirty="0"/>
          </a:p>
        </p:txBody>
      </p:sp>
      <p:sp>
        <p:nvSpPr>
          <p:cNvPr id="7" name="TextBox 6"/>
          <p:cNvSpPr txBox="1"/>
          <p:nvPr/>
        </p:nvSpPr>
        <p:spPr>
          <a:xfrm>
            <a:off x="152443" y="3429000"/>
            <a:ext cx="1944216" cy="646331"/>
          </a:xfrm>
          <a:prstGeom prst="rect">
            <a:avLst/>
          </a:prstGeom>
          <a:solidFill>
            <a:srgbClr val="00B0F0"/>
          </a:solidFill>
        </p:spPr>
        <p:txBody>
          <a:bodyPr wrap="square" rtlCol="0">
            <a:spAutoFit/>
          </a:bodyPr>
          <a:lstStyle/>
          <a:p>
            <a:r>
              <a:rPr lang="en-GB" dirty="0" smtClean="0"/>
              <a:t>Difficulties with social interaction</a:t>
            </a:r>
            <a:endParaRPr lang="en-GB" dirty="0"/>
          </a:p>
        </p:txBody>
      </p:sp>
      <p:sp>
        <p:nvSpPr>
          <p:cNvPr id="8" name="TextBox 7"/>
          <p:cNvSpPr txBox="1"/>
          <p:nvPr/>
        </p:nvSpPr>
        <p:spPr>
          <a:xfrm>
            <a:off x="179512" y="4293096"/>
            <a:ext cx="720080" cy="369332"/>
          </a:xfrm>
          <a:prstGeom prst="rect">
            <a:avLst/>
          </a:prstGeom>
          <a:solidFill>
            <a:srgbClr val="00B0F0"/>
          </a:solidFill>
        </p:spPr>
        <p:txBody>
          <a:bodyPr wrap="square" rtlCol="0">
            <a:spAutoFit/>
          </a:bodyPr>
          <a:lstStyle/>
          <a:p>
            <a:r>
              <a:rPr lang="en-GB" dirty="0" smtClean="0"/>
              <a:t>Tics</a:t>
            </a:r>
            <a:endParaRPr lang="en-GB" dirty="0"/>
          </a:p>
        </p:txBody>
      </p:sp>
      <p:sp>
        <p:nvSpPr>
          <p:cNvPr id="9" name="TextBox 8"/>
          <p:cNvSpPr txBox="1"/>
          <p:nvPr/>
        </p:nvSpPr>
        <p:spPr>
          <a:xfrm>
            <a:off x="152443" y="4869160"/>
            <a:ext cx="1944216" cy="646331"/>
          </a:xfrm>
          <a:prstGeom prst="rect">
            <a:avLst/>
          </a:prstGeom>
          <a:solidFill>
            <a:srgbClr val="00B0F0"/>
          </a:solidFill>
        </p:spPr>
        <p:txBody>
          <a:bodyPr wrap="square" rtlCol="0">
            <a:spAutoFit/>
          </a:bodyPr>
          <a:lstStyle/>
          <a:p>
            <a:r>
              <a:rPr lang="en-GB" dirty="0" smtClean="0"/>
              <a:t>Frontal lobe of the brain</a:t>
            </a:r>
            <a:endParaRPr lang="en-GB" dirty="0"/>
          </a:p>
        </p:txBody>
      </p:sp>
      <p:sp>
        <p:nvSpPr>
          <p:cNvPr id="10" name="TextBox 9"/>
          <p:cNvSpPr txBox="1"/>
          <p:nvPr/>
        </p:nvSpPr>
        <p:spPr>
          <a:xfrm>
            <a:off x="152443" y="5661248"/>
            <a:ext cx="1944216" cy="369332"/>
          </a:xfrm>
          <a:prstGeom prst="rect">
            <a:avLst/>
          </a:prstGeom>
          <a:solidFill>
            <a:srgbClr val="00B0F0"/>
          </a:solidFill>
        </p:spPr>
        <p:txBody>
          <a:bodyPr wrap="square" rtlCol="0">
            <a:spAutoFit/>
          </a:bodyPr>
          <a:lstStyle/>
          <a:p>
            <a:r>
              <a:rPr lang="en-GB" dirty="0" smtClean="0"/>
              <a:t>Anxiety disorder</a:t>
            </a:r>
            <a:endParaRPr lang="en-GB" dirty="0"/>
          </a:p>
        </p:txBody>
      </p:sp>
      <p:sp>
        <p:nvSpPr>
          <p:cNvPr id="11" name="TextBox 10"/>
          <p:cNvSpPr txBox="1"/>
          <p:nvPr/>
        </p:nvSpPr>
        <p:spPr>
          <a:xfrm>
            <a:off x="152443" y="6165304"/>
            <a:ext cx="1251205" cy="646331"/>
          </a:xfrm>
          <a:prstGeom prst="rect">
            <a:avLst/>
          </a:prstGeom>
          <a:solidFill>
            <a:srgbClr val="00B0F0"/>
          </a:solidFill>
        </p:spPr>
        <p:txBody>
          <a:bodyPr wrap="square" rtlCol="0">
            <a:spAutoFit/>
          </a:bodyPr>
          <a:lstStyle/>
          <a:p>
            <a:r>
              <a:rPr lang="en-GB" dirty="0" smtClean="0"/>
              <a:t>Learning disability</a:t>
            </a:r>
            <a:endParaRPr lang="en-GB" dirty="0"/>
          </a:p>
        </p:txBody>
      </p:sp>
    </p:spTree>
    <p:extLst>
      <p:ext uri="{BB962C8B-B14F-4D97-AF65-F5344CB8AC3E}">
        <p14:creationId xmlns:p14="http://schemas.microsoft.com/office/powerpoint/2010/main" val="227649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3.12139E-6 L 0.41354 0.15307 " pathEditMode="relative" rAng="0" ptsTypes="AA">
                                      <p:cBhvr>
                                        <p:cTn id="6" dur="2000" fill="hold"/>
                                        <p:tgtEl>
                                          <p:spTgt spid="3"/>
                                        </p:tgtEl>
                                        <p:attrNameLst>
                                          <p:attrName>ppt_x</p:attrName>
                                          <p:attrName>ppt_y</p:attrName>
                                        </p:attrNameLst>
                                      </p:cBhvr>
                                      <p:rCtr x="20677" y="765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94444E-6 -1.84971E-6 L 0.16944 0.29457 " pathEditMode="relative" rAng="0" ptsTypes="AA">
                                      <p:cBhvr>
                                        <p:cTn id="10" dur="2000" fill="hold"/>
                                        <p:tgtEl>
                                          <p:spTgt spid="6"/>
                                        </p:tgtEl>
                                        <p:attrNameLst>
                                          <p:attrName>ppt_x</p:attrName>
                                          <p:attrName>ppt_y</p:attrName>
                                        </p:attrNameLst>
                                      </p:cBhvr>
                                      <p:rCtr x="8472" y="14728"/>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3.33333E-6 1.6185E-6 L 0.40069 -0.03653 " pathEditMode="relative" rAng="0" ptsTypes="AA">
                                      <p:cBhvr>
                                        <p:cTn id="14" dur="2000" fill="hold"/>
                                        <p:tgtEl>
                                          <p:spTgt spid="7"/>
                                        </p:tgtEl>
                                        <p:attrNameLst>
                                          <p:attrName>ppt_x</p:attrName>
                                          <p:attrName>ppt_y</p:attrName>
                                        </p:attrNameLst>
                                      </p:cBhvr>
                                      <p:rCtr x="20035" y="-1827"/>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22222E-6 -3.12139E-6 L 0.67725 -0.19445 " pathEditMode="relative" rAng="0" ptsTypes="AA">
                                      <p:cBhvr>
                                        <p:cTn id="18" dur="2000" fill="hold"/>
                                        <p:tgtEl>
                                          <p:spTgt spid="8"/>
                                        </p:tgtEl>
                                        <p:attrNameLst>
                                          <p:attrName>ppt_x</p:attrName>
                                          <p:attrName>ppt_y</p:attrName>
                                        </p:attrNameLst>
                                      </p:cBhvr>
                                      <p:rCtr x="33854" y="-9734"/>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3.33333E-6 6.35838E-7 L 0.39288 -0.10983 " pathEditMode="relative" rAng="0" ptsTypes="AA">
                                      <p:cBhvr>
                                        <p:cTn id="22" dur="2000" fill="hold"/>
                                        <p:tgtEl>
                                          <p:spTgt spid="9"/>
                                        </p:tgtEl>
                                        <p:attrNameLst>
                                          <p:attrName>ppt_x</p:attrName>
                                          <p:attrName>ppt_y</p:attrName>
                                        </p:attrNameLst>
                                      </p:cBhvr>
                                      <p:rCtr x="19635" y="-5503"/>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3.33333E-6 5.20231E-7 L 0.58177 -0.08971 " pathEditMode="relative" rAng="0" ptsTypes="AA">
                                      <p:cBhvr>
                                        <p:cTn id="26" dur="2000" fill="hold"/>
                                        <p:tgtEl>
                                          <p:spTgt spid="10"/>
                                        </p:tgtEl>
                                        <p:attrNameLst>
                                          <p:attrName>ppt_x</p:attrName>
                                          <p:attrName>ppt_y</p:attrName>
                                        </p:attrNameLst>
                                      </p:cBhvr>
                                      <p:rCtr x="29080" y="-4486"/>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5.55556E-7 -1.09827E-6 L 0.20226 -0.53988 " pathEditMode="relative" rAng="0" ptsTypes="AA">
                                      <p:cBhvr>
                                        <p:cTn id="30" dur="2000" fill="hold"/>
                                        <p:tgtEl>
                                          <p:spTgt spid="11"/>
                                        </p:tgtEl>
                                        <p:attrNameLst>
                                          <p:attrName>ppt_x</p:attrName>
                                          <p:attrName>ppt_y</p:attrName>
                                        </p:attrNameLst>
                                      </p:cBhvr>
                                      <p:rCtr x="10104" y="-270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3" y="2178439"/>
            <a:ext cx="2931357" cy="23306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129" y="1437743"/>
            <a:ext cx="623731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800" b="1" dirty="0" smtClean="0"/>
              <a:t>Learning Objectives</a:t>
            </a:r>
          </a:p>
          <a:p>
            <a:r>
              <a:rPr lang="en-GB" sz="2800" b="1" dirty="0" smtClean="0"/>
              <a:t>AO1</a:t>
            </a:r>
            <a:r>
              <a:rPr lang="en-GB" sz="2800" b="1" dirty="0"/>
              <a:t>: Knowledge and understanding</a:t>
            </a:r>
            <a:endParaRPr lang="en-GB" sz="2800" dirty="0"/>
          </a:p>
          <a:p>
            <a:pPr lvl="0"/>
            <a:r>
              <a:rPr lang="en-GB" sz="2800" dirty="0"/>
              <a:t>to know the 5 key features of Baron Cohen’s study</a:t>
            </a:r>
            <a:r>
              <a:rPr lang="en-GB" sz="2800" b="1" dirty="0"/>
              <a:t> </a:t>
            </a:r>
            <a:endParaRPr lang="en-GB" sz="2800" dirty="0"/>
          </a:p>
          <a:p>
            <a:r>
              <a:rPr lang="en-GB" sz="2800" b="1" dirty="0"/>
              <a:t>AO2: Application of knowledge</a:t>
            </a:r>
            <a:endParaRPr lang="en-GB" sz="2800" dirty="0"/>
          </a:p>
          <a:p>
            <a:pPr lvl="0"/>
            <a:r>
              <a:rPr lang="en-GB" sz="2800" dirty="0"/>
              <a:t>Apply knowledge of BC’s study to individual scenario</a:t>
            </a:r>
          </a:p>
          <a:p>
            <a:r>
              <a:rPr lang="en-GB" sz="2800" b="1" dirty="0"/>
              <a:t>AO3: Analysis and evaluation</a:t>
            </a:r>
            <a:endParaRPr lang="en-GB" sz="2800" dirty="0"/>
          </a:p>
          <a:p>
            <a:r>
              <a:rPr lang="en-GB" sz="2800" dirty="0"/>
              <a:t>Critique BC’s study, strengths and weaknesses of the interventions for autism.</a:t>
            </a:r>
            <a:endParaRPr kumimoji="0" lang="en-GB" altLang="en-US" sz="20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83089160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3" y="2178439"/>
            <a:ext cx="2931357" cy="23306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129" y="1253073"/>
            <a:ext cx="623731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ea typeface="Calibri" pitchFamily="34" charset="0"/>
                <a:cs typeface="Arial" pitchFamily="34" charset="0"/>
              </a:rPr>
              <a:t>When Stacey went over to her new friend Chelsea’s house, she met Chelsea’s four year-old brother, Shawn. </a:t>
            </a:r>
          </a:p>
          <a:p>
            <a:pPr marL="0" marR="0" lvl="0" indent="0" algn="l" defTabSz="914400" rtl="0" eaLnBrk="1" fontAlgn="base" latinLnBrk="0" hangingPunct="1">
              <a:lnSpc>
                <a:spcPct val="100000"/>
              </a:lnSpc>
              <a:spcBef>
                <a:spcPct val="0"/>
              </a:spcBef>
              <a:spcAft>
                <a:spcPct val="0"/>
              </a:spcAft>
              <a:buClrTx/>
              <a:buSzTx/>
              <a:buFontTx/>
              <a:buNone/>
              <a:tabLst/>
            </a:pPr>
            <a:endParaRPr lang="en-GB" altLang="en-US" sz="2400" dirty="0">
              <a:solidFill>
                <a:srgbClr val="000000"/>
              </a:solidFill>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ea typeface="Calibri" pitchFamily="34" charset="0"/>
                <a:cs typeface="Arial" pitchFamily="34" charset="0"/>
              </a:rPr>
              <a:t>“Hi,” said Stacey, smiling. Shawn looked at her but didn’t say anything. Then he turned back to a toy he was holding. </a:t>
            </a:r>
          </a:p>
          <a:p>
            <a:pPr marL="0" marR="0" lvl="0" indent="0" algn="l" defTabSz="914400" rtl="0" eaLnBrk="1" fontAlgn="base" latinLnBrk="0" hangingPunct="1">
              <a:lnSpc>
                <a:spcPct val="100000"/>
              </a:lnSpc>
              <a:spcBef>
                <a:spcPct val="0"/>
              </a:spcBef>
              <a:spcAft>
                <a:spcPct val="0"/>
              </a:spcAft>
              <a:buClrTx/>
              <a:buSzTx/>
              <a:buFontTx/>
              <a:buNone/>
              <a:tabLst/>
            </a:pPr>
            <a:endParaRPr lang="en-GB" altLang="en-US" sz="2400" dirty="0">
              <a:solidFill>
                <a:srgbClr val="000000"/>
              </a:solidFill>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ea typeface="Calibri" pitchFamily="34" charset="0"/>
                <a:cs typeface="Arial" pitchFamily="34" charset="0"/>
              </a:rPr>
              <a:t>Later, in Chelsea’s room, Stacey said, “I don’t think your brother likes me.” </a:t>
            </a:r>
            <a:endParaRPr kumimoji="0" lang="en-GB" altLang="en-US"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rgbClr val="000000"/>
                </a:solidFill>
                <a:effectLst/>
                <a:ea typeface="Calibri" pitchFamily="34" charset="0"/>
                <a:cs typeface="Arial" pitchFamily="34" charset="0"/>
              </a:rPr>
              <a:t>“It’ not your fault,” said Chelsea. “It’s not that he doesn’t like you — Shawn has autism and it’s hard for him to talk sometimes. But I can show you how to play with him, if you want.” </a:t>
            </a:r>
            <a:endParaRPr kumimoji="0" lang="en-GB" altLang="en-US"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71545542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3" y="2178439"/>
            <a:ext cx="2931357" cy="23306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129" y="1437740"/>
            <a:ext cx="623731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a:buFont typeface="+mj-lt"/>
              <a:buAutoNum type="arabicPeriod"/>
            </a:pPr>
            <a:r>
              <a:rPr lang="en-GB" sz="2400" dirty="0"/>
              <a:t>Identify one psychological issue raised by the above source. Support your answer with evidence from the source. [3]</a:t>
            </a:r>
          </a:p>
          <a:p>
            <a:pPr marL="457200" indent="-457200">
              <a:buFont typeface="+mj-lt"/>
              <a:buAutoNum type="arabicPeriod"/>
            </a:pPr>
            <a:endParaRPr lang="en-GB" sz="2400" dirty="0"/>
          </a:p>
          <a:p>
            <a:pPr marL="457200" lvl="0" indent="-457200">
              <a:buFont typeface="+mj-lt"/>
              <a:buAutoNum type="arabicPeriod"/>
            </a:pPr>
            <a:r>
              <a:rPr lang="en-GB" sz="2400" dirty="0" smtClean="0"/>
              <a:t>Outline </a:t>
            </a:r>
            <a:r>
              <a:rPr lang="en-GB" sz="2400" dirty="0"/>
              <a:t>psychological research and how it relates to the issue you have identified [6]</a:t>
            </a:r>
          </a:p>
          <a:p>
            <a:pPr marL="457200" indent="-457200">
              <a:buFont typeface="+mj-lt"/>
              <a:buAutoNum type="arabicPeriod"/>
            </a:pPr>
            <a:endParaRPr lang="en-GB" sz="2400" dirty="0"/>
          </a:p>
          <a:p>
            <a:pPr marL="457200" lvl="0" indent="-457200">
              <a:buFont typeface="+mj-lt"/>
              <a:buAutoNum type="arabicPeriod"/>
            </a:pPr>
            <a:r>
              <a:rPr lang="en-GB" sz="2400" dirty="0"/>
              <a:t>Explain how the situation could be managed by Chelsea and Shawn. [6]</a:t>
            </a:r>
          </a:p>
          <a:p>
            <a:pPr marL="457200" indent="-457200">
              <a:buFont typeface="+mj-lt"/>
              <a:buAutoNum type="arabicPeriod"/>
            </a:pPr>
            <a:endParaRPr lang="en-GB" sz="2400" dirty="0"/>
          </a:p>
          <a:p>
            <a:pPr marL="457200" lvl="0" indent="-457200">
              <a:buFont typeface="+mj-lt"/>
              <a:buAutoNum type="arabicPeriod"/>
            </a:pPr>
            <a:r>
              <a:rPr lang="en-GB" sz="2400" dirty="0"/>
              <a:t>Evaluate your suggestions in Q3. [10]</a:t>
            </a:r>
          </a:p>
          <a:p>
            <a:pPr marL="457200" indent="-457200">
              <a:buFont typeface="+mj-lt"/>
              <a:buAutoNum type="arabicPeriod"/>
            </a:pPr>
            <a:endParaRPr lang="en-GB" sz="2400" dirty="0"/>
          </a:p>
        </p:txBody>
      </p:sp>
    </p:spTree>
    <p:extLst>
      <p:ext uri="{BB962C8B-B14F-4D97-AF65-F5344CB8AC3E}">
        <p14:creationId xmlns:p14="http://schemas.microsoft.com/office/powerpoint/2010/main" val="254057959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36140" y="4173"/>
            <a:ext cx="913598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3200" b="1" dirty="0"/>
              <a:t>Identify one psychological issue raised by the above source. Support your answer with evidence from the source. [3</a:t>
            </a:r>
            <a:r>
              <a:rPr lang="en-GB" sz="3200" b="1" dirty="0" smtClean="0"/>
              <a:t>]</a:t>
            </a:r>
          </a:p>
          <a:p>
            <a:pPr lvl="0"/>
            <a:endParaRPr lang="en-GB" sz="3200" dirty="0"/>
          </a:p>
          <a:p>
            <a:pPr marL="342900" lvl="0" indent="-342900">
              <a:buFont typeface="Wingdings" panose="05000000000000000000" pitchFamily="2" charset="2"/>
              <a:buChar char="ü"/>
            </a:pPr>
            <a:r>
              <a:rPr lang="en-GB" sz="3200" dirty="0" smtClean="0"/>
              <a:t>WHAT is the issue? </a:t>
            </a:r>
            <a:endParaRPr lang="en-GB" sz="3200" dirty="0"/>
          </a:p>
          <a:p>
            <a:pPr marL="342900" lvl="0" indent="-342900">
              <a:buFont typeface="Wingdings" panose="05000000000000000000" pitchFamily="2" charset="2"/>
              <a:buChar char="ü"/>
            </a:pPr>
            <a:r>
              <a:rPr lang="en-GB" sz="3200" dirty="0" smtClean="0"/>
              <a:t>Explain </a:t>
            </a:r>
            <a:r>
              <a:rPr lang="en-GB" sz="3200" dirty="0"/>
              <a:t>WHY it is an </a:t>
            </a:r>
            <a:r>
              <a:rPr lang="en-GB" sz="3200" dirty="0" smtClean="0"/>
              <a:t>issue</a:t>
            </a:r>
            <a:endParaRPr lang="en-GB" sz="3200" dirty="0"/>
          </a:p>
          <a:p>
            <a:pPr marL="342900" lvl="0" indent="-342900">
              <a:buFont typeface="Wingdings" panose="05000000000000000000" pitchFamily="2" charset="2"/>
              <a:buChar char="ü"/>
            </a:pPr>
            <a:r>
              <a:rPr lang="en-GB" sz="3200" dirty="0" smtClean="0"/>
              <a:t>Give a quote</a:t>
            </a:r>
            <a:endParaRPr lang="en-GB" sz="3200" dirty="0"/>
          </a:p>
          <a:p>
            <a:r>
              <a:rPr lang="en-GB" sz="3200" dirty="0"/>
              <a:t> </a:t>
            </a:r>
          </a:p>
          <a:p>
            <a:r>
              <a:rPr lang="en-GB" sz="3200" b="1" dirty="0"/>
              <a:t>Quotes from the source</a:t>
            </a:r>
            <a:endParaRPr lang="en-GB" sz="3200" dirty="0"/>
          </a:p>
          <a:p>
            <a:pPr marL="342900" lvl="0" indent="-342900">
              <a:buFont typeface="Arial" panose="020B0604020202020204" pitchFamily="34" charset="0"/>
              <a:buChar char="•"/>
            </a:pPr>
            <a:r>
              <a:rPr lang="en-GB" sz="3200" dirty="0"/>
              <a:t>Shawn has autism and it’s hard for him to talk sometimes </a:t>
            </a:r>
          </a:p>
          <a:p>
            <a:pPr marL="342900" indent="-342900">
              <a:buFont typeface="Arial" panose="020B0604020202020204" pitchFamily="34" charset="0"/>
              <a:buChar char="•"/>
            </a:pPr>
            <a:r>
              <a:rPr lang="en-GB" sz="3200" dirty="0"/>
              <a:t>Shawn looked at her but didn’t say anything</a:t>
            </a:r>
          </a:p>
        </p:txBody>
      </p:sp>
      <p:pic>
        <p:nvPicPr>
          <p:cNvPr id="14338" name="Picture 2" descr="Image result for iss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1" y="1803891"/>
            <a:ext cx="3491880" cy="14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6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629" y="2420888"/>
            <a:ext cx="2931357" cy="23306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012" y="1196752"/>
            <a:ext cx="913598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2800" b="1" dirty="0"/>
              <a:t>Outline psychological research and how it relates to the issue you have identified [6]</a:t>
            </a:r>
          </a:p>
          <a:p>
            <a:pPr lvl="0"/>
            <a:endParaRPr lang="en-GB" sz="2800" dirty="0"/>
          </a:p>
          <a:p>
            <a:pPr lvl="0"/>
            <a:r>
              <a:rPr lang="en-GB" sz="2800" dirty="0" smtClean="0"/>
              <a:t>Aim</a:t>
            </a:r>
          </a:p>
          <a:p>
            <a:pPr lvl="0"/>
            <a:r>
              <a:rPr lang="en-GB" sz="2800" dirty="0" smtClean="0"/>
              <a:t>Sample</a:t>
            </a:r>
          </a:p>
          <a:p>
            <a:pPr lvl="0"/>
            <a:r>
              <a:rPr lang="en-GB" sz="2800" dirty="0" smtClean="0"/>
              <a:t>Procedure</a:t>
            </a:r>
          </a:p>
          <a:p>
            <a:pPr lvl="0"/>
            <a:r>
              <a:rPr lang="en-GB" sz="2800" dirty="0" smtClean="0"/>
              <a:t>Results</a:t>
            </a:r>
          </a:p>
          <a:p>
            <a:pPr lvl="0"/>
            <a:r>
              <a:rPr lang="en-GB" sz="2800" dirty="0" smtClean="0"/>
              <a:t>Conclusion</a:t>
            </a:r>
            <a:endParaRPr lang="en-GB" sz="2800" dirty="0"/>
          </a:p>
          <a:p>
            <a:pPr lvl="0"/>
            <a:endParaRPr lang="en-GB" sz="2800" dirty="0"/>
          </a:p>
          <a:p>
            <a:pPr lvl="0"/>
            <a:r>
              <a:rPr lang="en-GB" sz="2800" dirty="0" smtClean="0"/>
              <a:t>Explain </a:t>
            </a:r>
            <a:r>
              <a:rPr lang="en-GB" sz="2800" dirty="0"/>
              <a:t>that a lack of </a:t>
            </a:r>
            <a:r>
              <a:rPr lang="en-GB" sz="2800" dirty="0" err="1"/>
              <a:t>ToM</a:t>
            </a:r>
            <a:r>
              <a:rPr lang="en-GB" sz="2800" dirty="0"/>
              <a:t> means it is difficult for individuals with autism to understand social situations and how to </a:t>
            </a:r>
            <a:r>
              <a:rPr lang="en-GB" sz="2800" dirty="0" smtClean="0"/>
              <a:t>interact</a:t>
            </a:r>
            <a:endParaRPr lang="en-GB" sz="2800" dirty="0"/>
          </a:p>
        </p:txBody>
      </p:sp>
    </p:spTree>
    <p:extLst>
      <p:ext uri="{BB962C8B-B14F-4D97-AF65-F5344CB8AC3E}">
        <p14:creationId xmlns:p14="http://schemas.microsoft.com/office/powerpoint/2010/main" val="6437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3324152"/>
            <a:ext cx="4992262" cy="3533848"/>
          </a:xfrm>
          <a:prstGeom prst="rect">
            <a:avLst/>
          </a:prstGeom>
        </p:spPr>
      </p:pic>
      <p:pic>
        <p:nvPicPr>
          <p:cNvPr id="5" name="Picture 4"/>
          <p:cNvPicPr>
            <a:picLocks noChangeAspect="1"/>
          </p:cNvPicPr>
          <p:nvPr/>
        </p:nvPicPr>
        <p:blipFill>
          <a:blip r:embed="rId3"/>
          <a:stretch>
            <a:fillRect/>
          </a:stretch>
        </p:blipFill>
        <p:spPr>
          <a:xfrm>
            <a:off x="-1" y="-13272"/>
            <a:ext cx="6024909" cy="2993508"/>
          </a:xfrm>
          <a:prstGeom prst="rect">
            <a:avLst/>
          </a:prstGeom>
        </p:spPr>
      </p:pic>
      <p:pic>
        <p:nvPicPr>
          <p:cNvPr id="6" name="Picture 5"/>
          <p:cNvPicPr>
            <a:picLocks noChangeAspect="1"/>
          </p:cNvPicPr>
          <p:nvPr/>
        </p:nvPicPr>
        <p:blipFill>
          <a:blip r:embed="rId4"/>
          <a:stretch>
            <a:fillRect/>
          </a:stretch>
        </p:blipFill>
        <p:spPr>
          <a:xfrm>
            <a:off x="6170623" y="274639"/>
            <a:ext cx="2997528" cy="6549218"/>
          </a:xfrm>
          <a:prstGeom prst="rect">
            <a:avLst/>
          </a:prstGeom>
        </p:spPr>
      </p:pic>
    </p:spTree>
    <p:extLst>
      <p:ext uri="{BB962C8B-B14F-4D97-AF65-F5344CB8AC3E}">
        <p14:creationId xmlns:p14="http://schemas.microsoft.com/office/powerpoint/2010/main" val="11478532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012" y="0"/>
            <a:ext cx="9135988"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n-GB" sz="2700" b="1" dirty="0" smtClean="0"/>
              <a:t>Aim</a:t>
            </a:r>
            <a:r>
              <a:rPr lang="en-GB" sz="2700" dirty="0" smtClean="0"/>
              <a:t> = to </a:t>
            </a:r>
            <a:r>
              <a:rPr lang="en-GB" sz="2700" dirty="0"/>
              <a:t>test whether adults with autism </a:t>
            </a:r>
            <a:r>
              <a:rPr lang="en-GB" sz="2700" dirty="0" smtClean="0"/>
              <a:t>could mind read from the Eyes.</a:t>
            </a:r>
          </a:p>
          <a:p>
            <a:pPr marL="342900" lvl="0" indent="-342900">
              <a:buFont typeface="Arial" panose="020B0604020202020204" pitchFamily="34" charset="0"/>
              <a:buChar char="•"/>
            </a:pPr>
            <a:r>
              <a:rPr lang="en-GB" sz="2700" b="1" dirty="0"/>
              <a:t>S</a:t>
            </a:r>
            <a:r>
              <a:rPr lang="en-GB" sz="2700" b="1" dirty="0" smtClean="0"/>
              <a:t>ample</a:t>
            </a:r>
            <a:r>
              <a:rPr lang="en-GB" sz="2700" dirty="0" smtClean="0"/>
              <a:t> = 16 with Autism, 50 normal, 10 Tourette’s. </a:t>
            </a:r>
          </a:p>
          <a:p>
            <a:pPr marL="342900" indent="-342900" fontAlgn="t">
              <a:buFont typeface="Arial" panose="020B0604020202020204" pitchFamily="34" charset="0"/>
              <a:buChar char="•"/>
            </a:pPr>
            <a:r>
              <a:rPr lang="en-GB" sz="2700" dirty="0" smtClean="0"/>
              <a:t>The Eyes task test had 25 photos of eyes, asked which word (from a choice of 2) best </a:t>
            </a:r>
            <a:r>
              <a:rPr lang="en-GB" sz="2700" dirty="0"/>
              <a:t>describes what the person is thinking or </a:t>
            </a:r>
            <a:r>
              <a:rPr lang="en-GB" sz="2700" dirty="0" smtClean="0"/>
              <a:t>feeling</a:t>
            </a:r>
          </a:p>
          <a:p>
            <a:pPr marL="342900" lvl="0" indent="-342900">
              <a:buFont typeface="Arial" panose="020B0604020202020204" pitchFamily="34" charset="0"/>
              <a:buChar char="•"/>
            </a:pPr>
            <a:r>
              <a:rPr lang="en-GB" sz="2700" b="1" dirty="0" smtClean="0"/>
              <a:t>Mean score </a:t>
            </a:r>
            <a:r>
              <a:rPr lang="en-GB" sz="2700" dirty="0" smtClean="0"/>
              <a:t>for autism was the lowest (16.3 out of 25), Tourette’s was the highest score (20.4)</a:t>
            </a:r>
          </a:p>
          <a:p>
            <a:pPr marL="342900" lvl="0" indent="-342900">
              <a:buFont typeface="Arial" panose="020B0604020202020204" pitchFamily="34" charset="0"/>
              <a:buChar char="•"/>
            </a:pPr>
            <a:r>
              <a:rPr lang="en-GB" sz="2700" b="1" dirty="0" smtClean="0"/>
              <a:t>Conclusion = </a:t>
            </a:r>
            <a:r>
              <a:rPr lang="en-GB" sz="2700" dirty="0" smtClean="0"/>
              <a:t>adults </a:t>
            </a:r>
            <a:r>
              <a:rPr lang="en-GB" sz="2700" dirty="0"/>
              <a:t>with </a:t>
            </a:r>
            <a:r>
              <a:rPr lang="en-GB" sz="2700" dirty="0" smtClean="0"/>
              <a:t>autism </a:t>
            </a:r>
            <a:r>
              <a:rPr lang="en-GB" sz="2700" dirty="0"/>
              <a:t>have </a:t>
            </a:r>
            <a:r>
              <a:rPr lang="en-GB" sz="2700" dirty="0" smtClean="0"/>
              <a:t>difficulties in </a:t>
            </a:r>
            <a:r>
              <a:rPr lang="en-GB" sz="2700" dirty="0"/>
              <a:t>their mind reading ability</a:t>
            </a:r>
            <a:r>
              <a:rPr lang="en-GB" sz="2700" dirty="0" smtClean="0"/>
              <a:t>.</a:t>
            </a:r>
          </a:p>
          <a:p>
            <a:pPr marL="342900" lvl="0" indent="-342900">
              <a:buFont typeface="Arial" panose="020B0604020202020204" pitchFamily="34" charset="0"/>
              <a:buChar char="•"/>
            </a:pPr>
            <a:r>
              <a:rPr lang="en-GB" sz="2700" dirty="0" smtClean="0"/>
              <a:t>A lack </a:t>
            </a:r>
            <a:r>
              <a:rPr lang="en-GB" sz="2700" dirty="0"/>
              <a:t>of </a:t>
            </a:r>
            <a:r>
              <a:rPr lang="en-GB" sz="2700" dirty="0" err="1"/>
              <a:t>ToM</a:t>
            </a:r>
            <a:r>
              <a:rPr lang="en-GB" sz="2700" dirty="0"/>
              <a:t> means it is difficult for individuals with autism to understand social situations and how to </a:t>
            </a:r>
            <a:r>
              <a:rPr lang="en-GB" sz="2700" dirty="0" smtClean="0"/>
              <a:t>interact, just like Shawn in this article.</a:t>
            </a:r>
            <a:endParaRPr lang="en-GB" sz="2700" dirty="0"/>
          </a:p>
        </p:txBody>
      </p:sp>
      <p:pic>
        <p:nvPicPr>
          <p:cNvPr id="12290" name="Picture 2" descr="Image result for quizl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1814" y="5493812"/>
            <a:ext cx="3368366" cy="136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9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04664"/>
            <a:ext cx="9135988"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3200" dirty="0"/>
              <a:t>Explain how the situation could be managed by Chelsea and Shawn. [6</a:t>
            </a:r>
            <a:r>
              <a:rPr lang="en-GB" sz="3200" dirty="0" smtClean="0"/>
              <a:t>]</a:t>
            </a:r>
          </a:p>
          <a:p>
            <a:pPr lvl="0"/>
            <a:endParaRPr lang="en-GB" sz="3200" dirty="0"/>
          </a:p>
          <a:p>
            <a:pPr lvl="0"/>
            <a:endParaRPr lang="en-GB" sz="3200" dirty="0" smtClean="0"/>
          </a:p>
          <a:p>
            <a:pPr marL="342900" lvl="0" indent="-342900">
              <a:buFont typeface="Wingdings" panose="05000000000000000000" pitchFamily="2" charset="2"/>
              <a:buChar char="ü"/>
            </a:pPr>
            <a:r>
              <a:rPr lang="en-GB" sz="3200" b="1" dirty="0" smtClean="0"/>
              <a:t>WHAT </a:t>
            </a:r>
            <a:r>
              <a:rPr lang="en-GB" sz="3200" b="1" dirty="0"/>
              <a:t>is the </a:t>
            </a:r>
            <a:r>
              <a:rPr lang="en-GB" sz="3200" b="1" dirty="0" smtClean="0"/>
              <a:t>strategy </a:t>
            </a:r>
          </a:p>
          <a:p>
            <a:pPr lvl="0"/>
            <a:r>
              <a:rPr lang="en-GB" sz="3200" dirty="0" smtClean="0"/>
              <a:t>helping Shawn with his difficulties with social interaction and communication</a:t>
            </a:r>
            <a:endParaRPr lang="en-GB" sz="3200" dirty="0"/>
          </a:p>
          <a:p>
            <a:pPr marL="342900" lvl="0" indent="-342900">
              <a:buFont typeface="Wingdings" panose="05000000000000000000" pitchFamily="2" charset="2"/>
              <a:buChar char="ü"/>
            </a:pPr>
            <a:r>
              <a:rPr lang="en-GB" sz="3200" b="1" dirty="0"/>
              <a:t>Explain </a:t>
            </a:r>
            <a:r>
              <a:rPr lang="en-GB" sz="3200" b="1" dirty="0" smtClean="0"/>
              <a:t>which TYPE of strategy it is</a:t>
            </a:r>
          </a:p>
          <a:p>
            <a:r>
              <a:rPr lang="en-GB" sz="3200" dirty="0" smtClean="0"/>
              <a:t>An intervention which could be used to help Shawn with his </a:t>
            </a:r>
            <a:r>
              <a:rPr lang="en-GB" sz="3200" dirty="0"/>
              <a:t>difficulties with social interaction and </a:t>
            </a:r>
            <a:r>
              <a:rPr lang="en-GB" sz="3200" dirty="0" smtClean="0"/>
              <a:t>communication is for his sister to teach him emotions from the eyes and body language</a:t>
            </a:r>
            <a:endParaRPr lang="en-GB" sz="3200" dirty="0"/>
          </a:p>
          <a:p>
            <a:pPr marL="342900" lvl="0" indent="-342900">
              <a:buFont typeface="Wingdings" panose="05000000000000000000" pitchFamily="2" charset="2"/>
              <a:buChar char="ü"/>
            </a:pPr>
            <a:r>
              <a:rPr lang="en-GB" sz="3200" b="1" dirty="0" smtClean="0"/>
              <a:t>Detail what will be done with this strategy</a:t>
            </a:r>
            <a:endParaRPr lang="en-GB" sz="3200" dirty="0"/>
          </a:p>
        </p:txBody>
      </p:sp>
      <p:pic>
        <p:nvPicPr>
          <p:cNvPr id="11266" name="Picture 2" descr="Image result for strate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02811"/>
            <a:ext cx="3154710" cy="184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4142" y="427639"/>
            <a:ext cx="604722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n-GB" sz="2800" dirty="0" smtClean="0"/>
              <a:t>Chelsea could teach Shawn how to recognise emotions from a person’s face</a:t>
            </a:r>
          </a:p>
          <a:p>
            <a:pPr lvl="0"/>
            <a:r>
              <a:rPr lang="en-GB" sz="2800" dirty="0" smtClean="0"/>
              <a:t>E.g. Anger causes the eyebrows to drop</a:t>
            </a:r>
          </a:p>
          <a:p>
            <a:pPr marL="342900" lvl="0" indent="-342900">
              <a:buFont typeface="Arial" panose="020B0604020202020204" pitchFamily="34" charset="0"/>
              <a:buChar char="•"/>
            </a:pPr>
            <a:r>
              <a:rPr lang="en-GB" sz="2800" dirty="0" smtClean="0"/>
              <a:t>She could give him chance to practice his new knowledge on play-dates.</a:t>
            </a:r>
          </a:p>
          <a:p>
            <a:pPr marL="342900" indent="-342900">
              <a:buFont typeface="Arial" panose="020B0604020202020204" pitchFamily="34" charset="0"/>
              <a:buChar char="•"/>
            </a:pPr>
            <a:r>
              <a:rPr lang="en-GB" sz="2800" dirty="0" smtClean="0"/>
              <a:t>Then teach him </a:t>
            </a:r>
            <a:r>
              <a:rPr lang="en-GB" sz="2800" dirty="0"/>
              <a:t>how to </a:t>
            </a:r>
            <a:r>
              <a:rPr lang="en-GB" sz="2800" dirty="0" smtClean="0"/>
              <a:t>emotions </a:t>
            </a:r>
            <a:r>
              <a:rPr lang="en-GB" sz="2800" dirty="0"/>
              <a:t>from </a:t>
            </a:r>
            <a:r>
              <a:rPr lang="en-GB" sz="2800" dirty="0" smtClean="0"/>
              <a:t>basic body language</a:t>
            </a:r>
          </a:p>
          <a:p>
            <a:r>
              <a:rPr lang="en-GB" sz="2800" dirty="0" smtClean="0"/>
              <a:t>E.g. People mirror the body language of another when they feel </a:t>
            </a:r>
            <a:r>
              <a:rPr lang="en-GB" sz="2800" dirty="0"/>
              <a:t>a bond with </a:t>
            </a:r>
            <a:r>
              <a:rPr lang="en-GB" sz="2800" dirty="0" smtClean="0"/>
              <a:t>them</a:t>
            </a:r>
          </a:p>
          <a:p>
            <a:pPr marL="342900" indent="-342900">
              <a:buFont typeface="Arial" panose="020B0604020202020204" pitchFamily="34" charset="0"/>
              <a:buChar char="•"/>
            </a:pPr>
            <a:r>
              <a:rPr lang="en-GB" sz="2800" dirty="0" smtClean="0"/>
              <a:t>Then show his understanding on another playdate. </a:t>
            </a:r>
            <a:endParaRPr lang="en-GB" sz="2800" dirty="0"/>
          </a:p>
        </p:txBody>
      </p:sp>
      <p:pic>
        <p:nvPicPr>
          <p:cNvPr id="10242" name="Picture 2" descr="Image result for emotion flashcards for autis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5" t="2153" r="1701" b="9236"/>
          <a:stretch/>
        </p:blipFill>
        <p:spPr bwMode="auto">
          <a:xfrm>
            <a:off x="5872162" y="3068960"/>
            <a:ext cx="3256492" cy="225830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emotion flashcards for aut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162" y="457200"/>
            <a:ext cx="3256492" cy="244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2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15553" y="2441793"/>
            <a:ext cx="914814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4000" dirty="0"/>
              <a:t>Evaluate your suggestions in Q3. [10</a:t>
            </a:r>
            <a:r>
              <a:rPr lang="en-GB" sz="4000" dirty="0" smtClean="0"/>
              <a:t>]</a:t>
            </a:r>
          </a:p>
          <a:p>
            <a:pPr marL="457200" lvl="0" indent="-457200">
              <a:buFont typeface="Wingdings" panose="05000000000000000000" pitchFamily="2" charset="2"/>
              <a:buChar char="ü"/>
            </a:pPr>
            <a:r>
              <a:rPr lang="en-GB" sz="4000" dirty="0" smtClean="0"/>
              <a:t>Mention at </a:t>
            </a:r>
            <a:r>
              <a:rPr lang="en-GB" sz="4000" dirty="0"/>
              <a:t>least 4 evaluation </a:t>
            </a:r>
            <a:r>
              <a:rPr lang="en-GB" sz="4000" dirty="0" smtClean="0"/>
              <a:t>points</a:t>
            </a:r>
          </a:p>
          <a:p>
            <a:pPr lvl="0"/>
            <a:r>
              <a:rPr lang="en-GB" sz="4000" dirty="0" smtClean="0"/>
              <a:t>Such </a:t>
            </a:r>
            <a:r>
              <a:rPr lang="en-GB" sz="4000" dirty="0"/>
              <a:t>as: Practicality, cost, time, ethics</a:t>
            </a:r>
          </a:p>
          <a:p>
            <a:pPr marL="457200" lvl="0" indent="-457200">
              <a:buFont typeface="Wingdings" panose="05000000000000000000" pitchFamily="2" charset="2"/>
              <a:buChar char="ü"/>
            </a:pPr>
            <a:r>
              <a:rPr lang="en-GB" sz="4000" dirty="0" smtClean="0"/>
              <a:t>Explain each point </a:t>
            </a:r>
          </a:p>
          <a:p>
            <a:pPr marL="457200" lvl="0" indent="-457200">
              <a:buFont typeface="Wingdings" panose="05000000000000000000" pitchFamily="2" charset="2"/>
              <a:buChar char="ü"/>
            </a:pPr>
            <a:r>
              <a:rPr lang="en-GB" sz="4000" dirty="0" smtClean="0"/>
              <a:t>Referred </a:t>
            </a:r>
            <a:r>
              <a:rPr lang="en-GB" sz="4000" dirty="0"/>
              <a:t>to a </a:t>
            </a:r>
            <a:r>
              <a:rPr lang="en-GB" sz="4000" dirty="0" smtClean="0"/>
              <a:t>debate, such as reductionism / holism</a:t>
            </a:r>
            <a:r>
              <a:rPr lang="en-GB" sz="4000" dirty="0"/>
              <a:t>.</a:t>
            </a:r>
          </a:p>
        </p:txBody>
      </p:sp>
      <p:pic>
        <p:nvPicPr>
          <p:cNvPr id="16386" name="Picture 2" descr="Image result for prac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598" y="525968"/>
            <a:ext cx="3648621" cy="203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40233" y="2553888"/>
            <a:ext cx="914814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4000" dirty="0" smtClean="0"/>
              <a:t>My strategy is very practical as it just needs Chelsea to be doing the training with Shawn. This also makes it fairly cheap compared to 1-2-1 sessions with a psychologist. If it is cheaper, the intervention is more likely to occur</a:t>
            </a:r>
            <a:endParaRPr lang="en-GB" sz="4000" dirty="0"/>
          </a:p>
        </p:txBody>
      </p:sp>
      <p:pic>
        <p:nvPicPr>
          <p:cNvPr id="16386" name="Picture 2" descr="Image result for prac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598" y="525968"/>
            <a:ext cx="3648621" cy="203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746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57200"/>
            <a:ext cx="9148143"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3600" dirty="0" smtClean="0"/>
              <a:t>However, it is a reductionist strategy, reducing all aspects of his autism to being able to read emotions and body language, which is an issue because he may have difficulties with social imagination, which cannot just be treated with pictures. This will mean that whilst it will be a helpful strategy overall, Shawn’s autism will still cause problems for him socially. </a:t>
            </a:r>
            <a:endParaRPr lang="en-GB" sz="3600" dirty="0"/>
          </a:p>
        </p:txBody>
      </p:sp>
      <p:pic>
        <p:nvPicPr>
          <p:cNvPr id="17410" name="Picture 2" descr="Image result for reduction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090410"/>
            <a:ext cx="3142383" cy="176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599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548680"/>
          </a:xfrm>
          <a:solidFill>
            <a:srgbClr val="FFFF00"/>
          </a:solidFill>
          <a:ln>
            <a:noFill/>
          </a:ln>
        </p:spPr>
        <p:txBody>
          <a:bodyPr>
            <a:normAutofit/>
          </a:bodyPr>
          <a:lstStyle/>
          <a:p>
            <a:r>
              <a:rPr lang="en-GB" sz="2800" dirty="0"/>
              <a:t>How can Baron Cohen’s research be applied to real life?</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9458" name="Picture 2" descr="Image result for 25 min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40768"/>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18075" y="908720"/>
            <a:ext cx="4225925" cy="1569660"/>
          </a:xfrm>
          <a:prstGeom prst="rect">
            <a:avLst/>
          </a:prstGeom>
          <a:noFill/>
        </p:spPr>
        <p:txBody>
          <a:bodyPr wrap="square" rtlCol="0">
            <a:spAutoFit/>
          </a:bodyPr>
          <a:lstStyle/>
          <a:p>
            <a:pPr algn="ctr"/>
            <a:r>
              <a:rPr lang="en-GB" sz="4800" dirty="0" smtClean="0"/>
              <a:t>Extra time = 29 minutes</a:t>
            </a:r>
            <a:endParaRPr lang="en-GB" sz="4800" dirty="0"/>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66" t="23151" r="21094" b="12500"/>
          <a:stretch/>
        </p:blipFill>
        <p:spPr bwMode="auto">
          <a:xfrm>
            <a:off x="5664859" y="3140968"/>
            <a:ext cx="2732355" cy="298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06975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2276872"/>
          </a:xfrm>
          <a:solidFill>
            <a:srgbClr val="FFFF00"/>
          </a:solidFill>
          <a:ln>
            <a:noFill/>
          </a:ln>
        </p:spPr>
        <p:txBody>
          <a:bodyPr>
            <a:normAutofit/>
          </a:bodyPr>
          <a:lstStyle/>
          <a:p>
            <a:r>
              <a:rPr lang="en-GB" dirty="0" smtClean="0">
                <a:solidFill>
                  <a:schemeClr val="tx1"/>
                </a:solidFill>
              </a:rPr>
              <a:t>Exit Question: What is your strategy to answer Paper 2 Section C Apply your knowledge questions?</a:t>
            </a:r>
            <a:endParaRPr lang="en-GB" dirty="0">
              <a:solidFill>
                <a:schemeClr val="tx1"/>
              </a:solidFill>
            </a:endParaRPr>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t="24802" r="18304" b="18452"/>
          <a:stretch/>
        </p:blipFill>
        <p:spPr bwMode="auto">
          <a:xfrm>
            <a:off x="827584" y="2204864"/>
            <a:ext cx="6912768" cy="4707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69576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9144000" cy="5693866"/>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Assumptions of the Individual Differences Approach</a:t>
            </a:r>
          </a:p>
          <a:p>
            <a:pPr marL="342900" lvl="0" indent="-342900">
              <a:buFont typeface="+mj-lt"/>
              <a:buAutoNum type="arabicPeriod"/>
            </a:pPr>
            <a:r>
              <a:rPr lang="en-GB" sz="2800" dirty="0">
                <a:latin typeface="Arial" panose="020B0604020202020204" pitchFamily="34" charset="0"/>
                <a:cs typeface="Arial" panose="020B0604020202020204" pitchFamily="34" charset="0"/>
              </a:rPr>
              <a:t>Individuals differ in their behaviour and personal qualities so not everyone can be considered ‘the average person’.</a:t>
            </a:r>
          </a:p>
          <a:p>
            <a:pPr marL="342900" lvl="0" indent="-342900">
              <a:buFont typeface="+mj-lt"/>
              <a:buAutoNum type="arabicPeriod"/>
            </a:pPr>
            <a:r>
              <a:rPr lang="en-GB" sz="2800" dirty="0">
                <a:latin typeface="Arial" panose="020B0604020202020204" pitchFamily="34" charset="0"/>
                <a:cs typeface="Arial" panose="020B0604020202020204" pitchFamily="34" charset="0"/>
              </a:rPr>
              <a:t>Every individual is genetically unique and this uniqueness is displayed through their behaviour. So everyone behaves differently.</a:t>
            </a:r>
          </a:p>
          <a:p>
            <a:pPr marL="342900" lvl="0" indent="-342900">
              <a:buFont typeface="+mj-lt"/>
              <a:buAutoNum type="arabicPeriod"/>
            </a:pPr>
            <a:r>
              <a:rPr lang="en-GB" sz="2800" dirty="0">
                <a:latin typeface="Arial" panose="020B0604020202020204" pitchFamily="34" charset="0"/>
                <a:cs typeface="Arial" panose="020B0604020202020204" pitchFamily="34" charset="0"/>
              </a:rPr>
              <a:t>All human characteristics can be measured from one person and quantified. The measures gained from one person are different to those gained from another.</a:t>
            </a:r>
          </a:p>
          <a:p>
            <a:pPr marL="342900" lvl="0" indent="-342900">
              <a:buFont typeface="+mj-lt"/>
              <a:buAutoNum type="arabicPeriod"/>
            </a:pPr>
            <a:r>
              <a:rPr lang="en-GB" sz="2800" dirty="0">
                <a:latin typeface="Arial" panose="020B0604020202020204" pitchFamily="34" charset="0"/>
                <a:cs typeface="Arial" panose="020B0604020202020204" pitchFamily="34" charset="0"/>
              </a:rPr>
              <a:t>All psychological characteristics are inherited and as everyone inherits different characteristics, everyone is different and unique.</a:t>
            </a:r>
            <a:endParaRPr lang="en-GB" sz="2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0172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5216696" cy="5262979"/>
          </a:xfrm>
          <a:prstGeom prst="rect">
            <a:avLst/>
          </a:prstGeom>
        </p:spPr>
        <p:txBody>
          <a:bodyPr wrap="square">
            <a:spAutoFit/>
          </a:bodyPr>
          <a:lstStyle/>
          <a:p>
            <a:r>
              <a:rPr lang="en-GB" sz="4800" dirty="0" smtClean="0">
                <a:latin typeface="Arial" panose="020B0604020202020204" pitchFamily="34" charset="0"/>
                <a:cs typeface="Arial" panose="020B0604020202020204" pitchFamily="34" charset="0"/>
              </a:rPr>
              <a:t>On your whiteboard, summarise the assumptions of the Individual Differences approach</a:t>
            </a:r>
            <a:endParaRPr lang="en-GB" sz="4800" dirty="0">
              <a:effectLst/>
              <a:latin typeface="Arial" panose="020B0604020202020204" pitchFamily="34" charset="0"/>
              <a:cs typeface="Arial" panose="020B0604020202020204" pitchFamily="34" charset="0"/>
            </a:endParaRPr>
          </a:p>
        </p:txBody>
      </p:sp>
      <p:pic>
        <p:nvPicPr>
          <p:cNvPr id="2050" name="Picture 2" descr="C:\Users\vevagora\AppData\Local\Microsoft\Windows\Temporary Internet Files\Content.IE5\F5IQJ2PU\mini-white-boar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696" y="1772816"/>
            <a:ext cx="3927304" cy="392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05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95"/>
            <a:ext cx="4199259" cy="1143000"/>
          </a:xfrm>
        </p:spPr>
        <p:txBody>
          <a:bodyPr/>
          <a:lstStyle/>
          <a:p>
            <a:r>
              <a:rPr lang="en-US" dirty="0" smtClean="0"/>
              <a:t>Daniel </a:t>
            </a:r>
            <a:r>
              <a:rPr lang="en-US" dirty="0" err="1" smtClean="0"/>
              <a:t>Tammet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70517" y="3037994"/>
            <a:ext cx="3820006" cy="3820006"/>
          </a:xfrm>
          <a:prstGeom prst="rect">
            <a:avLst/>
          </a:prstGeom>
        </p:spPr>
      </p:pic>
      <p:pic>
        <p:nvPicPr>
          <p:cNvPr id="6" name="Picture 5"/>
          <p:cNvPicPr>
            <a:picLocks noChangeAspect="1"/>
          </p:cNvPicPr>
          <p:nvPr/>
        </p:nvPicPr>
        <p:blipFill>
          <a:blip r:embed="rId3"/>
          <a:stretch>
            <a:fillRect/>
          </a:stretch>
        </p:blipFill>
        <p:spPr>
          <a:xfrm>
            <a:off x="0" y="2971749"/>
            <a:ext cx="2946920" cy="3886251"/>
          </a:xfrm>
          <a:prstGeom prst="rect">
            <a:avLst/>
          </a:prstGeom>
        </p:spPr>
      </p:pic>
      <p:pic>
        <p:nvPicPr>
          <p:cNvPr id="7" name="Picture 6"/>
          <p:cNvPicPr>
            <a:picLocks noChangeAspect="1"/>
          </p:cNvPicPr>
          <p:nvPr/>
        </p:nvPicPr>
        <p:blipFill>
          <a:blip r:embed="rId4"/>
          <a:stretch>
            <a:fillRect/>
          </a:stretch>
        </p:blipFill>
        <p:spPr>
          <a:xfrm>
            <a:off x="4812695" y="0"/>
            <a:ext cx="3289300" cy="2463800"/>
          </a:xfrm>
          <a:prstGeom prst="rect">
            <a:avLst/>
          </a:prstGeom>
        </p:spPr>
      </p:pic>
      <p:pic>
        <p:nvPicPr>
          <p:cNvPr id="8" name="Picture 7"/>
          <p:cNvPicPr>
            <a:picLocks noChangeAspect="1"/>
          </p:cNvPicPr>
          <p:nvPr/>
        </p:nvPicPr>
        <p:blipFill>
          <a:blip r:embed="rId5"/>
          <a:stretch>
            <a:fillRect/>
          </a:stretch>
        </p:blipFill>
        <p:spPr>
          <a:xfrm>
            <a:off x="2946920" y="1450494"/>
            <a:ext cx="2133600" cy="1587500"/>
          </a:xfrm>
          <a:prstGeom prst="rect">
            <a:avLst/>
          </a:prstGeom>
        </p:spPr>
      </p:pic>
      <p:pic>
        <p:nvPicPr>
          <p:cNvPr id="9" name="Picture 8"/>
          <p:cNvPicPr>
            <a:picLocks noChangeAspect="1"/>
          </p:cNvPicPr>
          <p:nvPr/>
        </p:nvPicPr>
        <p:blipFill>
          <a:blip r:embed="rId6"/>
          <a:stretch>
            <a:fillRect/>
          </a:stretch>
        </p:blipFill>
        <p:spPr>
          <a:xfrm>
            <a:off x="6777321" y="2463800"/>
            <a:ext cx="2390829" cy="4360056"/>
          </a:xfrm>
          <a:prstGeom prst="rect">
            <a:avLst/>
          </a:prstGeom>
        </p:spPr>
      </p:pic>
      <p:sp>
        <p:nvSpPr>
          <p:cNvPr id="5" name="Rectangle 4"/>
          <p:cNvSpPr/>
          <p:nvPr/>
        </p:nvSpPr>
        <p:spPr>
          <a:xfrm>
            <a:off x="0" y="1052736"/>
            <a:ext cx="4572000" cy="646331"/>
          </a:xfrm>
          <a:prstGeom prst="rect">
            <a:avLst/>
          </a:prstGeom>
        </p:spPr>
        <p:txBody>
          <a:bodyPr>
            <a:spAutoFit/>
          </a:bodyPr>
          <a:lstStyle/>
          <a:p>
            <a:r>
              <a:rPr lang="en-GB" dirty="0">
                <a:hlinkClick r:id="rId7"/>
              </a:rPr>
              <a:t>https://</a:t>
            </a:r>
            <a:r>
              <a:rPr lang="en-GB" dirty="0" smtClean="0">
                <a:hlinkClick r:id="rId7"/>
              </a:rPr>
              <a:t>www.youtube.com/watch?v=vZniLc6HuNQ</a:t>
            </a:r>
            <a:r>
              <a:rPr lang="en-GB" dirty="0" smtClean="0"/>
              <a:t> </a:t>
            </a:r>
            <a:endParaRPr lang="en-GB" dirty="0"/>
          </a:p>
        </p:txBody>
      </p:sp>
    </p:spTree>
    <p:extLst>
      <p:ext uri="{BB962C8B-B14F-4D97-AF65-F5344CB8AC3E}">
        <p14:creationId xmlns:p14="http://schemas.microsoft.com/office/powerpoint/2010/main" val="341728667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5216696" cy="5016758"/>
          </a:xfrm>
          <a:prstGeom prst="rect">
            <a:avLst/>
          </a:prstGeom>
        </p:spPr>
        <p:txBody>
          <a:bodyPr wrap="square">
            <a:spAutoFit/>
          </a:bodyPr>
          <a:lstStyle/>
          <a:p>
            <a:pPr marL="342900" lvl="0" indent="-342900">
              <a:buFont typeface="+mj-lt"/>
              <a:buAutoNum type="arabicPeriod"/>
            </a:pPr>
            <a:r>
              <a:rPr lang="en-GB" sz="4000" i="1" dirty="0" smtClean="0">
                <a:latin typeface="Arial" panose="020B0604020202020204" pitchFamily="34" charset="0"/>
                <a:cs typeface="Arial" panose="020B0604020202020204" pitchFamily="34" charset="0"/>
              </a:rPr>
              <a:t>No-one is ‘average’</a:t>
            </a:r>
            <a:endParaRPr lang="en-GB" sz="4000" i="1" dirty="0">
              <a:latin typeface="Arial" panose="020B0604020202020204" pitchFamily="34" charset="0"/>
              <a:cs typeface="Arial" panose="020B0604020202020204" pitchFamily="34" charset="0"/>
            </a:endParaRPr>
          </a:p>
          <a:p>
            <a:pPr marL="342900" lvl="0" indent="-342900">
              <a:buFont typeface="+mj-lt"/>
              <a:buAutoNum type="arabicPeriod"/>
            </a:pPr>
            <a:r>
              <a:rPr lang="en-GB" sz="4000" i="1" dirty="0" smtClean="0">
                <a:latin typeface="Arial" panose="020B0604020202020204" pitchFamily="34" charset="0"/>
                <a:cs typeface="Arial" panose="020B0604020202020204" pitchFamily="34" charset="0"/>
              </a:rPr>
              <a:t>Everyone </a:t>
            </a:r>
            <a:r>
              <a:rPr lang="en-GB" sz="4000" i="1" dirty="0">
                <a:latin typeface="Arial" panose="020B0604020202020204" pitchFamily="34" charset="0"/>
                <a:cs typeface="Arial" panose="020B0604020202020204" pitchFamily="34" charset="0"/>
              </a:rPr>
              <a:t>behaves </a:t>
            </a:r>
            <a:r>
              <a:rPr lang="en-GB" sz="4000" i="1" dirty="0" smtClean="0">
                <a:latin typeface="Arial" panose="020B0604020202020204" pitchFamily="34" charset="0"/>
                <a:cs typeface="Arial" panose="020B0604020202020204" pitchFamily="34" charset="0"/>
              </a:rPr>
              <a:t>differently</a:t>
            </a:r>
            <a:endParaRPr lang="en-GB" sz="4000" i="1" dirty="0">
              <a:latin typeface="Arial" panose="020B0604020202020204" pitchFamily="34" charset="0"/>
              <a:cs typeface="Arial" panose="020B0604020202020204" pitchFamily="34" charset="0"/>
            </a:endParaRPr>
          </a:p>
          <a:p>
            <a:pPr marL="342900" lvl="0" indent="-342900">
              <a:buFont typeface="+mj-lt"/>
              <a:buAutoNum type="arabicPeriod"/>
            </a:pPr>
            <a:r>
              <a:rPr lang="en-GB" sz="4000" i="1" dirty="0">
                <a:latin typeface="Arial" panose="020B0604020202020204" pitchFamily="34" charset="0"/>
                <a:cs typeface="Arial" panose="020B0604020202020204" pitchFamily="34" charset="0"/>
              </a:rPr>
              <a:t>All </a:t>
            </a:r>
            <a:r>
              <a:rPr lang="en-GB" sz="4000" i="1" dirty="0" smtClean="0">
                <a:latin typeface="Arial" panose="020B0604020202020204" pitchFamily="34" charset="0"/>
                <a:cs typeface="Arial" panose="020B0604020202020204" pitchFamily="34" charset="0"/>
              </a:rPr>
              <a:t>characteristics </a:t>
            </a:r>
            <a:r>
              <a:rPr lang="en-GB" sz="4000" i="1" dirty="0">
                <a:latin typeface="Arial" panose="020B0604020202020204" pitchFamily="34" charset="0"/>
                <a:cs typeface="Arial" panose="020B0604020202020204" pitchFamily="34" charset="0"/>
              </a:rPr>
              <a:t>can be </a:t>
            </a:r>
            <a:r>
              <a:rPr lang="en-GB" sz="4000" i="1" dirty="0" smtClean="0">
                <a:latin typeface="Arial" panose="020B0604020202020204" pitchFamily="34" charset="0"/>
                <a:cs typeface="Arial" panose="020B0604020202020204" pitchFamily="34" charset="0"/>
              </a:rPr>
              <a:t>measured</a:t>
            </a:r>
            <a:endParaRPr lang="en-GB" sz="4000" i="1" dirty="0">
              <a:latin typeface="Arial" panose="020B0604020202020204" pitchFamily="34" charset="0"/>
              <a:cs typeface="Arial" panose="020B0604020202020204" pitchFamily="34" charset="0"/>
            </a:endParaRPr>
          </a:p>
          <a:p>
            <a:pPr marL="342900" lvl="0" indent="-342900">
              <a:buFont typeface="+mj-lt"/>
              <a:buAutoNum type="arabicPeriod"/>
            </a:pPr>
            <a:r>
              <a:rPr lang="en-GB" sz="4000" i="1" dirty="0">
                <a:latin typeface="Arial" panose="020B0604020202020204" pitchFamily="34" charset="0"/>
                <a:cs typeface="Arial" panose="020B0604020202020204" pitchFamily="34" charset="0"/>
              </a:rPr>
              <a:t>All psychological characteristics are </a:t>
            </a:r>
            <a:r>
              <a:rPr lang="en-GB" sz="4000" i="1" dirty="0" smtClean="0">
                <a:latin typeface="Arial" panose="020B0604020202020204" pitchFamily="34" charset="0"/>
                <a:cs typeface="Arial" panose="020B0604020202020204" pitchFamily="34" charset="0"/>
              </a:rPr>
              <a:t>inherited</a:t>
            </a:r>
            <a:endParaRPr lang="en-GB" sz="4000" i="1" dirty="0">
              <a:effectLst/>
              <a:latin typeface="Arial" panose="020B0604020202020204" pitchFamily="34" charset="0"/>
              <a:cs typeface="Arial" panose="020B0604020202020204" pitchFamily="34" charset="0"/>
            </a:endParaRPr>
          </a:p>
        </p:txBody>
      </p:sp>
      <p:pic>
        <p:nvPicPr>
          <p:cNvPr id="2050" name="Picture 2" descr="C:\Users\vevagora\AppData\Local\Microsoft\Windows\Temporary Internet Files\Content.IE5\F5IQJ2PU\mini-white-boar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696" y="1772816"/>
            <a:ext cx="3927304" cy="392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7371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5216696" cy="3785652"/>
          </a:xfrm>
          <a:prstGeom prst="rect">
            <a:avLst/>
          </a:prstGeom>
        </p:spPr>
        <p:txBody>
          <a:bodyPr wrap="square">
            <a:spAutoFit/>
          </a:bodyPr>
          <a:lstStyle/>
          <a:p>
            <a:r>
              <a:rPr lang="en-GB" sz="4800" dirty="0" smtClean="0">
                <a:latin typeface="Arial" panose="020B0604020202020204" pitchFamily="34" charset="0"/>
                <a:cs typeface="Arial" panose="020B0604020202020204" pitchFamily="34" charset="0"/>
              </a:rPr>
              <a:t>On your whiteboard, show what you know about autism (Baron Cohen)</a:t>
            </a:r>
            <a:endParaRPr lang="en-GB" sz="4800" dirty="0">
              <a:effectLst/>
              <a:latin typeface="Arial" panose="020B0604020202020204" pitchFamily="34" charset="0"/>
              <a:cs typeface="Arial" panose="020B0604020202020204" pitchFamily="34" charset="0"/>
            </a:endParaRPr>
          </a:p>
        </p:txBody>
      </p:sp>
      <p:pic>
        <p:nvPicPr>
          <p:cNvPr id="2050" name="Picture 2" descr="C:\Users\vevagora\AppData\Local\Microsoft\Windows\Temporary Internet Files\Content.IE5\F5IQJ2PU\mini-white-boar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696" y="1772816"/>
            <a:ext cx="3927304" cy="392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381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40767"/>
          </a:xfrm>
          <a:solidFill>
            <a:srgbClr val="00B050"/>
          </a:solidFill>
        </p:spPr>
        <p:txBody>
          <a:bodyPr>
            <a:normAutofit fontScale="90000"/>
          </a:bodyPr>
          <a:lstStyle/>
          <a:p>
            <a:r>
              <a:rPr lang="en-GB" dirty="0" smtClean="0">
                <a:latin typeface="Arial" panose="020B0604020202020204" pitchFamily="34" charset="0"/>
                <a:cs typeface="Arial" panose="020B0604020202020204" pitchFamily="34" charset="0"/>
              </a:rPr>
              <a:t>Placing Baron-Cohen in the Individual Differences Area</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0" y="1268760"/>
            <a:ext cx="5216696" cy="3785652"/>
          </a:xfrm>
          <a:prstGeom prst="rect">
            <a:avLst/>
          </a:prstGeom>
        </p:spPr>
        <p:txBody>
          <a:bodyPr wrap="square">
            <a:spAutoFit/>
          </a:bodyPr>
          <a:lstStyle/>
          <a:p>
            <a:r>
              <a:rPr lang="en-GB" sz="4800" dirty="0" smtClean="0">
                <a:latin typeface="Arial" panose="020B0604020202020204" pitchFamily="34" charset="0"/>
                <a:cs typeface="Arial" panose="020B0604020202020204" pitchFamily="34" charset="0"/>
              </a:rPr>
              <a:t>On your whiteboard, show what you know about phobias (Freud)</a:t>
            </a:r>
            <a:endParaRPr lang="en-GB" sz="4800" dirty="0">
              <a:effectLst/>
              <a:latin typeface="Arial" panose="020B0604020202020204" pitchFamily="34" charset="0"/>
              <a:cs typeface="Arial" panose="020B0604020202020204" pitchFamily="34" charset="0"/>
            </a:endParaRPr>
          </a:p>
        </p:txBody>
      </p:sp>
      <p:pic>
        <p:nvPicPr>
          <p:cNvPr id="2050" name="Picture 2" descr="C:\Users\vevagora\AppData\Local\Microsoft\Windows\Temporary Internet Files\Content.IE5\F5IQJ2PU\mini-white-boar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696" y="1772816"/>
            <a:ext cx="3927304" cy="392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52295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772815"/>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Individual Differences – comparing </a:t>
            </a:r>
            <a:r>
              <a:rPr lang="en-GB" dirty="0">
                <a:latin typeface="Arial" panose="020B0604020202020204" pitchFamily="34" charset="0"/>
                <a:cs typeface="Arial" panose="020B0604020202020204" pitchFamily="34" charset="0"/>
              </a:rPr>
              <a:t>Freud and Baron Cohen</a:t>
            </a:r>
          </a:p>
        </p:txBody>
      </p:sp>
      <p:sp>
        <p:nvSpPr>
          <p:cNvPr id="3" name="Rectangle 2"/>
          <p:cNvSpPr/>
          <p:nvPr/>
        </p:nvSpPr>
        <p:spPr>
          <a:xfrm>
            <a:off x="0" y="1772816"/>
            <a:ext cx="9144000" cy="4524315"/>
          </a:xfrm>
          <a:prstGeom prst="rect">
            <a:avLst/>
          </a:prstGeom>
        </p:spPr>
        <p:txBody>
          <a:bodyPr wrap="square">
            <a:spAutoFit/>
          </a:bodyPr>
          <a:lstStyle/>
          <a:p>
            <a:r>
              <a:rPr lang="en-GB" sz="3600" dirty="0" smtClean="0">
                <a:latin typeface="Arial" panose="020B0604020202020204" pitchFamily="34" charset="0"/>
                <a:cs typeface="Arial" panose="020B0604020202020204" pitchFamily="34" charset="0"/>
              </a:rPr>
              <a:t>Explain HOW Sperry and Casey are similar / different [6]:</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Freud and Baron </a:t>
            </a:r>
            <a:r>
              <a:rPr lang="en-GB" sz="3600" dirty="0" smtClean="0">
                <a:latin typeface="Arial" panose="020B0604020202020204" pitchFamily="34" charset="0"/>
                <a:cs typeface="Arial" panose="020B0604020202020204" pitchFamily="34" charset="0"/>
              </a:rPr>
              <a:t>Cohen are different in terms of Psychology being a science. [1]</a:t>
            </a:r>
          </a:p>
          <a:p>
            <a:pPr marL="571500" indent="-571500">
              <a:buFont typeface="Arial" panose="020B0604020202020204" pitchFamily="34" charset="0"/>
              <a:buChar char="•"/>
            </a:pPr>
            <a:r>
              <a:rPr lang="en-GB" sz="3600" dirty="0" smtClean="0">
                <a:latin typeface="Arial" panose="020B0604020202020204" pitchFamily="34" charset="0"/>
                <a:cs typeface="Arial" panose="020B0604020202020204" pitchFamily="34" charset="0"/>
              </a:rPr>
              <a:t>Freud’s work is  </a:t>
            </a:r>
            <a:r>
              <a:rPr lang="en-GB" sz="3600" b="1" dirty="0" smtClean="0">
                <a:latin typeface="Arial" panose="020B0604020202020204" pitchFamily="34" charset="0"/>
                <a:cs typeface="Arial" panose="020B0604020202020204" pitchFamily="34" charset="0"/>
              </a:rPr>
              <a:t>not scientific </a:t>
            </a:r>
            <a:r>
              <a:rPr lang="en-GB" sz="3600" dirty="0" smtClean="0">
                <a:latin typeface="Arial" panose="020B0604020202020204" pitchFamily="34" charset="0"/>
                <a:cs typeface="Arial" panose="020B0604020202020204" pitchFamily="34" charset="0"/>
              </a:rPr>
              <a:t>because …</a:t>
            </a:r>
          </a:p>
          <a:p>
            <a:pPr marL="571500" indent="-571500">
              <a:buFont typeface="Arial" panose="020B0604020202020204" pitchFamily="34" charset="0"/>
              <a:buChar char="•"/>
            </a:pPr>
            <a:r>
              <a:rPr lang="en-GB" sz="3600" dirty="0" smtClean="0">
                <a:latin typeface="Arial" panose="020B0604020202020204" pitchFamily="34" charset="0"/>
                <a:cs typeface="Arial" panose="020B0604020202020204" pitchFamily="34" charset="0"/>
              </a:rPr>
              <a:t>Whereas Baron Cohen’s work is </a:t>
            </a:r>
            <a:r>
              <a:rPr lang="en-GB" sz="3600" b="1" dirty="0" smtClean="0">
                <a:latin typeface="Arial" panose="020B0604020202020204" pitchFamily="34" charset="0"/>
                <a:cs typeface="Arial" panose="020B0604020202020204" pitchFamily="34" charset="0"/>
              </a:rPr>
              <a:t>very scientific</a:t>
            </a:r>
            <a:r>
              <a:rPr lang="en-GB" sz="3600" dirty="0" smtClean="0">
                <a:latin typeface="Arial" panose="020B0604020202020204" pitchFamily="34" charset="0"/>
                <a:cs typeface="Arial" panose="020B0604020202020204" pitchFamily="34" charset="0"/>
              </a:rPr>
              <a:t> because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37600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0" y="0"/>
            <a:ext cx="9144000" cy="6001643"/>
          </a:xfrm>
          <a:prstGeom prst="rect">
            <a:avLst/>
          </a:prstGeom>
        </p:spPr>
        <p:txBody>
          <a:bodyPr wrap="square">
            <a:spAutoFit/>
          </a:bodyPr>
          <a:lstStyle/>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 </a:t>
            </a:r>
            <a:r>
              <a:rPr lang="en-GB" sz="3200" dirty="0">
                <a:latin typeface="Arial" panose="020B0604020202020204" pitchFamily="34" charset="0"/>
                <a:cs typeface="Arial" panose="020B0604020202020204" pitchFamily="34" charset="0"/>
              </a:rPr>
              <a:t>and Baron </a:t>
            </a:r>
            <a:r>
              <a:rPr lang="en-GB" sz="3200" dirty="0" smtClean="0">
                <a:latin typeface="Arial" panose="020B0604020202020204" pitchFamily="34" charset="0"/>
                <a:cs typeface="Arial" panose="020B0604020202020204" pitchFamily="34" charset="0"/>
              </a:rPr>
              <a:t>Cohen are different in terms of </a:t>
            </a:r>
            <a:r>
              <a:rPr lang="en-GB" sz="3200" b="1" dirty="0" smtClean="0">
                <a:latin typeface="Arial" panose="020B0604020202020204" pitchFamily="34" charset="0"/>
                <a:cs typeface="Arial" panose="020B0604020202020204" pitchFamily="34" charset="0"/>
              </a:rPr>
              <a:t>validity</a:t>
            </a:r>
            <a:r>
              <a:rPr lang="en-GB" sz="3200" dirty="0" smtClean="0">
                <a:latin typeface="Arial" panose="020B0604020202020204" pitchFamily="34" charset="0"/>
                <a:cs typeface="Arial" panose="020B0604020202020204" pitchFamily="34" charset="0"/>
              </a:rPr>
              <a:t>. [1] </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Freud’s work is lacks population validity because he worked only with 1 person in the 1900s, [2] meaning it is not representative of all people with phobias. [3]</a:t>
            </a:r>
          </a:p>
          <a:p>
            <a:pPr marL="571500" indent="-5715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Whereas Baron Cohen’s work has better temporal validity because he was working in the 1990’s with a number of people with autism, [4] meaning it is more representative of people with autism nowadays [5] even though his sample size was very small. [6]</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91610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24521" y="570989"/>
            <a:ext cx="7260817" cy="5632311"/>
          </a:xfrm>
          <a:prstGeom prst="rect">
            <a:avLst/>
          </a:prstGeom>
        </p:spPr>
        <p:txBody>
          <a:bodyPr wrap="square">
            <a:spAutoFit/>
          </a:bodyPr>
          <a:lstStyle/>
          <a:p>
            <a:pPr lvl="0"/>
            <a:r>
              <a:rPr lang="en-GB" sz="6000" b="1" dirty="0" smtClean="0"/>
              <a:t>Research </a:t>
            </a:r>
            <a:r>
              <a:rPr lang="en-GB" sz="6000" b="1" dirty="0"/>
              <a:t>methodologies </a:t>
            </a:r>
            <a:endParaRPr lang="en-GB" sz="6000" b="1" dirty="0" smtClean="0"/>
          </a:p>
          <a:p>
            <a:pPr lvl="0"/>
            <a:r>
              <a:rPr lang="en-GB" sz="6000" dirty="0" smtClean="0"/>
              <a:t>Explain one difference between random and volunteer sampling</a:t>
            </a:r>
            <a:endParaRPr lang="en-GB" sz="60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70989"/>
            <a:ext cx="1975768" cy="14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48610"/>
      </p:ext>
    </p:extLst>
  </p:cSld>
  <p:clrMapOvr>
    <a:masterClrMapping/>
  </p:clrMapOvr>
  <p:transition spd="slow">
    <p:cut/>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24521" y="570989"/>
            <a:ext cx="7260817" cy="6247864"/>
          </a:xfrm>
          <a:prstGeom prst="rect">
            <a:avLst/>
          </a:prstGeom>
        </p:spPr>
        <p:txBody>
          <a:bodyPr wrap="square">
            <a:spAutoFit/>
          </a:bodyPr>
          <a:lstStyle/>
          <a:p>
            <a:pPr lvl="0"/>
            <a:r>
              <a:rPr lang="en-GB" sz="6000" b="1" dirty="0" smtClean="0"/>
              <a:t>Pairs of studies</a:t>
            </a:r>
          </a:p>
          <a:p>
            <a:pPr marL="857250" lvl="0" indent="-857250">
              <a:buFont typeface="Wingdings" panose="05000000000000000000" pitchFamily="2" charset="2"/>
              <a:buChar char="ü"/>
            </a:pPr>
            <a:r>
              <a:rPr lang="en-GB" sz="4000" dirty="0" smtClean="0"/>
              <a:t>To what extent does Simons and </a:t>
            </a:r>
            <a:r>
              <a:rPr lang="en-GB" sz="4000" dirty="0" err="1" smtClean="0"/>
              <a:t>Chabris</a:t>
            </a:r>
            <a:r>
              <a:rPr lang="en-GB" sz="4000" dirty="0" smtClean="0"/>
              <a:t>’ study change our understanding of attention?</a:t>
            </a:r>
          </a:p>
          <a:p>
            <a:pPr marL="857250" lvl="0" indent="-857250">
              <a:buFont typeface="Wingdings" panose="05000000000000000000" pitchFamily="2" charset="2"/>
              <a:buChar char="ü"/>
            </a:pPr>
            <a:r>
              <a:rPr lang="en-GB" sz="4000" dirty="0" smtClean="0"/>
              <a:t>Explain one similarity between Moray’s study and Simons and </a:t>
            </a:r>
            <a:r>
              <a:rPr lang="en-GB" sz="4000" dirty="0" err="1" smtClean="0"/>
              <a:t>Chabris</a:t>
            </a:r>
            <a:r>
              <a:rPr lang="en-GB" sz="4000" dirty="0" smtClean="0"/>
              <a:t>’ study.</a:t>
            </a:r>
          </a:p>
          <a:p>
            <a:pPr lvl="0"/>
            <a:endParaRPr lang="en-GB" sz="60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70989"/>
            <a:ext cx="1975768" cy="14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64408"/>
      </p:ext>
    </p:extLst>
  </p:cSld>
  <p:clrMapOvr>
    <a:masterClrMapping/>
  </p:clrMapOvr>
  <p:transition spd="slow">
    <p:cut/>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24521" y="570989"/>
            <a:ext cx="7260817" cy="5940088"/>
          </a:xfrm>
          <a:prstGeom prst="rect">
            <a:avLst/>
          </a:prstGeom>
        </p:spPr>
        <p:txBody>
          <a:bodyPr wrap="square">
            <a:spAutoFit/>
          </a:bodyPr>
          <a:lstStyle/>
          <a:p>
            <a:pPr lvl="0"/>
            <a:r>
              <a:rPr lang="en-GB" sz="6000" b="1" dirty="0" smtClean="0"/>
              <a:t>Areas and Perspectives</a:t>
            </a:r>
          </a:p>
          <a:p>
            <a:pPr marL="857250" lvl="0" indent="-857250">
              <a:buFont typeface="Wingdings" panose="05000000000000000000" pitchFamily="2" charset="2"/>
              <a:buChar char="ü"/>
            </a:pPr>
            <a:r>
              <a:rPr lang="en-GB" sz="4000" dirty="0" smtClean="0"/>
              <a:t>Explain one similarity and one difference between the Developmental area and the Behaviourist perspective</a:t>
            </a:r>
          </a:p>
          <a:p>
            <a:pPr lvl="0"/>
            <a:endParaRPr lang="en-GB" sz="60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70989"/>
            <a:ext cx="1975768" cy="14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69072"/>
      </p:ext>
    </p:extLst>
  </p:cSld>
  <p:clrMapOvr>
    <a:masterClrMapping/>
  </p:clrMapOvr>
  <p:transition spd="slow">
    <p:cut/>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24521" y="570989"/>
            <a:ext cx="7260817" cy="6309420"/>
          </a:xfrm>
          <a:prstGeom prst="rect">
            <a:avLst/>
          </a:prstGeom>
        </p:spPr>
        <p:txBody>
          <a:bodyPr wrap="square">
            <a:spAutoFit/>
          </a:bodyPr>
          <a:lstStyle/>
          <a:p>
            <a:pPr lvl="0"/>
            <a:r>
              <a:rPr lang="en-GB" sz="8000" b="1" dirty="0" smtClean="0"/>
              <a:t>Debates</a:t>
            </a:r>
          </a:p>
          <a:p>
            <a:pPr marL="857250" lvl="0" indent="-857250">
              <a:buFont typeface="Wingdings" panose="05000000000000000000" pitchFamily="2" charset="2"/>
              <a:buChar char="ü"/>
            </a:pPr>
            <a:r>
              <a:rPr lang="en-GB" sz="5400" dirty="0" smtClean="0"/>
              <a:t>Explain how the determinism/freewill </a:t>
            </a:r>
            <a:r>
              <a:rPr lang="en-GB" sz="5400" dirty="0"/>
              <a:t>debate is similar and different to </a:t>
            </a:r>
            <a:r>
              <a:rPr lang="en-GB" sz="5400" dirty="0" smtClean="0"/>
              <a:t>nature/nurture debate</a:t>
            </a:r>
            <a:endParaRPr lang="en-GB" sz="80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70989"/>
            <a:ext cx="1975768" cy="14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06354"/>
      </p:ext>
    </p:extLst>
  </p:cSld>
  <p:clrMapOvr>
    <a:masterClrMapping/>
  </p:clrMapOvr>
  <p:transition spd="slow">
    <p:cut/>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Arial" panose="020B0604020202020204" pitchFamily="34" charset="0"/>
                <a:cs typeface="Arial" panose="020B0604020202020204" pitchFamily="34" charset="0"/>
              </a:rPr>
              <a:t>Comparison Questions: Similarities and Differences</a:t>
            </a:r>
            <a:endParaRPr lang="en" sz="2800" dirty="0">
              <a:latin typeface="Arial" panose="020B0604020202020204" pitchFamily="34" charset="0"/>
              <a:cs typeface="Arial" panose="020B0604020202020204" pitchFamily="34" charset="0"/>
            </a:endParaRPr>
          </a:p>
        </p:txBody>
      </p:sp>
      <p:sp>
        <p:nvSpPr>
          <p:cNvPr id="3" name="Rectangle 2"/>
          <p:cNvSpPr/>
          <p:nvPr/>
        </p:nvSpPr>
        <p:spPr>
          <a:xfrm>
            <a:off x="-24521" y="570989"/>
            <a:ext cx="7260817" cy="5755422"/>
          </a:xfrm>
          <a:prstGeom prst="rect">
            <a:avLst/>
          </a:prstGeom>
        </p:spPr>
        <p:txBody>
          <a:bodyPr wrap="square">
            <a:spAutoFit/>
          </a:bodyPr>
          <a:lstStyle/>
          <a:p>
            <a:pPr lvl="0"/>
            <a:r>
              <a:rPr lang="en-GB" sz="4800" b="1" dirty="0" smtClean="0"/>
              <a:t>Explanations / Treatments for mental health</a:t>
            </a:r>
          </a:p>
          <a:p>
            <a:pPr marL="685800" indent="-685800">
              <a:buFont typeface="Wingdings" pitchFamily="2" charset="2"/>
              <a:buChar char="ü"/>
            </a:pPr>
            <a:r>
              <a:rPr lang="en-GB" sz="3200" dirty="0"/>
              <a:t>Explain one difference between one Medical Model treatment of mental illness and one alternative [4</a:t>
            </a:r>
            <a:r>
              <a:rPr lang="en-GB" sz="3200" dirty="0" smtClean="0"/>
              <a:t>]</a:t>
            </a:r>
          </a:p>
          <a:p>
            <a:pPr marL="685800" indent="-685800">
              <a:buFont typeface="Wingdings" pitchFamily="2" charset="2"/>
              <a:buChar char="ü"/>
            </a:pPr>
            <a:r>
              <a:rPr lang="en-GB" sz="3200" dirty="0"/>
              <a:t>Explain one difference between the genetic and biochemical explanations of mental illness [4</a:t>
            </a:r>
            <a:r>
              <a:rPr lang="en-GB" sz="3200" dirty="0" smtClean="0"/>
              <a:t>]</a:t>
            </a:r>
            <a:endParaRPr lang="en-GB" sz="3200" dirty="0"/>
          </a:p>
        </p:txBody>
      </p:sp>
      <p:pic>
        <p:nvPicPr>
          <p:cNvPr id="1031" name="Picture 7" descr="Image result for 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70989"/>
            <a:ext cx="1975768" cy="14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15059"/>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3780264" y="-63500"/>
            <a:ext cx="3380410" cy="3380410"/>
          </a:xfrm>
          <a:prstGeom prst="rect">
            <a:avLst/>
          </a:prstGeom>
        </p:spPr>
      </p:pic>
      <p:pic>
        <p:nvPicPr>
          <p:cNvPr id="9" name="Picture 8"/>
          <p:cNvPicPr>
            <a:picLocks noChangeAspect="1"/>
          </p:cNvPicPr>
          <p:nvPr/>
        </p:nvPicPr>
        <p:blipFill>
          <a:blip r:embed="rId3"/>
          <a:stretch>
            <a:fillRect/>
          </a:stretch>
        </p:blipFill>
        <p:spPr>
          <a:xfrm>
            <a:off x="-1" y="-63500"/>
            <a:ext cx="3780265" cy="2515594"/>
          </a:xfrm>
          <a:prstGeom prst="rect">
            <a:avLst/>
          </a:prstGeom>
        </p:spPr>
      </p:pic>
      <p:pic>
        <p:nvPicPr>
          <p:cNvPr id="10" name="Picture 9"/>
          <p:cNvPicPr>
            <a:picLocks noChangeAspect="1"/>
          </p:cNvPicPr>
          <p:nvPr/>
        </p:nvPicPr>
        <p:blipFill>
          <a:blip r:embed="rId4"/>
          <a:stretch>
            <a:fillRect/>
          </a:stretch>
        </p:blipFill>
        <p:spPr>
          <a:xfrm>
            <a:off x="0" y="3600601"/>
            <a:ext cx="9144000" cy="2981405"/>
          </a:xfrm>
          <a:prstGeom prst="rect">
            <a:avLst/>
          </a:prstGeom>
        </p:spPr>
      </p:pic>
      <p:pic>
        <p:nvPicPr>
          <p:cNvPr id="11" name="Picture 10"/>
          <p:cNvPicPr>
            <a:picLocks noChangeAspect="1"/>
          </p:cNvPicPr>
          <p:nvPr/>
        </p:nvPicPr>
        <p:blipFill>
          <a:blip r:embed="rId5"/>
          <a:stretch>
            <a:fillRect/>
          </a:stretch>
        </p:blipFill>
        <p:spPr>
          <a:xfrm>
            <a:off x="7340283" y="89794"/>
            <a:ext cx="1688480" cy="3535821"/>
          </a:xfrm>
          <a:prstGeom prst="rect">
            <a:avLst/>
          </a:prstGeom>
        </p:spPr>
      </p:pic>
      <p:sp>
        <p:nvSpPr>
          <p:cNvPr id="4" name="Rectangle 3"/>
          <p:cNvSpPr/>
          <p:nvPr/>
        </p:nvSpPr>
        <p:spPr>
          <a:xfrm>
            <a:off x="-1" y="2495568"/>
            <a:ext cx="3419873" cy="646331"/>
          </a:xfrm>
          <a:prstGeom prst="rect">
            <a:avLst/>
          </a:prstGeom>
        </p:spPr>
        <p:txBody>
          <a:bodyPr wrap="square">
            <a:spAutoFit/>
          </a:bodyPr>
          <a:lstStyle/>
          <a:p>
            <a:r>
              <a:rPr lang="en-GB" dirty="0">
                <a:hlinkClick r:id="rId6"/>
              </a:rPr>
              <a:t>https://</a:t>
            </a:r>
            <a:r>
              <a:rPr lang="en-GB" dirty="0" smtClean="0">
                <a:hlinkClick r:id="rId6"/>
              </a:rPr>
              <a:t>www.youtube.com/watch?v=bsJbApZ5GF0</a:t>
            </a:r>
            <a:r>
              <a:rPr lang="en-GB" dirty="0" smtClean="0"/>
              <a:t> </a:t>
            </a:r>
            <a:endParaRPr lang="en-GB" dirty="0"/>
          </a:p>
        </p:txBody>
      </p:sp>
    </p:spTree>
    <p:extLst>
      <p:ext uri="{BB962C8B-B14F-4D97-AF65-F5344CB8AC3E}">
        <p14:creationId xmlns:p14="http://schemas.microsoft.com/office/powerpoint/2010/main" val="287679349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400" dirty="0"/>
              <a:t>Explain one difference between </a:t>
            </a:r>
            <a:r>
              <a:rPr lang="en-GB" sz="2400" dirty="0" smtClean="0"/>
              <a:t>time and event sampling. </a:t>
            </a:r>
            <a:r>
              <a:rPr lang="en-GB" sz="2400" dirty="0"/>
              <a:t>[4] </a:t>
            </a:r>
          </a:p>
        </p:txBody>
      </p:sp>
      <p:sp>
        <p:nvSpPr>
          <p:cNvPr id="5" name="TextBox 4"/>
          <p:cNvSpPr txBox="1"/>
          <p:nvPr/>
        </p:nvSpPr>
        <p:spPr>
          <a:xfrm>
            <a:off x="16024" y="836712"/>
            <a:ext cx="9144000" cy="5509200"/>
          </a:xfrm>
          <a:prstGeom prst="rect">
            <a:avLst/>
          </a:prstGeom>
          <a:noFill/>
        </p:spPr>
        <p:txBody>
          <a:bodyPr wrap="square" rtlCol="0">
            <a:spAutoFit/>
          </a:bodyPr>
          <a:lstStyle/>
          <a:p>
            <a:pPr marL="514350" lvl="0" indent="-514350" fontAlgn="base">
              <a:buFont typeface="+mj-lt"/>
              <a:buAutoNum type="arabicPeriod"/>
            </a:pPr>
            <a:r>
              <a:rPr lang="en-GB" sz="3200" dirty="0"/>
              <a:t>The difference between time and event </a:t>
            </a:r>
            <a:r>
              <a:rPr lang="en-GB" sz="3200" dirty="0" smtClean="0"/>
              <a:t>sampling is </a:t>
            </a:r>
            <a:r>
              <a:rPr lang="en-GB" sz="3200" dirty="0"/>
              <a:t>length of time the observer observes for [1]. </a:t>
            </a:r>
            <a:endParaRPr lang="en-GB" sz="3200" dirty="0" smtClean="0"/>
          </a:p>
          <a:p>
            <a:pPr marL="514350" lvl="0" indent="-514350" fontAlgn="base">
              <a:buFont typeface="+mj-lt"/>
              <a:buAutoNum type="arabicPeriod"/>
            </a:pPr>
            <a:r>
              <a:rPr lang="en-GB" sz="3200" dirty="0" smtClean="0"/>
              <a:t>If </a:t>
            </a:r>
            <a:r>
              <a:rPr lang="en-GB" sz="3200" dirty="0"/>
              <a:t>it's the whole time or at intervals [1]. </a:t>
            </a:r>
            <a:endParaRPr lang="en-GB" sz="3200" dirty="0" smtClean="0"/>
          </a:p>
          <a:p>
            <a:pPr marL="514350" lvl="0" indent="-514350" fontAlgn="base">
              <a:buFont typeface="+mj-lt"/>
              <a:buAutoNum type="arabicPeriod"/>
            </a:pPr>
            <a:r>
              <a:rPr lang="en-GB" sz="3200" dirty="0" smtClean="0"/>
              <a:t>Event </a:t>
            </a:r>
            <a:r>
              <a:rPr lang="en-GB" sz="3200" dirty="0"/>
              <a:t>sampling looks for specific behaviour over the whole event being </a:t>
            </a:r>
            <a:r>
              <a:rPr lang="en-GB" sz="3200" dirty="0" smtClean="0"/>
              <a:t>observed (</a:t>
            </a:r>
            <a:r>
              <a:rPr lang="en-GB" sz="3200" dirty="0"/>
              <a:t>this is seen in Ainsworth's study</a:t>
            </a:r>
            <a:r>
              <a:rPr lang="en-GB" sz="3200" dirty="0" smtClean="0"/>
              <a:t>) then </a:t>
            </a:r>
            <a:r>
              <a:rPr lang="en-GB" sz="3200" dirty="0"/>
              <a:t>a note is made </a:t>
            </a:r>
            <a:endParaRPr lang="en-GB" sz="3200" dirty="0" smtClean="0"/>
          </a:p>
          <a:p>
            <a:pPr marL="514350" lvl="0" indent="-514350" fontAlgn="base">
              <a:buFont typeface="+mj-lt"/>
              <a:buAutoNum type="arabicPeriod"/>
            </a:pPr>
            <a:r>
              <a:rPr lang="en-GB" sz="3200" dirty="0" smtClean="0"/>
              <a:t>whereas </a:t>
            </a:r>
            <a:r>
              <a:rPr lang="en-GB" sz="3200" dirty="0"/>
              <a:t>time sampling is where behaviour is observed at predetermined </a:t>
            </a:r>
            <a:r>
              <a:rPr lang="en-GB" sz="3200" dirty="0" smtClean="0"/>
              <a:t>intervals such </a:t>
            </a:r>
            <a:r>
              <a:rPr lang="en-GB" sz="3200" dirty="0"/>
              <a:t>as every 10 minutes (this is seen in Bandura's study</a:t>
            </a:r>
            <a:r>
              <a:rPr lang="en-GB" sz="3200" dirty="0" smtClean="0"/>
              <a:t>) [</a:t>
            </a:r>
            <a:r>
              <a:rPr lang="en-GB" sz="3200" dirty="0"/>
              <a:t>1]. </a:t>
            </a:r>
          </a:p>
        </p:txBody>
      </p:sp>
    </p:spTree>
    <p:extLst>
      <p:ext uri="{BB962C8B-B14F-4D97-AF65-F5344CB8AC3E}">
        <p14:creationId xmlns:p14="http://schemas.microsoft.com/office/powerpoint/2010/main" val="3158468451"/>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219700" y="692150"/>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en-US" sz="1800">
              <a:latin typeface="Arial" charset="0"/>
            </a:endParaRPr>
          </a:p>
        </p:txBody>
      </p:sp>
      <p:sp>
        <p:nvSpPr>
          <p:cNvPr id="30723" name="Text Box 3"/>
          <p:cNvSpPr txBox="1">
            <a:spLocks noChangeArrowheads="1"/>
          </p:cNvSpPr>
          <p:nvPr/>
        </p:nvSpPr>
        <p:spPr bwMode="auto">
          <a:xfrm>
            <a:off x="4787900" y="1768475"/>
            <a:ext cx="35274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200">
                <a:latin typeface="Arial" charset="0"/>
              </a:rPr>
              <a:t>Surprised or indifferent?</a:t>
            </a:r>
          </a:p>
        </p:txBody>
      </p:sp>
      <p:sp>
        <p:nvSpPr>
          <p:cNvPr id="30724" name="Text Box 4"/>
          <p:cNvSpPr txBox="1">
            <a:spLocks noChangeArrowheads="1"/>
          </p:cNvSpPr>
          <p:nvPr/>
        </p:nvSpPr>
        <p:spPr bwMode="auto">
          <a:xfrm>
            <a:off x="1619250" y="3683000"/>
            <a:ext cx="28813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r>
              <a:rPr lang="en-GB" sz="2200">
                <a:latin typeface="Arial" charset="0"/>
              </a:rPr>
              <a:t>Angry or pleased?</a:t>
            </a:r>
          </a:p>
        </p:txBody>
      </p:sp>
      <p:sp>
        <p:nvSpPr>
          <p:cNvPr id="30725" name="Text Box 5"/>
          <p:cNvSpPr txBox="1">
            <a:spLocks noChangeArrowheads="1"/>
          </p:cNvSpPr>
          <p:nvPr/>
        </p:nvSpPr>
        <p:spPr bwMode="auto">
          <a:xfrm>
            <a:off x="4787900" y="5524500"/>
            <a:ext cx="28797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200">
                <a:latin typeface="Arial" charset="0"/>
              </a:rPr>
              <a:t>Calm or fearful?</a:t>
            </a:r>
          </a:p>
        </p:txBody>
      </p:sp>
      <p:pic>
        <p:nvPicPr>
          <p:cNvPr id="17414" name="Picture 12" descr="S807658_ph_010 - eyes 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31734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S807658_ph_011 - eyes 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357563"/>
            <a:ext cx="31734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6" descr="S807658_ph_012C - eyes c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165725"/>
            <a:ext cx="3173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927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additive="base">
                                        <p:cTn id="13" dur="500" fill="hold"/>
                                        <p:tgtEl>
                                          <p:spTgt spid="30724"/>
                                        </p:tgtEl>
                                        <p:attrNameLst>
                                          <p:attrName>ppt_x</p:attrName>
                                        </p:attrNameLst>
                                      </p:cBhvr>
                                      <p:tavLst>
                                        <p:tav tm="0">
                                          <p:val>
                                            <p:strVal val="#ppt_x"/>
                                          </p:val>
                                        </p:tav>
                                        <p:tav tm="100000">
                                          <p:val>
                                            <p:strVal val="#ppt_x"/>
                                          </p:val>
                                        </p:tav>
                                      </p:tavLst>
                                    </p:anim>
                                    <p:anim calcmode="lin" valueType="num">
                                      <p:cBhvr additive="base">
                                        <p:cTn id="14"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p:bldP spid="307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3337673" y="3012742"/>
            <a:ext cx="3714635" cy="2771689"/>
          </a:xfrm>
          <a:prstGeom prst="rect">
            <a:avLst/>
          </a:prstGeom>
        </p:spPr>
      </p:pic>
      <p:pic>
        <p:nvPicPr>
          <p:cNvPr id="5" name="Picture 4"/>
          <p:cNvPicPr>
            <a:picLocks noChangeAspect="1"/>
          </p:cNvPicPr>
          <p:nvPr/>
        </p:nvPicPr>
        <p:blipFill>
          <a:blip r:embed="rId3"/>
          <a:stretch>
            <a:fillRect/>
          </a:stretch>
        </p:blipFill>
        <p:spPr>
          <a:xfrm>
            <a:off x="3484204" y="179388"/>
            <a:ext cx="3289300" cy="2476500"/>
          </a:xfrm>
          <a:prstGeom prst="rect">
            <a:avLst/>
          </a:prstGeom>
        </p:spPr>
      </p:pic>
      <p:pic>
        <p:nvPicPr>
          <p:cNvPr id="6" name="Picture 5"/>
          <p:cNvPicPr>
            <a:picLocks noChangeAspect="1"/>
          </p:cNvPicPr>
          <p:nvPr/>
        </p:nvPicPr>
        <p:blipFill>
          <a:blip r:embed="rId4"/>
          <a:stretch>
            <a:fillRect/>
          </a:stretch>
        </p:blipFill>
        <p:spPr>
          <a:xfrm>
            <a:off x="293064" y="179388"/>
            <a:ext cx="2324100" cy="3492500"/>
          </a:xfrm>
          <a:prstGeom prst="rect">
            <a:avLst/>
          </a:prstGeom>
        </p:spPr>
      </p:pic>
      <p:sp>
        <p:nvSpPr>
          <p:cNvPr id="7" name="TextBox 6"/>
          <p:cNvSpPr txBox="1"/>
          <p:nvPr/>
        </p:nvSpPr>
        <p:spPr>
          <a:xfrm>
            <a:off x="293064" y="3923509"/>
            <a:ext cx="3191140" cy="2308324"/>
          </a:xfrm>
          <a:prstGeom prst="rect">
            <a:avLst/>
          </a:prstGeom>
          <a:noFill/>
        </p:spPr>
        <p:txBody>
          <a:bodyPr wrap="square" rtlCol="0">
            <a:spAutoFit/>
          </a:bodyPr>
          <a:lstStyle/>
          <a:p>
            <a:r>
              <a:rPr lang="en-US" dirty="0" err="1">
                <a:solidFill>
                  <a:srgbClr val="000000"/>
                </a:solidFill>
              </a:rPr>
              <a:t>Memorised</a:t>
            </a:r>
            <a:r>
              <a:rPr lang="en-US" dirty="0">
                <a:solidFill>
                  <a:srgbClr val="000000"/>
                </a:solidFill>
              </a:rPr>
              <a:t> 12,000 books. </a:t>
            </a:r>
          </a:p>
          <a:p>
            <a:endParaRPr lang="en-US" dirty="0">
              <a:solidFill>
                <a:srgbClr val="000000"/>
              </a:solidFill>
            </a:endParaRPr>
          </a:p>
          <a:p>
            <a:r>
              <a:rPr lang="en-US" dirty="0">
                <a:solidFill>
                  <a:srgbClr val="000000"/>
                </a:solidFill>
              </a:rPr>
              <a:t>Could read two pages at a time using one eye for each page.</a:t>
            </a:r>
          </a:p>
          <a:p>
            <a:endParaRPr lang="en-US" dirty="0">
              <a:solidFill>
                <a:srgbClr val="000000"/>
              </a:solidFill>
            </a:endParaRPr>
          </a:p>
          <a:p>
            <a:r>
              <a:rPr lang="en-US" dirty="0">
                <a:solidFill>
                  <a:srgbClr val="000000"/>
                </a:solidFill>
              </a:rPr>
              <a:t> Could recall 98% of everything that he ever experienced in perfect detail.</a:t>
            </a:r>
          </a:p>
        </p:txBody>
      </p:sp>
      <p:pic>
        <p:nvPicPr>
          <p:cNvPr id="8" name="Picture 7"/>
          <p:cNvPicPr>
            <a:picLocks noChangeAspect="1"/>
          </p:cNvPicPr>
          <p:nvPr/>
        </p:nvPicPr>
        <p:blipFill>
          <a:blip r:embed="rId5"/>
          <a:stretch>
            <a:fillRect/>
          </a:stretch>
        </p:blipFill>
        <p:spPr>
          <a:xfrm>
            <a:off x="7197172" y="274638"/>
            <a:ext cx="1970979" cy="6549219"/>
          </a:xfrm>
          <a:prstGeom prst="rect">
            <a:avLst/>
          </a:prstGeom>
        </p:spPr>
      </p:pic>
    </p:spTree>
    <p:extLst>
      <p:ext uri="{BB962C8B-B14F-4D97-AF65-F5344CB8AC3E}">
        <p14:creationId xmlns:p14="http://schemas.microsoft.com/office/powerpoint/2010/main" val="224416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1584325" y="584775"/>
            <a:ext cx="7559675" cy="6124754"/>
          </a:xfrm>
          <a:prstGeom prst="rect">
            <a:avLst/>
          </a:prstGeom>
          <a:noFill/>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sz="2800" b="1" i="1" dirty="0" smtClean="0">
                <a:latin typeface="Arial" panose="020B0604020202020204" pitchFamily="34" charset="0"/>
              </a:rPr>
              <a:t> </a:t>
            </a:r>
            <a:r>
              <a:rPr lang="en-US" sz="2800" b="1" i="1" dirty="0">
                <a:latin typeface="Arial" panose="020B0604020202020204" pitchFamily="34" charset="0"/>
              </a:rPr>
              <a:t>Albert Einstein</a:t>
            </a:r>
            <a:r>
              <a:rPr lang="en-US" sz="2800" dirty="0">
                <a:latin typeface="Arial" panose="020B0604020202020204" pitchFamily="34" charset="0"/>
              </a:rPr>
              <a:t> – He had an obsession with physics </a:t>
            </a:r>
            <a:r>
              <a:rPr lang="en-US" sz="2800" dirty="0" smtClean="0">
                <a:latin typeface="Arial" panose="020B0604020202020204" pitchFamily="34" charset="0"/>
              </a:rPr>
              <a:t>(</a:t>
            </a:r>
            <a:r>
              <a:rPr lang="en-US" sz="2800" dirty="0">
                <a:latin typeface="Arial" panose="020B0604020202020204" pitchFamily="34" charset="0"/>
              </a:rPr>
              <a:t>his interest). Albert Einstein also had a lack of </a:t>
            </a:r>
            <a:r>
              <a:rPr lang="en-US" sz="2800" dirty="0" smtClean="0">
                <a:latin typeface="Arial" panose="020B0604020202020204" pitchFamily="34" charset="0"/>
              </a:rPr>
              <a:t>social </a:t>
            </a:r>
            <a:r>
              <a:rPr lang="en-US" sz="2800" dirty="0">
                <a:latin typeface="Arial" panose="020B0604020202020204" pitchFamily="34" charset="0"/>
              </a:rPr>
              <a:t>empathy and a lack of tact</a:t>
            </a:r>
          </a:p>
          <a:p>
            <a:pPr eaLnBrk="1" hangingPunct="1">
              <a:buFont typeface="Arial" charset="0"/>
              <a:buChar char="•"/>
            </a:pPr>
            <a:endParaRPr lang="en-US" sz="2800" b="1" i="1" u="sng" dirty="0">
              <a:latin typeface="Arial" panose="020B0604020202020204" pitchFamily="34" charset="0"/>
            </a:endParaRPr>
          </a:p>
          <a:p>
            <a:pPr eaLnBrk="1" hangingPunct="1">
              <a:buFont typeface="Arial" charset="0"/>
              <a:buChar char="•"/>
            </a:pPr>
            <a:endParaRPr lang="en-US" sz="2800" b="1" i="1" u="sng" dirty="0">
              <a:latin typeface="Arial" panose="020B0604020202020204" pitchFamily="34" charset="0"/>
            </a:endParaRPr>
          </a:p>
          <a:p>
            <a:pPr eaLnBrk="1" hangingPunct="1">
              <a:buFont typeface="Arial" charset="0"/>
              <a:buChar char="•"/>
            </a:pPr>
            <a:r>
              <a:rPr lang="en-US" sz="2800" b="1" i="1" dirty="0">
                <a:latin typeface="Arial" panose="020B0604020202020204" pitchFamily="34" charset="0"/>
              </a:rPr>
              <a:t>Mozart</a:t>
            </a:r>
            <a:r>
              <a:rPr lang="en-US" sz="2800" dirty="0">
                <a:latin typeface="Arial" panose="020B0604020202020204" pitchFamily="34" charset="0"/>
              </a:rPr>
              <a:t> – Repeated facial expressions and constant </a:t>
            </a:r>
            <a:r>
              <a:rPr lang="en-US" sz="2800" dirty="0" smtClean="0">
                <a:latin typeface="Arial" panose="020B0604020202020204" pitchFamily="34" charset="0"/>
              </a:rPr>
              <a:t>movement </a:t>
            </a:r>
            <a:r>
              <a:rPr lang="en-US" sz="2800" dirty="0">
                <a:latin typeface="Arial" panose="020B0604020202020204" pitchFamily="34" charset="0"/>
              </a:rPr>
              <a:t>of his hands. Mozart also had very </a:t>
            </a:r>
            <a:r>
              <a:rPr lang="en-US" sz="2800" dirty="0" smtClean="0">
                <a:latin typeface="Arial" panose="020B0604020202020204" pitchFamily="34" charset="0"/>
              </a:rPr>
              <a:t>sensitive </a:t>
            </a:r>
            <a:r>
              <a:rPr lang="en-US" sz="2800" dirty="0">
                <a:latin typeface="Arial" panose="020B0604020202020204" pitchFamily="34" charset="0"/>
              </a:rPr>
              <a:t>hearing</a:t>
            </a:r>
          </a:p>
          <a:p>
            <a:pPr eaLnBrk="1" hangingPunct="1"/>
            <a:endParaRPr lang="en-US" sz="2800" dirty="0">
              <a:latin typeface="Arial" panose="020B0604020202020204" pitchFamily="34" charset="0"/>
            </a:endParaRPr>
          </a:p>
          <a:p>
            <a:pPr eaLnBrk="1" hangingPunct="1"/>
            <a:endParaRPr lang="en-US" sz="2800" dirty="0">
              <a:latin typeface="Arial" panose="020B0604020202020204" pitchFamily="34" charset="0"/>
            </a:endParaRPr>
          </a:p>
          <a:p>
            <a:pPr eaLnBrk="1" hangingPunct="1">
              <a:buFont typeface="Arial" charset="0"/>
              <a:buChar char="•"/>
            </a:pPr>
            <a:r>
              <a:rPr lang="en-US" sz="2800" b="1" i="1" dirty="0" smtClean="0">
                <a:latin typeface="Arial" panose="020B0604020202020204" pitchFamily="34" charset="0"/>
              </a:rPr>
              <a:t>Isaac </a:t>
            </a:r>
            <a:r>
              <a:rPr lang="en-US" sz="2800" b="1" i="1" dirty="0">
                <a:latin typeface="Arial" panose="020B0604020202020204" pitchFamily="34" charset="0"/>
              </a:rPr>
              <a:t>Newton </a:t>
            </a:r>
            <a:r>
              <a:rPr lang="en-US" sz="2800" dirty="0">
                <a:latin typeface="Arial" panose="020B0604020202020204" pitchFamily="34" charset="0"/>
              </a:rPr>
              <a:t>– Not good at making or keeping </a:t>
            </a:r>
            <a:r>
              <a:rPr lang="en-US" sz="2800" dirty="0" smtClean="0">
                <a:latin typeface="Arial" panose="020B0604020202020204" pitchFamily="34" charset="0"/>
              </a:rPr>
              <a:t>friends</a:t>
            </a:r>
            <a:r>
              <a:rPr lang="en-US" sz="2800" dirty="0">
                <a:latin typeface="Arial" panose="020B0604020202020204" pitchFamily="34" charset="0"/>
              </a:rPr>
              <a:t>. </a:t>
            </a:r>
            <a:r>
              <a:rPr lang="en-US" sz="2800" dirty="0" smtClean="0">
                <a:latin typeface="Arial" panose="020B0604020202020204" pitchFamily="34" charset="0"/>
              </a:rPr>
              <a:t>Isaac relied </a:t>
            </a:r>
            <a:r>
              <a:rPr lang="en-US" sz="2800" dirty="0">
                <a:latin typeface="Arial" panose="020B0604020202020204" pitchFamily="34" charset="0"/>
              </a:rPr>
              <a:t>constantly on </a:t>
            </a:r>
            <a:r>
              <a:rPr lang="en-US" sz="2800" dirty="0" smtClean="0">
                <a:latin typeface="Arial" panose="020B0604020202020204" pitchFamily="34" charset="0"/>
              </a:rPr>
              <a:t>routines</a:t>
            </a:r>
            <a:r>
              <a:rPr lang="en-US" sz="2800" dirty="0">
                <a:latin typeface="Arial" panose="020B0604020202020204" pitchFamily="34" charset="0"/>
              </a:rPr>
              <a:t>, also he used to forget to eat. </a:t>
            </a:r>
            <a:r>
              <a:rPr lang="en-US" sz="2800" dirty="0" smtClean="0">
                <a:latin typeface="Arial" panose="020B0604020202020204" pitchFamily="34" charset="0"/>
              </a:rPr>
              <a:t>He was </a:t>
            </a:r>
            <a:r>
              <a:rPr lang="en-US" sz="2800" dirty="0">
                <a:latin typeface="Arial" panose="020B0604020202020204" pitchFamily="34" charset="0"/>
              </a:rPr>
              <a:t>also not interested in people.</a:t>
            </a:r>
            <a:endParaRPr lang="en-GB" sz="2800" dirty="0"/>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24" y="3501008"/>
            <a:ext cx="1038226" cy="1276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475" y="1854200"/>
            <a:ext cx="1095375" cy="14287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5774" y="5157192"/>
            <a:ext cx="923925" cy="1266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3560" name="TextBox 1"/>
          <p:cNvSpPr txBox="1">
            <a:spLocks noChangeArrowheads="1"/>
          </p:cNvSpPr>
          <p:nvPr/>
        </p:nvSpPr>
        <p:spPr bwMode="auto">
          <a:xfrm>
            <a:off x="0" y="0"/>
            <a:ext cx="9144000" cy="584775"/>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dirty="0">
                <a:latin typeface="Arial" panose="020B0604020202020204" pitchFamily="34" charset="0"/>
              </a:rPr>
              <a:t>People from the past with suspected autism:</a:t>
            </a:r>
          </a:p>
        </p:txBody>
      </p:sp>
    </p:spTree>
    <p:extLst>
      <p:ext uri="{BB962C8B-B14F-4D97-AF65-F5344CB8AC3E}">
        <p14:creationId xmlns:p14="http://schemas.microsoft.com/office/powerpoint/2010/main" val="3201742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285922"/>
            <a:ext cx="2645445" cy="2647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1" name="TextBox 1"/>
          <p:cNvSpPr txBox="1">
            <a:spLocks noChangeArrowheads="1"/>
          </p:cNvSpPr>
          <p:nvPr/>
        </p:nvSpPr>
        <p:spPr bwMode="auto">
          <a:xfrm>
            <a:off x="2987823" y="1285922"/>
            <a:ext cx="59769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GB" sz="3600" dirty="0">
                <a:latin typeface="Arial" panose="020B0604020202020204" pitchFamily="34" charset="0"/>
              </a:rPr>
              <a:t>Theoretical Physicist:  </a:t>
            </a:r>
          </a:p>
          <a:p>
            <a:endParaRPr lang="en-GB" sz="3600" dirty="0">
              <a:latin typeface="Arial" panose="020B0604020202020204" pitchFamily="34" charset="0"/>
            </a:endParaRPr>
          </a:p>
          <a:p>
            <a:r>
              <a:rPr lang="en-GB" sz="3600" b="1" dirty="0">
                <a:latin typeface="Arial" panose="020B0604020202020204" pitchFamily="34" charset="0"/>
              </a:rPr>
              <a:t>Dr Sheldon Lee Cooper</a:t>
            </a:r>
            <a:r>
              <a:rPr lang="en-US" sz="3600" b="1" dirty="0">
                <a:latin typeface="Arial" panose="020B0604020202020204" pitchFamily="34" charset="0"/>
              </a:rPr>
              <a:t> </a:t>
            </a:r>
            <a:r>
              <a:rPr lang="en-US" sz="3600" dirty="0">
                <a:latin typeface="Arial" panose="020B0604020202020204" pitchFamily="34" charset="0"/>
              </a:rPr>
              <a:t>B.S., M.S., M.A., Ph.D., Sc.D.</a:t>
            </a:r>
            <a:r>
              <a:rPr lang="en-GB" sz="3600" dirty="0"/>
              <a:t> </a:t>
            </a:r>
          </a:p>
        </p:txBody>
      </p:sp>
      <p:sp>
        <p:nvSpPr>
          <p:cNvPr id="24582" name="TextBox 2"/>
          <p:cNvSpPr txBox="1">
            <a:spLocks noChangeArrowheads="1"/>
          </p:cNvSpPr>
          <p:nvPr/>
        </p:nvSpPr>
        <p:spPr bwMode="auto">
          <a:xfrm>
            <a:off x="360363" y="4359275"/>
            <a:ext cx="824388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900" indent="-342900">
              <a:buFontTx/>
              <a:buChar char="•"/>
            </a:pPr>
            <a:r>
              <a:rPr lang="en-US" sz="2800" dirty="0">
                <a:latin typeface="Arial" panose="020B0604020202020204" pitchFamily="34" charset="0"/>
              </a:rPr>
              <a:t>Capacity to remember complex information and </a:t>
            </a:r>
            <a:r>
              <a:rPr lang="en-US" sz="2800" dirty="0" smtClean="0">
                <a:latin typeface="Arial" panose="020B0604020202020204" pitchFamily="34" charset="0"/>
              </a:rPr>
              <a:t>solve </a:t>
            </a:r>
            <a:r>
              <a:rPr lang="en-US" sz="2800" dirty="0">
                <a:latin typeface="Arial" panose="020B0604020202020204" pitchFamily="34" charset="0"/>
              </a:rPr>
              <a:t>mathematical problems</a:t>
            </a:r>
          </a:p>
          <a:p>
            <a:pPr marL="342900" indent="-342900">
              <a:buFontTx/>
              <a:buChar char="•"/>
            </a:pPr>
            <a:endParaRPr lang="en-US" sz="1800" dirty="0">
              <a:latin typeface="Arial" panose="020B0604020202020204" pitchFamily="34" charset="0"/>
            </a:endParaRPr>
          </a:p>
          <a:p>
            <a:pPr marL="342900" indent="-342900">
              <a:buFontTx/>
              <a:buChar char="•"/>
            </a:pPr>
            <a:r>
              <a:rPr lang="en-US" sz="2800" dirty="0" smtClean="0">
                <a:latin typeface="Arial" panose="020B0604020202020204" pitchFamily="34" charset="0"/>
              </a:rPr>
              <a:t>Photographic </a:t>
            </a:r>
            <a:r>
              <a:rPr lang="en-US" sz="2800" dirty="0">
                <a:latin typeface="Arial" panose="020B0604020202020204" pitchFamily="34" charset="0"/>
              </a:rPr>
              <a:t>memory</a:t>
            </a:r>
          </a:p>
          <a:p>
            <a:pPr marL="342900" indent="-342900">
              <a:buFontTx/>
              <a:buChar char="•"/>
            </a:pPr>
            <a:endParaRPr lang="en-US" sz="1800" dirty="0">
              <a:latin typeface="Arial" panose="020B0604020202020204" pitchFamily="34" charset="0"/>
            </a:endParaRPr>
          </a:p>
          <a:p>
            <a:pPr marL="342900" indent="-342900">
              <a:buFontTx/>
              <a:buChar char="•"/>
            </a:pPr>
            <a:r>
              <a:rPr lang="en-US" sz="2800" dirty="0">
                <a:latin typeface="Arial" panose="020B0604020202020204" pitchFamily="34" charset="0"/>
              </a:rPr>
              <a:t>Doesn’t like hugs or physical contact </a:t>
            </a:r>
          </a:p>
        </p:txBody>
      </p:sp>
      <p:sp>
        <p:nvSpPr>
          <p:cNvPr id="24583" name="Rectangle 1"/>
          <p:cNvSpPr>
            <a:spLocks noChangeArrowheads="1"/>
          </p:cNvSpPr>
          <p:nvPr/>
        </p:nvSpPr>
        <p:spPr bwMode="auto">
          <a:xfrm>
            <a:off x="0" y="59951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a:latin typeface="Arial" panose="020B0604020202020204" pitchFamily="34" charset="0"/>
              </a:rPr>
              <a:t>Fictional television character from ‘The Big Bang Theory’</a:t>
            </a:r>
          </a:p>
        </p:txBody>
      </p:sp>
      <p:sp>
        <p:nvSpPr>
          <p:cNvPr id="8" name="TextBox 1"/>
          <p:cNvSpPr txBox="1">
            <a:spLocks noChangeArrowheads="1"/>
          </p:cNvSpPr>
          <p:nvPr/>
        </p:nvSpPr>
        <p:spPr bwMode="auto">
          <a:xfrm>
            <a:off x="0" y="0"/>
            <a:ext cx="9144000" cy="584775"/>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dirty="0">
                <a:latin typeface="Arial" panose="020B0604020202020204" pitchFamily="34" charset="0"/>
              </a:rPr>
              <a:t>People </a:t>
            </a:r>
            <a:r>
              <a:rPr lang="en-US" dirty="0" smtClean="0">
                <a:latin typeface="Arial" panose="020B0604020202020204" pitchFamily="34" charset="0"/>
              </a:rPr>
              <a:t>with </a:t>
            </a:r>
            <a:r>
              <a:rPr lang="en-US" dirty="0">
                <a:latin typeface="Arial" panose="020B0604020202020204" pitchFamily="34" charset="0"/>
              </a:rPr>
              <a:t>suspected autism:</a:t>
            </a:r>
          </a:p>
        </p:txBody>
      </p:sp>
    </p:spTree>
    <p:extLst>
      <p:ext uri="{BB962C8B-B14F-4D97-AF65-F5344CB8AC3E}">
        <p14:creationId xmlns:p14="http://schemas.microsoft.com/office/powerpoint/2010/main" val="1887372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25603" name="TextBox 2"/>
          <p:cNvSpPr txBox="1">
            <a:spLocks noChangeArrowheads="1"/>
          </p:cNvSpPr>
          <p:nvPr/>
        </p:nvSpPr>
        <p:spPr bwMode="auto">
          <a:xfrm>
            <a:off x="0" y="584775"/>
            <a:ext cx="882015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900" indent="-342900">
              <a:buFontTx/>
              <a:buChar char="•"/>
            </a:pPr>
            <a:r>
              <a:rPr lang="en-US" sz="2800" dirty="0" smtClean="0">
                <a:latin typeface="Arial" panose="020B0604020202020204" pitchFamily="34" charset="0"/>
              </a:rPr>
              <a:t>Fiercely </a:t>
            </a:r>
            <a:r>
              <a:rPr lang="en-US" sz="2800" dirty="0">
                <a:latin typeface="Arial" panose="020B0604020202020204" pitchFamily="34" charset="0"/>
              </a:rPr>
              <a:t>guarding </a:t>
            </a:r>
            <a:r>
              <a:rPr lang="en-US" sz="3600" dirty="0">
                <a:latin typeface="Arial" panose="020B0604020202020204" pitchFamily="34" charset="0"/>
              </a:rPr>
              <a:t>his</a:t>
            </a:r>
            <a:r>
              <a:rPr lang="en-US" sz="2800" dirty="0">
                <a:latin typeface="Arial" panose="020B0604020202020204" pitchFamily="34" charset="0"/>
              </a:rPr>
              <a:t> spot on the couch or </a:t>
            </a:r>
          </a:p>
          <a:p>
            <a:pPr marL="342900" indent="-342900">
              <a:buFontTx/>
              <a:buChar char="•"/>
            </a:pPr>
            <a:endParaRPr lang="en-US" sz="2000" dirty="0">
              <a:latin typeface="Arial" panose="020B0604020202020204" pitchFamily="34" charset="0"/>
            </a:endParaRPr>
          </a:p>
          <a:p>
            <a:pPr marL="342900" indent="-342900">
              <a:buFontTx/>
              <a:buChar char="•"/>
            </a:pPr>
            <a:r>
              <a:rPr lang="en-US" sz="2800" dirty="0">
                <a:latin typeface="Arial" panose="020B0604020202020204" pitchFamily="34" charset="0"/>
              </a:rPr>
              <a:t>Strict routines about what he eats on each day and having particular pajamas for each night of the week</a:t>
            </a:r>
          </a:p>
          <a:p>
            <a:pPr marL="342900" indent="-342900">
              <a:buFontTx/>
              <a:buChar char="•"/>
            </a:pPr>
            <a:endParaRPr lang="en-US" sz="2000" dirty="0">
              <a:latin typeface="Arial" panose="020B0604020202020204" pitchFamily="34" charset="0"/>
            </a:endParaRPr>
          </a:p>
          <a:p>
            <a:pPr marL="342900" indent="-342900">
              <a:buFontTx/>
              <a:buChar char="•"/>
            </a:pPr>
            <a:r>
              <a:rPr lang="en-US" sz="2800" dirty="0">
                <a:latin typeface="Arial" panose="020B0604020202020204" pitchFamily="34" charset="0"/>
              </a:rPr>
              <a:t>Doesn’t like change and struggles to adapt</a:t>
            </a:r>
          </a:p>
          <a:p>
            <a:pPr marL="342900" indent="-342900">
              <a:buFontTx/>
              <a:buChar char="•"/>
            </a:pPr>
            <a:endParaRPr lang="en-US" sz="2000" dirty="0">
              <a:latin typeface="Arial" panose="020B0604020202020204" pitchFamily="34" charset="0"/>
            </a:endParaRPr>
          </a:p>
          <a:p>
            <a:pPr marL="342900" indent="-342900">
              <a:buFontTx/>
              <a:buChar char="•"/>
            </a:pPr>
            <a:r>
              <a:rPr lang="en-US" sz="2800" dirty="0">
                <a:latin typeface="Arial" panose="020B0604020202020204" pitchFamily="34" charset="0"/>
              </a:rPr>
              <a:t>Sheldon struggles to pick up sarcasm in conversation and most non-verbal cues. </a:t>
            </a:r>
          </a:p>
        </p:txBody>
      </p:sp>
      <p:pic>
        <p:nvPicPr>
          <p:cNvPr id="256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4509120"/>
            <a:ext cx="3887787"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0" y="0"/>
            <a:ext cx="9144000" cy="584775"/>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dirty="0">
                <a:latin typeface="Arial" panose="020B0604020202020204" pitchFamily="34" charset="0"/>
              </a:rPr>
              <a:t>People </a:t>
            </a:r>
            <a:r>
              <a:rPr lang="en-US" dirty="0" smtClean="0">
                <a:latin typeface="Arial" panose="020B0604020202020204" pitchFamily="34" charset="0"/>
              </a:rPr>
              <a:t>with </a:t>
            </a:r>
            <a:r>
              <a:rPr lang="en-US" dirty="0">
                <a:latin typeface="Arial" panose="020B0604020202020204" pitchFamily="34" charset="0"/>
              </a:rPr>
              <a:t>suspected autism:</a:t>
            </a:r>
          </a:p>
        </p:txBody>
      </p:sp>
    </p:spTree>
    <p:extLst>
      <p:ext uri="{BB962C8B-B14F-4D97-AF65-F5344CB8AC3E}">
        <p14:creationId xmlns:p14="http://schemas.microsoft.com/office/powerpoint/2010/main" val="2139234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0" y="0"/>
            <a:ext cx="9144000" cy="903288"/>
          </a:xfrm>
          <a:prstGeom prst="rect">
            <a:avLst/>
          </a:prstGeom>
          <a:solidFill>
            <a:srgbClr val="FFFF00"/>
          </a:solidFill>
          <a:ln>
            <a:noFill/>
          </a:ln>
          <a:extLst/>
        </p:spPr>
        <p:txBody>
          <a:bodyPr anchor="b"/>
          <a:lstStyle/>
          <a:p>
            <a:pPr algn="ctr"/>
            <a:r>
              <a:rPr lang="en-GB" sz="5400" dirty="0">
                <a:latin typeface="Arial" panose="020B0604020202020204" pitchFamily="34" charset="0"/>
              </a:rPr>
              <a:t>Characteristics of autism</a:t>
            </a:r>
          </a:p>
        </p:txBody>
      </p:sp>
      <p:sp>
        <p:nvSpPr>
          <p:cNvPr id="16387"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903288"/>
            <a:ext cx="8820150" cy="5016758"/>
          </a:xfrm>
          <a:prstGeom prst="rect">
            <a:avLst/>
          </a:prstGeom>
          <a:noFill/>
        </p:spPr>
        <p:txBody>
          <a:bodyPr wrap="square">
            <a:spAutoFit/>
          </a:bodyPr>
          <a:lstStyle/>
          <a:p>
            <a:pPr>
              <a:defRPr/>
            </a:pPr>
            <a:r>
              <a:rPr lang="en-GB" sz="3200" dirty="0">
                <a:latin typeface="Arial" panose="020B0604020202020204" pitchFamily="34" charset="0"/>
                <a:ea typeface="+mn-ea"/>
              </a:rPr>
              <a:t>People with autism generally experience three main areas of difficulty:</a:t>
            </a:r>
            <a:r>
              <a:rPr lang="en-GB" sz="3200" dirty="0">
                <a:ea typeface="+mn-ea"/>
              </a:rPr>
              <a:t> </a:t>
            </a:r>
          </a:p>
          <a:p>
            <a:pPr>
              <a:defRPr/>
            </a:pPr>
            <a:endParaRPr lang="en-GB" sz="3200" dirty="0">
              <a:ea typeface="+mn-ea"/>
            </a:endParaRPr>
          </a:p>
          <a:p>
            <a:pPr marL="342900" indent="-342900">
              <a:buFontTx/>
              <a:buAutoNum type="arabicPeriod"/>
              <a:defRPr/>
            </a:pPr>
            <a:r>
              <a:rPr lang="en-GB" sz="3200" dirty="0">
                <a:latin typeface="Arial" panose="020B0604020202020204" pitchFamily="34" charset="0"/>
                <a:ea typeface="+mn-ea"/>
              </a:rPr>
              <a:t>Social Communication,</a:t>
            </a:r>
          </a:p>
          <a:p>
            <a:pPr marL="342900" indent="-342900">
              <a:buFontTx/>
              <a:buAutoNum type="arabicPeriod"/>
              <a:defRPr/>
            </a:pPr>
            <a:endParaRPr lang="en-GB" sz="3200" dirty="0">
              <a:latin typeface="Arial" panose="020B0604020202020204" pitchFamily="34" charset="0"/>
              <a:ea typeface="+mn-ea"/>
            </a:endParaRPr>
          </a:p>
          <a:p>
            <a:pPr marL="342900" indent="-342900">
              <a:buFontTx/>
              <a:buAutoNum type="arabicPeriod"/>
              <a:defRPr/>
            </a:pPr>
            <a:endParaRPr lang="en-GB" sz="3200" dirty="0">
              <a:latin typeface="Arial" panose="020B0604020202020204" pitchFamily="34" charset="0"/>
              <a:ea typeface="+mn-ea"/>
            </a:endParaRPr>
          </a:p>
          <a:p>
            <a:pPr marL="342900" indent="-342900">
              <a:buFontTx/>
              <a:buAutoNum type="arabicPeriod"/>
              <a:defRPr/>
            </a:pPr>
            <a:r>
              <a:rPr lang="en-GB" sz="3200" dirty="0">
                <a:latin typeface="Arial" panose="020B0604020202020204" pitchFamily="34" charset="0"/>
                <a:ea typeface="+mn-ea"/>
              </a:rPr>
              <a:t>Social Interaction and,</a:t>
            </a:r>
          </a:p>
          <a:p>
            <a:pPr marL="342900" indent="-342900">
              <a:buFontTx/>
              <a:buAutoNum type="arabicPeriod"/>
              <a:defRPr/>
            </a:pPr>
            <a:endParaRPr lang="en-GB" sz="3200" dirty="0">
              <a:latin typeface="Arial" panose="020B0604020202020204" pitchFamily="34" charset="0"/>
              <a:ea typeface="+mn-ea"/>
            </a:endParaRPr>
          </a:p>
          <a:p>
            <a:pPr marL="342900" indent="-342900">
              <a:buFontTx/>
              <a:buAutoNum type="arabicPeriod"/>
              <a:defRPr/>
            </a:pPr>
            <a:endParaRPr lang="en-GB" sz="3200" dirty="0">
              <a:latin typeface="Arial" panose="020B0604020202020204" pitchFamily="34" charset="0"/>
              <a:ea typeface="+mn-ea"/>
            </a:endParaRPr>
          </a:p>
          <a:p>
            <a:pPr marL="342900" indent="-342900">
              <a:buFontTx/>
              <a:buAutoNum type="arabicPeriod"/>
              <a:defRPr/>
            </a:pPr>
            <a:r>
              <a:rPr lang="en-GB" sz="3200" dirty="0">
                <a:latin typeface="Arial" panose="020B0604020202020204" pitchFamily="34" charset="0"/>
                <a:ea typeface="+mn-ea"/>
              </a:rPr>
              <a:t>Social Imagination</a:t>
            </a:r>
            <a:r>
              <a:rPr lang="en-GB" sz="3200" dirty="0" smtClean="0">
                <a:latin typeface="Arial" panose="020B0604020202020204" pitchFamily="34" charset="0"/>
                <a:ea typeface="+mn-ea"/>
              </a:rPr>
              <a:t>.</a:t>
            </a:r>
            <a:endParaRPr lang="en-GB" sz="2800" dirty="0">
              <a:ea typeface="+mn-ea"/>
            </a:endParaRPr>
          </a:p>
        </p:txBody>
      </p:sp>
      <p:pic>
        <p:nvPicPr>
          <p:cNvPr id="16389" name="Picture 9" descr="iStock_000005977477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30688" y="3860800"/>
            <a:ext cx="49133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731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774340"/>
            <a:ext cx="8820150" cy="7209666"/>
          </a:xfrm>
          <a:prstGeom prst="rect">
            <a:avLst/>
          </a:prstGeom>
          <a:noFill/>
        </p:spPr>
        <p:txBody>
          <a:bodyPr wrap="square">
            <a:spAutoFit/>
          </a:bodyPr>
          <a:lstStyle/>
          <a:p>
            <a:pPr>
              <a:defRPr/>
            </a:pPr>
            <a:r>
              <a:rPr lang="en-GB" sz="2800" dirty="0">
                <a:latin typeface="Arial" panose="020B0604020202020204" pitchFamily="34" charset="0"/>
                <a:ea typeface="+mn-ea"/>
              </a:rPr>
              <a:t>Social communication is where people with autism have difficulties understanding:</a:t>
            </a:r>
          </a:p>
          <a:p>
            <a:pPr>
              <a:defRPr/>
            </a:pPr>
            <a:endParaRPr lang="en-GB" sz="1050" dirty="0">
              <a:latin typeface="Arial" panose="020B0604020202020204" pitchFamily="34" charset="0"/>
              <a:ea typeface="+mn-ea"/>
            </a:endParaRPr>
          </a:p>
          <a:p>
            <a:pPr marL="342900" indent="-342900">
              <a:lnSpc>
                <a:spcPct val="150000"/>
              </a:lnSpc>
              <a:buFont typeface="Arial" pitchFamily="34" charset="0"/>
              <a:buChar char="•"/>
              <a:defRPr/>
            </a:pPr>
            <a:r>
              <a:rPr lang="en-GB" sz="2800" dirty="0">
                <a:latin typeface="Arial" panose="020B0604020202020204" pitchFamily="34" charset="0"/>
                <a:ea typeface="+mn-ea"/>
              </a:rPr>
              <a:t>Facial expressions</a:t>
            </a:r>
          </a:p>
          <a:p>
            <a:pPr marL="342900" indent="-342900">
              <a:lnSpc>
                <a:spcPct val="150000"/>
              </a:lnSpc>
              <a:buFont typeface="Arial" pitchFamily="34" charset="0"/>
              <a:buChar char="•"/>
              <a:defRPr/>
            </a:pPr>
            <a:r>
              <a:rPr lang="en-GB" sz="2800" dirty="0">
                <a:latin typeface="Arial" panose="020B0604020202020204" pitchFamily="34" charset="0"/>
                <a:ea typeface="+mn-ea"/>
              </a:rPr>
              <a:t>Tone of voice</a:t>
            </a:r>
          </a:p>
          <a:p>
            <a:pPr marL="342900" indent="-342900">
              <a:lnSpc>
                <a:spcPct val="150000"/>
              </a:lnSpc>
              <a:buFont typeface="Arial" pitchFamily="34" charset="0"/>
              <a:buChar char="•"/>
              <a:defRPr/>
            </a:pPr>
            <a:r>
              <a:rPr lang="en-GB" sz="2800" dirty="0">
                <a:latin typeface="Arial" panose="020B0604020202020204" pitchFamily="34" charset="0"/>
                <a:ea typeface="+mn-ea"/>
              </a:rPr>
              <a:t>Common gestures</a:t>
            </a:r>
          </a:p>
          <a:p>
            <a:pPr marL="342900" indent="-342900">
              <a:lnSpc>
                <a:spcPct val="150000"/>
              </a:lnSpc>
              <a:buFont typeface="Arial" pitchFamily="34" charset="0"/>
              <a:buChar char="•"/>
              <a:defRPr/>
            </a:pPr>
            <a:r>
              <a:rPr lang="en-GB" sz="2800" dirty="0">
                <a:latin typeface="Arial" panose="020B0604020202020204" pitchFamily="34" charset="0"/>
                <a:ea typeface="+mn-ea"/>
              </a:rPr>
              <a:t>Eye contact</a:t>
            </a:r>
          </a:p>
          <a:p>
            <a:pPr marL="342900" indent="-342900">
              <a:lnSpc>
                <a:spcPct val="150000"/>
              </a:lnSpc>
              <a:buFont typeface="Arial" pitchFamily="34" charset="0"/>
              <a:buChar char="•"/>
              <a:defRPr/>
            </a:pPr>
            <a:r>
              <a:rPr lang="en-GB" sz="2800" dirty="0">
                <a:latin typeface="Arial" panose="020B0604020202020204" pitchFamily="34" charset="0"/>
                <a:ea typeface="+mn-ea"/>
              </a:rPr>
              <a:t>Body language and,</a:t>
            </a:r>
          </a:p>
          <a:p>
            <a:pPr marL="342900" indent="-342900">
              <a:lnSpc>
                <a:spcPct val="150000"/>
              </a:lnSpc>
              <a:buFont typeface="Arial" pitchFamily="34" charset="0"/>
              <a:buChar char="•"/>
              <a:defRPr/>
            </a:pPr>
            <a:r>
              <a:rPr lang="en-GB" sz="2800" dirty="0">
                <a:latin typeface="Arial" panose="020B0604020202020204" pitchFamily="34" charset="0"/>
                <a:ea typeface="+mn-ea"/>
              </a:rPr>
              <a:t>Giving and receiving verbal and </a:t>
            </a:r>
          </a:p>
          <a:p>
            <a:pPr>
              <a:lnSpc>
                <a:spcPct val="150000"/>
              </a:lnSpc>
              <a:defRPr/>
            </a:pPr>
            <a:r>
              <a:rPr lang="en-GB" sz="2800" dirty="0">
                <a:latin typeface="Arial" panose="020B0604020202020204" pitchFamily="34" charset="0"/>
                <a:ea typeface="+mn-ea"/>
              </a:rPr>
              <a:t>     non-verbal communication.</a:t>
            </a:r>
          </a:p>
          <a:p>
            <a:pPr marL="342900" indent="-342900">
              <a:buFont typeface="Arial" pitchFamily="34" charset="0"/>
              <a:buChar char="•"/>
              <a:defRPr/>
            </a:pPr>
            <a:endParaRPr lang="en-GB" sz="2400" dirty="0">
              <a:latin typeface="Arial" panose="020B0604020202020204" pitchFamily="34" charset="0"/>
              <a:ea typeface="+mn-ea"/>
            </a:endParaRPr>
          </a:p>
          <a:p>
            <a:pPr>
              <a:defRPr/>
            </a:pPr>
            <a:endParaRPr lang="en-GB" sz="2400" dirty="0">
              <a:latin typeface="Arial" panose="020B0604020202020204" pitchFamily="34" charset="0"/>
              <a:ea typeface="+mn-ea"/>
            </a:endParaRPr>
          </a:p>
          <a:p>
            <a:pPr>
              <a:defRPr/>
            </a:pPr>
            <a:endParaRPr lang="en-GB" dirty="0">
              <a:ea typeface="+mn-ea"/>
            </a:endParaRPr>
          </a:p>
          <a:p>
            <a:pPr>
              <a:defRPr/>
            </a:pPr>
            <a:endParaRPr lang="en-GB" dirty="0">
              <a:ea typeface="+mn-ea"/>
            </a:endParaRPr>
          </a:p>
          <a:p>
            <a:pPr marL="342900" indent="-342900">
              <a:buFontTx/>
              <a:buAutoNum type="arabicPeriod"/>
              <a:defRPr/>
            </a:pPr>
            <a:endParaRPr lang="en-GB" dirty="0">
              <a:ea typeface="+mn-ea"/>
            </a:endParaRPr>
          </a:p>
        </p:txBody>
      </p:sp>
      <p:sp>
        <p:nvSpPr>
          <p:cNvPr id="17412" name="TextBox 3"/>
          <p:cNvSpPr txBox="1">
            <a:spLocks noChangeArrowheads="1"/>
          </p:cNvSpPr>
          <p:nvPr/>
        </p:nvSpPr>
        <p:spPr bwMode="auto">
          <a:xfrm>
            <a:off x="0" y="4898"/>
            <a:ext cx="9144000" cy="769441"/>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GB" sz="4400" dirty="0">
                <a:latin typeface="Arial" panose="020B0604020202020204" pitchFamily="34" charset="0"/>
              </a:rPr>
              <a:t>1. Social Communication</a:t>
            </a:r>
            <a:endParaRPr lang="en-GB" sz="4400" dirty="0"/>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60032" y="2016580"/>
            <a:ext cx="196215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1413" y="4914106"/>
            <a:ext cx="1930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5"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73119" y="2708920"/>
            <a:ext cx="1957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76923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774340"/>
            <a:ext cx="9144000" cy="6170920"/>
          </a:xfrm>
          <a:prstGeom prst="rect">
            <a:avLst/>
          </a:prstGeom>
          <a:noFill/>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3200" dirty="0">
                <a:latin typeface="Arial" panose="020B0604020202020204" pitchFamily="34" charset="0"/>
              </a:rPr>
              <a:t>Social interaction is where people with autism struggle with:</a:t>
            </a:r>
          </a:p>
          <a:p>
            <a:pPr eaLnBrk="1" hangingPunct="1">
              <a:buFont typeface="Arial" charset="0"/>
              <a:buChar char="•"/>
            </a:pPr>
            <a:r>
              <a:rPr lang="en-GB" sz="3200" dirty="0" smtClean="0">
                <a:latin typeface="Arial" panose="020B0604020202020204" pitchFamily="34" charset="0"/>
              </a:rPr>
              <a:t>Understanding </a:t>
            </a:r>
            <a:r>
              <a:rPr lang="en-GB" sz="3200" dirty="0">
                <a:latin typeface="Arial" panose="020B0604020202020204" pitchFamily="34" charset="0"/>
              </a:rPr>
              <a:t>their own and other people</a:t>
            </a:r>
            <a:r>
              <a:rPr lang="ja-JP" altLang="en-GB" sz="3200" dirty="0">
                <a:latin typeface="Arial" panose="020B0604020202020204" pitchFamily="34" charset="0"/>
              </a:rPr>
              <a:t>’</a:t>
            </a:r>
            <a:r>
              <a:rPr lang="en-GB" sz="3200" dirty="0" smtClean="0">
                <a:latin typeface="Arial" panose="020B0604020202020204" pitchFamily="34" charset="0"/>
              </a:rPr>
              <a:t>s </a:t>
            </a:r>
            <a:r>
              <a:rPr lang="en-GB" sz="3200" dirty="0">
                <a:latin typeface="Arial" panose="020B0604020202020204" pitchFamily="34" charset="0"/>
              </a:rPr>
              <a:t>feelings and emotions</a:t>
            </a:r>
          </a:p>
          <a:p>
            <a:pPr eaLnBrk="1" hangingPunct="1">
              <a:buFont typeface="Arial" charset="0"/>
              <a:buChar char="•"/>
            </a:pPr>
            <a:endParaRPr lang="en-GB" sz="700" dirty="0">
              <a:latin typeface="Arial" panose="020B0604020202020204" pitchFamily="34" charset="0"/>
            </a:endParaRPr>
          </a:p>
          <a:p>
            <a:pPr eaLnBrk="1" hangingPunct="1">
              <a:lnSpc>
                <a:spcPct val="150000"/>
              </a:lnSpc>
              <a:buFont typeface="Arial" charset="0"/>
              <a:buChar char="•"/>
            </a:pPr>
            <a:r>
              <a:rPr lang="en-GB" sz="3200" dirty="0">
                <a:latin typeface="Arial" panose="020B0604020202020204" pitchFamily="34" charset="0"/>
              </a:rPr>
              <a:t>Forming relationships and making friends.</a:t>
            </a:r>
          </a:p>
          <a:p>
            <a:pPr eaLnBrk="1" hangingPunct="1">
              <a:lnSpc>
                <a:spcPct val="150000"/>
              </a:lnSpc>
            </a:pPr>
            <a:r>
              <a:rPr lang="en-GB" sz="3200" dirty="0">
                <a:latin typeface="Arial" panose="020B0604020202020204" pitchFamily="34" charset="0"/>
              </a:rPr>
              <a:t>People can appear aloof, indifferent and withdrawn.</a:t>
            </a:r>
          </a:p>
          <a:p>
            <a:pPr eaLnBrk="1" hangingPunct="1">
              <a:buFont typeface="Arial" charset="0"/>
              <a:buChar char="•"/>
            </a:pPr>
            <a:endParaRPr lang="en-GB" sz="2800" dirty="0">
              <a:latin typeface="Arial" panose="020B0604020202020204" pitchFamily="34" charset="0"/>
            </a:endParaRPr>
          </a:p>
          <a:p>
            <a:pPr eaLnBrk="1" hangingPunct="1"/>
            <a:endParaRPr lang="en-GB" sz="2800" dirty="0">
              <a:latin typeface="Arial" panose="020B0604020202020204" pitchFamily="34" charset="0"/>
            </a:endParaRPr>
          </a:p>
          <a:p>
            <a:pPr eaLnBrk="1" hangingPunct="1"/>
            <a:endParaRPr lang="en-GB" sz="2000" dirty="0"/>
          </a:p>
          <a:p>
            <a:pPr eaLnBrk="1" hangingPunct="1"/>
            <a:endParaRPr lang="en-GB" sz="2000" dirty="0"/>
          </a:p>
          <a:p>
            <a:pPr eaLnBrk="1" hangingPunct="1">
              <a:buFontTx/>
              <a:buAutoNum type="arabicPeriod"/>
            </a:pPr>
            <a:endParaRPr lang="en-GB" sz="2000" dirty="0"/>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3728" y="4682522"/>
            <a:ext cx="20764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1925" y="4510675"/>
            <a:ext cx="21431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05625" y="4293096"/>
            <a:ext cx="223837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3"/>
          <p:cNvSpPr txBox="1">
            <a:spLocks noChangeArrowheads="1"/>
          </p:cNvSpPr>
          <p:nvPr/>
        </p:nvSpPr>
        <p:spPr bwMode="auto">
          <a:xfrm>
            <a:off x="0" y="4898"/>
            <a:ext cx="9144000" cy="769441"/>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GB" sz="4400" dirty="0" smtClean="0">
                <a:latin typeface="Arial" panose="020B0604020202020204" pitchFamily="34" charset="0"/>
              </a:rPr>
              <a:t>2. </a:t>
            </a:r>
            <a:r>
              <a:rPr lang="en-GB" sz="4400" dirty="0">
                <a:latin typeface="Arial" panose="020B0604020202020204" pitchFamily="34" charset="0"/>
              </a:rPr>
              <a:t>Social </a:t>
            </a:r>
            <a:r>
              <a:rPr lang="en-GB" sz="4400" dirty="0" smtClean="0">
                <a:latin typeface="Arial" panose="020B0604020202020204" pitchFamily="34" charset="0"/>
              </a:rPr>
              <a:t>Interaction</a:t>
            </a:r>
            <a:endParaRPr lang="en-GB" sz="4400" dirty="0"/>
          </a:p>
        </p:txBody>
      </p:sp>
    </p:spTree>
    <p:extLst>
      <p:ext uri="{BB962C8B-B14F-4D97-AF65-F5344CB8AC3E}">
        <p14:creationId xmlns:p14="http://schemas.microsoft.com/office/powerpoint/2010/main" val="1776207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3924300" y="774339"/>
            <a:ext cx="5040313" cy="5262979"/>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2800" dirty="0">
                <a:latin typeface="Arial" panose="020B0604020202020204" pitchFamily="34" charset="0"/>
              </a:rPr>
              <a:t>Social imagination is where people </a:t>
            </a:r>
            <a:r>
              <a:rPr lang="en-GB" sz="2800" dirty="0" smtClean="0">
                <a:latin typeface="Arial" panose="020B0604020202020204" pitchFamily="34" charset="0"/>
              </a:rPr>
              <a:t>with </a:t>
            </a:r>
            <a:r>
              <a:rPr lang="en-GB" sz="2800" dirty="0">
                <a:latin typeface="Arial" panose="020B0604020202020204" pitchFamily="34" charset="0"/>
              </a:rPr>
              <a:t>autism have difficulties </a:t>
            </a:r>
            <a:r>
              <a:rPr lang="en-GB" sz="2800" dirty="0" smtClean="0">
                <a:latin typeface="Arial" panose="020B0604020202020204" pitchFamily="34" charset="0"/>
              </a:rPr>
              <a:t>comprehending</a:t>
            </a:r>
            <a:r>
              <a:rPr lang="en-GB" sz="2800" dirty="0">
                <a:latin typeface="Arial" panose="020B0604020202020204" pitchFamily="34" charset="0"/>
              </a:rPr>
              <a:t>:</a:t>
            </a:r>
          </a:p>
          <a:p>
            <a:pPr eaLnBrk="1" hangingPunct="1"/>
            <a:endParaRPr lang="en-GB" sz="2800" dirty="0">
              <a:latin typeface="Arial" panose="020B0604020202020204" pitchFamily="34" charset="0"/>
            </a:endParaRPr>
          </a:p>
          <a:p>
            <a:pPr eaLnBrk="1" hangingPunct="1">
              <a:buFont typeface="Arial" charset="0"/>
              <a:buChar char="•"/>
            </a:pPr>
            <a:r>
              <a:rPr lang="en-GB" sz="2800" dirty="0">
                <a:latin typeface="Arial" panose="020B0604020202020204" pitchFamily="34" charset="0"/>
              </a:rPr>
              <a:t>Abstract concepts and ideas</a:t>
            </a:r>
          </a:p>
          <a:p>
            <a:pPr eaLnBrk="1" hangingPunct="1">
              <a:buFont typeface="Arial" charset="0"/>
              <a:buChar char="•"/>
            </a:pPr>
            <a:endParaRPr lang="en-GB" sz="2800" dirty="0">
              <a:latin typeface="Arial" panose="020B0604020202020204" pitchFamily="34" charset="0"/>
            </a:endParaRPr>
          </a:p>
          <a:p>
            <a:pPr eaLnBrk="1" hangingPunct="1">
              <a:buFont typeface="Arial" charset="0"/>
              <a:buChar char="•"/>
            </a:pPr>
            <a:r>
              <a:rPr lang="en-GB" sz="2800" dirty="0">
                <a:latin typeface="Arial" panose="020B0604020202020204" pitchFamily="34" charset="0"/>
              </a:rPr>
              <a:t>People</a:t>
            </a:r>
            <a:r>
              <a:rPr lang="ja-JP" altLang="en-GB" sz="2800" dirty="0">
                <a:latin typeface="Arial" panose="020B0604020202020204" pitchFamily="34" charset="0"/>
              </a:rPr>
              <a:t>’</a:t>
            </a:r>
            <a:r>
              <a:rPr lang="en-GB" sz="2800" dirty="0">
                <a:latin typeface="Arial" panose="020B0604020202020204" pitchFamily="34" charset="0"/>
              </a:rPr>
              <a:t>s actions, emotions, </a:t>
            </a:r>
          </a:p>
          <a:p>
            <a:pPr eaLnBrk="1" hangingPunct="1"/>
            <a:r>
              <a:rPr lang="en-GB" sz="2800" dirty="0">
                <a:latin typeface="Arial" panose="020B0604020202020204" pitchFamily="34" charset="0"/>
              </a:rPr>
              <a:t>    behaviours and consequences</a:t>
            </a:r>
          </a:p>
          <a:p>
            <a:pPr eaLnBrk="1" hangingPunct="1"/>
            <a:endParaRPr lang="en-GB" sz="2800" dirty="0">
              <a:latin typeface="Arial" panose="020B0604020202020204" pitchFamily="34" charset="0"/>
            </a:endParaRPr>
          </a:p>
          <a:p>
            <a:pPr eaLnBrk="1" hangingPunct="1">
              <a:buFont typeface="Arial" charset="0"/>
              <a:buChar char="•"/>
            </a:pPr>
            <a:r>
              <a:rPr lang="en-GB" sz="2800" dirty="0">
                <a:latin typeface="Arial" panose="020B0604020202020204" pitchFamily="34" charset="0"/>
              </a:rPr>
              <a:t>Solutions to life outside of </a:t>
            </a:r>
            <a:r>
              <a:rPr lang="en-GB" sz="2800" dirty="0" smtClean="0">
                <a:latin typeface="Arial" panose="020B0604020202020204" pitchFamily="34" charset="0"/>
              </a:rPr>
              <a:t>their </a:t>
            </a:r>
            <a:r>
              <a:rPr lang="en-GB" sz="2800" dirty="0">
                <a:latin typeface="Arial" panose="020B0604020202020204" pitchFamily="34" charset="0"/>
              </a:rPr>
              <a:t>routines</a:t>
            </a:r>
            <a:r>
              <a:rPr lang="en-GB" sz="2800" dirty="0" smtClean="0">
                <a:latin typeface="Arial" panose="020B0604020202020204" pitchFamily="34" charset="0"/>
              </a:rPr>
              <a:t>.</a:t>
            </a:r>
            <a:endParaRPr lang="en-GB" sz="2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268413"/>
            <a:ext cx="19145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3379788"/>
            <a:ext cx="192405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17700" y="1265238"/>
            <a:ext cx="18764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3"/>
          <p:cNvSpPr txBox="1">
            <a:spLocks noChangeArrowheads="1"/>
          </p:cNvSpPr>
          <p:nvPr/>
        </p:nvSpPr>
        <p:spPr bwMode="auto">
          <a:xfrm>
            <a:off x="0" y="4898"/>
            <a:ext cx="9144000" cy="769441"/>
          </a:xfrm>
          <a:prstGeom prst="rect">
            <a:avLst/>
          </a:prstGeom>
          <a:solidFill>
            <a:srgbClr val="FFFF00"/>
          </a:solidFill>
          <a:ln>
            <a:noFill/>
          </a:ln>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GB" sz="4400" dirty="0" smtClean="0">
                <a:latin typeface="Arial" panose="020B0604020202020204" pitchFamily="34" charset="0"/>
              </a:rPr>
              <a:t>3. </a:t>
            </a:r>
            <a:r>
              <a:rPr lang="en-GB" sz="4400" dirty="0">
                <a:latin typeface="Arial" panose="020B0604020202020204" pitchFamily="34" charset="0"/>
              </a:rPr>
              <a:t>Social </a:t>
            </a:r>
            <a:r>
              <a:rPr lang="en-GB" sz="4400" dirty="0" smtClean="0">
                <a:latin typeface="Arial" panose="020B0604020202020204" pitchFamily="34" charset="0"/>
              </a:rPr>
              <a:t>Imagination</a:t>
            </a:r>
            <a:endParaRPr lang="en-GB" sz="4400" dirty="0"/>
          </a:p>
        </p:txBody>
      </p:sp>
    </p:spTree>
    <p:extLst>
      <p:ext uri="{BB962C8B-B14F-4D97-AF65-F5344CB8AC3E}">
        <p14:creationId xmlns:p14="http://schemas.microsoft.com/office/powerpoint/2010/main" val="511761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4800" dirty="0" smtClean="0">
                <a:solidFill>
                  <a:schemeClr val="tx1"/>
                </a:solidFill>
              </a:rPr>
              <a:t>What is a Theory of Mind?</a:t>
            </a:r>
            <a:endParaRPr lang="en-US" dirty="0">
              <a:solidFill>
                <a:schemeClr val="tx1"/>
              </a:solidFill>
            </a:endParaRPr>
          </a:p>
        </p:txBody>
      </p:sp>
      <p:sp>
        <p:nvSpPr>
          <p:cNvPr id="3" name="Content Placeholder 2"/>
          <p:cNvSpPr>
            <a:spLocks noGrp="1"/>
          </p:cNvSpPr>
          <p:nvPr>
            <p:ph idx="1"/>
          </p:nvPr>
        </p:nvSpPr>
        <p:spPr>
          <a:xfrm>
            <a:off x="0" y="873825"/>
            <a:ext cx="5047653" cy="5365750"/>
          </a:xfrm>
        </p:spPr>
        <p:txBody>
          <a:bodyPr>
            <a:normAutofit/>
          </a:bodyPr>
          <a:lstStyle/>
          <a:p>
            <a:r>
              <a:rPr lang="en-US" dirty="0" smtClean="0"/>
              <a:t>“Developing </a:t>
            </a:r>
            <a:r>
              <a:rPr lang="en-US" dirty="0"/>
              <a:t>a </a:t>
            </a:r>
            <a:r>
              <a:rPr lang="en-US" dirty="0" smtClean="0"/>
              <a:t>theory </a:t>
            </a:r>
            <a:r>
              <a:rPr lang="en-US" dirty="0"/>
              <a:t>of </a:t>
            </a:r>
            <a:r>
              <a:rPr lang="en-US" dirty="0" smtClean="0"/>
              <a:t>mind </a:t>
            </a:r>
            <a:r>
              <a:rPr lang="en-US" dirty="0"/>
              <a:t>allows the child to begin to understand other </a:t>
            </a:r>
            <a:r>
              <a:rPr lang="en-US" dirty="0" smtClean="0"/>
              <a:t>people &amp; to </a:t>
            </a:r>
            <a:r>
              <a:rPr lang="en-US" dirty="0"/>
              <a:t>predict what other people are likely to do </a:t>
            </a:r>
            <a:r>
              <a:rPr lang="en-US" dirty="0" smtClean="0"/>
              <a:t>&amp; believe”.</a:t>
            </a:r>
            <a:r>
              <a:rPr lang="en-US" dirty="0"/>
              <a:t> </a:t>
            </a:r>
            <a:endParaRPr lang="en-US" dirty="0" smtClean="0"/>
          </a:p>
          <a:p>
            <a:pPr marL="36576" indent="0">
              <a:buNone/>
            </a:pPr>
            <a:r>
              <a:rPr lang="en-US" dirty="0"/>
              <a:t> </a:t>
            </a:r>
            <a:r>
              <a:rPr lang="en-US" dirty="0" smtClean="0"/>
              <a:t>   </a:t>
            </a:r>
            <a:r>
              <a:rPr lang="en-US" i="1" dirty="0" smtClean="0"/>
              <a:t>Baron-Cohen, 1997 </a:t>
            </a:r>
          </a:p>
          <a:p>
            <a:endParaRPr lang="en-US" dirty="0"/>
          </a:p>
          <a:p>
            <a:endParaRPr lang="en-US" dirty="0"/>
          </a:p>
        </p:txBody>
      </p:sp>
      <p:pic>
        <p:nvPicPr>
          <p:cNvPr id="4" name="Picture 3"/>
          <p:cNvPicPr>
            <a:picLocks noChangeAspect="1"/>
          </p:cNvPicPr>
          <p:nvPr/>
        </p:nvPicPr>
        <p:blipFill>
          <a:blip r:embed="rId3"/>
          <a:stretch>
            <a:fillRect/>
          </a:stretch>
        </p:blipFill>
        <p:spPr>
          <a:xfrm>
            <a:off x="4932040" y="1226399"/>
            <a:ext cx="4096347" cy="5013176"/>
          </a:xfrm>
          <a:prstGeom prst="rect">
            <a:avLst/>
          </a:prstGeom>
        </p:spPr>
      </p:pic>
      <p:pic>
        <p:nvPicPr>
          <p:cNvPr id="5" name="Picture 4"/>
          <p:cNvPicPr>
            <a:picLocks noChangeAspect="1"/>
          </p:cNvPicPr>
          <p:nvPr/>
        </p:nvPicPr>
        <p:blipFill>
          <a:blip r:embed="rId4"/>
          <a:stretch>
            <a:fillRect/>
          </a:stretch>
        </p:blipFill>
        <p:spPr>
          <a:xfrm>
            <a:off x="3212241" y="5746699"/>
            <a:ext cx="1414191" cy="1013948"/>
          </a:xfrm>
          <a:prstGeom prst="rect">
            <a:avLst/>
          </a:prstGeom>
        </p:spPr>
      </p:pic>
      <p:pic>
        <p:nvPicPr>
          <p:cNvPr id="6" name="Picture 5"/>
          <p:cNvPicPr>
            <a:picLocks noChangeAspect="1"/>
          </p:cNvPicPr>
          <p:nvPr/>
        </p:nvPicPr>
        <p:blipFill>
          <a:blip r:embed="rId5"/>
          <a:stretch>
            <a:fillRect/>
          </a:stretch>
        </p:blipFill>
        <p:spPr>
          <a:xfrm>
            <a:off x="39575" y="5718503"/>
            <a:ext cx="1396688" cy="1042144"/>
          </a:xfrm>
          <a:prstGeom prst="rect">
            <a:avLst/>
          </a:prstGeom>
        </p:spPr>
      </p:pic>
      <p:sp>
        <p:nvSpPr>
          <p:cNvPr id="7" name="TextBox 6"/>
          <p:cNvSpPr txBox="1"/>
          <p:nvPr/>
        </p:nvSpPr>
        <p:spPr>
          <a:xfrm>
            <a:off x="1436263" y="5940438"/>
            <a:ext cx="1581351" cy="707886"/>
          </a:xfrm>
          <a:prstGeom prst="rect">
            <a:avLst/>
          </a:prstGeom>
          <a:noFill/>
        </p:spPr>
        <p:txBody>
          <a:bodyPr wrap="square" rtlCol="0">
            <a:spAutoFit/>
          </a:bodyPr>
          <a:lstStyle/>
          <a:p>
            <a:r>
              <a:rPr lang="en-US" sz="1000" dirty="0">
                <a:solidFill>
                  <a:srgbClr val="000000"/>
                </a:solidFill>
              </a:rPr>
              <a:t>Professor of Developmental Psychopathology at the University of Cambridge</a:t>
            </a:r>
          </a:p>
        </p:txBody>
      </p:sp>
    </p:spTree>
    <p:extLst>
      <p:ext uri="{BB962C8B-B14F-4D97-AF65-F5344CB8AC3E}">
        <p14:creationId xmlns:p14="http://schemas.microsoft.com/office/powerpoint/2010/main" val="812824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70000"/>
            <a:ext cx="5047653" cy="5365750"/>
          </a:xfrm>
        </p:spPr>
        <p:txBody>
          <a:bodyPr>
            <a:normAutofit/>
          </a:bodyPr>
          <a:lstStyle/>
          <a:p>
            <a:pPr marL="0" indent="0" eaLnBrk="1" hangingPunct="1">
              <a:buNone/>
            </a:pPr>
            <a:r>
              <a:rPr lang="en-GB" altLang="en-US" sz="6000" dirty="0" err="1"/>
              <a:t>ToM</a:t>
            </a:r>
            <a:r>
              <a:rPr lang="en-GB" altLang="en-US" sz="6000" dirty="0"/>
              <a:t> = other people have thoughts and feelings</a:t>
            </a:r>
          </a:p>
        </p:txBody>
      </p:sp>
      <p:pic>
        <p:nvPicPr>
          <p:cNvPr id="4" name="Picture 3"/>
          <p:cNvPicPr>
            <a:picLocks noChangeAspect="1"/>
          </p:cNvPicPr>
          <p:nvPr/>
        </p:nvPicPr>
        <p:blipFill>
          <a:blip r:embed="rId3"/>
          <a:stretch>
            <a:fillRect/>
          </a:stretch>
        </p:blipFill>
        <p:spPr>
          <a:xfrm>
            <a:off x="4499993" y="1412776"/>
            <a:ext cx="4644008" cy="5445224"/>
          </a:xfrm>
          <a:prstGeom prst="rect">
            <a:avLst/>
          </a:prstGeom>
        </p:spPr>
      </p:pic>
      <p:pic>
        <p:nvPicPr>
          <p:cNvPr id="6" name="Picture 5"/>
          <p:cNvPicPr>
            <a:picLocks noChangeAspect="1"/>
          </p:cNvPicPr>
          <p:nvPr/>
        </p:nvPicPr>
        <p:blipFill>
          <a:blip r:embed="rId4"/>
          <a:stretch>
            <a:fillRect/>
          </a:stretch>
        </p:blipFill>
        <p:spPr>
          <a:xfrm>
            <a:off x="39575" y="5718503"/>
            <a:ext cx="1396688" cy="1042144"/>
          </a:xfrm>
          <a:prstGeom prst="rect">
            <a:avLst/>
          </a:prstGeom>
        </p:spPr>
      </p:pic>
      <p:sp>
        <p:nvSpPr>
          <p:cNvPr id="7" name="Title 1"/>
          <p:cNvSpPr txBox="1">
            <a:spLocks/>
          </p:cNvSpPr>
          <p:nvPr/>
        </p:nvSpPr>
        <p:spPr bwMode="auto">
          <a:xfrm>
            <a:off x="0" y="0"/>
            <a:ext cx="9144000" cy="83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4800" b="1" kern="0" smtClean="0">
                <a:solidFill>
                  <a:schemeClr val="tx1"/>
                </a:solidFill>
              </a:rPr>
              <a:t>What is a Theory of Mind?</a:t>
            </a:r>
            <a:endParaRPr lang="en-US" b="1" kern="0" dirty="0">
              <a:solidFill>
                <a:schemeClr val="tx1"/>
              </a:solidFill>
            </a:endParaRPr>
          </a:p>
        </p:txBody>
      </p:sp>
    </p:spTree>
    <p:extLst>
      <p:ext uri="{BB962C8B-B14F-4D97-AF65-F5344CB8AC3E}">
        <p14:creationId xmlns:p14="http://schemas.microsoft.com/office/powerpoint/2010/main" val="562816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116013" y="1490663"/>
            <a:ext cx="30241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r>
              <a:rPr lang="en-GB" sz="2200">
                <a:latin typeface="Arial" charset="0"/>
              </a:rPr>
              <a:t>Cheerful or sad?</a:t>
            </a:r>
          </a:p>
        </p:txBody>
      </p:sp>
      <p:sp>
        <p:nvSpPr>
          <p:cNvPr id="32771" name="Text Box 3"/>
          <p:cNvSpPr txBox="1">
            <a:spLocks noChangeArrowheads="1"/>
          </p:cNvSpPr>
          <p:nvPr/>
        </p:nvSpPr>
        <p:spPr bwMode="auto">
          <a:xfrm>
            <a:off x="4932363" y="3633788"/>
            <a:ext cx="25209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200">
                <a:latin typeface="Arial" charset="0"/>
              </a:rPr>
              <a:t>Happy or sad?</a:t>
            </a:r>
          </a:p>
        </p:txBody>
      </p:sp>
      <p:sp>
        <p:nvSpPr>
          <p:cNvPr id="32772" name="Text Box 4"/>
          <p:cNvSpPr txBox="1">
            <a:spLocks noChangeArrowheads="1"/>
          </p:cNvSpPr>
          <p:nvPr/>
        </p:nvSpPr>
        <p:spPr bwMode="auto">
          <a:xfrm>
            <a:off x="539750" y="5597525"/>
            <a:ext cx="36718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r>
              <a:rPr lang="en-GB" sz="2200">
                <a:latin typeface="Arial" charset="0"/>
              </a:rPr>
              <a:t>Disgusted or delighted?</a:t>
            </a:r>
          </a:p>
        </p:txBody>
      </p:sp>
      <p:pic>
        <p:nvPicPr>
          <p:cNvPr id="19461" name="Picture 11" descr="S807658_ph_013 - eyes 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268413"/>
            <a:ext cx="31734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S807658_ph_014 - eyes 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3" y="3357563"/>
            <a:ext cx="31734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descr="S807658_ph_015C - eyes c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5314950"/>
            <a:ext cx="317341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286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771">
                                            <p:txEl>
                                              <p:pRg st="0" end="0"/>
                                            </p:txEl>
                                          </p:spTgt>
                                        </p:tgtEl>
                                        <p:attrNameLst>
                                          <p:attrName>style.visibility</p:attrName>
                                        </p:attrNameLst>
                                      </p:cBhvr>
                                      <p:to>
                                        <p:strVal val="visible"/>
                                      </p:to>
                                    </p:set>
                                    <p:anim calcmode="lin" valueType="num">
                                      <p:cBhvr additive="base">
                                        <p:cTn id="13"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2"/>
                                        </p:tgtEl>
                                        <p:attrNameLst>
                                          <p:attrName>style.visibility</p:attrName>
                                        </p:attrNameLst>
                                      </p:cBhvr>
                                      <p:to>
                                        <p:strVal val="visible"/>
                                      </p:to>
                                    </p:set>
                                    <p:anim calcmode="lin" valueType="num">
                                      <p:cBhvr additive="base">
                                        <p:cTn id="19" dur="500" fill="hold"/>
                                        <p:tgtEl>
                                          <p:spTgt spid="32772"/>
                                        </p:tgtEl>
                                        <p:attrNameLst>
                                          <p:attrName>ppt_x</p:attrName>
                                        </p:attrNameLst>
                                      </p:cBhvr>
                                      <p:tavLst>
                                        <p:tav tm="0">
                                          <p:val>
                                            <p:strVal val="#ppt_x"/>
                                          </p:val>
                                        </p:tav>
                                        <p:tav tm="100000">
                                          <p:val>
                                            <p:strVal val="#ppt_x"/>
                                          </p:val>
                                        </p:tav>
                                      </p:tavLst>
                                    </p:anim>
                                    <p:anim calcmode="lin" valueType="num">
                                      <p:cBhvr additive="base">
                                        <p:cTn id="20"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5" name="Rectangle 7"/>
          <p:cNvSpPr>
            <a:spLocks noGrp="1" noChangeArrowheads="1"/>
          </p:cNvSpPr>
          <p:nvPr>
            <p:ph type="subTitle" idx="1"/>
          </p:nvPr>
        </p:nvSpPr>
        <p:spPr>
          <a:xfrm>
            <a:off x="0" y="1844675"/>
            <a:ext cx="5259388" cy="1774825"/>
          </a:xfrm>
        </p:spPr>
        <p:txBody>
          <a:bodyPr/>
          <a:lstStyle/>
          <a:p>
            <a:pPr algn="l" eaLnBrk="1" hangingPunct="1">
              <a:defRPr/>
            </a:pPr>
            <a:r>
              <a:rPr lang="en-US" altLang="en-US" sz="4000" dirty="0" smtClean="0"/>
              <a:t>Advanced test for theory of mind in adults with Autism</a:t>
            </a:r>
          </a:p>
          <a:p>
            <a:pPr algn="l" eaLnBrk="1" hangingPunct="1">
              <a:defRPr/>
            </a:pPr>
            <a:r>
              <a:rPr lang="en-US" altLang="en-US" sz="4000" dirty="0" smtClean="0"/>
              <a:t>Discussion:</a:t>
            </a:r>
          </a:p>
          <a:p>
            <a:pPr marL="571500" indent="-571500" eaLnBrk="1" hangingPunct="1">
              <a:buFont typeface="Arial" panose="020B0604020202020204" pitchFamily="34" charset="0"/>
              <a:buChar char="•"/>
              <a:defRPr/>
            </a:pPr>
            <a:r>
              <a:rPr lang="en-US" altLang="en-US" sz="4000" dirty="0" smtClean="0"/>
              <a:t>Why ‘minds’ can only ever be a theory!</a:t>
            </a:r>
          </a:p>
        </p:txBody>
      </p:sp>
      <p:graphicFrame>
        <p:nvGraphicFramePr>
          <p:cNvPr id="5123" name="Object 4"/>
          <p:cNvGraphicFramePr>
            <a:graphicFrameLocks noChangeAspect="1"/>
          </p:cNvGraphicFramePr>
          <p:nvPr/>
        </p:nvGraphicFramePr>
        <p:xfrm>
          <a:off x="5435600" y="2852738"/>
          <a:ext cx="3124200" cy="1754187"/>
        </p:xfrm>
        <a:graphic>
          <a:graphicData uri="http://schemas.openxmlformats.org/presentationml/2006/ole">
            <mc:AlternateContent xmlns:mc="http://schemas.openxmlformats.org/markup-compatibility/2006">
              <mc:Choice xmlns:v="urn:schemas-microsoft-com:vml" Requires="v">
                <p:oleObj spid="_x0000_s5228" name="Bitmap Image" r:id="rId4" imgW="1324160" imgH="743054" progId="Paint.Picture">
                  <p:embed/>
                </p:oleObj>
              </mc:Choice>
              <mc:Fallback>
                <p:oleObj name="Bitmap Image" r:id="rId4" imgW="1324160" imgH="74305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2852738"/>
                        <a:ext cx="31242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5"/>
          <p:cNvSpPr txBox="1">
            <a:spLocks noChangeArrowheads="1"/>
          </p:cNvSpPr>
          <p:nvPr/>
        </p:nvSpPr>
        <p:spPr bwMode="auto">
          <a:xfrm>
            <a:off x="5211833" y="4601349"/>
            <a:ext cx="3708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r>
              <a:rPr lang="en-GB" altLang="en-US" sz="2800" dirty="0">
                <a:solidFill>
                  <a:schemeClr val="accent4"/>
                </a:solidFill>
                <a:latin typeface="+mj-lt"/>
              </a:rPr>
              <a:t>Are these two people happy or sad?</a:t>
            </a:r>
            <a:r>
              <a:rPr lang="en-GB" altLang="en-US" sz="2400" dirty="0">
                <a:solidFill>
                  <a:schemeClr val="accent4"/>
                </a:solidFill>
                <a:latin typeface="+mj-lt"/>
              </a:rPr>
              <a:t> </a:t>
            </a:r>
          </a:p>
        </p:txBody>
      </p:sp>
      <p:sp>
        <p:nvSpPr>
          <p:cNvPr id="7" name="Rectangle 10"/>
          <p:cNvSpPr txBox="1">
            <a:spLocks noChangeArrowheads="1"/>
          </p:cNvSpPr>
          <p:nvPr/>
        </p:nvSpPr>
        <p:spPr bwMode="auto">
          <a:xfrm>
            <a:off x="0" y="0"/>
            <a:ext cx="9144000" cy="1268760"/>
          </a:xfrm>
          <a:prstGeom prst="rect">
            <a:avLst/>
          </a:prstGeom>
          <a:solidFill>
            <a:srgbClr val="FFFF00"/>
          </a:solidFill>
          <a:ln>
            <a:noFill/>
          </a:ln>
          <a:effectLst/>
          <a:extLst/>
        </p:spPr>
        <p:txBody>
          <a:bodyPr lIns="0" tIns="0" rIns="0" bIns="0" anchor="b"/>
          <a:lstStyle>
            <a:lvl1pPr algn="l" rtl="0" eaLnBrk="0" fontAlgn="base" hangingPunct="0">
              <a:spcBef>
                <a:spcPct val="0"/>
              </a:spcBef>
              <a:spcAft>
                <a:spcPct val="0"/>
              </a:spcAft>
              <a:defRPr sz="6400">
                <a:solidFill>
                  <a:srgbClr val="E89D00"/>
                </a:solidFill>
                <a:latin typeface="+mj-lt"/>
                <a:ea typeface="+mj-ea"/>
                <a:cs typeface="+mj-cs"/>
              </a:defRPr>
            </a:lvl1pPr>
            <a:lvl2pPr algn="l" rtl="0" eaLnBrk="0" fontAlgn="base" hangingPunct="0">
              <a:spcBef>
                <a:spcPct val="0"/>
              </a:spcBef>
              <a:spcAft>
                <a:spcPct val="0"/>
              </a:spcAft>
              <a:defRPr sz="4400">
                <a:solidFill>
                  <a:srgbClr val="E89D00"/>
                </a:solidFill>
                <a:latin typeface="Arial" charset="0"/>
              </a:defRPr>
            </a:lvl2pPr>
            <a:lvl3pPr algn="l" rtl="0" eaLnBrk="0" fontAlgn="base" hangingPunct="0">
              <a:spcBef>
                <a:spcPct val="0"/>
              </a:spcBef>
              <a:spcAft>
                <a:spcPct val="0"/>
              </a:spcAft>
              <a:defRPr sz="4400">
                <a:solidFill>
                  <a:srgbClr val="E89D00"/>
                </a:solidFill>
                <a:latin typeface="Arial" charset="0"/>
              </a:defRPr>
            </a:lvl3pPr>
            <a:lvl4pPr algn="l" rtl="0" eaLnBrk="0" fontAlgn="base" hangingPunct="0">
              <a:spcBef>
                <a:spcPct val="0"/>
              </a:spcBef>
              <a:spcAft>
                <a:spcPct val="0"/>
              </a:spcAft>
              <a:defRPr sz="4400">
                <a:solidFill>
                  <a:srgbClr val="E89D00"/>
                </a:solidFill>
                <a:latin typeface="Arial" charset="0"/>
              </a:defRPr>
            </a:lvl4pPr>
            <a:lvl5pPr algn="l" rtl="0" eaLnBrk="0" fontAlgn="base" hangingPunct="0">
              <a:spcBef>
                <a:spcPct val="0"/>
              </a:spcBef>
              <a:spcAft>
                <a:spcPct val="0"/>
              </a:spcAft>
              <a:defRPr sz="4400">
                <a:solidFill>
                  <a:srgbClr val="E89D00"/>
                </a:solidFill>
                <a:latin typeface="Arial" charset="0"/>
              </a:defRPr>
            </a:lvl5pPr>
            <a:lvl6pPr marL="457200" algn="l" rtl="0" fontAlgn="base">
              <a:spcBef>
                <a:spcPct val="0"/>
              </a:spcBef>
              <a:spcAft>
                <a:spcPct val="0"/>
              </a:spcAft>
              <a:defRPr sz="4400">
                <a:solidFill>
                  <a:srgbClr val="E89D00"/>
                </a:solidFill>
                <a:latin typeface="Arial" charset="0"/>
              </a:defRPr>
            </a:lvl6pPr>
            <a:lvl7pPr marL="914400" algn="l" rtl="0" fontAlgn="base">
              <a:spcBef>
                <a:spcPct val="0"/>
              </a:spcBef>
              <a:spcAft>
                <a:spcPct val="0"/>
              </a:spcAft>
              <a:defRPr sz="4400">
                <a:solidFill>
                  <a:srgbClr val="E89D00"/>
                </a:solidFill>
                <a:latin typeface="Arial" charset="0"/>
              </a:defRPr>
            </a:lvl7pPr>
            <a:lvl8pPr marL="1371600" algn="l" rtl="0" fontAlgn="base">
              <a:spcBef>
                <a:spcPct val="0"/>
              </a:spcBef>
              <a:spcAft>
                <a:spcPct val="0"/>
              </a:spcAft>
              <a:defRPr sz="4400">
                <a:solidFill>
                  <a:srgbClr val="E89D00"/>
                </a:solidFill>
                <a:latin typeface="Arial" charset="0"/>
              </a:defRPr>
            </a:lvl8pPr>
            <a:lvl9pPr marL="1828800" algn="l" rtl="0" fontAlgn="base">
              <a:spcBef>
                <a:spcPct val="0"/>
              </a:spcBef>
              <a:spcAft>
                <a:spcPct val="0"/>
              </a:spcAft>
              <a:defRPr sz="4400">
                <a:solidFill>
                  <a:srgbClr val="E89D00"/>
                </a:solidFill>
                <a:latin typeface="Arial" charset="0"/>
              </a:defRPr>
            </a:lvl9pPr>
          </a:lstStyle>
          <a:p>
            <a:pPr algn="ctr" eaLnBrk="1" hangingPunct="1">
              <a:defRPr/>
            </a:pPr>
            <a:r>
              <a:rPr lang="en-GB" altLang="en-US" sz="4000" kern="0" dirty="0" smtClean="0">
                <a:solidFill>
                  <a:schemeClr val="accent4"/>
                </a:solidFill>
              </a:rPr>
              <a:t>Baron Cohen 	Reading Minds</a:t>
            </a:r>
            <a:br>
              <a:rPr lang="en-GB" altLang="en-US" sz="4000" kern="0" dirty="0" smtClean="0">
                <a:solidFill>
                  <a:schemeClr val="accent4"/>
                </a:solidFill>
              </a:rPr>
            </a:br>
            <a:r>
              <a:rPr lang="en-GB" altLang="en-US" sz="4000" kern="0" dirty="0" smtClean="0">
                <a:solidFill>
                  <a:schemeClr val="accent4"/>
                </a:solidFill>
              </a:rPr>
              <a:t>The eye task</a:t>
            </a:r>
          </a:p>
        </p:txBody>
      </p:sp>
    </p:spTree>
    <p:extLst>
      <p:ext uri="{BB962C8B-B14F-4D97-AF65-F5344CB8AC3E}">
        <p14:creationId xmlns:p14="http://schemas.microsoft.com/office/powerpoint/2010/main" val="151074591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 calcmode="lin" valueType="num">
                                      <p:cBhvr additive="base">
                                        <p:cTn id="7" dur="500" fill="hold"/>
                                        <p:tgtEl>
                                          <p:spTgt spid="71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 calcmode="lin" valueType="num">
                                      <p:cBhvr additive="base">
                                        <p:cTn id="12" dur="500" fill="hold"/>
                                        <p:tgtEl>
                                          <p:spTgt spid="717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1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175">
                                            <p:txEl>
                                              <p:pRg st="2" end="2"/>
                                            </p:txEl>
                                          </p:spTgt>
                                        </p:tgtEl>
                                        <p:attrNameLst>
                                          <p:attrName>style.visibility</p:attrName>
                                        </p:attrNameLst>
                                      </p:cBhvr>
                                      <p:to>
                                        <p:strVal val="visible"/>
                                      </p:to>
                                    </p:set>
                                    <p:anim calcmode="lin" valueType="num">
                                      <p:cBhvr additive="base">
                                        <p:cTn id="17" dur="500" fill="hold"/>
                                        <p:tgtEl>
                                          <p:spTgt spid="71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1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
          <p:cNvSpPr>
            <a:spLocks noGrp="1" noChangeArrowheads="1"/>
          </p:cNvSpPr>
          <p:nvPr>
            <p:ph type="body" idx="1"/>
          </p:nvPr>
        </p:nvSpPr>
        <p:spPr>
          <a:xfrm>
            <a:off x="395288" y="1844675"/>
            <a:ext cx="8239125" cy="4640263"/>
          </a:xfrm>
        </p:spPr>
        <p:txBody>
          <a:bodyPr/>
          <a:lstStyle/>
          <a:p>
            <a:pPr eaLnBrk="1" hangingPunct="1"/>
            <a:r>
              <a:rPr lang="en-US" altLang="en-US" sz="3600" dirty="0" smtClean="0"/>
              <a:t>Research Question: </a:t>
            </a:r>
            <a:r>
              <a:rPr lang="en-US" altLang="en-US" sz="3600" b="1" u="sng" dirty="0" smtClean="0"/>
              <a:t>Why</a:t>
            </a:r>
            <a:r>
              <a:rPr lang="en-US" altLang="en-US" sz="3600" dirty="0" smtClean="0"/>
              <a:t> do adults with autistic spectrum disorders have problems with social relationships</a:t>
            </a:r>
            <a:br>
              <a:rPr lang="en-US" altLang="en-US" sz="3600" dirty="0" smtClean="0"/>
            </a:br>
            <a:endParaRPr lang="en-US" altLang="en-US" sz="3600" dirty="0" smtClean="0"/>
          </a:p>
          <a:p>
            <a:pPr eaLnBrk="1" hangingPunct="1">
              <a:buFontTx/>
              <a:buNone/>
            </a:pPr>
            <a:r>
              <a:rPr lang="en-US" altLang="en-US" sz="3600" dirty="0" smtClean="0"/>
              <a:t>The hypothesis:</a:t>
            </a:r>
          </a:p>
          <a:p>
            <a:pPr eaLnBrk="1" hangingPunct="1"/>
            <a:r>
              <a:rPr lang="en-US" altLang="en-US" sz="3600" dirty="0" smtClean="0"/>
              <a:t>Adults with high functioning autism can’t interpret states of mind from ‘reading eyes’ </a:t>
            </a:r>
          </a:p>
        </p:txBody>
      </p:sp>
      <p:sp>
        <p:nvSpPr>
          <p:cNvPr id="4" name="Rectangle 10"/>
          <p:cNvSpPr txBox="1">
            <a:spLocks noChangeArrowheads="1"/>
          </p:cNvSpPr>
          <p:nvPr/>
        </p:nvSpPr>
        <p:spPr bwMode="auto">
          <a:xfrm>
            <a:off x="0" y="0"/>
            <a:ext cx="9144000" cy="1268760"/>
          </a:xfrm>
          <a:prstGeom prst="rect">
            <a:avLst/>
          </a:prstGeom>
          <a:solidFill>
            <a:srgbClr val="FFFF00"/>
          </a:solidFill>
          <a:ln>
            <a:noFill/>
          </a:ln>
          <a:effectLst/>
          <a:extLst/>
        </p:spPr>
        <p:txBody>
          <a:bodyPr lIns="0" tIns="0" rIns="0" bIns="0" anchor="b"/>
          <a:lstStyle>
            <a:lvl1pPr algn="l" rtl="0" eaLnBrk="0" fontAlgn="base" hangingPunct="0">
              <a:spcBef>
                <a:spcPct val="0"/>
              </a:spcBef>
              <a:spcAft>
                <a:spcPct val="0"/>
              </a:spcAft>
              <a:defRPr sz="6400">
                <a:solidFill>
                  <a:srgbClr val="E89D00"/>
                </a:solidFill>
                <a:latin typeface="+mj-lt"/>
                <a:ea typeface="+mj-ea"/>
                <a:cs typeface="+mj-cs"/>
              </a:defRPr>
            </a:lvl1pPr>
            <a:lvl2pPr algn="l" rtl="0" eaLnBrk="0" fontAlgn="base" hangingPunct="0">
              <a:spcBef>
                <a:spcPct val="0"/>
              </a:spcBef>
              <a:spcAft>
                <a:spcPct val="0"/>
              </a:spcAft>
              <a:defRPr sz="4400">
                <a:solidFill>
                  <a:srgbClr val="E89D00"/>
                </a:solidFill>
                <a:latin typeface="Arial" charset="0"/>
              </a:defRPr>
            </a:lvl2pPr>
            <a:lvl3pPr algn="l" rtl="0" eaLnBrk="0" fontAlgn="base" hangingPunct="0">
              <a:spcBef>
                <a:spcPct val="0"/>
              </a:spcBef>
              <a:spcAft>
                <a:spcPct val="0"/>
              </a:spcAft>
              <a:defRPr sz="4400">
                <a:solidFill>
                  <a:srgbClr val="E89D00"/>
                </a:solidFill>
                <a:latin typeface="Arial" charset="0"/>
              </a:defRPr>
            </a:lvl3pPr>
            <a:lvl4pPr algn="l" rtl="0" eaLnBrk="0" fontAlgn="base" hangingPunct="0">
              <a:spcBef>
                <a:spcPct val="0"/>
              </a:spcBef>
              <a:spcAft>
                <a:spcPct val="0"/>
              </a:spcAft>
              <a:defRPr sz="4400">
                <a:solidFill>
                  <a:srgbClr val="E89D00"/>
                </a:solidFill>
                <a:latin typeface="Arial" charset="0"/>
              </a:defRPr>
            </a:lvl4pPr>
            <a:lvl5pPr algn="l" rtl="0" eaLnBrk="0" fontAlgn="base" hangingPunct="0">
              <a:spcBef>
                <a:spcPct val="0"/>
              </a:spcBef>
              <a:spcAft>
                <a:spcPct val="0"/>
              </a:spcAft>
              <a:defRPr sz="4400">
                <a:solidFill>
                  <a:srgbClr val="E89D00"/>
                </a:solidFill>
                <a:latin typeface="Arial" charset="0"/>
              </a:defRPr>
            </a:lvl5pPr>
            <a:lvl6pPr marL="457200" algn="l" rtl="0" fontAlgn="base">
              <a:spcBef>
                <a:spcPct val="0"/>
              </a:spcBef>
              <a:spcAft>
                <a:spcPct val="0"/>
              </a:spcAft>
              <a:defRPr sz="4400">
                <a:solidFill>
                  <a:srgbClr val="E89D00"/>
                </a:solidFill>
                <a:latin typeface="Arial" charset="0"/>
              </a:defRPr>
            </a:lvl6pPr>
            <a:lvl7pPr marL="914400" algn="l" rtl="0" fontAlgn="base">
              <a:spcBef>
                <a:spcPct val="0"/>
              </a:spcBef>
              <a:spcAft>
                <a:spcPct val="0"/>
              </a:spcAft>
              <a:defRPr sz="4400">
                <a:solidFill>
                  <a:srgbClr val="E89D00"/>
                </a:solidFill>
                <a:latin typeface="Arial" charset="0"/>
              </a:defRPr>
            </a:lvl7pPr>
            <a:lvl8pPr marL="1371600" algn="l" rtl="0" fontAlgn="base">
              <a:spcBef>
                <a:spcPct val="0"/>
              </a:spcBef>
              <a:spcAft>
                <a:spcPct val="0"/>
              </a:spcAft>
              <a:defRPr sz="4400">
                <a:solidFill>
                  <a:srgbClr val="E89D00"/>
                </a:solidFill>
                <a:latin typeface="Arial" charset="0"/>
              </a:defRPr>
            </a:lvl8pPr>
            <a:lvl9pPr marL="1828800" algn="l" rtl="0" fontAlgn="base">
              <a:spcBef>
                <a:spcPct val="0"/>
              </a:spcBef>
              <a:spcAft>
                <a:spcPct val="0"/>
              </a:spcAft>
              <a:defRPr sz="4400">
                <a:solidFill>
                  <a:srgbClr val="E89D00"/>
                </a:solidFill>
                <a:latin typeface="Arial" charset="0"/>
              </a:defRPr>
            </a:lvl9pPr>
          </a:lstStyle>
          <a:p>
            <a:pPr algn="ctr" eaLnBrk="1" hangingPunct="1">
              <a:defRPr/>
            </a:pPr>
            <a:r>
              <a:rPr lang="en-GB" altLang="en-US" sz="4000" kern="0" dirty="0" smtClean="0">
                <a:solidFill>
                  <a:schemeClr val="accent4"/>
                </a:solidFill>
              </a:rPr>
              <a:t>Baron Cohen 	Reading Minds</a:t>
            </a:r>
            <a:br>
              <a:rPr lang="en-GB" altLang="en-US" sz="4000" kern="0" dirty="0" smtClean="0">
                <a:solidFill>
                  <a:schemeClr val="accent4"/>
                </a:solidFill>
              </a:rPr>
            </a:br>
            <a:r>
              <a:rPr lang="en-GB" altLang="en-US" sz="4000" kern="0" dirty="0" smtClean="0">
                <a:solidFill>
                  <a:schemeClr val="accent4"/>
                </a:solidFill>
              </a:rPr>
              <a:t>The eye task</a:t>
            </a:r>
          </a:p>
        </p:txBody>
      </p:sp>
    </p:spTree>
    <p:extLst>
      <p:ext uri="{BB962C8B-B14F-4D97-AF65-F5344CB8AC3E}">
        <p14:creationId xmlns:p14="http://schemas.microsoft.com/office/powerpoint/2010/main" val="30937286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additive="base">
                                        <p:cTn id="7" dur="500" fill="hold"/>
                                        <p:tgtEl>
                                          <p:spTgt spid="819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 calcmode="lin" valueType="num">
                                      <p:cBhvr additive="base">
                                        <p:cTn id="12" dur="500" fill="hold"/>
                                        <p:tgtEl>
                                          <p:spTgt spid="819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19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 calcmode="lin" valueType="num">
                                      <p:cBhvr additive="base">
                                        <p:cTn id="17" dur="500" fill="hold"/>
                                        <p:tgtEl>
                                          <p:spTgt spid="819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1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52520" cy="1988840"/>
          </a:xfrm>
          <a:solidFill>
            <a:srgbClr val="FFFF00"/>
          </a:solidFill>
        </p:spPr>
        <p:txBody>
          <a:bodyPr>
            <a:noAutofit/>
          </a:bodyPr>
          <a:lstStyle/>
          <a:p>
            <a:r>
              <a:rPr lang="en-US" sz="3200" b="1" u="sng" dirty="0">
                <a:solidFill>
                  <a:schemeClr val="tx1"/>
                </a:solidFill>
              </a:rPr>
              <a:t>Baron-Cohen, Leslie and </a:t>
            </a:r>
            <a:r>
              <a:rPr lang="en-US" sz="3200" b="1" u="sng" dirty="0" err="1">
                <a:solidFill>
                  <a:schemeClr val="tx1"/>
                </a:solidFill>
              </a:rPr>
              <a:t>Frith</a:t>
            </a:r>
            <a:r>
              <a:rPr lang="en-US" sz="3200" b="1" u="sng" dirty="0">
                <a:solidFill>
                  <a:schemeClr val="tx1"/>
                </a:solidFill>
              </a:rPr>
              <a:t> </a:t>
            </a:r>
            <a:r>
              <a:rPr lang="en-US" sz="3200" b="1" u="sng" dirty="0" smtClean="0">
                <a:solidFill>
                  <a:schemeClr val="tx1"/>
                </a:solidFill>
              </a:rPr>
              <a:t>(1985) </a:t>
            </a:r>
            <a:br>
              <a:rPr lang="en-US" sz="3200" b="1" u="sng" dirty="0" smtClean="0">
                <a:solidFill>
                  <a:schemeClr val="tx1"/>
                </a:solidFill>
              </a:rPr>
            </a:br>
            <a:r>
              <a:rPr lang="en-US" sz="3200" b="1" u="sng" dirty="0">
                <a:solidFill>
                  <a:schemeClr val="tx1"/>
                </a:solidFill>
              </a:rPr>
              <a:t/>
            </a:r>
            <a:br>
              <a:rPr lang="en-US" sz="3200" b="1" u="sng" dirty="0">
                <a:solidFill>
                  <a:schemeClr val="tx1"/>
                </a:solidFill>
              </a:rPr>
            </a:br>
            <a:r>
              <a:rPr lang="en-US" sz="3200" b="1" u="sng" dirty="0" smtClean="0">
                <a:solidFill>
                  <a:schemeClr val="tx1"/>
                </a:solidFill>
              </a:rPr>
              <a:t>The Sally-Anne Test - </a:t>
            </a:r>
            <a:r>
              <a:rPr lang="en-US" sz="3200" dirty="0">
                <a:solidFill>
                  <a:schemeClr val="tx1"/>
                </a:solidFill>
              </a:rPr>
              <a:t>T</a:t>
            </a:r>
            <a:r>
              <a:rPr lang="en-US" sz="3200" dirty="0" smtClean="0">
                <a:solidFill>
                  <a:schemeClr val="tx1"/>
                </a:solidFill>
              </a:rPr>
              <a:t>he child with autism's </a:t>
            </a:r>
            <a:r>
              <a:rPr lang="en-US" sz="3200" dirty="0">
                <a:solidFill>
                  <a:schemeClr val="tx1"/>
                </a:solidFill>
              </a:rPr>
              <a:t>inability to employ a theory of mind.</a:t>
            </a:r>
            <a:r>
              <a:rPr lang="en-US" sz="3200" b="1" u="sng" dirty="0" smtClean="0">
                <a:solidFill>
                  <a:schemeClr val="tx1"/>
                </a:solidFill>
              </a:rPr>
              <a:t> </a:t>
            </a:r>
            <a:endParaRPr lang="en-US" sz="3200" u="sng" dirty="0">
              <a:solidFill>
                <a:schemeClr val="tx1"/>
              </a:solidFill>
            </a:endParaRPr>
          </a:p>
        </p:txBody>
      </p:sp>
      <p:sp>
        <p:nvSpPr>
          <p:cNvPr id="3" name="Content Placeholder 2"/>
          <p:cNvSpPr>
            <a:spLocks noGrp="1"/>
          </p:cNvSpPr>
          <p:nvPr>
            <p:ph idx="1"/>
          </p:nvPr>
        </p:nvSpPr>
        <p:spPr>
          <a:xfrm>
            <a:off x="457200" y="1600200"/>
            <a:ext cx="4305300" cy="4525963"/>
          </a:xfrm>
        </p:spPr>
        <p:txBody>
          <a:bodyPr/>
          <a:lstStyle/>
          <a:p>
            <a:endParaRPr lang="en-US" sz="4000" dirty="0"/>
          </a:p>
          <a:p>
            <a:r>
              <a:rPr lang="en-US" sz="4000" dirty="0" smtClean="0"/>
              <a:t>How does this test work &amp; what is it exactly testing?</a:t>
            </a:r>
            <a:endParaRPr lang="en-US" sz="4000" dirty="0"/>
          </a:p>
        </p:txBody>
      </p:sp>
      <p:pic>
        <p:nvPicPr>
          <p:cNvPr id="5" name="Picture 4"/>
          <p:cNvPicPr>
            <a:picLocks noChangeAspect="1"/>
          </p:cNvPicPr>
          <p:nvPr/>
        </p:nvPicPr>
        <p:blipFill>
          <a:blip r:embed="rId2"/>
          <a:stretch>
            <a:fillRect/>
          </a:stretch>
        </p:blipFill>
        <p:spPr>
          <a:xfrm>
            <a:off x="5158220" y="2075064"/>
            <a:ext cx="3985779" cy="4782935"/>
          </a:xfrm>
          <a:prstGeom prst="rect">
            <a:avLst/>
          </a:prstGeom>
        </p:spPr>
      </p:pic>
      <p:sp>
        <p:nvSpPr>
          <p:cNvPr id="4" name="Rectangle 3"/>
          <p:cNvSpPr/>
          <p:nvPr/>
        </p:nvSpPr>
        <p:spPr>
          <a:xfrm>
            <a:off x="20038" y="6211669"/>
            <a:ext cx="4572000" cy="646331"/>
          </a:xfrm>
          <a:prstGeom prst="rect">
            <a:avLst/>
          </a:prstGeom>
          <a:solidFill>
            <a:srgbClr val="FFFF00"/>
          </a:solidFill>
        </p:spPr>
        <p:txBody>
          <a:bodyPr>
            <a:spAutoFit/>
          </a:bodyPr>
          <a:lstStyle/>
          <a:p>
            <a:r>
              <a:rPr lang="en-GB" dirty="0">
                <a:solidFill>
                  <a:srgbClr val="000000"/>
                </a:solidFill>
                <a:hlinkClick r:id="rId3"/>
              </a:rPr>
              <a:t>https://www.youtube.com/watch?v=QjkTQtggLH4&amp;feature=player_embedded</a:t>
            </a:r>
            <a:r>
              <a:rPr lang="en-GB" dirty="0">
                <a:solidFill>
                  <a:srgbClr val="000000"/>
                </a:solidFill>
              </a:rPr>
              <a:t> </a:t>
            </a:r>
          </a:p>
        </p:txBody>
      </p:sp>
    </p:spTree>
    <p:extLst>
      <p:ext uri="{BB962C8B-B14F-4D97-AF65-F5344CB8AC3E}">
        <p14:creationId xmlns:p14="http://schemas.microsoft.com/office/powerpoint/2010/main" val="3609257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a:solidFill>
                  <a:schemeClr val="tx1"/>
                </a:solidFill>
              </a:rPr>
              <a:t>The Sally-Anne Test</a:t>
            </a:r>
            <a:endParaRPr lang="en-US" dirty="0">
              <a:solidFill>
                <a:schemeClr val="tx1"/>
              </a:solidFill>
            </a:endParaRPr>
          </a:p>
        </p:txBody>
      </p:sp>
      <p:sp>
        <p:nvSpPr>
          <p:cNvPr id="3" name="Content Placeholder 2"/>
          <p:cNvSpPr>
            <a:spLocks noGrp="1"/>
          </p:cNvSpPr>
          <p:nvPr>
            <p:ph idx="1"/>
          </p:nvPr>
        </p:nvSpPr>
        <p:spPr>
          <a:xfrm>
            <a:off x="457200" y="1224541"/>
            <a:ext cx="7467600" cy="4525963"/>
          </a:xfrm>
        </p:spPr>
        <p:txBody>
          <a:bodyPr>
            <a:normAutofit/>
          </a:bodyPr>
          <a:lstStyle/>
          <a:p>
            <a:pPr marL="36576" indent="0">
              <a:buNone/>
            </a:pPr>
            <a:endParaRPr lang="en-US" dirty="0"/>
          </a:p>
          <a:p>
            <a:r>
              <a:rPr lang="en-US" dirty="0" smtClean="0"/>
              <a:t>The Sally-Anne was for children (up to a mental age of 6). But what about high functioning adults with autism? </a:t>
            </a:r>
            <a:endParaRPr lang="en-US" dirty="0"/>
          </a:p>
        </p:txBody>
      </p:sp>
      <p:pic>
        <p:nvPicPr>
          <p:cNvPr id="4" name="Picture 3" descr="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9875"/>
            <a:ext cx="4167188" cy="2778125"/>
          </a:xfrm>
          <a:prstGeom prst="rect">
            <a:avLst/>
          </a:prstGeom>
        </p:spPr>
      </p:pic>
      <p:pic>
        <p:nvPicPr>
          <p:cNvPr id="5" name="Picture 4"/>
          <p:cNvPicPr>
            <a:picLocks noChangeAspect="1"/>
          </p:cNvPicPr>
          <p:nvPr/>
        </p:nvPicPr>
        <p:blipFill>
          <a:blip r:embed="rId3"/>
          <a:stretch>
            <a:fillRect/>
          </a:stretch>
        </p:blipFill>
        <p:spPr>
          <a:xfrm>
            <a:off x="5333406" y="3619500"/>
            <a:ext cx="2591393" cy="1696524"/>
          </a:xfrm>
          <a:prstGeom prst="rect">
            <a:avLst/>
          </a:prstGeom>
        </p:spPr>
      </p:pic>
      <p:pic>
        <p:nvPicPr>
          <p:cNvPr id="6" name="Picture 5"/>
          <p:cNvPicPr>
            <a:picLocks noChangeAspect="1"/>
          </p:cNvPicPr>
          <p:nvPr/>
        </p:nvPicPr>
        <p:blipFill>
          <a:blip r:embed="rId4"/>
          <a:stretch>
            <a:fillRect/>
          </a:stretch>
        </p:blipFill>
        <p:spPr>
          <a:xfrm>
            <a:off x="6651625" y="4966947"/>
            <a:ext cx="2475907" cy="1854541"/>
          </a:xfrm>
          <a:prstGeom prst="rect">
            <a:avLst/>
          </a:prstGeom>
        </p:spPr>
      </p:pic>
    </p:spTree>
    <p:extLst>
      <p:ext uri="{BB962C8B-B14F-4D97-AF65-F5344CB8AC3E}">
        <p14:creationId xmlns:p14="http://schemas.microsoft.com/office/powerpoint/2010/main" val="1069927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a:solidFill>
                  <a:schemeClr val="tx1"/>
                </a:solidFill>
              </a:rPr>
              <a:t>The Sally-Anne Test</a:t>
            </a:r>
            <a:endParaRPr lang="en-US" dirty="0">
              <a:solidFill>
                <a:schemeClr val="tx1"/>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197964694"/>
              </p:ext>
            </p:extLst>
          </p:nvPr>
        </p:nvGraphicFramePr>
        <p:xfrm>
          <a:off x="1115616" y="1412776"/>
          <a:ext cx="7069088" cy="5953429"/>
        </p:xfrm>
        <a:graphic>
          <a:graphicData uri="http://schemas.openxmlformats.org/presentationml/2006/ole">
            <mc:AlternateContent xmlns:mc="http://schemas.openxmlformats.org/markup-compatibility/2006">
              <mc:Choice xmlns:v="urn:schemas-microsoft-com:vml" Requires="v">
                <p:oleObj spid="_x0000_s1140" name="Scanned Photo" r:id="rId3" imgW="5315692" imgH="4476190" progId="MSPhotoEdScan.3">
                  <p:embed/>
                </p:oleObj>
              </mc:Choice>
              <mc:Fallback>
                <p:oleObj name="Scanned Photo" r:id="rId3" imgW="5315692" imgH="4476190" progId="MSPhotoEdSca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412776"/>
                        <a:ext cx="7069088" cy="595342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22051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39"/>
            <a:ext cx="9144000" cy="1143000"/>
          </a:xfrm>
          <a:solidFill>
            <a:srgbClr val="FFFF00"/>
          </a:solidFill>
        </p:spPr>
        <p:txBody>
          <a:bodyPr>
            <a:normAutofit/>
          </a:bodyPr>
          <a:lstStyle/>
          <a:p>
            <a:r>
              <a:rPr lang="en-US" sz="3200" u="sng" dirty="0" smtClean="0">
                <a:solidFill>
                  <a:schemeClr val="tx1"/>
                </a:solidFill>
              </a:rPr>
              <a:t>Task 2 - </a:t>
            </a:r>
            <a:r>
              <a:rPr lang="en-US" sz="3200" b="1" u="sng" dirty="0" smtClean="0">
                <a:solidFill>
                  <a:schemeClr val="tx1"/>
                </a:solidFill>
              </a:rPr>
              <a:t>Strange Stories Task (</a:t>
            </a:r>
            <a:r>
              <a:rPr lang="en-US" sz="3200" b="1" u="sng" dirty="0" err="1" smtClean="0">
                <a:solidFill>
                  <a:schemeClr val="tx1"/>
                </a:solidFill>
              </a:rPr>
              <a:t>Happe</a:t>
            </a:r>
            <a:r>
              <a:rPr lang="en-US" sz="3200" b="1" u="sng" dirty="0" smtClean="0">
                <a:solidFill>
                  <a:schemeClr val="tx1"/>
                </a:solidFill>
              </a:rPr>
              <a:t>, 1994) </a:t>
            </a:r>
            <a:endParaRPr lang="en-US" sz="3200" u="sng" dirty="0">
              <a:solidFill>
                <a:schemeClr val="tx1"/>
              </a:solidFill>
            </a:endParaRPr>
          </a:p>
        </p:txBody>
      </p:sp>
      <p:sp>
        <p:nvSpPr>
          <p:cNvPr id="3" name="Content Placeholder 2"/>
          <p:cNvSpPr>
            <a:spLocks noGrp="1"/>
          </p:cNvSpPr>
          <p:nvPr>
            <p:ph idx="1"/>
          </p:nvPr>
        </p:nvSpPr>
        <p:spPr>
          <a:xfrm>
            <a:off x="0" y="1196752"/>
            <a:ext cx="8686800" cy="5375498"/>
          </a:xfrm>
        </p:spPr>
        <p:txBody>
          <a:bodyPr>
            <a:normAutofit fontScale="92500" lnSpcReduction="10000"/>
          </a:bodyPr>
          <a:lstStyle/>
          <a:p>
            <a:pPr marL="0" indent="0">
              <a:lnSpc>
                <a:spcPct val="90000"/>
              </a:lnSpc>
              <a:buNone/>
            </a:pPr>
            <a:r>
              <a:rPr lang="en-US" dirty="0" smtClean="0"/>
              <a:t>Read the following:</a:t>
            </a:r>
          </a:p>
          <a:p>
            <a:pPr marL="0" indent="0">
              <a:lnSpc>
                <a:spcPct val="90000"/>
              </a:lnSpc>
              <a:buNone/>
            </a:pPr>
            <a:endParaRPr lang="en-US" dirty="0" smtClean="0"/>
          </a:p>
          <a:p>
            <a:pPr marL="0" indent="0">
              <a:lnSpc>
                <a:spcPct val="90000"/>
              </a:lnSpc>
              <a:buNone/>
            </a:pPr>
            <a:r>
              <a:rPr lang="en-US" dirty="0" smtClean="0"/>
              <a:t>Ann's mother has spent a long time cooking Ann's </a:t>
            </a:r>
            <a:r>
              <a:rPr lang="en-US" dirty="0" err="1" smtClean="0"/>
              <a:t>favourite</a:t>
            </a:r>
            <a:r>
              <a:rPr lang="en-US" dirty="0" smtClean="0"/>
              <a:t> meal: fish and chips. But when she brings it in, Ann is watching TV, and she doesn't even look up or say thank you. Ann's mother is cross and says ‘Well that's very nice, isn't it! That's what I call politeness!’</a:t>
            </a:r>
          </a:p>
          <a:p>
            <a:pPr marL="0" indent="0">
              <a:lnSpc>
                <a:spcPct val="90000"/>
              </a:lnSpc>
              <a:buNone/>
            </a:pPr>
            <a:endParaRPr lang="en-US" dirty="0" smtClean="0"/>
          </a:p>
          <a:p>
            <a:pPr marL="0" indent="0">
              <a:lnSpc>
                <a:spcPct val="90000"/>
              </a:lnSpc>
              <a:buNone/>
            </a:pPr>
            <a:r>
              <a:rPr lang="en-US" dirty="0" smtClean="0"/>
              <a:t>Question 1 - Is it true what Ann's mother says? </a:t>
            </a:r>
          </a:p>
          <a:p>
            <a:pPr marL="0" indent="0">
              <a:lnSpc>
                <a:spcPct val="90000"/>
              </a:lnSpc>
              <a:buNone/>
            </a:pPr>
            <a:r>
              <a:rPr lang="en-US" dirty="0" smtClean="0"/>
              <a:t>Question 2 - Why does Ann's mother say this? </a:t>
            </a:r>
          </a:p>
          <a:p>
            <a:pPr marL="0" indent="0">
              <a:lnSpc>
                <a:spcPct val="90000"/>
              </a:lnSpc>
              <a:buNone/>
            </a:pPr>
            <a:r>
              <a:rPr lang="en-US" dirty="0" smtClean="0"/>
              <a:t>Question 3 – Is any irony experienced?</a:t>
            </a:r>
          </a:p>
          <a:p>
            <a:pPr marL="0" indent="0">
              <a:lnSpc>
                <a:spcPct val="90000"/>
              </a:lnSpc>
              <a:buNone/>
            </a:pPr>
            <a:endParaRPr lang="en-US" dirty="0"/>
          </a:p>
          <a:p>
            <a:pPr marL="0" indent="0">
              <a:lnSpc>
                <a:spcPct val="90000"/>
              </a:lnSpc>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7772076" y="3645024"/>
            <a:ext cx="1371924" cy="1196251"/>
          </a:xfrm>
          <a:prstGeom prst="rect">
            <a:avLst/>
          </a:prstGeom>
        </p:spPr>
      </p:pic>
    </p:spTree>
    <p:extLst>
      <p:ext uri="{BB962C8B-B14F-4D97-AF65-F5344CB8AC3E}">
        <p14:creationId xmlns:p14="http://schemas.microsoft.com/office/powerpoint/2010/main" val="2151565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60" t="9896" r="8204" b="11719"/>
          <a:stretch/>
        </p:blipFill>
        <p:spPr bwMode="auto">
          <a:xfrm>
            <a:off x="899592" y="1710730"/>
            <a:ext cx="7123253" cy="511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6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348" t="12239" r="16016" b="17969"/>
          <a:stretch/>
        </p:blipFill>
        <p:spPr bwMode="auto">
          <a:xfrm>
            <a:off x="755576" y="1423476"/>
            <a:ext cx="7437538" cy="543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spTree>
    <p:extLst>
      <p:ext uri="{BB962C8B-B14F-4D97-AF65-F5344CB8AC3E}">
        <p14:creationId xmlns:p14="http://schemas.microsoft.com/office/powerpoint/2010/main" val="4033063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743" t="10937" r="11914" b="26042"/>
          <a:stretch/>
        </p:blipFill>
        <p:spPr bwMode="auto">
          <a:xfrm>
            <a:off x="467544" y="1749202"/>
            <a:ext cx="8373571" cy="511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6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39" t="12500" r="8007" b="13802"/>
          <a:stretch/>
        </p:blipFill>
        <p:spPr bwMode="auto">
          <a:xfrm>
            <a:off x="810716" y="1466850"/>
            <a:ext cx="75057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215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9" descr="ph_010"/>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235075" y="1196975"/>
            <a:ext cx="13239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0" descr="ph_011"/>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3765550" y="1196975"/>
            <a:ext cx="18954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2" descr="ph_013"/>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22325" y="4076700"/>
            <a:ext cx="2152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3" descr="ph_014"/>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3843338" y="4078288"/>
            <a:ext cx="17430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18"/>
          <p:cNvGrpSpPr>
            <a:grpSpLocks/>
          </p:cNvGrpSpPr>
          <p:nvPr/>
        </p:nvGrpSpPr>
        <p:grpSpPr bwMode="auto">
          <a:xfrm>
            <a:off x="1019175" y="3168650"/>
            <a:ext cx="7145338" cy="3443288"/>
            <a:chOff x="642" y="1996"/>
            <a:chExt cx="4501" cy="2169"/>
          </a:xfrm>
        </p:grpSpPr>
        <p:sp>
          <p:nvSpPr>
            <p:cNvPr id="21513" name="Text Box 10"/>
            <p:cNvSpPr txBox="1">
              <a:spLocks noChangeArrowheads="1"/>
            </p:cNvSpPr>
            <p:nvPr/>
          </p:nvSpPr>
          <p:spPr bwMode="auto">
            <a:xfrm>
              <a:off x="642" y="1996"/>
              <a:ext cx="110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Surprised</a:t>
              </a:r>
            </a:p>
          </p:txBody>
        </p:sp>
        <p:sp>
          <p:nvSpPr>
            <p:cNvPr id="21514" name="Text Box 11"/>
            <p:cNvSpPr txBox="1">
              <a:spLocks noChangeArrowheads="1"/>
            </p:cNvSpPr>
            <p:nvPr/>
          </p:nvSpPr>
          <p:spPr bwMode="auto">
            <a:xfrm>
              <a:off x="956" y="3838"/>
              <a:ext cx="4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Sad</a:t>
              </a:r>
            </a:p>
          </p:txBody>
        </p:sp>
        <p:sp>
          <p:nvSpPr>
            <p:cNvPr id="21515" name="Text Box 12"/>
            <p:cNvSpPr txBox="1">
              <a:spLocks noChangeArrowheads="1"/>
            </p:cNvSpPr>
            <p:nvPr/>
          </p:nvSpPr>
          <p:spPr bwMode="auto">
            <a:xfrm>
              <a:off x="4150" y="1996"/>
              <a:ext cx="8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Fearful</a:t>
              </a:r>
            </a:p>
          </p:txBody>
        </p:sp>
        <p:sp>
          <p:nvSpPr>
            <p:cNvPr id="21516" name="Text Box 13"/>
            <p:cNvSpPr txBox="1">
              <a:spLocks noChangeArrowheads="1"/>
            </p:cNvSpPr>
            <p:nvPr/>
          </p:nvSpPr>
          <p:spPr bwMode="auto">
            <a:xfrm>
              <a:off x="2610" y="1996"/>
              <a:ext cx="71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Angry</a:t>
              </a:r>
            </a:p>
          </p:txBody>
        </p:sp>
        <p:sp>
          <p:nvSpPr>
            <p:cNvPr id="21517" name="Text Box 14"/>
            <p:cNvSpPr txBox="1">
              <a:spLocks noChangeArrowheads="1"/>
            </p:cNvSpPr>
            <p:nvPr/>
          </p:nvSpPr>
          <p:spPr bwMode="auto">
            <a:xfrm>
              <a:off x="4032" y="3838"/>
              <a:ext cx="11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Disgusted</a:t>
              </a:r>
            </a:p>
          </p:txBody>
        </p:sp>
        <p:sp>
          <p:nvSpPr>
            <p:cNvPr id="21518" name="Text Box 15"/>
            <p:cNvSpPr txBox="1">
              <a:spLocks noChangeArrowheads="1"/>
            </p:cNvSpPr>
            <p:nvPr/>
          </p:nvSpPr>
          <p:spPr bwMode="auto">
            <a:xfrm>
              <a:off x="2586" y="3838"/>
              <a:ext cx="7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GB" sz="2800"/>
                <a:t>Happy</a:t>
              </a:r>
            </a:p>
          </p:txBody>
        </p:sp>
      </p:grpSp>
      <p:pic>
        <p:nvPicPr>
          <p:cNvPr id="21511" name="Picture 21" descr="ph_012C"/>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516688" y="1228725"/>
            <a:ext cx="15906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4" descr="ph_015C"/>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6443663" y="4073525"/>
            <a:ext cx="1711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20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39" t="12500" r="8007" b="13802"/>
          <a:stretch/>
        </p:blipFill>
        <p:spPr bwMode="auto">
          <a:xfrm>
            <a:off x="810716" y="1466850"/>
            <a:ext cx="75057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714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sz="4800" b="1" u="sng" dirty="0" err="1" smtClean="0">
                <a:solidFill>
                  <a:schemeClr val="tx1"/>
                </a:solidFill>
              </a:rPr>
              <a:t>Happe’s</a:t>
            </a:r>
            <a:r>
              <a:rPr lang="en-US" sz="4800" b="1" u="sng" dirty="0" smtClean="0">
                <a:solidFill>
                  <a:schemeClr val="tx1"/>
                </a:solidFill>
              </a:rPr>
              <a:t> Strange Stories</a:t>
            </a:r>
            <a:endParaRPr lang="en-US" dirty="0">
              <a:solidFill>
                <a:schemeClr val="tx1"/>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5" t="26822" r="37500" b="17449"/>
          <a:stretch/>
        </p:blipFill>
        <p:spPr bwMode="auto">
          <a:xfrm>
            <a:off x="899592" y="1396094"/>
            <a:ext cx="7478216" cy="546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911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images.tutorvista.com/cms/images/143/euphemi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480"/>
            <a:ext cx="4762500" cy="39147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2.bp.blogspot.com/-miqOY6QM1Gc/Vu6dr_mQQaI/AAAAAAAAACw/kUJqGnQwMVUxaBfQ42aqiUJJZc7yVoPwQ/s1600/Euphemisms-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6" y="2564904"/>
            <a:ext cx="7236296" cy="54272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5688" y="0"/>
            <a:ext cx="2808312" cy="2862322"/>
          </a:xfrm>
          <a:prstGeom prst="rect">
            <a:avLst/>
          </a:prstGeom>
          <a:solidFill>
            <a:srgbClr val="FFFF00"/>
          </a:solidFill>
        </p:spPr>
        <p:txBody>
          <a:bodyPr wrap="square" rtlCol="0">
            <a:spAutoFit/>
          </a:bodyPr>
          <a:lstStyle/>
          <a:p>
            <a:r>
              <a:rPr lang="en-GB" sz="3600" dirty="0" smtClean="0"/>
              <a:t>How do these assess a theory of mind?</a:t>
            </a:r>
            <a:endParaRPr lang="en-GB" sz="3600" dirty="0"/>
          </a:p>
        </p:txBody>
      </p:sp>
    </p:spTree>
    <p:extLst>
      <p:ext uri="{BB962C8B-B14F-4D97-AF65-F5344CB8AC3E}">
        <p14:creationId xmlns:p14="http://schemas.microsoft.com/office/powerpoint/2010/main" val="4062298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v.h-cdn.co/assets/15/30/1437602995-tumblr-lvepv1ck151qcni96o1-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906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v.h-cdn.co/assets/15/30/1437603344-a1ycl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71624"/>
            <a:ext cx="4835254" cy="3786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84168" y="3429000"/>
            <a:ext cx="2808312" cy="2862322"/>
          </a:xfrm>
          <a:prstGeom prst="rect">
            <a:avLst/>
          </a:prstGeom>
          <a:solidFill>
            <a:srgbClr val="FFFF00"/>
          </a:solidFill>
        </p:spPr>
        <p:txBody>
          <a:bodyPr wrap="square" rtlCol="0">
            <a:spAutoFit/>
          </a:bodyPr>
          <a:lstStyle/>
          <a:p>
            <a:r>
              <a:rPr lang="en-GB" sz="3600" dirty="0" smtClean="0"/>
              <a:t>How do these assess a theory of mind?</a:t>
            </a:r>
            <a:endParaRPr lang="en-GB" sz="3600" dirty="0"/>
          </a:p>
        </p:txBody>
      </p:sp>
    </p:spTree>
    <p:extLst>
      <p:ext uri="{BB962C8B-B14F-4D97-AF65-F5344CB8AC3E}">
        <p14:creationId xmlns:p14="http://schemas.microsoft.com/office/powerpoint/2010/main" val="462969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4168" y="3429000"/>
            <a:ext cx="2808312" cy="2862322"/>
          </a:xfrm>
          <a:prstGeom prst="rect">
            <a:avLst/>
          </a:prstGeom>
          <a:solidFill>
            <a:srgbClr val="FFFF00"/>
          </a:solidFill>
        </p:spPr>
        <p:txBody>
          <a:bodyPr wrap="square" rtlCol="0">
            <a:spAutoFit/>
          </a:bodyPr>
          <a:lstStyle/>
          <a:p>
            <a:r>
              <a:rPr lang="en-GB" sz="3600" dirty="0" smtClean="0"/>
              <a:t>How do these assess a theory of mind?</a:t>
            </a:r>
            <a:endParaRPr lang="en-GB" sz="3600" dirty="0"/>
          </a:p>
        </p:txBody>
      </p:sp>
      <p:pic>
        <p:nvPicPr>
          <p:cNvPr id="10242" name="Picture 2" descr="http://sev.h-cdn.co/assets/15/30/1437603767-funny-test-answers-smartass-kids-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2625" cy="43243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justsomething.co/wp-content/uploads/2014/02/32-hilarious-test-answers-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3762053"/>
            <a:ext cx="61912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tatic.boredpanda.com/blog/wp-content/uploads/2014/04/funny-test-answers-smartass-kids-21.jpg"/>
          <p:cNvPicPr>
            <a:picLocks noChangeAspect="1" noChangeArrowheads="1"/>
          </p:cNvPicPr>
          <p:nvPr/>
        </p:nvPicPr>
        <p:blipFill rotWithShape="1">
          <a:blip r:embed="rId4">
            <a:extLst>
              <a:ext uri="{28A0092B-C50C-407E-A947-70E740481C1C}">
                <a14:useLocalDpi xmlns:a14="http://schemas.microsoft.com/office/drawing/2010/main" val="0"/>
              </a:ext>
            </a:extLst>
          </a:blip>
          <a:srcRect r="7163" b="36585"/>
          <a:stretch/>
        </p:blipFill>
        <p:spPr bwMode="auto">
          <a:xfrm>
            <a:off x="5733753" y="404664"/>
            <a:ext cx="3451522" cy="175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056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5" t="26822" r="37500" b="17449"/>
          <a:stretch/>
        </p:blipFill>
        <p:spPr bwMode="auto">
          <a:xfrm rot="267187">
            <a:off x="23148" y="4113666"/>
            <a:ext cx="2080504" cy="151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rot="21000212">
            <a:off x="135576" y="1101132"/>
            <a:ext cx="1742710" cy="2091252"/>
          </a:xfrm>
          <a:prstGeom prst="rect">
            <a:avLst/>
          </a:prstGeom>
        </p:spPr>
      </p:pic>
      <p:sp>
        <p:nvSpPr>
          <p:cNvPr id="3" name="Rectangle 2"/>
          <p:cNvSpPr/>
          <p:nvPr/>
        </p:nvSpPr>
        <p:spPr>
          <a:xfrm>
            <a:off x="1835696" y="765396"/>
            <a:ext cx="4572000" cy="5078313"/>
          </a:xfrm>
          <a:prstGeom prst="rect">
            <a:avLst/>
          </a:prstGeom>
          <a:solidFill>
            <a:srgbClr val="FFFF00"/>
          </a:solidFill>
        </p:spPr>
        <p:txBody>
          <a:bodyPr>
            <a:spAutoFit/>
          </a:bodyPr>
          <a:lstStyle/>
          <a:p>
            <a:r>
              <a:rPr lang="en-GB" sz="3600" dirty="0"/>
              <a:t>Write a new ‘strange story’ which could be used with children. [4]</a:t>
            </a:r>
          </a:p>
          <a:p>
            <a:r>
              <a:rPr lang="en-GB" sz="3600" dirty="0"/>
              <a:t>OR </a:t>
            </a:r>
          </a:p>
          <a:p>
            <a:r>
              <a:rPr lang="en-GB" sz="3600" dirty="0"/>
              <a:t>Write the method of a new Sally Anne text which could be used with children. [4]</a:t>
            </a:r>
          </a:p>
        </p:txBody>
      </p:sp>
      <p:sp>
        <p:nvSpPr>
          <p:cNvPr id="5" name="Rectangle 4"/>
          <p:cNvSpPr/>
          <p:nvPr/>
        </p:nvSpPr>
        <p:spPr>
          <a:xfrm>
            <a:off x="-22818" y="6211670"/>
            <a:ext cx="4572000" cy="646331"/>
          </a:xfrm>
          <a:prstGeom prst="rect">
            <a:avLst/>
          </a:prstGeom>
        </p:spPr>
        <p:txBody>
          <a:bodyPr>
            <a:spAutoFit/>
          </a:bodyPr>
          <a:lstStyle/>
          <a:p>
            <a:r>
              <a:rPr lang="en-GB" dirty="0">
                <a:hlinkClick r:id="rId4"/>
              </a:rPr>
              <a:t>https://</a:t>
            </a:r>
            <a:r>
              <a:rPr lang="en-GB" dirty="0" smtClean="0">
                <a:hlinkClick r:id="rId4"/>
              </a:rPr>
              <a:t>www.youtube.com/watch?v=8hLubgpY2_w</a:t>
            </a:r>
            <a:r>
              <a:rPr lang="en-GB" dirty="0" smtClean="0"/>
              <a:t> </a:t>
            </a:r>
            <a:endParaRPr lang="en-GB"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3809" t="13686" r="14524" b="7443"/>
          <a:stretch/>
        </p:blipFill>
        <p:spPr bwMode="auto">
          <a:xfrm>
            <a:off x="6484533" y="1340768"/>
            <a:ext cx="2625022" cy="367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7565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300192" cy="5078313"/>
          </a:xfrm>
          <a:prstGeom prst="rect">
            <a:avLst/>
          </a:prstGeom>
          <a:noFill/>
        </p:spPr>
        <p:txBody>
          <a:bodyPr wrap="square">
            <a:spAutoFit/>
          </a:bodyPr>
          <a:lstStyle/>
          <a:p>
            <a:r>
              <a:rPr lang="en-GB" sz="3600" dirty="0" smtClean="0"/>
              <a:t>Electra was in a bar on her own and she was upset. Sebastian asked her, ‘Why are you so blue?’  </a:t>
            </a:r>
          </a:p>
          <a:p>
            <a:endParaRPr lang="en-GB" sz="3600" dirty="0"/>
          </a:p>
          <a:p>
            <a:pPr marL="742950" indent="-742950">
              <a:buAutoNum type="arabicPeriod"/>
            </a:pPr>
            <a:r>
              <a:rPr lang="en-GB" sz="3600" dirty="0" smtClean="0"/>
              <a:t>Is it true what Sebastian asks about Electra?</a:t>
            </a:r>
            <a:r>
              <a:rPr lang="en-GB" sz="3600" dirty="0"/>
              <a:t> </a:t>
            </a:r>
            <a:r>
              <a:rPr lang="en-GB" sz="3600" dirty="0" smtClean="0"/>
              <a:t>Y/N/Don’t know</a:t>
            </a:r>
          </a:p>
          <a:p>
            <a:pPr marL="742950" indent="-742950">
              <a:buAutoNum type="arabicPeriod"/>
            </a:pPr>
            <a:r>
              <a:rPr lang="en-GB" sz="3600" dirty="0" smtClean="0"/>
              <a:t>Why does he say this?</a:t>
            </a:r>
          </a:p>
        </p:txBody>
      </p:sp>
      <p:sp>
        <p:nvSpPr>
          <p:cNvPr id="5" name="Rectangle 4"/>
          <p:cNvSpPr/>
          <p:nvPr/>
        </p:nvSpPr>
        <p:spPr>
          <a:xfrm>
            <a:off x="-22818" y="6211670"/>
            <a:ext cx="4572000" cy="646331"/>
          </a:xfrm>
          <a:prstGeom prst="rect">
            <a:avLst/>
          </a:prstGeom>
        </p:spPr>
        <p:txBody>
          <a:bodyPr>
            <a:spAutoFit/>
          </a:bodyPr>
          <a:lstStyle/>
          <a:p>
            <a:r>
              <a:rPr lang="en-GB" dirty="0">
                <a:hlinkClick r:id="rId2"/>
              </a:rPr>
              <a:t>https://</a:t>
            </a:r>
            <a:r>
              <a:rPr lang="en-GB" dirty="0" smtClean="0">
                <a:hlinkClick r:id="rId2"/>
              </a:rPr>
              <a:t>www.youtube.com/watch?v=8hLubgpY2_w</a:t>
            </a:r>
            <a:r>
              <a:rPr lang="en-GB" dirty="0" smtClean="0"/>
              <a:t> </a:t>
            </a:r>
            <a:endParaRPr lang="en-GB"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5724128" y="4149080"/>
            <a:ext cx="3240360"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smtClean="0"/>
              <a:t>Saj and Sasha </a:t>
            </a:r>
            <a:endParaRPr lang="en-GB" sz="2800" dirty="0"/>
          </a:p>
        </p:txBody>
      </p:sp>
    </p:spTree>
    <p:extLst>
      <p:ext uri="{BB962C8B-B14F-4D97-AF65-F5344CB8AC3E}">
        <p14:creationId xmlns:p14="http://schemas.microsoft.com/office/powerpoint/2010/main" val="3298218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300192" cy="4524315"/>
          </a:xfrm>
          <a:prstGeom prst="rect">
            <a:avLst/>
          </a:prstGeom>
          <a:noFill/>
        </p:spPr>
        <p:txBody>
          <a:bodyPr wrap="square">
            <a:spAutoFit/>
          </a:bodyPr>
          <a:lstStyle/>
          <a:p>
            <a:r>
              <a:rPr lang="en-GB" sz="3600" dirty="0" smtClean="0"/>
              <a:t>Anna’s Granny goes to the bathroom and tells her she is going to ‘spend a penny’.</a:t>
            </a:r>
          </a:p>
          <a:p>
            <a:endParaRPr lang="en-GB" sz="3600" dirty="0"/>
          </a:p>
          <a:p>
            <a:pPr marL="742950" indent="-742950">
              <a:buAutoNum type="arabicPeriod"/>
            </a:pPr>
            <a:r>
              <a:rPr lang="en-GB" sz="3600" dirty="0" smtClean="0"/>
              <a:t>Is it true what Anna’s Granny says? Y/N/Don’t know</a:t>
            </a:r>
          </a:p>
          <a:p>
            <a:pPr marL="742950" indent="-742950">
              <a:buAutoNum type="arabicPeriod"/>
            </a:pPr>
            <a:r>
              <a:rPr lang="en-GB" sz="3600" dirty="0" smtClean="0"/>
              <a:t>Why does she say this?</a:t>
            </a:r>
          </a:p>
        </p:txBody>
      </p:sp>
      <p:sp>
        <p:nvSpPr>
          <p:cNvPr id="5" name="Rectangle 4"/>
          <p:cNvSpPr/>
          <p:nvPr/>
        </p:nvSpPr>
        <p:spPr>
          <a:xfrm>
            <a:off x="-22818" y="6211670"/>
            <a:ext cx="4572000" cy="646331"/>
          </a:xfrm>
          <a:prstGeom prst="rect">
            <a:avLst/>
          </a:prstGeom>
        </p:spPr>
        <p:txBody>
          <a:bodyPr>
            <a:spAutoFit/>
          </a:bodyPr>
          <a:lstStyle/>
          <a:p>
            <a:r>
              <a:rPr lang="en-GB" dirty="0">
                <a:hlinkClick r:id="rId2"/>
              </a:rPr>
              <a:t>https://</a:t>
            </a:r>
            <a:r>
              <a:rPr lang="en-GB" dirty="0" smtClean="0">
                <a:hlinkClick r:id="rId2"/>
              </a:rPr>
              <a:t>www.youtube.com/watch?v=8hLubgpY2_w</a:t>
            </a:r>
            <a:r>
              <a:rPr lang="en-GB" dirty="0" smtClean="0"/>
              <a:t> </a:t>
            </a:r>
            <a:endParaRPr lang="en-GB"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5724128" y="4149080"/>
            <a:ext cx="3240360"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smtClean="0"/>
              <a:t>Georgie, Tara, Myles?</a:t>
            </a:r>
            <a:endParaRPr lang="en-GB" sz="2400" dirty="0"/>
          </a:p>
        </p:txBody>
      </p:sp>
    </p:spTree>
    <p:extLst>
      <p:ext uri="{BB962C8B-B14F-4D97-AF65-F5344CB8AC3E}">
        <p14:creationId xmlns:p14="http://schemas.microsoft.com/office/powerpoint/2010/main" val="36580957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300192" cy="6186309"/>
          </a:xfrm>
          <a:prstGeom prst="rect">
            <a:avLst/>
          </a:prstGeom>
          <a:noFill/>
        </p:spPr>
        <p:txBody>
          <a:bodyPr wrap="square">
            <a:spAutoFit/>
          </a:bodyPr>
          <a:lstStyle/>
          <a:p>
            <a:r>
              <a:rPr lang="en-GB" sz="3600" dirty="0" smtClean="0"/>
              <a:t>Liam has a satchel with a packet of crisps in it, Prithvi has a shopping bag. Liam left the room. Prithvi took the crisps out of Liam’s satchel and put them in his shopping bag. </a:t>
            </a:r>
          </a:p>
          <a:p>
            <a:endParaRPr lang="en-GB" sz="3600" dirty="0" smtClean="0"/>
          </a:p>
          <a:p>
            <a:r>
              <a:rPr lang="en-GB" sz="3600" dirty="0" smtClean="0"/>
              <a:t>When Liam returns, where will be look for the packet of crisps?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6948264" y="4149080"/>
            <a:ext cx="2376264"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Emmanuel </a:t>
            </a:r>
            <a:endParaRPr lang="en-GB" sz="1200" dirty="0"/>
          </a:p>
        </p:txBody>
      </p:sp>
    </p:spTree>
    <p:extLst>
      <p:ext uri="{BB962C8B-B14F-4D97-AF65-F5344CB8AC3E}">
        <p14:creationId xmlns:p14="http://schemas.microsoft.com/office/powerpoint/2010/main" val="2764292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612326" cy="6063198"/>
          </a:xfrm>
          <a:prstGeom prst="rect">
            <a:avLst/>
          </a:prstGeom>
          <a:noFill/>
        </p:spPr>
        <p:txBody>
          <a:bodyPr wrap="square">
            <a:spAutoFit/>
          </a:bodyPr>
          <a:lstStyle/>
          <a:p>
            <a:r>
              <a:rPr lang="en-GB" sz="3200" dirty="0" smtClean="0"/>
              <a:t>Fred wants to have a slice of toast, so he puts a slice of bread into the toaster and turns the toaster on. He then  leaves the room. </a:t>
            </a:r>
          </a:p>
          <a:p>
            <a:endParaRPr lang="en-GB" sz="3200" dirty="0"/>
          </a:p>
          <a:p>
            <a:r>
              <a:rPr lang="en-GB" sz="3200" dirty="0" smtClean="0"/>
              <a:t>Naughty Bob takes the slice of bread out of the toaster and hides it under his plate.</a:t>
            </a:r>
          </a:p>
          <a:p>
            <a:endParaRPr lang="en-GB" sz="3200" dirty="0"/>
          </a:p>
          <a:p>
            <a:r>
              <a:rPr lang="en-GB" sz="3200" dirty="0" smtClean="0"/>
              <a:t>Fred returns. Where will he think the slice of bread is?</a:t>
            </a:r>
          </a:p>
          <a:p>
            <a:endParaRPr lang="en-GB" sz="3600" dirty="0" smtClean="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6948264" y="4149080"/>
            <a:ext cx="2376264"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smtClean="0"/>
              <a:t>Tanishq</a:t>
            </a:r>
            <a:endParaRPr lang="en-GB" sz="1200" dirty="0"/>
          </a:p>
        </p:txBody>
      </p:sp>
    </p:spTree>
    <p:extLst>
      <p:ext uri="{BB962C8B-B14F-4D97-AF65-F5344CB8AC3E}">
        <p14:creationId xmlns:p14="http://schemas.microsoft.com/office/powerpoint/2010/main" val="3038108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168633" cy="1143000"/>
          </a:xfrm>
          <a:solidFill>
            <a:srgbClr val="FFFF00"/>
          </a:solidFill>
          <a:ln>
            <a:solidFill>
              <a:schemeClr val="tx1"/>
            </a:solidFill>
          </a:ln>
        </p:spPr>
        <p:txBody>
          <a:bodyPr>
            <a:normAutofit/>
          </a:bodyPr>
          <a:lstStyle/>
          <a:p>
            <a:r>
              <a:rPr lang="en-GB" sz="2800" b="1" dirty="0">
                <a:solidFill>
                  <a:schemeClr val="tx1"/>
                </a:solidFill>
              </a:rPr>
              <a:t>Baron Cohen et al </a:t>
            </a:r>
            <a:r>
              <a:rPr lang="en-GB" sz="2800" b="1" dirty="0" smtClean="0">
                <a:solidFill>
                  <a:schemeClr val="tx1"/>
                </a:solidFill>
              </a:rPr>
              <a:t>(1997) – Another Advanced Test of Theory of Mind</a:t>
            </a:r>
            <a:endParaRPr lang="en-US" sz="2800" b="1" dirty="0">
              <a:solidFill>
                <a:schemeClr val="tx1"/>
              </a:solidFill>
            </a:endParaRPr>
          </a:p>
        </p:txBody>
      </p:sp>
      <p:sp>
        <p:nvSpPr>
          <p:cNvPr id="3" name="Content Placeholder 2"/>
          <p:cNvSpPr>
            <a:spLocks noGrp="1"/>
          </p:cNvSpPr>
          <p:nvPr>
            <p:ph idx="1"/>
          </p:nvPr>
        </p:nvSpPr>
        <p:spPr>
          <a:xfrm>
            <a:off x="457200" y="1600200"/>
            <a:ext cx="8168632" cy="4525963"/>
          </a:xfrm>
        </p:spPr>
        <p:txBody>
          <a:bodyPr>
            <a:normAutofit/>
          </a:bodyPr>
          <a:lstStyle/>
          <a:p>
            <a:pPr marL="36576" indent="0" algn="ctr">
              <a:buNone/>
            </a:pPr>
            <a:r>
              <a:rPr lang="en-US" sz="4400" dirty="0" smtClean="0">
                <a:cs typeface="Arial"/>
              </a:rPr>
              <a:t>How </a:t>
            </a:r>
            <a:r>
              <a:rPr lang="en-US" sz="4400" dirty="0">
                <a:cs typeface="Arial"/>
              </a:rPr>
              <a:t>could you test for </a:t>
            </a:r>
            <a:r>
              <a:rPr lang="en-US" sz="4400" dirty="0" smtClean="0">
                <a:cs typeface="Arial"/>
              </a:rPr>
              <a:t>Theory of Mind (TOM) in </a:t>
            </a:r>
            <a:r>
              <a:rPr lang="en-US" sz="4400" dirty="0">
                <a:cs typeface="Arial"/>
              </a:rPr>
              <a:t>adults with autism &amp; Asperger syndrome &amp; what might be the issues?</a:t>
            </a:r>
          </a:p>
          <a:p>
            <a:pPr marL="36576" indent="0">
              <a:buNone/>
            </a:pPr>
            <a:endParaRPr lang="en-US" dirty="0"/>
          </a:p>
          <a:p>
            <a:pPr marL="36576" indent="0">
              <a:buNone/>
            </a:pPr>
            <a:endParaRPr lang="en-US" i="1" dirty="0" smtClean="0"/>
          </a:p>
          <a:p>
            <a:endParaRPr lang="en-US" dirty="0"/>
          </a:p>
          <a:p>
            <a:endParaRPr lang="en-US" dirty="0"/>
          </a:p>
        </p:txBody>
      </p:sp>
      <p:pic>
        <p:nvPicPr>
          <p:cNvPr id="7" name="Picture 6"/>
          <p:cNvPicPr>
            <a:picLocks noChangeAspect="1"/>
          </p:cNvPicPr>
          <p:nvPr/>
        </p:nvPicPr>
        <p:blipFill>
          <a:blip r:embed="rId2"/>
          <a:stretch>
            <a:fillRect/>
          </a:stretch>
        </p:blipFill>
        <p:spPr>
          <a:xfrm>
            <a:off x="5242136" y="4590993"/>
            <a:ext cx="3901864" cy="2097252"/>
          </a:xfrm>
          <a:prstGeom prst="rect">
            <a:avLst/>
          </a:prstGeom>
        </p:spPr>
      </p:pic>
      <p:pic>
        <p:nvPicPr>
          <p:cNvPr id="9" name="Picture 8"/>
          <p:cNvPicPr>
            <a:picLocks noChangeAspect="1"/>
          </p:cNvPicPr>
          <p:nvPr/>
        </p:nvPicPr>
        <p:blipFill>
          <a:blip r:embed="rId3"/>
          <a:stretch>
            <a:fillRect/>
          </a:stretch>
        </p:blipFill>
        <p:spPr>
          <a:xfrm>
            <a:off x="0" y="4574427"/>
            <a:ext cx="2832951" cy="2113817"/>
          </a:xfrm>
          <a:prstGeom prst="rect">
            <a:avLst/>
          </a:prstGeom>
        </p:spPr>
      </p:pic>
      <p:pic>
        <p:nvPicPr>
          <p:cNvPr id="4" name="Picture 3"/>
          <p:cNvPicPr>
            <a:picLocks noChangeAspect="1"/>
          </p:cNvPicPr>
          <p:nvPr/>
        </p:nvPicPr>
        <p:blipFill>
          <a:blip r:embed="rId4"/>
          <a:stretch>
            <a:fillRect/>
          </a:stretch>
        </p:blipFill>
        <p:spPr>
          <a:xfrm>
            <a:off x="2925936" y="4508165"/>
            <a:ext cx="2180080" cy="2180080"/>
          </a:xfrm>
          <a:prstGeom prst="rect">
            <a:avLst/>
          </a:prstGeom>
        </p:spPr>
      </p:pic>
    </p:spTree>
    <p:extLst>
      <p:ext uri="{BB962C8B-B14F-4D97-AF65-F5344CB8AC3E}">
        <p14:creationId xmlns:p14="http://schemas.microsoft.com/office/powerpoint/2010/main" val="3619905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612326" cy="6186309"/>
          </a:xfrm>
          <a:prstGeom prst="rect">
            <a:avLst/>
          </a:prstGeom>
          <a:noFill/>
        </p:spPr>
        <p:txBody>
          <a:bodyPr wrap="square">
            <a:spAutoFit/>
          </a:bodyPr>
          <a:lstStyle/>
          <a:p>
            <a:r>
              <a:rPr lang="en-GB" sz="3600" dirty="0" smtClean="0"/>
              <a:t>Molly was in a Maths lesson, revising for her GCSE. She looks depressed. Her friend walks past and says: ‘You look happy!’</a:t>
            </a:r>
            <a:endParaRPr lang="en-GB" sz="3600" dirty="0"/>
          </a:p>
          <a:p>
            <a:endParaRPr lang="en-GB" sz="3600" dirty="0"/>
          </a:p>
          <a:p>
            <a:r>
              <a:rPr lang="en-GB" sz="3600" dirty="0"/>
              <a:t>1.	Is it true, what </a:t>
            </a:r>
            <a:r>
              <a:rPr lang="en-GB" sz="3600" dirty="0" smtClean="0"/>
              <a:t>Molly’s friend says? Yes</a:t>
            </a:r>
            <a:r>
              <a:rPr lang="en-GB" sz="3600" dirty="0"/>
              <a:t>/ No/ Don’t know</a:t>
            </a:r>
          </a:p>
          <a:p>
            <a:endParaRPr lang="en-GB" sz="3600" dirty="0"/>
          </a:p>
          <a:p>
            <a:r>
              <a:rPr lang="en-GB" sz="3600" dirty="0"/>
              <a:t>2.	Why does </a:t>
            </a:r>
            <a:r>
              <a:rPr lang="en-GB" sz="3600" dirty="0" smtClean="0"/>
              <a:t>she </a:t>
            </a:r>
            <a:r>
              <a:rPr lang="en-GB" sz="3600" dirty="0"/>
              <a:t>say that?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6948264" y="4149080"/>
            <a:ext cx="2376264"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Vici and Emma</a:t>
            </a:r>
            <a:endParaRPr lang="en-GB" dirty="0"/>
          </a:p>
        </p:txBody>
      </p:sp>
    </p:spTree>
    <p:extLst>
      <p:ext uri="{BB962C8B-B14F-4D97-AF65-F5344CB8AC3E}">
        <p14:creationId xmlns:p14="http://schemas.microsoft.com/office/powerpoint/2010/main" val="4445387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FFFF00"/>
          </a:solidFill>
        </p:spPr>
        <p:txBody>
          <a:bodyPr/>
          <a:lstStyle/>
          <a:p>
            <a:r>
              <a:rPr lang="en-US" sz="6000" dirty="0" smtClean="0">
                <a:solidFill>
                  <a:schemeClr val="tx1"/>
                </a:solidFill>
              </a:rPr>
              <a:t>Tests for Theory of Mind</a:t>
            </a:r>
            <a:endParaRPr lang="en-US" sz="5400" dirty="0">
              <a:solidFill>
                <a:schemeClr val="tx1"/>
              </a:solidFill>
            </a:endParaRPr>
          </a:p>
        </p:txBody>
      </p:sp>
      <p:sp>
        <p:nvSpPr>
          <p:cNvPr id="3" name="Rectangle 2"/>
          <p:cNvSpPr/>
          <p:nvPr/>
        </p:nvSpPr>
        <p:spPr>
          <a:xfrm>
            <a:off x="107504" y="765396"/>
            <a:ext cx="6300192" cy="5262979"/>
          </a:xfrm>
          <a:prstGeom prst="rect">
            <a:avLst/>
          </a:prstGeom>
          <a:noFill/>
        </p:spPr>
        <p:txBody>
          <a:bodyPr wrap="square">
            <a:spAutoFit/>
          </a:bodyPr>
          <a:lstStyle/>
          <a:p>
            <a:r>
              <a:rPr lang="en-GB" sz="2800" dirty="0"/>
              <a:t>Sophie and her family are planning to go on a picnic. However just as they are about to leave the weather gets worse and it starts to rain. Sophie’s dad says, “We can’t go, it’s raining cats and dogs!”</a:t>
            </a:r>
          </a:p>
          <a:p>
            <a:endParaRPr lang="en-GB" sz="2800" dirty="0"/>
          </a:p>
          <a:p>
            <a:r>
              <a:rPr lang="en-GB" sz="2800" dirty="0"/>
              <a:t>1.	Is it true, what Sophie’s dad says?</a:t>
            </a:r>
          </a:p>
          <a:p>
            <a:r>
              <a:rPr lang="en-GB" sz="2800" dirty="0"/>
              <a:t>Yes/ No/ Don’t know</a:t>
            </a:r>
          </a:p>
          <a:p>
            <a:endParaRPr lang="en-GB" sz="2800" dirty="0"/>
          </a:p>
          <a:p>
            <a:r>
              <a:rPr lang="en-GB" sz="2800" dirty="0"/>
              <a:t>2.	Why does he say that?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09" t="13686" r="14524" b="7443"/>
          <a:stretch/>
        </p:blipFill>
        <p:spPr bwMode="auto">
          <a:xfrm>
            <a:off x="6719830" y="980728"/>
            <a:ext cx="23128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2 6"/>
          <p:cNvSpPr/>
          <p:nvPr/>
        </p:nvSpPr>
        <p:spPr>
          <a:xfrm>
            <a:off x="6948264" y="4149080"/>
            <a:ext cx="2376264"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Hannah</a:t>
            </a:r>
            <a:endParaRPr lang="en-GB" dirty="0"/>
          </a:p>
        </p:txBody>
      </p:sp>
    </p:spTree>
    <p:extLst>
      <p:ext uri="{BB962C8B-B14F-4D97-AF65-F5344CB8AC3E}">
        <p14:creationId xmlns:p14="http://schemas.microsoft.com/office/powerpoint/2010/main" val="7404839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0" y="0"/>
            <a:ext cx="9144000" cy="903288"/>
          </a:xfrm>
          <a:prstGeom prst="rect">
            <a:avLst/>
          </a:prstGeom>
          <a:solidFill>
            <a:srgbClr val="FFFF00"/>
          </a:solidFill>
          <a:ln>
            <a:noFill/>
          </a:ln>
          <a:extLst/>
        </p:spPr>
        <p:txBody>
          <a:bodyPr anchor="b"/>
          <a:lstStyle/>
          <a:p>
            <a:pPr algn="ctr"/>
            <a:r>
              <a:rPr lang="en-GB" sz="5400" dirty="0" smtClean="0">
                <a:latin typeface="Arial" panose="020B0604020202020204" pitchFamily="34" charset="0"/>
              </a:rPr>
              <a:t>Devise your own study</a:t>
            </a:r>
            <a:endParaRPr lang="en-GB" sz="5400" dirty="0">
              <a:latin typeface="Arial" panose="020B0604020202020204" pitchFamily="34" charset="0"/>
            </a:endParaRPr>
          </a:p>
        </p:txBody>
      </p:sp>
      <p:sp>
        <p:nvSpPr>
          <p:cNvPr id="16387"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903288"/>
            <a:ext cx="5004048" cy="5078313"/>
          </a:xfrm>
          <a:prstGeom prst="rect">
            <a:avLst/>
          </a:prstGeom>
          <a:noFill/>
        </p:spPr>
        <p:txBody>
          <a:bodyPr wrap="square">
            <a:spAutoFit/>
          </a:bodyPr>
          <a:lstStyle/>
          <a:p>
            <a:pPr algn="ctr"/>
            <a:r>
              <a:rPr lang="en-GB" sz="3600" dirty="0"/>
              <a:t>Design an ethical study to show how people with autism will generally experience difficulty in one of the three main areas: Social Communication, Social Interaction and Social Imagination. </a:t>
            </a:r>
            <a:r>
              <a:rPr lang="en-GB" sz="3600" dirty="0" smtClean="0"/>
              <a:t>[15]</a:t>
            </a:r>
            <a:endParaRPr lang="en-GB" sz="3600"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21" t="19048" r="48571" b="5891"/>
          <a:stretch/>
        </p:blipFill>
        <p:spPr bwMode="auto">
          <a:xfrm>
            <a:off x="4895552" y="1484313"/>
            <a:ext cx="4257193" cy="492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55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0" y="0"/>
            <a:ext cx="9144000" cy="903288"/>
          </a:xfrm>
          <a:prstGeom prst="rect">
            <a:avLst/>
          </a:prstGeom>
          <a:solidFill>
            <a:srgbClr val="FFFF00"/>
          </a:solidFill>
          <a:ln>
            <a:noFill/>
          </a:ln>
          <a:extLst/>
        </p:spPr>
        <p:txBody>
          <a:bodyPr anchor="b"/>
          <a:lstStyle/>
          <a:p>
            <a:pPr algn="ctr"/>
            <a:r>
              <a:rPr lang="en-GB" sz="5400" dirty="0" smtClean="0">
                <a:latin typeface="Arial" panose="020B0604020202020204" pitchFamily="34" charset="0"/>
              </a:rPr>
              <a:t>Devise your own study</a:t>
            </a:r>
            <a:endParaRPr lang="en-GB" sz="5400" dirty="0">
              <a:latin typeface="Arial" panose="020B0604020202020204" pitchFamily="34" charset="0"/>
            </a:endParaRPr>
          </a:p>
        </p:txBody>
      </p:sp>
      <p:sp>
        <p:nvSpPr>
          <p:cNvPr id="16387"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903288"/>
            <a:ext cx="6475048" cy="6001643"/>
          </a:xfrm>
          <a:prstGeom prst="rect">
            <a:avLst/>
          </a:prstGeom>
          <a:noFill/>
        </p:spPr>
        <p:txBody>
          <a:bodyPr wrap="square">
            <a:spAutoFit/>
          </a:bodyPr>
          <a:lstStyle/>
          <a:p>
            <a:pPr algn="ctr"/>
            <a:r>
              <a:rPr lang="en-GB" sz="3200" dirty="0" smtClean="0">
                <a:latin typeface="Arial" panose="020B0604020202020204" pitchFamily="34" charset="0"/>
                <a:cs typeface="Arial" panose="020B0604020202020204" pitchFamily="34" charset="0"/>
              </a:rPr>
              <a:t>For each bullet point:</a:t>
            </a:r>
          </a:p>
          <a:p>
            <a:pPr marL="457200" indent="-4572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Name the </a:t>
            </a:r>
            <a:r>
              <a:rPr lang="en-GB" sz="3200" b="1" u="sng" dirty="0" smtClean="0">
                <a:latin typeface="Arial" panose="020B0604020202020204" pitchFamily="34" charset="0"/>
                <a:cs typeface="Arial" panose="020B0604020202020204" pitchFamily="34" charset="0"/>
              </a:rPr>
              <a:t>Feature</a:t>
            </a:r>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(from each of the bullet points)</a:t>
            </a:r>
          </a:p>
          <a:p>
            <a:pPr marL="457200" indent="-457200">
              <a:buFont typeface="Arial" panose="020B0604020202020204" pitchFamily="34" charset="0"/>
              <a:buChar char="•"/>
            </a:pPr>
            <a:r>
              <a:rPr lang="en-GB" sz="3200" b="1" u="sng" dirty="0" smtClean="0">
                <a:latin typeface="Arial" panose="020B0604020202020204" pitchFamily="34" charset="0"/>
                <a:cs typeface="Arial" panose="020B0604020202020204" pitchFamily="34" charset="0"/>
              </a:rPr>
              <a:t>Explain</a:t>
            </a:r>
            <a:r>
              <a:rPr lang="en-GB" sz="3200" dirty="0" smtClean="0">
                <a:latin typeface="Arial" panose="020B0604020202020204" pitchFamily="34" charset="0"/>
                <a:cs typeface="Arial" panose="020B0604020202020204" pitchFamily="34" charset="0"/>
              </a:rPr>
              <a:t> it </a:t>
            </a:r>
            <a:r>
              <a:rPr lang="en-GB" sz="3200" dirty="0">
                <a:latin typeface="Arial" panose="020B0604020202020204" pitchFamily="34" charset="0"/>
                <a:cs typeface="Arial" panose="020B0604020202020204" pitchFamily="34" charset="0"/>
              </a:rPr>
              <a:t>(how you would be doing this – enough for replication)</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in </a:t>
            </a:r>
            <a:r>
              <a:rPr lang="en-GB" sz="3200" b="1" u="sng" dirty="0">
                <a:latin typeface="Arial" panose="020B0604020202020204" pitchFamily="34" charset="0"/>
                <a:cs typeface="Arial" panose="020B0604020202020204" pitchFamily="34" charset="0"/>
              </a:rPr>
              <a:t>context</a:t>
            </a:r>
            <a:r>
              <a:rPr lang="en-GB" sz="3200" dirty="0">
                <a:latin typeface="Arial" panose="020B0604020202020204" pitchFamily="34" charset="0"/>
                <a:cs typeface="Arial" panose="020B0604020202020204" pitchFamily="34" charset="0"/>
              </a:rPr>
              <a:t> (using the unique words of the story)</a:t>
            </a:r>
          </a:p>
          <a:p>
            <a:pPr marL="457200" indent="-457200">
              <a:buFont typeface="Arial" panose="020B0604020202020204" pitchFamily="34" charset="0"/>
              <a:buChar char="•"/>
            </a:pPr>
            <a:r>
              <a:rPr lang="en-GB" sz="3200" b="1" u="sng" dirty="0">
                <a:latin typeface="Arial" panose="020B0604020202020204" pitchFamily="34" charset="0"/>
                <a:cs typeface="Arial" panose="020B0604020202020204" pitchFamily="34" charset="0"/>
              </a:rPr>
              <a:t>Justified</a:t>
            </a:r>
            <a:r>
              <a:rPr lang="en-GB" sz="3200" dirty="0">
                <a:latin typeface="Arial" panose="020B0604020202020204" pitchFamily="34" charset="0"/>
                <a:cs typeface="Arial" panose="020B0604020202020204" pitchFamily="34" charset="0"/>
              </a:rPr>
              <a:t> (why it is right to do here)</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referring to </a:t>
            </a:r>
            <a:r>
              <a:rPr lang="en-GB" sz="3200" b="1" u="sng" dirty="0">
                <a:latin typeface="Arial" panose="020B0604020202020204" pitchFamily="34" charset="0"/>
                <a:cs typeface="Arial" panose="020B0604020202020204" pitchFamily="34" charset="0"/>
              </a:rPr>
              <a:t>Own</a:t>
            </a:r>
            <a:r>
              <a:rPr lang="en-GB" sz="3200" dirty="0">
                <a:latin typeface="Arial" panose="020B0604020202020204" pitchFamily="34" charset="0"/>
                <a:cs typeface="Arial" panose="020B0604020202020204" pitchFamily="34" charset="0"/>
              </a:rPr>
              <a:t> research (to show a similarity)</a:t>
            </a: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21" t="19048" r="48571" b="5891"/>
          <a:stretch/>
        </p:blipFill>
        <p:spPr bwMode="auto">
          <a:xfrm>
            <a:off x="6475048" y="1484313"/>
            <a:ext cx="2677697" cy="309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976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0" y="0"/>
            <a:ext cx="9144000" cy="903288"/>
          </a:xfrm>
          <a:prstGeom prst="rect">
            <a:avLst/>
          </a:prstGeom>
          <a:solidFill>
            <a:srgbClr val="FFFF00"/>
          </a:solidFill>
          <a:ln>
            <a:noFill/>
          </a:ln>
          <a:extLst/>
        </p:spPr>
        <p:txBody>
          <a:bodyPr anchor="b"/>
          <a:lstStyle/>
          <a:p>
            <a:pPr algn="ctr"/>
            <a:r>
              <a:rPr lang="en-GB" sz="5400" dirty="0" smtClean="0">
                <a:latin typeface="Arial" panose="020B0604020202020204" pitchFamily="34" charset="0"/>
              </a:rPr>
              <a:t>Devise your own study</a:t>
            </a:r>
            <a:endParaRPr lang="en-GB" sz="5400" dirty="0">
              <a:latin typeface="Arial" panose="020B0604020202020204" pitchFamily="34" charset="0"/>
            </a:endParaRPr>
          </a:p>
        </p:txBody>
      </p:sp>
      <p:sp>
        <p:nvSpPr>
          <p:cNvPr id="16387"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903288"/>
            <a:ext cx="9144000" cy="6001643"/>
          </a:xfrm>
          <a:prstGeom prst="rect">
            <a:avLst/>
          </a:prstGeom>
          <a:noFill/>
        </p:spPr>
        <p:txBody>
          <a:bodyPr wrap="square">
            <a:spAutoFit/>
          </a:bodyPr>
          <a:lstStyle/>
          <a:p>
            <a:pPr algn="ctr"/>
            <a:r>
              <a:rPr lang="en-GB" sz="4800" dirty="0" smtClean="0"/>
              <a:t>My study will be a lab experiment, because this allows control over EV and can show cause and effect. With my own research doing ‘Kim’s Game’, doing an experiment helped to show that memory is improved by repetition and story-telling.</a:t>
            </a:r>
            <a:endParaRPr lang="en-GB" sz="4800" dirty="0"/>
          </a:p>
        </p:txBody>
      </p:sp>
      <p:sp>
        <p:nvSpPr>
          <p:cNvPr id="2" name="Left Arrow 1"/>
          <p:cNvSpPr/>
          <p:nvPr/>
        </p:nvSpPr>
        <p:spPr>
          <a:xfrm rot="1124230">
            <a:off x="3169135" y="1635538"/>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Feature #1</a:t>
            </a:r>
            <a:endParaRPr lang="en-GB" dirty="0"/>
          </a:p>
        </p:txBody>
      </p:sp>
      <p:sp>
        <p:nvSpPr>
          <p:cNvPr id="8" name="Left Arrow 7"/>
          <p:cNvSpPr/>
          <p:nvPr/>
        </p:nvSpPr>
        <p:spPr>
          <a:xfrm rot="1124230">
            <a:off x="1800983" y="2591232"/>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Justified #1</a:t>
            </a:r>
            <a:endParaRPr lang="en-GB" dirty="0"/>
          </a:p>
        </p:txBody>
      </p:sp>
      <p:sp>
        <p:nvSpPr>
          <p:cNvPr id="9" name="Left Arrow 8"/>
          <p:cNvSpPr/>
          <p:nvPr/>
        </p:nvSpPr>
        <p:spPr>
          <a:xfrm rot="1124230">
            <a:off x="4753312" y="4970871"/>
            <a:ext cx="1764196" cy="1419932"/>
          </a:xfrm>
          <a:prstGeom prst="leftArrow">
            <a:avLst>
              <a:gd name="adj1" fmla="val 5774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Own Research #1</a:t>
            </a:r>
            <a:endParaRPr lang="en-GB" dirty="0"/>
          </a:p>
        </p:txBody>
      </p:sp>
    </p:spTree>
    <p:extLst>
      <p:ext uri="{BB962C8B-B14F-4D97-AF65-F5344CB8AC3E}">
        <p14:creationId xmlns:p14="http://schemas.microsoft.com/office/powerpoint/2010/main" val="21967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0" y="0"/>
            <a:ext cx="9144000" cy="903288"/>
          </a:xfrm>
          <a:prstGeom prst="rect">
            <a:avLst/>
          </a:prstGeom>
          <a:solidFill>
            <a:srgbClr val="FFFF00"/>
          </a:solidFill>
          <a:ln>
            <a:noFill/>
          </a:ln>
          <a:extLst/>
        </p:spPr>
        <p:txBody>
          <a:bodyPr anchor="b"/>
          <a:lstStyle/>
          <a:p>
            <a:pPr algn="ctr"/>
            <a:r>
              <a:rPr lang="en-GB" sz="5400" dirty="0" smtClean="0">
                <a:latin typeface="Arial" panose="020B0604020202020204" pitchFamily="34" charset="0"/>
              </a:rPr>
              <a:t>Devise your own study</a:t>
            </a:r>
            <a:endParaRPr lang="en-GB" sz="5400" dirty="0">
              <a:latin typeface="Arial" panose="020B0604020202020204" pitchFamily="34" charset="0"/>
            </a:endParaRPr>
          </a:p>
        </p:txBody>
      </p:sp>
      <p:sp>
        <p:nvSpPr>
          <p:cNvPr id="16387" name="TextBox 1"/>
          <p:cNvSpPr txBox="1">
            <a:spLocks noChangeArrowheads="1"/>
          </p:cNvSpPr>
          <p:nvPr/>
        </p:nvSpPr>
        <p:spPr bwMode="auto">
          <a:xfrm>
            <a:off x="371475" y="1484313"/>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n-US" sz="1800"/>
          </a:p>
        </p:txBody>
      </p:sp>
      <p:sp>
        <p:nvSpPr>
          <p:cNvPr id="3" name="TextBox 2"/>
          <p:cNvSpPr txBox="1"/>
          <p:nvPr/>
        </p:nvSpPr>
        <p:spPr>
          <a:xfrm>
            <a:off x="0" y="903288"/>
            <a:ext cx="9144000" cy="6093976"/>
          </a:xfrm>
          <a:prstGeom prst="rect">
            <a:avLst/>
          </a:prstGeom>
          <a:noFill/>
        </p:spPr>
        <p:txBody>
          <a:bodyPr wrap="square">
            <a:spAutoFit/>
          </a:bodyPr>
          <a:lstStyle/>
          <a:p>
            <a:pPr algn="ctr"/>
            <a:r>
              <a:rPr lang="en-GB" sz="3900" dirty="0" smtClean="0"/>
              <a:t>My study will be a natural experiment, using the Smarties tube and pencils to show that people with autism lack understanding of other people’s view, because this allows control over EV and can show cause and effect. With my own research doing ‘Kim’s Game’, doing an experiment helped to show that memory is improved by repetition and story-telling.</a:t>
            </a:r>
            <a:endParaRPr lang="en-GB" sz="3900" dirty="0"/>
          </a:p>
        </p:txBody>
      </p:sp>
      <p:sp>
        <p:nvSpPr>
          <p:cNvPr id="10" name="Left Arrow 9"/>
          <p:cNvSpPr/>
          <p:nvPr/>
        </p:nvSpPr>
        <p:spPr>
          <a:xfrm rot="1124230">
            <a:off x="6121462" y="959289"/>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Feature #1</a:t>
            </a:r>
            <a:endParaRPr lang="en-GB" dirty="0"/>
          </a:p>
        </p:txBody>
      </p:sp>
      <p:sp>
        <p:nvSpPr>
          <p:cNvPr id="11" name="Left Arrow 10"/>
          <p:cNvSpPr/>
          <p:nvPr/>
        </p:nvSpPr>
        <p:spPr>
          <a:xfrm rot="1124230">
            <a:off x="3457168" y="1713091"/>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Explained #1</a:t>
            </a:r>
            <a:endParaRPr lang="en-GB" dirty="0"/>
          </a:p>
        </p:txBody>
      </p:sp>
      <p:sp>
        <p:nvSpPr>
          <p:cNvPr id="12" name="Left Arrow 11"/>
          <p:cNvSpPr/>
          <p:nvPr/>
        </p:nvSpPr>
        <p:spPr>
          <a:xfrm rot="1124230">
            <a:off x="2161023" y="3240310"/>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Justified #1</a:t>
            </a:r>
            <a:endParaRPr lang="en-GB" dirty="0"/>
          </a:p>
        </p:txBody>
      </p:sp>
      <p:sp>
        <p:nvSpPr>
          <p:cNvPr id="13" name="Left Arrow 12"/>
          <p:cNvSpPr/>
          <p:nvPr/>
        </p:nvSpPr>
        <p:spPr>
          <a:xfrm rot="1124230">
            <a:off x="6121463" y="4673141"/>
            <a:ext cx="1764196" cy="1419932"/>
          </a:xfrm>
          <a:prstGeom prst="leftArrow">
            <a:avLst>
              <a:gd name="adj1" fmla="val 5774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Own Research #1</a:t>
            </a:r>
            <a:endParaRPr lang="en-GB" dirty="0"/>
          </a:p>
        </p:txBody>
      </p:sp>
      <p:sp>
        <p:nvSpPr>
          <p:cNvPr id="9" name="Left Arrow 8"/>
          <p:cNvSpPr/>
          <p:nvPr/>
        </p:nvSpPr>
        <p:spPr>
          <a:xfrm rot="1124230">
            <a:off x="7079246" y="2870677"/>
            <a:ext cx="1764196" cy="14199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Context #1</a:t>
            </a:r>
            <a:endParaRPr lang="en-GB" dirty="0"/>
          </a:p>
        </p:txBody>
      </p:sp>
    </p:spTree>
    <p:extLst>
      <p:ext uri="{BB962C8B-B14F-4D97-AF65-F5344CB8AC3E}">
        <p14:creationId xmlns:p14="http://schemas.microsoft.com/office/powerpoint/2010/main" val="12499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3"/>
                                        </p:tgtEl>
                                        <p:attrNameLst>
                                          <p:attrName>ppt_x</p:attrName>
                                        </p:attrNameLst>
                                      </p:cBhvr>
                                      <p:tavLst>
                                        <p:tav tm="0">
                                          <p:val>
                                            <p:strVal val="ppt_x"/>
                                          </p:val>
                                        </p:tav>
                                        <p:tav tm="100000">
                                          <p:val>
                                            <p:strVal val="ppt_x"/>
                                          </p:val>
                                        </p:tav>
                                      </p:tavLst>
                                    </p:anim>
                                    <p:anim calcmode="lin" valueType="num">
                                      <p:cBhvr additive="base">
                                        <p:cTn id="49" dur="500"/>
                                        <p:tgtEl>
                                          <p:spTgt spid="13"/>
                                        </p:tgtEl>
                                        <p:attrNameLst>
                                          <p:attrName>ppt_y</p:attrName>
                                        </p:attrNameLst>
                                      </p:cBhvr>
                                      <p:tavLst>
                                        <p:tav tm="0">
                                          <p:val>
                                            <p:strVal val="ppt_y"/>
                                          </p:val>
                                        </p:tav>
                                        <p:tav tm="100000">
                                          <p:val>
                                            <p:strVal val="1+ppt_h/2"/>
                                          </p:val>
                                        </p:tav>
                                      </p:tavLst>
                                    </p:anim>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9" grpId="0" animBg="1"/>
      <p:bldP spid="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27473" y="0"/>
            <a:ext cx="9116527" cy="1143000"/>
          </a:xfrm>
          <a:solidFill>
            <a:srgbClr val="FFFF00"/>
          </a:solidFill>
        </p:spPr>
        <p:txBody>
          <a:bodyPr/>
          <a:lstStyle/>
          <a:p>
            <a:pPr eaLnBrk="1" hangingPunct="1"/>
            <a:r>
              <a:rPr lang="en-GB" dirty="0" smtClean="0">
                <a:solidFill>
                  <a:schemeClr val="accent4"/>
                </a:solidFill>
              </a:rPr>
              <a:t>Aim: Why a new test?</a:t>
            </a:r>
            <a:endParaRPr lang="en-US" dirty="0" smtClean="0">
              <a:solidFill>
                <a:schemeClr val="accent4"/>
              </a:solidFill>
            </a:endParaRPr>
          </a:p>
        </p:txBody>
      </p:sp>
      <p:sp>
        <p:nvSpPr>
          <p:cNvPr id="72707" name="Rectangle 3"/>
          <p:cNvSpPr>
            <a:spLocks noGrp="1" noChangeArrowheads="1"/>
          </p:cNvSpPr>
          <p:nvPr>
            <p:ph type="body" idx="1"/>
          </p:nvPr>
        </p:nvSpPr>
        <p:spPr>
          <a:xfrm>
            <a:off x="0" y="1124744"/>
            <a:ext cx="6012160" cy="5733256"/>
          </a:xfrm>
        </p:spPr>
        <p:txBody>
          <a:bodyPr/>
          <a:lstStyle/>
          <a:p>
            <a:pPr eaLnBrk="1" hangingPunct="1"/>
            <a:r>
              <a:rPr lang="en-GB" dirty="0" smtClean="0"/>
              <a:t>Sally-Anne test identifies autism in CHILDREN</a:t>
            </a:r>
          </a:p>
          <a:p>
            <a:pPr eaLnBrk="1" hangingPunct="1"/>
            <a:r>
              <a:rPr lang="en-GB" dirty="0" smtClean="0"/>
              <a:t>Adults with Autism can pass it</a:t>
            </a:r>
          </a:p>
          <a:p>
            <a:pPr eaLnBrk="1" hangingPunct="1"/>
            <a:r>
              <a:rPr lang="en-GB" dirty="0" smtClean="0"/>
              <a:t>(they apply logic and experience, rather than trying to “get into Sally’s head”)</a:t>
            </a:r>
          </a:p>
          <a:p>
            <a:pPr eaLnBrk="1" hangingPunct="1"/>
            <a:r>
              <a:rPr lang="en-GB" dirty="0" smtClean="0"/>
              <a:t>CEILING EFFECT </a:t>
            </a:r>
            <a:r>
              <a:rPr lang="en-GB" dirty="0" smtClean="0">
                <a:sym typeface="Wingdings" charset="2"/>
              </a:rPr>
              <a:t> test stops being useful when participants reach a certain level of ability</a:t>
            </a:r>
          </a:p>
          <a:p>
            <a:pPr eaLnBrk="1" hangingPunct="1"/>
            <a:r>
              <a:rPr lang="en-GB" dirty="0" smtClean="0">
                <a:sym typeface="Wingdings" charset="2"/>
              </a:rPr>
              <a:t>Need a new test for adults</a:t>
            </a:r>
            <a:endParaRPr lang="en-US" dirty="0" smtClean="0"/>
          </a:p>
        </p:txBody>
      </p:sp>
      <p:pic>
        <p:nvPicPr>
          <p:cNvPr id="4" name="Picture 2" descr="http://www.buzzle.com/img/articleImages/507171-15614-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3" y="1484784"/>
            <a:ext cx="3203848" cy="4226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95410">
            <a:off x="178767" y="1873406"/>
            <a:ext cx="5800584" cy="4516888"/>
          </a:xfrm>
          <a:prstGeom prst="rect">
            <a:avLst/>
          </a:prstGeom>
          <a:solidFill>
            <a:srgbClr val="FFFF00"/>
          </a:solidFill>
        </p:spPr>
        <p:txBody>
          <a:bodyPr wrap="square">
            <a:spAutoFit/>
          </a:bodyPr>
          <a:lstStyle/>
          <a:p>
            <a:pPr lvl="0"/>
            <a:r>
              <a:rPr lang="en-GB" sz="4800" dirty="0"/>
              <a:t>A ceiling effect is when a task is so easy that all or most of the respondents achieve maximum marks</a:t>
            </a:r>
            <a:r>
              <a:rPr lang="en-GB" sz="4800" dirty="0" smtClean="0"/>
              <a:t>. </a:t>
            </a:r>
            <a:endParaRPr lang="en-GB" sz="4800" dirty="0"/>
          </a:p>
        </p:txBody>
      </p:sp>
    </p:spTree>
    <p:extLst>
      <p:ext uri="{BB962C8B-B14F-4D97-AF65-F5344CB8AC3E}">
        <p14:creationId xmlns:p14="http://schemas.microsoft.com/office/powerpoint/2010/main" val="8322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6" name="Rectangle 6"/>
          <p:cNvSpPr>
            <a:spLocks noGrp="1" noChangeArrowheads="1"/>
          </p:cNvSpPr>
          <p:nvPr>
            <p:ph type="body" idx="1"/>
          </p:nvPr>
        </p:nvSpPr>
        <p:spPr>
          <a:xfrm>
            <a:off x="-18189" y="838223"/>
            <a:ext cx="9144000" cy="5013325"/>
          </a:xfrm>
        </p:spPr>
        <p:txBody>
          <a:bodyPr/>
          <a:lstStyle/>
          <a:p>
            <a:pPr eaLnBrk="1" hangingPunct="1"/>
            <a:r>
              <a:rPr lang="en-US" altLang="en-US" sz="4400" dirty="0" smtClean="0"/>
              <a:t>Method:   Natural / Quasi experiment</a:t>
            </a:r>
          </a:p>
          <a:p>
            <a:pPr eaLnBrk="1" hangingPunct="1"/>
            <a:r>
              <a:rPr lang="en-US" altLang="en-US" sz="4400" dirty="0" smtClean="0"/>
              <a:t>3 groups of participants</a:t>
            </a:r>
          </a:p>
          <a:p>
            <a:pPr eaLnBrk="1" hangingPunct="1"/>
            <a:r>
              <a:rPr lang="en-US" altLang="en-US" sz="4400" dirty="0" smtClean="0"/>
              <a:t>IV = Normal, Autism, Tourette’s syndrome</a:t>
            </a:r>
          </a:p>
          <a:p>
            <a:pPr eaLnBrk="1" hangingPunct="1"/>
            <a:r>
              <a:rPr lang="en-US" altLang="en-US" sz="4400" dirty="0" smtClean="0"/>
              <a:t>DV = performance on eye task (maximum score = 25)</a:t>
            </a:r>
          </a:p>
          <a:p>
            <a:pPr eaLnBrk="1" hangingPunct="1"/>
            <a:endParaRPr lang="en-US" altLang="en-US" dirty="0" smtClean="0"/>
          </a:p>
        </p:txBody>
      </p:sp>
      <p:sp>
        <p:nvSpPr>
          <p:cNvPr id="8195" name="Text Box 4"/>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6" name="Rectangle 10"/>
          <p:cNvSpPr txBox="1">
            <a:spLocks noChangeArrowheads="1"/>
          </p:cNvSpPr>
          <p:nvPr/>
        </p:nvSpPr>
        <p:spPr bwMode="auto">
          <a:xfrm>
            <a:off x="0" y="1"/>
            <a:ext cx="9144000" cy="836712"/>
          </a:xfrm>
          <a:prstGeom prst="rect">
            <a:avLst/>
          </a:prstGeom>
          <a:solidFill>
            <a:srgbClr val="FFFF00"/>
          </a:solidFill>
          <a:ln>
            <a:noFill/>
          </a:ln>
          <a:effectLst/>
          <a:extLst/>
        </p:spPr>
        <p:txBody>
          <a:bodyPr lIns="0" tIns="0" rIns="0" bIns="0"/>
          <a:lstStyle>
            <a:lvl1pPr algn="l" rtl="0" eaLnBrk="0" fontAlgn="base" hangingPunct="0">
              <a:spcBef>
                <a:spcPct val="0"/>
              </a:spcBef>
              <a:spcAft>
                <a:spcPct val="0"/>
              </a:spcAft>
              <a:defRPr sz="4400">
                <a:solidFill>
                  <a:srgbClr val="E89D00"/>
                </a:solidFill>
                <a:latin typeface="+mj-lt"/>
                <a:ea typeface="+mj-ea"/>
                <a:cs typeface="+mj-cs"/>
              </a:defRPr>
            </a:lvl1pPr>
            <a:lvl2pPr algn="l" rtl="0" eaLnBrk="0" fontAlgn="base" hangingPunct="0">
              <a:spcBef>
                <a:spcPct val="0"/>
              </a:spcBef>
              <a:spcAft>
                <a:spcPct val="0"/>
              </a:spcAft>
              <a:defRPr sz="4400">
                <a:solidFill>
                  <a:srgbClr val="E89D00"/>
                </a:solidFill>
                <a:latin typeface="Arial" charset="0"/>
              </a:defRPr>
            </a:lvl2pPr>
            <a:lvl3pPr algn="l" rtl="0" eaLnBrk="0" fontAlgn="base" hangingPunct="0">
              <a:spcBef>
                <a:spcPct val="0"/>
              </a:spcBef>
              <a:spcAft>
                <a:spcPct val="0"/>
              </a:spcAft>
              <a:defRPr sz="4400">
                <a:solidFill>
                  <a:srgbClr val="E89D00"/>
                </a:solidFill>
                <a:latin typeface="Arial" charset="0"/>
              </a:defRPr>
            </a:lvl3pPr>
            <a:lvl4pPr algn="l" rtl="0" eaLnBrk="0" fontAlgn="base" hangingPunct="0">
              <a:spcBef>
                <a:spcPct val="0"/>
              </a:spcBef>
              <a:spcAft>
                <a:spcPct val="0"/>
              </a:spcAft>
              <a:defRPr sz="4400">
                <a:solidFill>
                  <a:srgbClr val="E89D00"/>
                </a:solidFill>
                <a:latin typeface="Arial" charset="0"/>
              </a:defRPr>
            </a:lvl4pPr>
            <a:lvl5pPr algn="l" rtl="0" eaLnBrk="0" fontAlgn="base" hangingPunct="0">
              <a:spcBef>
                <a:spcPct val="0"/>
              </a:spcBef>
              <a:spcAft>
                <a:spcPct val="0"/>
              </a:spcAft>
              <a:defRPr sz="4400">
                <a:solidFill>
                  <a:srgbClr val="E89D00"/>
                </a:solidFill>
                <a:latin typeface="Arial" charset="0"/>
              </a:defRPr>
            </a:lvl5pPr>
            <a:lvl6pPr marL="457200" algn="l" rtl="0" fontAlgn="base">
              <a:spcBef>
                <a:spcPct val="0"/>
              </a:spcBef>
              <a:spcAft>
                <a:spcPct val="0"/>
              </a:spcAft>
              <a:defRPr sz="4400">
                <a:solidFill>
                  <a:srgbClr val="E89D00"/>
                </a:solidFill>
                <a:latin typeface="Arial" charset="0"/>
              </a:defRPr>
            </a:lvl6pPr>
            <a:lvl7pPr marL="914400" algn="l" rtl="0" fontAlgn="base">
              <a:spcBef>
                <a:spcPct val="0"/>
              </a:spcBef>
              <a:spcAft>
                <a:spcPct val="0"/>
              </a:spcAft>
              <a:defRPr sz="4400">
                <a:solidFill>
                  <a:srgbClr val="E89D00"/>
                </a:solidFill>
                <a:latin typeface="Arial" charset="0"/>
              </a:defRPr>
            </a:lvl7pPr>
            <a:lvl8pPr marL="1371600" algn="l" rtl="0" fontAlgn="base">
              <a:spcBef>
                <a:spcPct val="0"/>
              </a:spcBef>
              <a:spcAft>
                <a:spcPct val="0"/>
              </a:spcAft>
              <a:defRPr sz="4400">
                <a:solidFill>
                  <a:srgbClr val="E89D00"/>
                </a:solidFill>
                <a:latin typeface="Arial" charset="0"/>
              </a:defRPr>
            </a:lvl8pPr>
            <a:lvl9pPr marL="1828800" algn="l" rtl="0" fontAlgn="base">
              <a:spcBef>
                <a:spcPct val="0"/>
              </a:spcBef>
              <a:spcAft>
                <a:spcPct val="0"/>
              </a:spcAft>
              <a:defRPr sz="4400">
                <a:solidFill>
                  <a:srgbClr val="E89D00"/>
                </a:solidFill>
                <a:latin typeface="Arial" charset="0"/>
              </a:defRPr>
            </a:lvl9pPr>
          </a:lstStyle>
          <a:p>
            <a:pPr algn="ctr" eaLnBrk="1" hangingPunct="1">
              <a:defRPr/>
            </a:pPr>
            <a:r>
              <a:rPr lang="en-GB" altLang="en-US" sz="4000" kern="0" dirty="0" smtClean="0">
                <a:solidFill>
                  <a:schemeClr val="accent4"/>
                </a:solidFill>
              </a:rPr>
              <a:t>Procedure</a:t>
            </a:r>
          </a:p>
        </p:txBody>
      </p:sp>
    </p:spTree>
    <p:extLst>
      <p:ext uri="{BB962C8B-B14F-4D97-AF65-F5344CB8AC3E}">
        <p14:creationId xmlns:p14="http://schemas.microsoft.com/office/powerpoint/2010/main" val="6204650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6">
                                            <p:txEl>
                                              <p:pRg st="2" end="2"/>
                                            </p:txEl>
                                          </p:spTgt>
                                        </p:tgtEl>
                                        <p:attrNameLst>
                                          <p:attrName>style.visibility</p:attrName>
                                        </p:attrNameLst>
                                      </p:cBhvr>
                                      <p:to>
                                        <p:strVal val="visible"/>
                                      </p:to>
                                    </p:set>
                                    <p:anim calcmode="lin" valueType="num">
                                      <p:cBhvr additive="base">
                                        <p:cTn id="19" dur="500" fill="hold"/>
                                        <p:tgtEl>
                                          <p:spTgt spid="102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6">
                                            <p:txEl>
                                              <p:pRg st="3" end="3"/>
                                            </p:txEl>
                                          </p:spTgt>
                                        </p:tgtEl>
                                        <p:attrNameLst>
                                          <p:attrName>style.visibility</p:attrName>
                                        </p:attrNameLst>
                                      </p:cBhvr>
                                      <p:to>
                                        <p:strVal val="visible"/>
                                      </p:to>
                                    </p:set>
                                    <p:anim calcmode="lin" valueType="num">
                                      <p:cBhvr additive="base">
                                        <p:cTn id="25" dur="500" fill="hold"/>
                                        <p:tgtEl>
                                          <p:spTgt spid="1024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38"/>
            <a:ext cx="9144000" cy="1143000"/>
          </a:xfrm>
          <a:solidFill>
            <a:srgbClr val="FFFF00"/>
          </a:solidFill>
        </p:spPr>
        <p:txBody>
          <a:bodyPr/>
          <a:lstStyle/>
          <a:p>
            <a:r>
              <a:rPr lang="en-US" sz="3600" dirty="0" smtClean="0">
                <a:solidFill>
                  <a:schemeClr val="accent4"/>
                </a:solidFill>
              </a:rPr>
              <a:t>Past Paper and Exam Style Questions: January 2013 (section </a:t>
            </a:r>
            <a:r>
              <a:rPr lang="en-US" sz="3600" dirty="0">
                <a:solidFill>
                  <a:schemeClr val="accent4"/>
                </a:solidFill>
              </a:rPr>
              <a:t>A)</a:t>
            </a:r>
          </a:p>
        </p:txBody>
      </p:sp>
      <p:sp>
        <p:nvSpPr>
          <p:cNvPr id="3" name="Content Placeholder 2"/>
          <p:cNvSpPr>
            <a:spLocks noGrp="1"/>
          </p:cNvSpPr>
          <p:nvPr>
            <p:ph idx="1"/>
          </p:nvPr>
        </p:nvSpPr>
        <p:spPr>
          <a:xfrm>
            <a:off x="0" y="1124744"/>
            <a:ext cx="9144000" cy="5733256"/>
          </a:xfrm>
        </p:spPr>
        <p:txBody>
          <a:bodyPr>
            <a:normAutofit/>
          </a:bodyPr>
          <a:lstStyle/>
          <a:p>
            <a:pPr marL="0" indent="0">
              <a:buNone/>
            </a:pPr>
            <a:r>
              <a:rPr lang="en-US" sz="3600" dirty="0" smtClean="0"/>
              <a:t>Explain </a:t>
            </a:r>
            <a:r>
              <a:rPr lang="en-US" sz="3600" dirty="0"/>
              <a:t>the term quasi experiment in relation to this study. </a:t>
            </a:r>
            <a:r>
              <a:rPr lang="en-US" sz="3600" dirty="0" smtClean="0"/>
              <a:t> [</a:t>
            </a:r>
            <a:r>
              <a:rPr lang="en-US" sz="3600" dirty="0"/>
              <a:t>4] </a:t>
            </a:r>
            <a:endParaRPr lang="en-US" sz="3600" dirty="0" smtClean="0"/>
          </a:p>
          <a:p>
            <a:endParaRPr lang="en-US" sz="3600" dirty="0"/>
          </a:p>
          <a:p>
            <a:r>
              <a:rPr lang="en-US" sz="3600" dirty="0" smtClean="0"/>
              <a:t>Experiment in any location</a:t>
            </a:r>
          </a:p>
          <a:p>
            <a:r>
              <a:rPr lang="en-US" sz="3600" dirty="0" smtClean="0"/>
              <a:t>IV occurs naturally </a:t>
            </a:r>
          </a:p>
          <a:p>
            <a:r>
              <a:rPr lang="en-US" sz="3600" dirty="0" smtClean="0"/>
              <a:t>Baron Cohen’s is a quasi experiment because the IV occurred naturally</a:t>
            </a:r>
          </a:p>
          <a:p>
            <a:pPr>
              <a:buFont typeface="Arial" charset="0"/>
              <a:buChar char="•"/>
            </a:pPr>
            <a:r>
              <a:rPr lang="en-US" sz="3600" dirty="0" smtClean="0"/>
              <a:t>Whether people were normal, had Tourette's or had autism</a:t>
            </a:r>
            <a:endParaRPr lang="en-US" sz="3600" dirty="0"/>
          </a:p>
          <a:p>
            <a:endParaRPr lang="en-US" sz="3600" dirty="0"/>
          </a:p>
        </p:txBody>
      </p:sp>
      <p:sp>
        <p:nvSpPr>
          <p:cNvPr id="4" name="Explosion 2 3"/>
          <p:cNvSpPr/>
          <p:nvPr/>
        </p:nvSpPr>
        <p:spPr>
          <a:xfrm>
            <a:off x="5903640" y="1449954"/>
            <a:ext cx="3240360"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11</a:t>
            </a:r>
            <a:endParaRPr lang="en-GB" sz="3600" dirty="0"/>
          </a:p>
        </p:txBody>
      </p:sp>
    </p:spTree>
    <p:extLst>
      <p:ext uri="{BB962C8B-B14F-4D97-AF65-F5344CB8AC3E}">
        <p14:creationId xmlns:p14="http://schemas.microsoft.com/office/powerpoint/2010/main" val="41420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9638"/>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Past Paper and Exam Style Questions: Paper 1 section 2</a:t>
            </a:r>
            <a:endParaRPr lang="en-US" sz="3600" dirty="0">
              <a:solidFill>
                <a:schemeClr val="accent4"/>
              </a:solidFill>
            </a:endParaRPr>
          </a:p>
        </p:txBody>
      </p:sp>
      <p:sp>
        <p:nvSpPr>
          <p:cNvPr id="7" name="Rectangle 6"/>
          <p:cNvSpPr/>
          <p:nvPr/>
        </p:nvSpPr>
        <p:spPr>
          <a:xfrm>
            <a:off x="0" y="1772816"/>
            <a:ext cx="6858000" cy="4154984"/>
          </a:xfrm>
          <a:prstGeom prst="rect">
            <a:avLst/>
          </a:prstGeom>
        </p:spPr>
        <p:txBody>
          <a:bodyPr wrap="square">
            <a:spAutoFit/>
          </a:bodyPr>
          <a:lstStyle/>
          <a:p>
            <a:r>
              <a:rPr lang="en-US" sz="6600" dirty="0"/>
              <a:t>Write a </a:t>
            </a:r>
            <a:r>
              <a:rPr lang="en-GB" sz="6600" dirty="0"/>
              <a:t>directional hypothesis for this study. [3]</a:t>
            </a:r>
          </a:p>
        </p:txBody>
      </p:sp>
      <p:sp>
        <p:nvSpPr>
          <p:cNvPr id="8" name="Left Arrow 7"/>
          <p:cNvSpPr/>
          <p:nvPr/>
        </p:nvSpPr>
        <p:spPr>
          <a:xfrm>
            <a:off x="4572000" y="2348880"/>
            <a:ext cx="4248472" cy="194421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ONE DIRECTION – BETTER / WORSE</a:t>
            </a:r>
            <a:endParaRPr lang="en-GB" dirty="0"/>
          </a:p>
        </p:txBody>
      </p:sp>
      <p:sp>
        <p:nvSpPr>
          <p:cNvPr id="6" name="Left Arrow 5"/>
          <p:cNvSpPr/>
          <p:nvPr/>
        </p:nvSpPr>
        <p:spPr>
          <a:xfrm>
            <a:off x="5004048" y="4836445"/>
            <a:ext cx="2888704" cy="112450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Why are there 3 marks?</a:t>
            </a:r>
            <a:endParaRPr lang="en-GB" dirty="0"/>
          </a:p>
        </p:txBody>
      </p:sp>
    </p:spTree>
    <p:extLst>
      <p:ext uri="{BB962C8B-B14F-4D97-AF65-F5344CB8AC3E}">
        <p14:creationId xmlns:p14="http://schemas.microsoft.com/office/powerpoint/2010/main" val="4097145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168633" cy="1143000"/>
          </a:xfrm>
          <a:solidFill>
            <a:srgbClr val="FFFF00"/>
          </a:solidFill>
          <a:ln>
            <a:solidFill>
              <a:schemeClr val="tx1"/>
            </a:solidFill>
          </a:ln>
        </p:spPr>
        <p:txBody>
          <a:bodyPr>
            <a:normAutofit/>
          </a:bodyPr>
          <a:lstStyle/>
          <a:p>
            <a:r>
              <a:rPr lang="en-GB" sz="2800" b="1" dirty="0">
                <a:solidFill>
                  <a:schemeClr val="tx1"/>
                </a:solidFill>
              </a:rPr>
              <a:t>Baron Cohen et </a:t>
            </a:r>
            <a:r>
              <a:rPr lang="en-GB" sz="2800" b="1">
                <a:solidFill>
                  <a:schemeClr val="tx1"/>
                </a:solidFill>
              </a:rPr>
              <a:t>al </a:t>
            </a:r>
            <a:r>
              <a:rPr lang="en-GB" sz="2800" b="1" smtClean="0">
                <a:solidFill>
                  <a:schemeClr val="tx1"/>
                </a:solidFill>
              </a:rPr>
              <a:t>(1997</a:t>
            </a:r>
            <a:r>
              <a:rPr lang="en-GB" sz="2800" b="1" dirty="0" smtClean="0">
                <a:solidFill>
                  <a:schemeClr val="tx1"/>
                </a:solidFill>
              </a:rPr>
              <a:t>) – Another Advanced Test of Theory of Mind</a:t>
            </a:r>
            <a:endParaRPr lang="en-US" sz="2800" b="1" dirty="0">
              <a:solidFill>
                <a:schemeClr val="tx1"/>
              </a:solidFill>
            </a:endParaRPr>
          </a:p>
        </p:txBody>
      </p:sp>
      <p:sp>
        <p:nvSpPr>
          <p:cNvPr id="3" name="Content Placeholder 2"/>
          <p:cNvSpPr>
            <a:spLocks noGrp="1"/>
          </p:cNvSpPr>
          <p:nvPr>
            <p:ph idx="1"/>
          </p:nvPr>
        </p:nvSpPr>
        <p:spPr>
          <a:xfrm>
            <a:off x="395536" y="1600201"/>
            <a:ext cx="8230296" cy="3264254"/>
          </a:xfrm>
        </p:spPr>
        <p:txBody>
          <a:bodyPr>
            <a:normAutofit lnSpcReduction="10000"/>
          </a:bodyPr>
          <a:lstStyle/>
          <a:p>
            <a:pPr marL="36576" indent="0">
              <a:buNone/>
            </a:pPr>
            <a:endParaRPr lang="en-US" dirty="0" smtClean="0"/>
          </a:p>
          <a:p>
            <a:pPr marL="36576" indent="0">
              <a:buNone/>
            </a:pPr>
            <a:endParaRPr lang="en-US" dirty="0"/>
          </a:p>
          <a:p>
            <a:pPr marL="36576" indent="0">
              <a:buNone/>
            </a:pPr>
            <a:endParaRPr lang="en-US" dirty="0" smtClean="0"/>
          </a:p>
          <a:p>
            <a:pPr marL="36576" indent="0" algn="ctr">
              <a:buNone/>
            </a:pPr>
            <a:r>
              <a:rPr lang="en-US" dirty="0"/>
              <a:t> </a:t>
            </a:r>
            <a:r>
              <a:rPr lang="en-US" dirty="0" smtClean="0"/>
              <a:t>   What do you know about   </a:t>
            </a:r>
          </a:p>
          <a:p>
            <a:pPr marL="36576" indent="0" algn="ctr">
              <a:buNone/>
            </a:pPr>
            <a:r>
              <a:rPr lang="en-US" dirty="0"/>
              <a:t> </a:t>
            </a:r>
            <a:r>
              <a:rPr lang="en-US" dirty="0" smtClean="0"/>
              <a:t>  autism?</a:t>
            </a:r>
          </a:p>
          <a:p>
            <a:pPr marL="36576" indent="0" algn="ctr">
              <a:buNone/>
            </a:pPr>
            <a:r>
              <a:rPr lang="en-US" i="1" dirty="0" smtClean="0"/>
              <a:t>THINK-PAIR-SHARE (in your group, 1 - 3)</a:t>
            </a:r>
            <a:endParaRPr lang="en-US" i="1" dirty="0"/>
          </a:p>
          <a:p>
            <a:pPr marL="36576" indent="0">
              <a:buNone/>
            </a:pPr>
            <a:endParaRPr lang="en-US" i="1"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0" y="1600200"/>
            <a:ext cx="2449693" cy="1834905"/>
          </a:xfrm>
          <a:prstGeom prst="rect">
            <a:avLst/>
          </a:prstGeom>
        </p:spPr>
      </p:pic>
      <p:pic>
        <p:nvPicPr>
          <p:cNvPr id="5" name="Picture 4"/>
          <p:cNvPicPr>
            <a:picLocks noChangeAspect="1"/>
          </p:cNvPicPr>
          <p:nvPr/>
        </p:nvPicPr>
        <p:blipFill>
          <a:blip r:embed="rId3"/>
          <a:stretch>
            <a:fillRect/>
          </a:stretch>
        </p:blipFill>
        <p:spPr>
          <a:xfrm>
            <a:off x="6462344" y="1417638"/>
            <a:ext cx="2681656" cy="1784520"/>
          </a:xfrm>
          <a:prstGeom prst="rect">
            <a:avLst/>
          </a:prstGeom>
        </p:spPr>
      </p:pic>
      <p:pic>
        <p:nvPicPr>
          <p:cNvPr id="6" name="Picture 5"/>
          <p:cNvPicPr>
            <a:picLocks noChangeAspect="1"/>
          </p:cNvPicPr>
          <p:nvPr/>
        </p:nvPicPr>
        <p:blipFill>
          <a:blip r:embed="rId4"/>
          <a:stretch>
            <a:fillRect/>
          </a:stretch>
        </p:blipFill>
        <p:spPr>
          <a:xfrm>
            <a:off x="0" y="4864454"/>
            <a:ext cx="2995764" cy="1993545"/>
          </a:xfrm>
          <a:prstGeom prst="rect">
            <a:avLst/>
          </a:prstGeom>
        </p:spPr>
      </p:pic>
      <p:pic>
        <p:nvPicPr>
          <p:cNvPr id="8" name="Picture 7"/>
          <p:cNvPicPr>
            <a:picLocks noChangeAspect="1"/>
          </p:cNvPicPr>
          <p:nvPr/>
        </p:nvPicPr>
        <p:blipFill>
          <a:blip r:embed="rId5"/>
          <a:stretch>
            <a:fillRect/>
          </a:stretch>
        </p:blipFill>
        <p:spPr>
          <a:xfrm>
            <a:off x="6593937" y="4920743"/>
            <a:ext cx="2550063" cy="1937257"/>
          </a:xfrm>
          <a:prstGeom prst="rect">
            <a:avLst/>
          </a:prstGeom>
        </p:spPr>
      </p:pic>
      <p:sp>
        <p:nvSpPr>
          <p:cNvPr id="7" name="Rectangle 6"/>
          <p:cNvSpPr/>
          <p:nvPr/>
        </p:nvSpPr>
        <p:spPr>
          <a:xfrm>
            <a:off x="2964785" y="5273166"/>
            <a:ext cx="3629152" cy="923330"/>
          </a:xfrm>
          <a:prstGeom prst="rect">
            <a:avLst/>
          </a:prstGeom>
          <a:solidFill>
            <a:srgbClr val="FFFF00"/>
          </a:solidFill>
        </p:spPr>
        <p:txBody>
          <a:bodyPr wrap="square">
            <a:spAutoFit/>
          </a:bodyPr>
          <a:lstStyle/>
          <a:p>
            <a:r>
              <a:rPr lang="en-GB" dirty="0">
                <a:solidFill>
                  <a:srgbClr val="000000"/>
                </a:solidFill>
                <a:hlinkClick r:id="rId6"/>
              </a:rPr>
              <a:t>https://www.youtube.com/watch?feature=player_embedded&amp;v=ejpWWP1HNGQ</a:t>
            </a:r>
            <a:r>
              <a:rPr lang="en-GB" dirty="0">
                <a:solidFill>
                  <a:srgbClr val="000000"/>
                </a:solidFill>
              </a:rPr>
              <a:t> </a:t>
            </a:r>
          </a:p>
        </p:txBody>
      </p:sp>
      <p:sp>
        <p:nvSpPr>
          <p:cNvPr id="9" name="Rectangle 8"/>
          <p:cNvSpPr/>
          <p:nvPr/>
        </p:nvSpPr>
        <p:spPr>
          <a:xfrm>
            <a:off x="2995764" y="6254331"/>
            <a:ext cx="3598173" cy="646331"/>
          </a:xfrm>
          <a:prstGeom prst="rect">
            <a:avLst/>
          </a:prstGeom>
          <a:solidFill>
            <a:schemeClr val="accent2"/>
          </a:solidFill>
        </p:spPr>
        <p:txBody>
          <a:bodyPr wrap="square">
            <a:spAutoFit/>
          </a:bodyPr>
          <a:lstStyle/>
          <a:p>
            <a:r>
              <a:rPr lang="en-GB" dirty="0">
                <a:solidFill>
                  <a:srgbClr val="000000"/>
                </a:solidFill>
                <a:hlinkClick r:id="rId7"/>
              </a:rPr>
              <a:t>http://socialintelligence.labinthewild.org/mite/#</a:t>
            </a:r>
            <a:r>
              <a:rPr lang="en-GB" dirty="0">
                <a:solidFill>
                  <a:srgbClr val="000000"/>
                </a:solidFill>
              </a:rPr>
              <a:t>  </a:t>
            </a:r>
          </a:p>
        </p:txBody>
      </p:sp>
    </p:spTree>
    <p:extLst>
      <p:ext uri="{BB962C8B-B14F-4D97-AF65-F5344CB8AC3E}">
        <p14:creationId xmlns:p14="http://schemas.microsoft.com/office/powerpoint/2010/main" val="30891442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9638"/>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Past Paper and Exam Style Questions: Paper 1 section 2</a:t>
            </a:r>
            <a:endParaRPr lang="en-US" sz="3600" dirty="0">
              <a:solidFill>
                <a:schemeClr val="accent4"/>
              </a:solidFill>
            </a:endParaRPr>
          </a:p>
        </p:txBody>
      </p:sp>
      <p:sp>
        <p:nvSpPr>
          <p:cNvPr id="7" name="Rectangle 6"/>
          <p:cNvSpPr/>
          <p:nvPr/>
        </p:nvSpPr>
        <p:spPr>
          <a:xfrm>
            <a:off x="0" y="1113362"/>
            <a:ext cx="3923928" cy="5016758"/>
          </a:xfrm>
          <a:prstGeom prst="rect">
            <a:avLst/>
          </a:prstGeom>
        </p:spPr>
        <p:txBody>
          <a:bodyPr wrap="square">
            <a:spAutoFit/>
          </a:bodyPr>
          <a:lstStyle/>
          <a:p>
            <a:pPr marL="857250" indent="-857250">
              <a:buFont typeface="Arial" panose="020B0604020202020204" pitchFamily="34" charset="0"/>
              <a:buChar char="•"/>
            </a:pPr>
            <a:r>
              <a:rPr lang="en-GB" sz="3200" dirty="0" smtClean="0"/>
              <a:t>1 mark for providing the correct type of hypothesis </a:t>
            </a:r>
          </a:p>
          <a:p>
            <a:pPr marL="857250" indent="-857250">
              <a:buFont typeface="Arial" panose="020B0604020202020204" pitchFamily="34" charset="0"/>
              <a:buChar char="•"/>
            </a:pPr>
            <a:r>
              <a:rPr lang="en-GB" sz="3200" dirty="0" smtClean="0"/>
              <a:t>1 mark for the IV correctly operationalised</a:t>
            </a:r>
            <a:r>
              <a:rPr lang="en-GB" sz="3200" dirty="0"/>
              <a:t> </a:t>
            </a:r>
            <a:endParaRPr lang="en-GB" sz="3200" dirty="0" smtClean="0"/>
          </a:p>
          <a:p>
            <a:pPr marL="857250" indent="-857250">
              <a:buFont typeface="Arial" panose="020B0604020202020204" pitchFamily="34" charset="0"/>
              <a:buChar char="•"/>
            </a:pPr>
            <a:r>
              <a:rPr lang="en-GB" sz="3200" dirty="0" smtClean="0">
                <a:solidFill>
                  <a:srgbClr val="000000"/>
                </a:solidFill>
              </a:rPr>
              <a:t>1 </a:t>
            </a:r>
            <a:r>
              <a:rPr lang="en-GB" sz="3200" dirty="0">
                <a:solidFill>
                  <a:srgbClr val="000000"/>
                </a:solidFill>
              </a:rPr>
              <a:t>mark for the </a:t>
            </a:r>
            <a:r>
              <a:rPr lang="en-GB" sz="3200" dirty="0" smtClean="0">
                <a:solidFill>
                  <a:srgbClr val="000000"/>
                </a:solidFill>
              </a:rPr>
              <a:t>DV </a:t>
            </a:r>
            <a:r>
              <a:rPr lang="en-GB" sz="3200" dirty="0">
                <a:solidFill>
                  <a:srgbClr val="000000"/>
                </a:solidFill>
              </a:rPr>
              <a:t>correctly </a:t>
            </a:r>
            <a:r>
              <a:rPr lang="en-GB" sz="3200" dirty="0" smtClean="0">
                <a:solidFill>
                  <a:srgbClr val="000000"/>
                </a:solidFill>
              </a:rPr>
              <a:t>operationalised</a:t>
            </a:r>
            <a:endParaRPr lang="en-GB" sz="3200" dirty="0"/>
          </a:p>
        </p:txBody>
      </p:sp>
      <p:sp>
        <p:nvSpPr>
          <p:cNvPr id="2" name="Rectangle 1"/>
          <p:cNvSpPr/>
          <p:nvPr/>
        </p:nvSpPr>
        <p:spPr>
          <a:xfrm>
            <a:off x="3707904" y="1113362"/>
            <a:ext cx="5436096" cy="5509200"/>
          </a:xfrm>
          <a:prstGeom prst="rect">
            <a:avLst/>
          </a:prstGeom>
        </p:spPr>
        <p:txBody>
          <a:bodyPr wrap="square">
            <a:spAutoFit/>
          </a:bodyPr>
          <a:lstStyle/>
          <a:p>
            <a:pPr marL="857250" indent="-857250">
              <a:buFont typeface="Arial" panose="020B0604020202020204" pitchFamily="34" charset="0"/>
              <a:buChar char="•"/>
            </a:pPr>
            <a:r>
              <a:rPr lang="en-GB" sz="3200" dirty="0" smtClean="0"/>
              <a:t>H</a:t>
            </a:r>
            <a:r>
              <a:rPr lang="en-GB" sz="3200" baseline="-25000" dirty="0" smtClean="0"/>
              <a:t>1</a:t>
            </a:r>
            <a:r>
              <a:rPr lang="en-GB" sz="3200" dirty="0" smtClean="0"/>
              <a:t> </a:t>
            </a:r>
            <a:r>
              <a:rPr lang="en-GB" sz="3200" dirty="0"/>
              <a:t>= higher / lower; H</a:t>
            </a:r>
            <a:r>
              <a:rPr lang="en-GB" sz="3200" baseline="-25000" dirty="0"/>
              <a:t>2</a:t>
            </a:r>
            <a:r>
              <a:rPr lang="en-GB" sz="3200" dirty="0"/>
              <a:t> = different; H</a:t>
            </a:r>
            <a:r>
              <a:rPr lang="en-GB" sz="3200" baseline="-25000" dirty="0"/>
              <a:t>0</a:t>
            </a:r>
            <a:r>
              <a:rPr lang="en-GB" sz="3200" dirty="0"/>
              <a:t> = no difference / effect) </a:t>
            </a:r>
          </a:p>
          <a:p>
            <a:pPr marL="857250" indent="-857250">
              <a:buFont typeface="Arial" panose="020B0604020202020204" pitchFamily="34" charset="0"/>
              <a:buChar char="•"/>
            </a:pPr>
            <a:r>
              <a:rPr lang="en-GB" sz="3200" dirty="0" smtClean="0"/>
              <a:t>People </a:t>
            </a:r>
            <a:r>
              <a:rPr lang="en-GB" sz="3200" dirty="0"/>
              <a:t>with autism will have a ….performance than people with </a:t>
            </a:r>
            <a:r>
              <a:rPr lang="en-GB" sz="3200" dirty="0" err="1"/>
              <a:t>Tourettes</a:t>
            </a:r>
            <a:r>
              <a:rPr lang="en-GB" sz="3200" dirty="0"/>
              <a:t> / normal </a:t>
            </a:r>
            <a:r>
              <a:rPr lang="en-GB" sz="3200" dirty="0" smtClean="0"/>
              <a:t>people</a:t>
            </a:r>
            <a:endParaRPr lang="en-GB" sz="3200" dirty="0"/>
          </a:p>
          <a:p>
            <a:pPr marL="857250" indent="-857250">
              <a:buFont typeface="Arial" panose="020B0604020202020204" pitchFamily="34" charset="0"/>
              <a:buChar char="•"/>
            </a:pPr>
            <a:r>
              <a:rPr lang="en-GB" sz="3200" dirty="0" smtClean="0">
                <a:solidFill>
                  <a:srgbClr val="000000"/>
                </a:solidFill>
              </a:rPr>
              <a:t>performance </a:t>
            </a:r>
            <a:r>
              <a:rPr lang="en-GB" sz="3200" dirty="0">
                <a:solidFill>
                  <a:srgbClr val="000000"/>
                </a:solidFill>
              </a:rPr>
              <a:t>on the Eyes task (score out of 25</a:t>
            </a:r>
            <a:r>
              <a:rPr lang="en-GB" sz="3200" dirty="0" smtClean="0">
                <a:solidFill>
                  <a:srgbClr val="000000"/>
                </a:solidFill>
              </a:rPr>
              <a:t>)</a:t>
            </a:r>
            <a:endParaRPr lang="en-GB" sz="3200" dirty="0"/>
          </a:p>
        </p:txBody>
      </p:sp>
    </p:spTree>
    <p:extLst>
      <p:ext uri="{BB962C8B-B14F-4D97-AF65-F5344CB8AC3E}">
        <p14:creationId xmlns:p14="http://schemas.microsoft.com/office/powerpoint/2010/main" val="25331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9638"/>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Mark this answer </a:t>
            </a:r>
            <a:endParaRPr lang="en-US" sz="3600" dirty="0">
              <a:solidFill>
                <a:schemeClr val="accent4"/>
              </a:solidFill>
            </a:endParaRPr>
          </a:p>
        </p:txBody>
      </p:sp>
      <p:sp>
        <p:nvSpPr>
          <p:cNvPr id="2" name="Rectangle 1"/>
          <p:cNvSpPr/>
          <p:nvPr/>
        </p:nvSpPr>
        <p:spPr>
          <a:xfrm>
            <a:off x="0" y="1113362"/>
            <a:ext cx="9144000" cy="5016758"/>
          </a:xfrm>
          <a:prstGeom prst="rect">
            <a:avLst/>
          </a:prstGeom>
        </p:spPr>
        <p:txBody>
          <a:bodyPr wrap="square">
            <a:spAutoFit/>
          </a:bodyPr>
          <a:lstStyle/>
          <a:p>
            <a:r>
              <a:rPr lang="en-GB" sz="8000" dirty="0" smtClean="0"/>
              <a:t>People </a:t>
            </a:r>
            <a:r>
              <a:rPr lang="en-GB" sz="8000" dirty="0"/>
              <a:t>with autism will have a </a:t>
            </a:r>
            <a:r>
              <a:rPr lang="en-GB" sz="8000" dirty="0" smtClean="0"/>
              <a:t>lower performance </a:t>
            </a:r>
            <a:r>
              <a:rPr lang="en-GB" sz="8000" dirty="0" smtClean="0">
                <a:solidFill>
                  <a:srgbClr val="000000"/>
                </a:solidFill>
              </a:rPr>
              <a:t>on </a:t>
            </a:r>
            <a:r>
              <a:rPr lang="en-GB" sz="8000" dirty="0">
                <a:solidFill>
                  <a:srgbClr val="000000"/>
                </a:solidFill>
              </a:rPr>
              <a:t>the Eyes </a:t>
            </a:r>
            <a:r>
              <a:rPr lang="en-GB" sz="8000" dirty="0" smtClean="0">
                <a:solidFill>
                  <a:srgbClr val="000000"/>
                </a:solidFill>
              </a:rPr>
              <a:t>task</a:t>
            </a:r>
            <a:endParaRPr lang="en-GB" sz="8000" dirty="0"/>
          </a:p>
        </p:txBody>
      </p:sp>
      <p:sp>
        <p:nvSpPr>
          <p:cNvPr id="3" name="Left Arrow 2"/>
          <p:cNvSpPr/>
          <p:nvPr/>
        </p:nvSpPr>
        <p:spPr>
          <a:xfrm rot="1894296">
            <a:off x="6192124" y="3875130"/>
            <a:ext cx="3168352" cy="7920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Correct type of hypothesis</a:t>
            </a:r>
            <a:endParaRPr lang="en-GB" dirty="0"/>
          </a:p>
        </p:txBody>
      </p:sp>
      <p:sp>
        <p:nvSpPr>
          <p:cNvPr id="6" name="Left Arrow 5"/>
          <p:cNvSpPr/>
          <p:nvPr/>
        </p:nvSpPr>
        <p:spPr>
          <a:xfrm>
            <a:off x="4572000" y="4861952"/>
            <a:ext cx="2160240" cy="11521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DV  not fully operationalised</a:t>
            </a:r>
            <a:endParaRPr lang="en-GB" dirty="0"/>
          </a:p>
        </p:txBody>
      </p:sp>
      <p:sp>
        <p:nvSpPr>
          <p:cNvPr id="8" name="Left Arrow 7"/>
          <p:cNvSpPr/>
          <p:nvPr/>
        </p:nvSpPr>
        <p:spPr>
          <a:xfrm>
            <a:off x="6596608" y="2714201"/>
            <a:ext cx="2160240" cy="11521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I</a:t>
            </a:r>
            <a:r>
              <a:rPr lang="en-GB" dirty="0" smtClean="0"/>
              <a:t>V not fully operationalised</a:t>
            </a:r>
            <a:endParaRPr lang="en-GB" dirty="0"/>
          </a:p>
        </p:txBody>
      </p:sp>
    </p:spTree>
    <p:extLst>
      <p:ext uri="{BB962C8B-B14F-4D97-AF65-F5344CB8AC3E}">
        <p14:creationId xmlns:p14="http://schemas.microsoft.com/office/powerpoint/2010/main" val="851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9638"/>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Past Paper and Exam Style Questions: Paper 1 section 2</a:t>
            </a:r>
            <a:endParaRPr lang="en-US" sz="3600" dirty="0">
              <a:solidFill>
                <a:schemeClr val="accent4"/>
              </a:solidFill>
            </a:endParaRPr>
          </a:p>
        </p:txBody>
      </p:sp>
      <p:sp>
        <p:nvSpPr>
          <p:cNvPr id="2" name="Rectangle 1"/>
          <p:cNvSpPr/>
          <p:nvPr/>
        </p:nvSpPr>
        <p:spPr>
          <a:xfrm>
            <a:off x="0" y="1113362"/>
            <a:ext cx="9144000" cy="4247317"/>
          </a:xfrm>
          <a:prstGeom prst="rect">
            <a:avLst/>
          </a:prstGeom>
        </p:spPr>
        <p:txBody>
          <a:bodyPr wrap="square">
            <a:spAutoFit/>
          </a:bodyPr>
          <a:lstStyle/>
          <a:p>
            <a:r>
              <a:rPr lang="en-GB" sz="5400" dirty="0" smtClean="0"/>
              <a:t>People </a:t>
            </a:r>
            <a:r>
              <a:rPr lang="en-GB" sz="5400" dirty="0"/>
              <a:t>with autism will have a </a:t>
            </a:r>
            <a:r>
              <a:rPr lang="en-GB" sz="5400" dirty="0" smtClean="0"/>
              <a:t>lower performance </a:t>
            </a:r>
            <a:r>
              <a:rPr lang="en-GB" sz="5400" dirty="0"/>
              <a:t>than people with </a:t>
            </a:r>
            <a:r>
              <a:rPr lang="en-GB" sz="5400" dirty="0" err="1"/>
              <a:t>Tourettes</a:t>
            </a:r>
            <a:r>
              <a:rPr lang="en-GB" sz="5400" dirty="0"/>
              <a:t> / normal </a:t>
            </a:r>
            <a:r>
              <a:rPr lang="en-GB" sz="5400" dirty="0" smtClean="0"/>
              <a:t>people </a:t>
            </a:r>
            <a:r>
              <a:rPr lang="en-GB" sz="5400" dirty="0" smtClean="0">
                <a:solidFill>
                  <a:srgbClr val="000000"/>
                </a:solidFill>
              </a:rPr>
              <a:t>on </a:t>
            </a:r>
            <a:r>
              <a:rPr lang="en-GB" sz="5400" dirty="0">
                <a:solidFill>
                  <a:srgbClr val="000000"/>
                </a:solidFill>
              </a:rPr>
              <a:t>the Eyes task (score out of 25</a:t>
            </a:r>
            <a:r>
              <a:rPr lang="en-GB" sz="5400" dirty="0" smtClean="0">
                <a:solidFill>
                  <a:srgbClr val="000000"/>
                </a:solidFill>
              </a:rPr>
              <a:t>)</a:t>
            </a:r>
            <a:endParaRPr lang="en-GB" sz="5400" dirty="0"/>
          </a:p>
        </p:txBody>
      </p:sp>
      <p:sp>
        <p:nvSpPr>
          <p:cNvPr id="3" name="Left Arrow 2"/>
          <p:cNvSpPr/>
          <p:nvPr/>
        </p:nvSpPr>
        <p:spPr>
          <a:xfrm>
            <a:off x="2483768" y="1988840"/>
            <a:ext cx="3168352" cy="7920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Correct type of hypothesis</a:t>
            </a:r>
            <a:endParaRPr lang="en-GB" dirty="0"/>
          </a:p>
        </p:txBody>
      </p:sp>
      <p:sp>
        <p:nvSpPr>
          <p:cNvPr id="6" name="Left Arrow 5"/>
          <p:cNvSpPr/>
          <p:nvPr/>
        </p:nvSpPr>
        <p:spPr>
          <a:xfrm>
            <a:off x="6444208" y="4365104"/>
            <a:ext cx="2160240" cy="11521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DV fully operationalised</a:t>
            </a:r>
            <a:endParaRPr lang="en-GB" dirty="0"/>
          </a:p>
        </p:txBody>
      </p:sp>
      <p:sp>
        <p:nvSpPr>
          <p:cNvPr id="8" name="Left Arrow 7"/>
          <p:cNvSpPr/>
          <p:nvPr/>
        </p:nvSpPr>
        <p:spPr>
          <a:xfrm>
            <a:off x="6596608" y="2714201"/>
            <a:ext cx="2160240" cy="11521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I</a:t>
            </a:r>
            <a:r>
              <a:rPr lang="en-GB" dirty="0" smtClean="0"/>
              <a:t>V fully operationalised</a:t>
            </a:r>
            <a:endParaRPr lang="en-GB" dirty="0"/>
          </a:p>
        </p:txBody>
      </p:sp>
      <p:cxnSp>
        <p:nvCxnSpPr>
          <p:cNvPr id="9" name="Straight Arrow Connector 8"/>
          <p:cNvCxnSpPr/>
          <p:nvPr/>
        </p:nvCxnSpPr>
        <p:spPr>
          <a:xfrm flipH="1" flipV="1">
            <a:off x="5508104" y="1772816"/>
            <a:ext cx="1296144" cy="115212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508104" y="3077344"/>
            <a:ext cx="1448544" cy="2129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0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1"/>
                                        </p:tgtEl>
                                        <p:attrNameLst>
                                          <p:attrName>ppt_x</p:attrName>
                                        </p:attrNameLst>
                                      </p:cBhvr>
                                      <p:tavLst>
                                        <p:tav tm="0">
                                          <p:val>
                                            <p:strVal val="ppt_x"/>
                                          </p:val>
                                        </p:tav>
                                        <p:tav tm="100000">
                                          <p:val>
                                            <p:strVal val="ppt_x"/>
                                          </p:val>
                                        </p:tav>
                                      </p:tavLst>
                                    </p:anim>
                                    <p:anim calcmode="lin" valueType="num">
                                      <p:cBhvr additive="base">
                                        <p:cTn id="33" dur="500"/>
                                        <p:tgtEl>
                                          <p:spTgt spid="11"/>
                                        </p:tgtEl>
                                        <p:attrNameLst>
                                          <p:attrName>ppt_y</p:attrName>
                                        </p:attrNameLst>
                                      </p:cBhvr>
                                      <p:tavLst>
                                        <p:tav tm="0">
                                          <p:val>
                                            <p:strVal val="ppt_y"/>
                                          </p:val>
                                        </p:tav>
                                        <p:tav tm="100000">
                                          <p:val>
                                            <p:strVal val="1+ppt_h/2"/>
                                          </p:val>
                                        </p:tav>
                                      </p:tavLst>
                                    </p:anim>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1+ppt_h/2"/>
                                          </p:val>
                                        </p:tav>
                                      </p:tavLst>
                                    </p:anim>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6"/>
                                        </p:tgtEl>
                                        <p:attrNameLst>
                                          <p:attrName>ppt_x</p:attrName>
                                        </p:attrNameLst>
                                      </p:cBhvr>
                                      <p:tavLst>
                                        <p:tav tm="0">
                                          <p:val>
                                            <p:strVal val="ppt_x"/>
                                          </p:val>
                                        </p:tav>
                                        <p:tav tm="100000">
                                          <p:val>
                                            <p:strVal val="ppt_x"/>
                                          </p:val>
                                        </p:tav>
                                      </p:tavLst>
                                    </p:anim>
                                    <p:anim calcmode="lin" valueType="num">
                                      <p:cBhvr additive="base">
                                        <p:cTn id="57" dur="500"/>
                                        <p:tgtEl>
                                          <p:spTgt spid="6"/>
                                        </p:tgtEl>
                                        <p:attrNameLst>
                                          <p:attrName>ppt_y</p:attrName>
                                        </p:attrNameLst>
                                      </p:cBhvr>
                                      <p:tavLst>
                                        <p:tav tm="0">
                                          <p:val>
                                            <p:strVal val="ppt_y"/>
                                          </p:val>
                                        </p:tav>
                                        <p:tav tm="100000">
                                          <p:val>
                                            <p:strVal val="1+ppt_h/2"/>
                                          </p:val>
                                        </p:tav>
                                      </p:tavLst>
                                    </p:anim>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a:solidFill>
            <a:srgbClr val="FFFF00"/>
          </a:solidFill>
        </p:spPr>
        <p:txBody>
          <a:bodyPr/>
          <a:lstStyle/>
          <a:p>
            <a:r>
              <a:rPr lang="en-US" dirty="0" smtClean="0">
                <a:solidFill>
                  <a:schemeClr val="tx1"/>
                </a:solidFill>
              </a:rPr>
              <a:t>What were the 4 tasks used in Baron Cohen’s Procedure?</a:t>
            </a:r>
            <a:endParaRPr lang="en-US" dirty="0">
              <a:solidFill>
                <a:schemeClr val="tx1"/>
              </a:solidFill>
            </a:endParaRPr>
          </a:p>
        </p:txBody>
      </p:sp>
      <p:sp>
        <p:nvSpPr>
          <p:cNvPr id="3" name="Content Placeholder 2"/>
          <p:cNvSpPr>
            <a:spLocks noGrp="1"/>
          </p:cNvSpPr>
          <p:nvPr>
            <p:ph idx="1"/>
          </p:nvPr>
        </p:nvSpPr>
        <p:spPr/>
        <p:txBody>
          <a:bodyPr>
            <a:normAutofit lnSpcReduction="10000"/>
          </a:bodyPr>
          <a:lstStyle/>
          <a:p>
            <a:pPr marL="550926" indent="-514350">
              <a:buAutoNum type="arabicParenR"/>
            </a:pPr>
            <a:r>
              <a:rPr lang="en-US" b="1" dirty="0" smtClean="0"/>
              <a:t>The Eyes Task </a:t>
            </a:r>
            <a:endParaRPr lang="en-US" dirty="0"/>
          </a:p>
          <a:p>
            <a:pPr marL="550926" indent="-514350">
              <a:buAutoNum type="arabicParenR"/>
            </a:pPr>
            <a:r>
              <a:rPr lang="en-US" b="1" dirty="0" smtClean="0"/>
              <a:t>Strange Stories Task</a:t>
            </a:r>
          </a:p>
          <a:p>
            <a:pPr marL="36576" indent="0">
              <a:buNone/>
            </a:pPr>
            <a:r>
              <a:rPr lang="en-US" b="1" dirty="0" smtClean="0"/>
              <a:t>(control tasks)</a:t>
            </a:r>
          </a:p>
          <a:p>
            <a:pPr marL="36576" indent="0">
              <a:buNone/>
            </a:pPr>
            <a:endParaRPr lang="en-US" b="1" dirty="0" smtClean="0"/>
          </a:p>
          <a:p>
            <a:pPr marL="36576" indent="0">
              <a:buNone/>
            </a:pPr>
            <a:r>
              <a:rPr lang="en-US" dirty="0" smtClean="0"/>
              <a:t>3) Gender Recognition Task </a:t>
            </a:r>
          </a:p>
          <a:p>
            <a:pPr marL="36576" indent="0">
              <a:buNone/>
            </a:pPr>
            <a:r>
              <a:rPr lang="en-US" dirty="0" smtClean="0"/>
              <a:t>4) Basic Emotion Recognition Task</a:t>
            </a:r>
          </a:p>
          <a:p>
            <a:pPr marL="36576" indent="0">
              <a:buNone/>
            </a:pPr>
            <a:endParaRPr lang="en-US" dirty="0"/>
          </a:p>
          <a:p>
            <a:pPr marL="36576" indent="0">
              <a:buNone/>
            </a:pPr>
            <a:r>
              <a:rPr lang="en-US" dirty="0" smtClean="0"/>
              <a:t>Consider these whilst reading the full study</a:t>
            </a:r>
            <a:endParaRPr lang="en-US" dirty="0"/>
          </a:p>
        </p:txBody>
      </p:sp>
      <p:pic>
        <p:nvPicPr>
          <p:cNvPr id="4" name="Picture 3"/>
          <p:cNvPicPr>
            <a:picLocks noChangeAspect="1"/>
          </p:cNvPicPr>
          <p:nvPr/>
        </p:nvPicPr>
        <p:blipFill>
          <a:blip r:embed="rId2"/>
          <a:stretch>
            <a:fillRect/>
          </a:stretch>
        </p:blipFill>
        <p:spPr>
          <a:xfrm>
            <a:off x="8274571" y="1764641"/>
            <a:ext cx="733156" cy="736429"/>
          </a:xfrm>
          <a:prstGeom prst="rect">
            <a:avLst/>
          </a:prstGeom>
        </p:spPr>
      </p:pic>
      <p:cxnSp>
        <p:nvCxnSpPr>
          <p:cNvPr id="7" name="Straight Arrow Connector 6"/>
          <p:cNvCxnSpPr/>
          <p:nvPr/>
        </p:nvCxnSpPr>
        <p:spPr>
          <a:xfrm flipH="1">
            <a:off x="3635896" y="2132856"/>
            <a:ext cx="46386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0" y="6211669"/>
            <a:ext cx="4572000" cy="646331"/>
          </a:xfrm>
          <a:prstGeom prst="rect">
            <a:avLst/>
          </a:prstGeom>
          <a:solidFill>
            <a:schemeClr val="accent2"/>
          </a:solidFill>
        </p:spPr>
        <p:txBody>
          <a:bodyPr>
            <a:spAutoFit/>
          </a:bodyPr>
          <a:lstStyle/>
          <a:p>
            <a:r>
              <a:rPr lang="en-GB" dirty="0">
                <a:solidFill>
                  <a:srgbClr val="000000"/>
                </a:solidFill>
                <a:hlinkClick r:id="rId3"/>
              </a:rPr>
              <a:t>https://www.youtube.com/watch?v=7s6kQdyyxOE&amp;feature=youtu.be</a:t>
            </a:r>
            <a:r>
              <a:rPr lang="en-GB" dirty="0">
                <a:solidFill>
                  <a:srgbClr val="000000"/>
                </a:solidFill>
              </a:rPr>
              <a:t> </a:t>
            </a:r>
          </a:p>
        </p:txBody>
      </p:sp>
    </p:spTree>
    <p:extLst>
      <p:ext uri="{BB962C8B-B14F-4D97-AF65-F5344CB8AC3E}">
        <p14:creationId xmlns:p14="http://schemas.microsoft.com/office/powerpoint/2010/main" val="7601686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Grp="1" noChangeArrowheads="1"/>
          </p:cNvSpPr>
          <p:nvPr>
            <p:ph type="title"/>
          </p:nvPr>
        </p:nvSpPr>
        <p:spPr>
          <a:xfrm>
            <a:off x="-7190" y="13905"/>
            <a:ext cx="9151190" cy="1038831"/>
          </a:xfrm>
          <a:solidFill>
            <a:srgbClr val="FFFF00"/>
          </a:solidFill>
        </p:spPr>
        <p:txBody>
          <a:bodyPr/>
          <a:lstStyle/>
          <a:p>
            <a:pPr eaLnBrk="1" hangingPunct="1">
              <a:defRPr/>
            </a:pPr>
            <a:r>
              <a:rPr lang="en-GB" dirty="0" smtClean="0">
                <a:solidFill>
                  <a:schemeClr val="accent4"/>
                </a:solidFill>
              </a:rPr>
              <a:t>Control tasks</a:t>
            </a:r>
          </a:p>
        </p:txBody>
      </p:sp>
      <p:sp>
        <p:nvSpPr>
          <p:cNvPr id="2" name="TextBox 1"/>
          <p:cNvSpPr txBox="1"/>
          <p:nvPr/>
        </p:nvSpPr>
        <p:spPr>
          <a:xfrm>
            <a:off x="50157" y="1052736"/>
            <a:ext cx="9036496" cy="2677656"/>
          </a:xfrm>
          <a:prstGeom prst="rect">
            <a:avLst/>
          </a:prstGeom>
          <a:noFill/>
        </p:spPr>
        <p:txBody>
          <a:bodyPr wrap="square" rtlCol="0">
            <a:spAutoFit/>
          </a:bodyPr>
          <a:lstStyle/>
          <a:p>
            <a:r>
              <a:rPr lang="en-GB" sz="2800" b="1" dirty="0"/>
              <a:t>Basic emotion recognition task </a:t>
            </a:r>
          </a:p>
          <a:p>
            <a:r>
              <a:rPr lang="en-GB" sz="2800" dirty="0" smtClean="0"/>
              <a:t>= looking </a:t>
            </a:r>
            <a:r>
              <a:rPr lang="en-GB" sz="2800" dirty="0"/>
              <a:t>at whole faces and judging emotions</a:t>
            </a:r>
          </a:p>
          <a:p>
            <a:r>
              <a:rPr lang="en-GB" sz="2800" b="1" dirty="0" smtClean="0"/>
              <a:t>Gender </a:t>
            </a:r>
            <a:r>
              <a:rPr lang="en-GB" sz="2800" b="1" dirty="0"/>
              <a:t>recognition task </a:t>
            </a:r>
          </a:p>
          <a:p>
            <a:r>
              <a:rPr lang="en-GB" sz="2800" dirty="0" smtClean="0"/>
              <a:t>= looking </a:t>
            </a:r>
            <a:r>
              <a:rPr lang="en-GB" sz="2800" dirty="0"/>
              <a:t>at two sets of eyes and identifying </a:t>
            </a:r>
            <a:r>
              <a:rPr lang="en-GB" sz="2800" dirty="0" smtClean="0"/>
              <a:t>gender</a:t>
            </a:r>
          </a:p>
          <a:p>
            <a:r>
              <a:rPr lang="en-GB" sz="2800" dirty="0" smtClean="0"/>
              <a:t>On </a:t>
            </a:r>
            <a:r>
              <a:rPr lang="en-GB" sz="2800" dirty="0"/>
              <a:t>the two control tasks, there were no differences between the groups</a:t>
            </a:r>
            <a:r>
              <a:rPr lang="en-GB" sz="2800" dirty="0" smtClean="0"/>
              <a:t>.</a:t>
            </a:r>
            <a:endParaRPr lang="en-GB" sz="2800" dirty="0"/>
          </a:p>
        </p:txBody>
      </p:sp>
      <p:pic>
        <p:nvPicPr>
          <p:cNvPr id="9218" name="Picture 2" descr="Image result for universal emo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356992"/>
            <a:ext cx="4283968"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5144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7">
            <a:hlinkClick r:id="" action="ppaction://noaction" highlightClick="1"/>
          </p:cNvPr>
          <p:cNvSpPr>
            <a:spLocks noChangeAspect="1" noChangeArrowheads="1"/>
          </p:cNvSpPr>
          <p:nvPr/>
        </p:nvSpPr>
        <p:spPr bwMode="auto">
          <a:xfrm>
            <a:off x="7812088" y="5588000"/>
            <a:ext cx="1008062" cy="8636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2467" name="Picture 9"/>
          <p:cNvPicPr>
            <a:picLocks noChangeAspect="1" noChangeArrowheads="1"/>
          </p:cNvPicPr>
          <p:nvPr/>
        </p:nvPicPr>
        <p:blipFill>
          <a:blip r:embed="rId3">
            <a:extLst>
              <a:ext uri="{28A0092B-C50C-407E-A947-70E740481C1C}">
                <a14:useLocalDpi xmlns:a14="http://schemas.microsoft.com/office/drawing/2010/main" val="0"/>
              </a:ext>
            </a:extLst>
          </a:blip>
          <a:srcRect l="3152" t="8405" r="8670" b="8615"/>
          <a:stretch>
            <a:fillRect/>
          </a:stretch>
        </p:blipFill>
        <p:spPr bwMode="auto">
          <a:xfrm>
            <a:off x="1260475" y="1701800"/>
            <a:ext cx="56149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193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6">
            <a:hlinkClick r:id="" action="ppaction://noaction" highlightClick="1"/>
          </p:cNvPr>
          <p:cNvSpPr>
            <a:spLocks noChangeAspect="1" noChangeArrowheads="1"/>
          </p:cNvSpPr>
          <p:nvPr/>
        </p:nvSpPr>
        <p:spPr bwMode="auto">
          <a:xfrm>
            <a:off x="7812088" y="5588000"/>
            <a:ext cx="1008062" cy="8636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45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191000"/>
            <a:ext cx="449897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96975"/>
            <a:ext cx="449897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0988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0" y="1844675"/>
            <a:ext cx="9144000" cy="4640263"/>
          </a:xfrm>
        </p:spPr>
        <p:txBody>
          <a:bodyPr/>
          <a:lstStyle/>
          <a:p>
            <a:pPr eaLnBrk="1" hangingPunct="1"/>
            <a:r>
              <a:rPr lang="en-US" altLang="en-US" sz="3600" dirty="0" smtClean="0"/>
              <a:t>Participants</a:t>
            </a:r>
          </a:p>
          <a:p>
            <a:pPr eaLnBrk="1" hangingPunct="1"/>
            <a:r>
              <a:rPr lang="en-US" altLang="en-US" sz="3600" dirty="0" smtClean="0"/>
              <a:t>16 with autism 13 male 3 female</a:t>
            </a:r>
          </a:p>
          <a:p>
            <a:pPr eaLnBrk="1" hangingPunct="1"/>
            <a:r>
              <a:rPr lang="en-US" altLang="en-US" sz="3600" dirty="0" smtClean="0"/>
              <a:t>50 normal, 25 male, 25 female</a:t>
            </a:r>
          </a:p>
          <a:p>
            <a:pPr eaLnBrk="1" hangingPunct="1"/>
            <a:r>
              <a:rPr lang="en-US" altLang="en-US" sz="3600" dirty="0" smtClean="0"/>
              <a:t>10 Tourette’s patients, 8 male, 2 female</a:t>
            </a:r>
          </a:p>
          <a:p>
            <a:pPr eaLnBrk="1" hangingPunct="1"/>
            <a:r>
              <a:rPr lang="en-US" altLang="en-US" sz="3600" dirty="0" smtClean="0"/>
              <a:t>matched on age &amp; normal intelligence</a:t>
            </a:r>
          </a:p>
          <a:p>
            <a:pPr eaLnBrk="1" hangingPunct="1"/>
            <a:endParaRPr lang="en-US" altLang="en-US" dirty="0" smtClean="0"/>
          </a:p>
        </p:txBody>
      </p:sp>
      <p:sp>
        <p:nvSpPr>
          <p:cNvPr id="9219" name="Text Box 4"/>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1269" name="Text Box 5"/>
          <p:cNvSpPr txBox="1">
            <a:spLocks noChangeArrowheads="1"/>
          </p:cNvSpPr>
          <p:nvPr/>
        </p:nvSpPr>
        <p:spPr bwMode="auto">
          <a:xfrm>
            <a:off x="107504" y="5589760"/>
            <a:ext cx="8928991" cy="1027974"/>
          </a:xfrm>
          <a:prstGeom prst="rect">
            <a:avLst/>
          </a:prstGeom>
          <a:solidFill>
            <a:srgbClr val="00B050"/>
          </a:solidFill>
          <a:ln w="9525">
            <a:solidFill>
              <a:srgbClr val="92D050"/>
            </a:solidFill>
            <a:miter lim="800000"/>
            <a:headEnd/>
            <a:tailEnd/>
          </a:ln>
          <a:effectLst/>
          <a:extLst/>
        </p:spPr>
        <p:txBody>
          <a:bodyPr wrap="squar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lnSpc>
                <a:spcPct val="70000"/>
              </a:lnSpc>
              <a:spcBef>
                <a:spcPct val="50000"/>
              </a:spcBef>
              <a:buFontTx/>
              <a:buNone/>
            </a:pPr>
            <a:r>
              <a:rPr lang="en-GB" altLang="en-US" sz="3200" i="1" dirty="0">
                <a:solidFill>
                  <a:schemeClr val="tx1"/>
                </a:solidFill>
              </a:rPr>
              <a:t>Note: The 2 clinical groups had passed </a:t>
            </a:r>
          </a:p>
          <a:p>
            <a:pPr algn="ctr">
              <a:lnSpc>
                <a:spcPct val="70000"/>
              </a:lnSpc>
              <a:spcBef>
                <a:spcPct val="50000"/>
              </a:spcBef>
              <a:buFontTx/>
              <a:buNone/>
            </a:pPr>
            <a:r>
              <a:rPr lang="en-GB" altLang="en-US" sz="3200" i="1" dirty="0">
                <a:solidFill>
                  <a:schemeClr val="tx1"/>
                </a:solidFill>
              </a:rPr>
              <a:t>1st order </a:t>
            </a:r>
            <a:r>
              <a:rPr lang="en-GB" altLang="en-US" sz="3200" i="1" dirty="0" err="1" smtClean="0">
                <a:solidFill>
                  <a:schemeClr val="tx1"/>
                </a:solidFill>
              </a:rPr>
              <a:t>ToM</a:t>
            </a:r>
            <a:r>
              <a:rPr lang="en-GB" altLang="en-US" sz="3200" i="1" dirty="0" smtClean="0">
                <a:solidFill>
                  <a:schemeClr val="tx1"/>
                </a:solidFill>
              </a:rPr>
              <a:t> </a:t>
            </a:r>
            <a:r>
              <a:rPr lang="en-GB" altLang="en-US" sz="3200" i="1" dirty="0">
                <a:solidFill>
                  <a:schemeClr val="tx1"/>
                </a:solidFill>
              </a:rPr>
              <a:t>tests at 6 year old level</a:t>
            </a:r>
            <a:endParaRPr lang="en-GB" altLang="en-US" sz="3200" dirty="0">
              <a:solidFill>
                <a:schemeClr val="tx1"/>
              </a:solidFill>
              <a:latin typeface="Times New Roman" pitchFamily="18" charset="0"/>
            </a:endParaRPr>
          </a:p>
        </p:txBody>
      </p:sp>
      <p:sp>
        <p:nvSpPr>
          <p:cNvPr id="7" name="Rectangle 10"/>
          <p:cNvSpPr txBox="1">
            <a:spLocks noChangeArrowheads="1"/>
          </p:cNvSpPr>
          <p:nvPr/>
        </p:nvSpPr>
        <p:spPr bwMode="auto">
          <a:xfrm>
            <a:off x="0" y="0"/>
            <a:ext cx="9144000" cy="1844675"/>
          </a:xfrm>
          <a:prstGeom prst="rect">
            <a:avLst/>
          </a:prstGeom>
          <a:solidFill>
            <a:srgbClr val="FFFF00"/>
          </a:solidFill>
          <a:ln>
            <a:noFill/>
          </a:ln>
          <a:effectLst/>
          <a:extLst/>
        </p:spPr>
        <p:txBody>
          <a:bodyPr lIns="0" tIns="0" rIns="0" bIns="0"/>
          <a:lstStyle>
            <a:lvl1pPr algn="l" rtl="0" eaLnBrk="0" fontAlgn="base" hangingPunct="0">
              <a:spcBef>
                <a:spcPct val="0"/>
              </a:spcBef>
              <a:spcAft>
                <a:spcPct val="0"/>
              </a:spcAft>
              <a:defRPr sz="4400">
                <a:solidFill>
                  <a:srgbClr val="E89D00"/>
                </a:solidFill>
                <a:latin typeface="+mj-lt"/>
                <a:ea typeface="+mj-ea"/>
                <a:cs typeface="+mj-cs"/>
              </a:defRPr>
            </a:lvl1pPr>
            <a:lvl2pPr algn="l" rtl="0" eaLnBrk="0" fontAlgn="base" hangingPunct="0">
              <a:spcBef>
                <a:spcPct val="0"/>
              </a:spcBef>
              <a:spcAft>
                <a:spcPct val="0"/>
              </a:spcAft>
              <a:defRPr sz="4400">
                <a:solidFill>
                  <a:srgbClr val="E89D00"/>
                </a:solidFill>
                <a:latin typeface="Arial" charset="0"/>
              </a:defRPr>
            </a:lvl2pPr>
            <a:lvl3pPr algn="l" rtl="0" eaLnBrk="0" fontAlgn="base" hangingPunct="0">
              <a:spcBef>
                <a:spcPct val="0"/>
              </a:spcBef>
              <a:spcAft>
                <a:spcPct val="0"/>
              </a:spcAft>
              <a:defRPr sz="4400">
                <a:solidFill>
                  <a:srgbClr val="E89D00"/>
                </a:solidFill>
                <a:latin typeface="Arial" charset="0"/>
              </a:defRPr>
            </a:lvl3pPr>
            <a:lvl4pPr algn="l" rtl="0" eaLnBrk="0" fontAlgn="base" hangingPunct="0">
              <a:spcBef>
                <a:spcPct val="0"/>
              </a:spcBef>
              <a:spcAft>
                <a:spcPct val="0"/>
              </a:spcAft>
              <a:defRPr sz="4400">
                <a:solidFill>
                  <a:srgbClr val="E89D00"/>
                </a:solidFill>
                <a:latin typeface="Arial" charset="0"/>
              </a:defRPr>
            </a:lvl4pPr>
            <a:lvl5pPr algn="l" rtl="0" eaLnBrk="0" fontAlgn="base" hangingPunct="0">
              <a:spcBef>
                <a:spcPct val="0"/>
              </a:spcBef>
              <a:spcAft>
                <a:spcPct val="0"/>
              </a:spcAft>
              <a:defRPr sz="4400">
                <a:solidFill>
                  <a:srgbClr val="E89D00"/>
                </a:solidFill>
                <a:latin typeface="Arial" charset="0"/>
              </a:defRPr>
            </a:lvl5pPr>
            <a:lvl6pPr marL="457200" algn="l" rtl="0" fontAlgn="base">
              <a:spcBef>
                <a:spcPct val="0"/>
              </a:spcBef>
              <a:spcAft>
                <a:spcPct val="0"/>
              </a:spcAft>
              <a:defRPr sz="4400">
                <a:solidFill>
                  <a:srgbClr val="E89D00"/>
                </a:solidFill>
                <a:latin typeface="Arial" charset="0"/>
              </a:defRPr>
            </a:lvl6pPr>
            <a:lvl7pPr marL="914400" algn="l" rtl="0" fontAlgn="base">
              <a:spcBef>
                <a:spcPct val="0"/>
              </a:spcBef>
              <a:spcAft>
                <a:spcPct val="0"/>
              </a:spcAft>
              <a:defRPr sz="4400">
                <a:solidFill>
                  <a:srgbClr val="E89D00"/>
                </a:solidFill>
                <a:latin typeface="Arial" charset="0"/>
              </a:defRPr>
            </a:lvl7pPr>
            <a:lvl8pPr marL="1371600" algn="l" rtl="0" fontAlgn="base">
              <a:spcBef>
                <a:spcPct val="0"/>
              </a:spcBef>
              <a:spcAft>
                <a:spcPct val="0"/>
              </a:spcAft>
              <a:defRPr sz="4400">
                <a:solidFill>
                  <a:srgbClr val="E89D00"/>
                </a:solidFill>
                <a:latin typeface="Arial" charset="0"/>
              </a:defRPr>
            </a:lvl8pPr>
            <a:lvl9pPr marL="1828800" algn="l" rtl="0" fontAlgn="base">
              <a:spcBef>
                <a:spcPct val="0"/>
              </a:spcBef>
              <a:spcAft>
                <a:spcPct val="0"/>
              </a:spcAft>
              <a:defRPr sz="4400">
                <a:solidFill>
                  <a:srgbClr val="E89D00"/>
                </a:solidFill>
                <a:latin typeface="Arial" charset="0"/>
              </a:defRPr>
            </a:lvl9pPr>
          </a:lstStyle>
          <a:p>
            <a:pPr algn="ctr" eaLnBrk="1" hangingPunct="1">
              <a:defRPr/>
            </a:pPr>
            <a:r>
              <a:rPr lang="en-GB" altLang="en-US" sz="4000" kern="0" smtClean="0">
                <a:solidFill>
                  <a:schemeClr val="accent4"/>
                </a:solidFill>
              </a:rPr>
              <a:t>Baron Cohen et al (1997)</a:t>
            </a:r>
            <a:br>
              <a:rPr lang="en-GB" altLang="en-US" sz="4000" kern="0" smtClean="0">
                <a:solidFill>
                  <a:schemeClr val="accent4"/>
                </a:solidFill>
              </a:rPr>
            </a:br>
            <a:r>
              <a:rPr lang="en-GB" altLang="en-US" sz="4000" kern="0" smtClean="0">
                <a:solidFill>
                  <a:schemeClr val="accent4"/>
                </a:solidFill>
              </a:rPr>
              <a:t>Reading Minds</a:t>
            </a:r>
            <a:br>
              <a:rPr lang="en-GB" altLang="en-US" sz="4000" kern="0" smtClean="0">
                <a:solidFill>
                  <a:schemeClr val="accent4"/>
                </a:solidFill>
              </a:rPr>
            </a:br>
            <a:r>
              <a:rPr lang="en-GB" altLang="en-US" sz="4000" kern="0" smtClean="0">
                <a:solidFill>
                  <a:schemeClr val="accent4"/>
                </a:solidFill>
              </a:rPr>
              <a:t>The eye task</a:t>
            </a:r>
            <a:endParaRPr lang="en-GB" altLang="en-US" sz="4000" kern="0" dirty="0" smtClean="0">
              <a:solidFill>
                <a:schemeClr val="accent4"/>
              </a:solidFill>
            </a:endParaRPr>
          </a:p>
        </p:txBody>
      </p:sp>
    </p:spTree>
    <p:extLst>
      <p:ext uri="{BB962C8B-B14F-4D97-AF65-F5344CB8AC3E}">
        <p14:creationId xmlns:p14="http://schemas.microsoft.com/office/powerpoint/2010/main" val="1949992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 calcmode="lin" valueType="num">
                                      <p:cBhvr additive="base">
                                        <p:cTn id="7" dur="500" fill="hold"/>
                                        <p:tgtEl>
                                          <p:spTgt spid="112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1">
                                            <p:txEl>
                                              <p:pRg st="1" end="1"/>
                                            </p:txEl>
                                          </p:spTgt>
                                        </p:tgtEl>
                                        <p:attrNameLst>
                                          <p:attrName>style.visibility</p:attrName>
                                        </p:attrNameLst>
                                      </p:cBhvr>
                                      <p:to>
                                        <p:strVal val="visible"/>
                                      </p:to>
                                    </p:set>
                                    <p:anim calcmode="lin" valueType="num">
                                      <p:cBhvr additive="base">
                                        <p:cTn id="13" dur="500" fill="hold"/>
                                        <p:tgtEl>
                                          <p:spTgt spid="112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1">
                                            <p:txEl>
                                              <p:pRg st="2" end="2"/>
                                            </p:txEl>
                                          </p:spTgt>
                                        </p:tgtEl>
                                        <p:attrNameLst>
                                          <p:attrName>style.visibility</p:attrName>
                                        </p:attrNameLst>
                                      </p:cBhvr>
                                      <p:to>
                                        <p:strVal val="visible"/>
                                      </p:to>
                                    </p:set>
                                    <p:anim calcmode="lin" valueType="num">
                                      <p:cBhvr additive="base">
                                        <p:cTn id="19" dur="500" fill="hold"/>
                                        <p:tgtEl>
                                          <p:spTgt spid="112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71">
                                            <p:txEl>
                                              <p:pRg st="3" end="3"/>
                                            </p:txEl>
                                          </p:spTgt>
                                        </p:tgtEl>
                                        <p:attrNameLst>
                                          <p:attrName>style.visibility</p:attrName>
                                        </p:attrNameLst>
                                      </p:cBhvr>
                                      <p:to>
                                        <p:strVal val="visible"/>
                                      </p:to>
                                    </p:set>
                                    <p:anim calcmode="lin" valueType="num">
                                      <p:cBhvr additive="base">
                                        <p:cTn id="25" dur="500" fill="hold"/>
                                        <p:tgtEl>
                                          <p:spTgt spid="112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71">
                                            <p:txEl>
                                              <p:pRg st="4" end="4"/>
                                            </p:txEl>
                                          </p:spTgt>
                                        </p:tgtEl>
                                        <p:attrNameLst>
                                          <p:attrName>style.visibility</p:attrName>
                                        </p:attrNameLst>
                                      </p:cBhvr>
                                      <p:to>
                                        <p:strVal val="visible"/>
                                      </p:to>
                                    </p:set>
                                    <p:anim calcmode="lin" valueType="num">
                                      <p:cBhvr additive="base">
                                        <p:cTn id="31" dur="500" fill="hold"/>
                                        <p:tgtEl>
                                          <p:spTgt spid="112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9"/>
                                        </p:tgtEl>
                                        <p:attrNameLst>
                                          <p:attrName>style.visibility</p:attrName>
                                        </p:attrNameLst>
                                      </p:cBhvr>
                                      <p:to>
                                        <p:strVal val="visible"/>
                                      </p:to>
                                    </p:set>
                                    <p:anim calcmode="lin" valueType="num">
                                      <p:cBhvr additive="base">
                                        <p:cTn id="37" dur="500" fill="hold"/>
                                        <p:tgtEl>
                                          <p:spTgt spid="11269"/>
                                        </p:tgtEl>
                                        <p:attrNameLst>
                                          <p:attrName>ppt_x</p:attrName>
                                        </p:attrNameLst>
                                      </p:cBhvr>
                                      <p:tavLst>
                                        <p:tav tm="0">
                                          <p:val>
                                            <p:strVal val="0-#ppt_w/2"/>
                                          </p:val>
                                        </p:tav>
                                        <p:tav tm="100000">
                                          <p:val>
                                            <p:strVal val="#ppt_x"/>
                                          </p:val>
                                        </p:tav>
                                      </p:tavLst>
                                    </p:anim>
                                    <p:anim calcmode="lin" valueType="num">
                                      <p:cBhvr additive="base">
                                        <p:cTn id="38"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p" autoUpdateAnimBg="0"/>
      <p:bldP spid="11269"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Rectangle 11"/>
          <p:cNvSpPr>
            <a:spLocks noGrp="1" noChangeArrowheads="1"/>
          </p:cNvSpPr>
          <p:nvPr>
            <p:ph type="title"/>
          </p:nvPr>
        </p:nvSpPr>
        <p:spPr>
          <a:xfrm>
            <a:off x="0" y="8270"/>
            <a:ext cx="9144000" cy="900449"/>
          </a:xfrm>
          <a:solidFill>
            <a:srgbClr val="FFFF00"/>
          </a:solidFill>
        </p:spPr>
        <p:txBody>
          <a:bodyPr/>
          <a:lstStyle/>
          <a:p>
            <a:pPr eaLnBrk="1" hangingPunct="1"/>
            <a:r>
              <a:rPr lang="en-GB" sz="2300" smtClean="0">
                <a:solidFill>
                  <a:schemeClr val="accent4"/>
                </a:solidFill>
              </a:rPr>
              <a:t>Why did Baron-Cohen use participants with Tourette’s Syndrome?</a:t>
            </a:r>
          </a:p>
        </p:txBody>
      </p:sp>
      <p:sp>
        <p:nvSpPr>
          <p:cNvPr id="15372" name="Rectangle 12"/>
          <p:cNvSpPr>
            <a:spLocks noGrp="1" noChangeArrowheads="1"/>
          </p:cNvSpPr>
          <p:nvPr>
            <p:ph idx="1"/>
          </p:nvPr>
        </p:nvSpPr>
        <p:spPr>
          <a:xfrm>
            <a:off x="4642" y="908720"/>
            <a:ext cx="7375669" cy="5832376"/>
          </a:xfrm>
        </p:spPr>
        <p:txBody>
          <a:bodyPr/>
          <a:lstStyle/>
          <a:p>
            <a:pPr eaLnBrk="1" hangingPunct="1">
              <a:lnSpc>
                <a:spcPct val="80000"/>
              </a:lnSpc>
            </a:pPr>
            <a:r>
              <a:rPr lang="en-GB" sz="2800" dirty="0" err="1" smtClean="0"/>
              <a:t>Tourettes</a:t>
            </a:r>
            <a:r>
              <a:rPr lang="en-GB" sz="2800" dirty="0" smtClean="0"/>
              <a:t> participants were used as Tourette’s Syndrome and autism are similar and using both would control some of the extraneous variables.</a:t>
            </a:r>
          </a:p>
          <a:p>
            <a:pPr eaLnBrk="1" hangingPunct="1">
              <a:lnSpc>
                <a:spcPct val="80000"/>
              </a:lnSpc>
            </a:pPr>
            <a:r>
              <a:rPr lang="en-GB" sz="2800" dirty="0" smtClean="0"/>
              <a:t>Both Tourette’s Syndrome and autism participants:</a:t>
            </a:r>
          </a:p>
          <a:p>
            <a:pPr lvl="1" eaLnBrk="1" hangingPunct="1">
              <a:lnSpc>
                <a:spcPct val="80000"/>
              </a:lnSpc>
            </a:pPr>
            <a:r>
              <a:rPr lang="en-GB" dirty="0" smtClean="0"/>
              <a:t>had normal intelligence</a:t>
            </a:r>
          </a:p>
          <a:p>
            <a:pPr lvl="1" eaLnBrk="1" hangingPunct="1">
              <a:lnSpc>
                <a:spcPct val="80000"/>
              </a:lnSpc>
            </a:pPr>
            <a:r>
              <a:rPr lang="en-GB" dirty="0" smtClean="0"/>
              <a:t>suffered with disorder from childhood</a:t>
            </a:r>
          </a:p>
          <a:p>
            <a:pPr lvl="1" eaLnBrk="1" hangingPunct="1">
              <a:lnSpc>
                <a:spcPct val="80000"/>
              </a:lnSpc>
            </a:pPr>
            <a:r>
              <a:rPr lang="en-GB" dirty="0" smtClean="0"/>
              <a:t>had disorders that disrupted schooling and peer relations</a:t>
            </a:r>
          </a:p>
          <a:p>
            <a:pPr lvl="1" eaLnBrk="1" hangingPunct="1">
              <a:lnSpc>
                <a:spcPct val="80000"/>
              </a:lnSpc>
            </a:pPr>
            <a:r>
              <a:rPr lang="en-GB" dirty="0" smtClean="0"/>
              <a:t>had disorders supposed to originate in frontal lobe abnormalities.</a:t>
            </a:r>
          </a:p>
          <a:p>
            <a:pPr eaLnBrk="1" hangingPunct="1">
              <a:lnSpc>
                <a:spcPct val="80000"/>
              </a:lnSpc>
            </a:pPr>
            <a:r>
              <a:rPr lang="en-GB" sz="2800" dirty="0" smtClean="0"/>
              <a:t>Participants in both clinical groups had passed Theory of Mind tests based on 6-year-old Theory of mind skills.</a:t>
            </a:r>
          </a:p>
        </p:txBody>
      </p:sp>
      <p:sp>
        <p:nvSpPr>
          <p:cNvPr id="46084" name="Rectangle 7"/>
          <p:cNvSpPr>
            <a:spLocks noChangeArrowheads="1"/>
          </p:cNvSpPr>
          <p:nvPr/>
        </p:nvSpPr>
        <p:spPr bwMode="auto">
          <a:xfrm>
            <a:off x="684213" y="549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600"/>
          </a:p>
        </p:txBody>
      </p:sp>
      <p:sp>
        <p:nvSpPr>
          <p:cNvPr id="2" name="Rectangle 1"/>
          <p:cNvSpPr/>
          <p:nvPr/>
        </p:nvSpPr>
        <p:spPr>
          <a:xfrm>
            <a:off x="8247816" y="4549676"/>
            <a:ext cx="917848" cy="2308324"/>
          </a:xfrm>
          <a:prstGeom prst="rect">
            <a:avLst/>
          </a:prstGeom>
        </p:spPr>
        <p:txBody>
          <a:bodyPr wrap="square">
            <a:spAutoFit/>
          </a:bodyPr>
          <a:lstStyle/>
          <a:p>
            <a:r>
              <a:rPr lang="en-GB" dirty="0">
                <a:hlinkClick r:id="rId3"/>
              </a:rPr>
              <a:t>https://</a:t>
            </a:r>
            <a:r>
              <a:rPr lang="en-GB" dirty="0" smtClean="0">
                <a:hlinkClick r:id="rId3"/>
              </a:rPr>
              <a:t>www.youtube.com/watch?v=XqdTS9hOi_8</a:t>
            </a:r>
            <a:r>
              <a:rPr lang="en-GB" dirty="0" smtClean="0"/>
              <a:t> </a:t>
            </a:r>
            <a:endParaRPr lang="en-GB" dirty="0"/>
          </a:p>
        </p:txBody>
      </p:sp>
    </p:spTree>
    <p:extLst>
      <p:ext uri="{BB962C8B-B14F-4D97-AF65-F5344CB8AC3E}">
        <p14:creationId xmlns:p14="http://schemas.microsoft.com/office/powerpoint/2010/main" val="261521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5372">
                                            <p:txEl>
                                              <p:pRg st="0" end="0"/>
                                            </p:txEl>
                                          </p:spTgt>
                                        </p:tgtEl>
                                        <p:attrNameLst>
                                          <p:attrName>style.visibility</p:attrName>
                                        </p:attrNameLst>
                                      </p:cBhvr>
                                      <p:to>
                                        <p:strVal val="visible"/>
                                      </p:to>
                                    </p:set>
                                    <p:anim calcmode="lin" valueType="num">
                                      <p:cBhvr additive="base">
                                        <p:cTn id="7" dur="500" fill="hold"/>
                                        <p:tgtEl>
                                          <p:spTgt spid="153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5372">
                                            <p:txEl>
                                              <p:pRg st="1" end="1"/>
                                            </p:txEl>
                                          </p:spTgt>
                                        </p:tgtEl>
                                        <p:attrNameLst>
                                          <p:attrName>style.visibility</p:attrName>
                                        </p:attrNameLst>
                                      </p:cBhvr>
                                      <p:to>
                                        <p:strVal val="visible"/>
                                      </p:to>
                                    </p:set>
                                    <p:anim calcmode="lin" valueType="num">
                                      <p:cBhvr additive="base">
                                        <p:cTn id="13" dur="500" fill="hold"/>
                                        <p:tgtEl>
                                          <p:spTgt spid="153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5372">
                                            <p:txEl>
                                              <p:pRg st="2" end="2"/>
                                            </p:txEl>
                                          </p:spTgt>
                                        </p:tgtEl>
                                        <p:attrNameLst>
                                          <p:attrName>style.visibility</p:attrName>
                                        </p:attrNameLst>
                                      </p:cBhvr>
                                      <p:to>
                                        <p:strVal val="visible"/>
                                      </p:to>
                                    </p:set>
                                    <p:anim calcmode="lin" valueType="num">
                                      <p:cBhvr additive="base">
                                        <p:cTn id="19" dur="500" fill="hold"/>
                                        <p:tgtEl>
                                          <p:spTgt spid="153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5372">
                                            <p:txEl>
                                              <p:pRg st="3" end="3"/>
                                            </p:txEl>
                                          </p:spTgt>
                                        </p:tgtEl>
                                        <p:attrNameLst>
                                          <p:attrName>style.visibility</p:attrName>
                                        </p:attrNameLst>
                                      </p:cBhvr>
                                      <p:to>
                                        <p:strVal val="visible"/>
                                      </p:to>
                                    </p:set>
                                    <p:anim calcmode="lin" valueType="num">
                                      <p:cBhvr additive="base">
                                        <p:cTn id="25" dur="500" fill="hold"/>
                                        <p:tgtEl>
                                          <p:spTgt spid="153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15372">
                                            <p:txEl>
                                              <p:pRg st="4" end="4"/>
                                            </p:txEl>
                                          </p:spTgt>
                                        </p:tgtEl>
                                        <p:attrNameLst>
                                          <p:attrName>style.visibility</p:attrName>
                                        </p:attrNameLst>
                                      </p:cBhvr>
                                      <p:to>
                                        <p:strVal val="visible"/>
                                      </p:to>
                                    </p:set>
                                    <p:anim calcmode="lin" valueType="num">
                                      <p:cBhvr additive="base">
                                        <p:cTn id="31" dur="500" fill="hold"/>
                                        <p:tgtEl>
                                          <p:spTgt spid="153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7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15372">
                                            <p:txEl>
                                              <p:pRg st="5" end="5"/>
                                            </p:txEl>
                                          </p:spTgt>
                                        </p:tgtEl>
                                        <p:attrNameLst>
                                          <p:attrName>style.visibility</p:attrName>
                                        </p:attrNameLst>
                                      </p:cBhvr>
                                      <p:to>
                                        <p:strVal val="visible"/>
                                      </p:to>
                                    </p:set>
                                    <p:anim calcmode="lin" valueType="num">
                                      <p:cBhvr additive="base">
                                        <p:cTn id="37" dur="500" fill="hold"/>
                                        <p:tgtEl>
                                          <p:spTgt spid="1537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7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15372">
                                            <p:txEl>
                                              <p:pRg st="6" end="6"/>
                                            </p:txEl>
                                          </p:spTgt>
                                        </p:tgtEl>
                                        <p:attrNameLst>
                                          <p:attrName>style.visibility</p:attrName>
                                        </p:attrNameLst>
                                      </p:cBhvr>
                                      <p:to>
                                        <p:strVal val="visible"/>
                                      </p:to>
                                    </p:set>
                                    <p:anim calcmode="lin" valueType="num">
                                      <p:cBhvr additive="base">
                                        <p:cTn id="43" dur="500" fill="hold"/>
                                        <p:tgtEl>
                                          <p:spTgt spid="1537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7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 y="190500"/>
            <a:ext cx="2860675" cy="5572125"/>
          </a:xfrm>
          <a:ln>
            <a:solidFill>
              <a:schemeClr val="bg1"/>
            </a:solidFill>
          </a:ln>
        </p:spPr>
        <p:txBody>
          <a:bodyPr>
            <a:normAutofit fontScale="92500" lnSpcReduction="20000"/>
          </a:bodyPr>
          <a:lstStyle/>
          <a:p>
            <a:pPr marL="36576" indent="0" algn="ctr">
              <a:buNone/>
            </a:pPr>
            <a:r>
              <a:rPr lang="en-US" sz="2000" u="sng" dirty="0" smtClean="0"/>
              <a:t>Group 1 </a:t>
            </a:r>
          </a:p>
          <a:p>
            <a:pPr marL="36576" indent="0" algn="ctr">
              <a:buNone/>
            </a:pPr>
            <a:endParaRPr lang="en-US" sz="2000" u="sng" dirty="0" smtClean="0"/>
          </a:p>
          <a:p>
            <a:pPr>
              <a:buFontTx/>
              <a:buChar char="-"/>
            </a:pPr>
            <a:r>
              <a:rPr lang="en-US" sz="2000" dirty="0" smtClean="0"/>
              <a:t>16 participants </a:t>
            </a:r>
            <a:r>
              <a:rPr lang="en-US" sz="2000" dirty="0"/>
              <a:t>with high functioning autism or Asperger </a:t>
            </a:r>
            <a:r>
              <a:rPr lang="en-US" sz="2000" dirty="0" smtClean="0"/>
              <a:t>syndrome</a:t>
            </a:r>
          </a:p>
          <a:p>
            <a:pPr>
              <a:buFontTx/>
              <a:buChar char="-"/>
            </a:pPr>
            <a:endParaRPr lang="en-US" sz="2000" dirty="0" smtClean="0"/>
          </a:p>
          <a:p>
            <a:pPr>
              <a:buFontTx/>
              <a:buChar char="-"/>
            </a:pPr>
            <a:r>
              <a:rPr lang="en-US" sz="2000" dirty="0" smtClean="0"/>
              <a:t>13M &amp; 3F </a:t>
            </a:r>
          </a:p>
          <a:p>
            <a:pPr>
              <a:buFontTx/>
              <a:buChar char="-"/>
            </a:pPr>
            <a:endParaRPr lang="en-US" sz="2000" dirty="0" smtClean="0"/>
          </a:p>
          <a:p>
            <a:pPr>
              <a:buFontTx/>
              <a:buChar char="-"/>
            </a:pPr>
            <a:r>
              <a:rPr lang="en-US" sz="2000" dirty="0" smtClean="0"/>
              <a:t>Age range 18-49 years</a:t>
            </a:r>
          </a:p>
          <a:p>
            <a:pPr>
              <a:buFontTx/>
              <a:buChar char="-"/>
            </a:pPr>
            <a:endParaRPr lang="en-US" sz="2000" dirty="0" smtClean="0"/>
          </a:p>
          <a:p>
            <a:pPr>
              <a:buFontTx/>
              <a:buChar char="-"/>
            </a:pPr>
            <a:r>
              <a:rPr lang="en-US" sz="2000" dirty="0" smtClean="0"/>
              <a:t>All </a:t>
            </a:r>
            <a:r>
              <a:rPr lang="en-US" sz="2000" dirty="0"/>
              <a:t>of normal </a:t>
            </a:r>
            <a:r>
              <a:rPr lang="en-US" sz="2000" dirty="0" smtClean="0"/>
              <a:t>intelligence</a:t>
            </a:r>
          </a:p>
          <a:p>
            <a:pPr>
              <a:buFontTx/>
              <a:buChar char="-"/>
            </a:pPr>
            <a:endParaRPr lang="en-US" sz="2000" dirty="0"/>
          </a:p>
          <a:p>
            <a:pPr>
              <a:buFontTx/>
              <a:buChar char="-"/>
            </a:pPr>
            <a:r>
              <a:rPr lang="en-US" sz="2000" dirty="0" smtClean="0"/>
              <a:t>Recruited </a:t>
            </a:r>
            <a:r>
              <a:rPr lang="en-US" sz="2000" dirty="0"/>
              <a:t>using an advert in the National Autistic Society magazine as well as through </a:t>
            </a:r>
            <a:r>
              <a:rPr lang="en-US" sz="2000" dirty="0" smtClean="0"/>
              <a:t>clinics</a:t>
            </a:r>
          </a:p>
          <a:p>
            <a:pPr>
              <a:buFontTx/>
              <a:buChar char="-"/>
            </a:pPr>
            <a:endParaRPr lang="en-US" sz="2000" dirty="0" smtClean="0"/>
          </a:p>
          <a:p>
            <a:pPr marL="36576" indent="0">
              <a:buNone/>
            </a:pPr>
            <a:endParaRPr lang="en-US" sz="2000" dirty="0"/>
          </a:p>
          <a:p>
            <a:pPr marL="36576" indent="0">
              <a:buNone/>
            </a:pPr>
            <a:endParaRPr lang="en-US" sz="2000" dirty="0"/>
          </a:p>
        </p:txBody>
      </p:sp>
      <p:sp>
        <p:nvSpPr>
          <p:cNvPr id="7" name="Content Placeholder 2"/>
          <p:cNvSpPr txBox="1">
            <a:spLocks/>
          </p:cNvSpPr>
          <p:nvPr/>
        </p:nvSpPr>
        <p:spPr>
          <a:xfrm>
            <a:off x="3079750" y="190500"/>
            <a:ext cx="2860675" cy="5572125"/>
          </a:xfrm>
          <a:prstGeom prst="rect">
            <a:avLst/>
          </a:prstGeom>
          <a:ln>
            <a:solidFill>
              <a:schemeClr val="bg1"/>
            </a:solidFill>
          </a:ln>
        </p:spPr>
        <p:txBody>
          <a:bodyPr vert="horz">
            <a:normAutofit fontScale="92500" lnSpcReduction="1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Clr>
                <a:srgbClr val="BBE0E3"/>
              </a:buClr>
              <a:buFont typeface="Wingdings 2"/>
              <a:buNone/>
            </a:pPr>
            <a:r>
              <a:rPr lang="en-US" sz="1900" u="sng" dirty="0">
                <a:solidFill>
                  <a:srgbClr val="000000"/>
                </a:solidFill>
              </a:rPr>
              <a:t>Group </a:t>
            </a:r>
            <a:r>
              <a:rPr lang="en-US" sz="1900" u="sng" dirty="0" smtClean="0">
                <a:solidFill>
                  <a:srgbClr val="000000"/>
                </a:solidFill>
              </a:rPr>
              <a:t>2 </a:t>
            </a:r>
          </a:p>
          <a:p>
            <a:pPr marL="36576" indent="0" algn="ctr">
              <a:buClr>
                <a:srgbClr val="BBE0E3"/>
              </a:buClr>
              <a:buFont typeface="Wingdings 2"/>
              <a:buNone/>
            </a:pPr>
            <a:endParaRPr lang="en-US" sz="1900" u="sng" dirty="0">
              <a:solidFill>
                <a:srgbClr val="000000"/>
              </a:solidFill>
            </a:endParaRPr>
          </a:p>
          <a:p>
            <a:pPr>
              <a:buClr>
                <a:srgbClr val="BBE0E3"/>
              </a:buClr>
              <a:buFontTx/>
              <a:buChar char="-"/>
            </a:pPr>
            <a:r>
              <a:rPr lang="en-US" sz="1900" dirty="0" smtClean="0">
                <a:solidFill>
                  <a:srgbClr val="000000"/>
                </a:solidFill>
              </a:rPr>
              <a:t> 50 </a:t>
            </a:r>
            <a:r>
              <a:rPr lang="en-US" sz="1900" smtClean="0">
                <a:solidFill>
                  <a:srgbClr val="000000"/>
                </a:solidFill>
              </a:rPr>
              <a:t>normal (age-matched</a:t>
            </a:r>
            <a:r>
              <a:rPr lang="en-US" sz="1900" dirty="0" smtClean="0">
                <a:solidFill>
                  <a:srgbClr val="000000"/>
                </a:solidFill>
              </a:rPr>
              <a:t>) adults</a:t>
            </a:r>
          </a:p>
          <a:p>
            <a:pPr>
              <a:buClr>
                <a:srgbClr val="BBE0E3"/>
              </a:buClr>
              <a:buFontTx/>
              <a:buChar char="-"/>
            </a:pPr>
            <a:endParaRPr lang="en-US" sz="1900" dirty="0">
              <a:solidFill>
                <a:srgbClr val="000000"/>
              </a:solidFill>
            </a:endParaRPr>
          </a:p>
          <a:p>
            <a:pPr>
              <a:buClr>
                <a:srgbClr val="BBE0E3"/>
              </a:buClr>
              <a:buFontTx/>
              <a:buChar char="-"/>
            </a:pPr>
            <a:r>
              <a:rPr lang="en-US" sz="1900" dirty="0" smtClean="0">
                <a:solidFill>
                  <a:srgbClr val="000000"/>
                </a:solidFill>
              </a:rPr>
              <a:t>25M </a:t>
            </a:r>
            <a:r>
              <a:rPr lang="en-US" sz="1900" dirty="0">
                <a:solidFill>
                  <a:srgbClr val="000000"/>
                </a:solidFill>
              </a:rPr>
              <a:t>&amp; </a:t>
            </a:r>
            <a:r>
              <a:rPr lang="en-US" sz="1900" dirty="0" smtClean="0">
                <a:solidFill>
                  <a:srgbClr val="000000"/>
                </a:solidFill>
              </a:rPr>
              <a:t>25F </a:t>
            </a:r>
          </a:p>
          <a:p>
            <a:pPr>
              <a:buClr>
                <a:srgbClr val="BBE0E3"/>
              </a:buClr>
              <a:buFontTx/>
              <a:buChar char="-"/>
            </a:pPr>
            <a:endParaRPr lang="en-US" sz="1900" dirty="0">
              <a:solidFill>
                <a:srgbClr val="000000"/>
              </a:solidFill>
            </a:endParaRPr>
          </a:p>
          <a:p>
            <a:pPr>
              <a:buClr>
                <a:srgbClr val="BBE0E3"/>
              </a:buClr>
              <a:buFontTx/>
              <a:buChar char="-"/>
            </a:pPr>
            <a:r>
              <a:rPr lang="en-US" sz="1900" dirty="0" smtClean="0">
                <a:solidFill>
                  <a:srgbClr val="000000"/>
                </a:solidFill>
              </a:rPr>
              <a:t>Age </a:t>
            </a:r>
            <a:r>
              <a:rPr lang="en-US" sz="1900" dirty="0">
                <a:solidFill>
                  <a:srgbClr val="000000"/>
                </a:solidFill>
              </a:rPr>
              <a:t>range 18-</a:t>
            </a:r>
            <a:r>
              <a:rPr lang="en-US" sz="1900" dirty="0" smtClean="0">
                <a:solidFill>
                  <a:srgbClr val="000000"/>
                </a:solidFill>
              </a:rPr>
              <a:t>48 years</a:t>
            </a:r>
          </a:p>
          <a:p>
            <a:pPr>
              <a:buClr>
                <a:srgbClr val="BBE0E3"/>
              </a:buClr>
              <a:buFontTx/>
              <a:buChar char="-"/>
            </a:pPr>
            <a:endParaRPr lang="en-US" sz="1900" dirty="0">
              <a:solidFill>
                <a:srgbClr val="000000"/>
              </a:solidFill>
            </a:endParaRPr>
          </a:p>
          <a:p>
            <a:pPr>
              <a:buClr>
                <a:srgbClr val="BBE0E3"/>
              </a:buClr>
              <a:buFontTx/>
              <a:buChar char="-"/>
            </a:pPr>
            <a:r>
              <a:rPr lang="en-US" sz="1900" dirty="0" smtClean="0">
                <a:solidFill>
                  <a:srgbClr val="000000"/>
                </a:solidFill>
              </a:rPr>
              <a:t>Selected from general population of </a:t>
            </a:r>
            <a:r>
              <a:rPr lang="en-US" sz="1900" smtClean="0">
                <a:solidFill>
                  <a:srgbClr val="000000"/>
                </a:solidFill>
              </a:rPr>
              <a:t>Cambridge (no </a:t>
            </a:r>
            <a:r>
              <a:rPr lang="en-US" sz="1900" dirty="0" smtClean="0">
                <a:solidFill>
                  <a:srgbClr val="000000"/>
                </a:solidFill>
              </a:rPr>
              <a:t>students)</a:t>
            </a:r>
          </a:p>
          <a:p>
            <a:pPr>
              <a:buClr>
                <a:srgbClr val="BBE0E3"/>
              </a:buClr>
              <a:buFontTx/>
              <a:buChar char="-"/>
            </a:pPr>
            <a:endParaRPr lang="en-US" sz="1900" dirty="0">
              <a:solidFill>
                <a:srgbClr val="000000"/>
              </a:solidFill>
            </a:endParaRPr>
          </a:p>
          <a:p>
            <a:pPr>
              <a:buClr>
                <a:srgbClr val="BBE0E3"/>
              </a:buClr>
              <a:buFontTx/>
              <a:buChar char="-"/>
            </a:pPr>
            <a:r>
              <a:rPr lang="en-US" sz="1900" dirty="0" smtClean="0">
                <a:solidFill>
                  <a:srgbClr val="000000"/>
                </a:solidFill>
              </a:rPr>
              <a:t>No history of any psychiatric condition &amp; assumed to have normal IQ</a:t>
            </a:r>
          </a:p>
          <a:p>
            <a:pPr>
              <a:buClr>
                <a:srgbClr val="BBE0E3"/>
              </a:buClr>
              <a:buFontTx/>
              <a:buChar char="-"/>
            </a:pPr>
            <a:endParaRPr lang="en-US" sz="1900" dirty="0">
              <a:solidFill>
                <a:srgbClr val="000000"/>
              </a:solidFill>
            </a:endParaRPr>
          </a:p>
          <a:p>
            <a:pPr marL="36576" indent="0">
              <a:buClr>
                <a:srgbClr val="BBE0E3"/>
              </a:buClr>
              <a:buFont typeface="Wingdings 2"/>
              <a:buNone/>
            </a:pPr>
            <a:endParaRPr lang="en-US" dirty="0">
              <a:solidFill>
                <a:srgbClr val="000000"/>
              </a:solidFill>
            </a:endParaRPr>
          </a:p>
        </p:txBody>
      </p:sp>
      <p:sp>
        <p:nvSpPr>
          <p:cNvPr id="8" name="Content Placeholder 2"/>
          <p:cNvSpPr txBox="1">
            <a:spLocks/>
          </p:cNvSpPr>
          <p:nvPr/>
        </p:nvSpPr>
        <p:spPr>
          <a:xfrm>
            <a:off x="5940425" y="190500"/>
            <a:ext cx="2860675" cy="5572125"/>
          </a:xfrm>
          <a:prstGeom prst="rect">
            <a:avLst/>
          </a:prstGeom>
          <a:ln>
            <a:solidFill>
              <a:schemeClr val="bg1"/>
            </a:solidFill>
          </a:ln>
        </p:spPr>
        <p:txBody>
          <a:bodyPr vert="horz">
            <a:normAutofit fontScale="77500" lnSpcReduction="2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Clr>
                <a:srgbClr val="BBE0E3"/>
              </a:buClr>
              <a:buFont typeface="Wingdings 2"/>
              <a:buNone/>
            </a:pPr>
            <a:r>
              <a:rPr lang="en-US" sz="2500" u="sng" dirty="0">
                <a:solidFill>
                  <a:srgbClr val="000000"/>
                </a:solidFill>
              </a:rPr>
              <a:t>Group </a:t>
            </a:r>
            <a:r>
              <a:rPr lang="en-US" sz="2500" u="sng" dirty="0" smtClean="0">
                <a:solidFill>
                  <a:srgbClr val="000000"/>
                </a:solidFill>
              </a:rPr>
              <a:t>3 </a:t>
            </a:r>
            <a:endParaRPr lang="en-US" sz="2500" u="sng" dirty="0">
              <a:solidFill>
                <a:srgbClr val="000000"/>
              </a:solidFill>
            </a:endParaRPr>
          </a:p>
          <a:p>
            <a:pPr marL="36576" indent="0" algn="ctr">
              <a:buClr>
                <a:srgbClr val="BBE0E3"/>
              </a:buClr>
              <a:buFont typeface="Wingdings 2"/>
              <a:buNone/>
            </a:pPr>
            <a:endParaRPr lang="en-US" sz="2500" u="sng" dirty="0">
              <a:solidFill>
                <a:srgbClr val="000000"/>
              </a:solidFill>
            </a:endParaRPr>
          </a:p>
          <a:p>
            <a:pPr>
              <a:buClr>
                <a:srgbClr val="BBE0E3"/>
              </a:buClr>
              <a:buFontTx/>
              <a:buChar char="-"/>
            </a:pPr>
            <a:r>
              <a:rPr lang="en-US" sz="2500" dirty="0">
                <a:solidFill>
                  <a:srgbClr val="000000"/>
                </a:solidFill>
              </a:rPr>
              <a:t> </a:t>
            </a:r>
            <a:r>
              <a:rPr lang="en-US" sz="2500" dirty="0" smtClean="0">
                <a:solidFill>
                  <a:srgbClr val="000000"/>
                </a:solidFill>
              </a:rPr>
              <a:t>10 </a:t>
            </a:r>
            <a:r>
              <a:rPr lang="en-US" sz="2500" smtClean="0">
                <a:solidFill>
                  <a:srgbClr val="000000"/>
                </a:solidFill>
              </a:rPr>
              <a:t>participants (age-matched</a:t>
            </a:r>
            <a:r>
              <a:rPr lang="en-US" sz="2500" dirty="0">
                <a:solidFill>
                  <a:srgbClr val="000000"/>
                </a:solidFill>
              </a:rPr>
              <a:t>) </a:t>
            </a:r>
            <a:r>
              <a:rPr lang="en-US" sz="2500" dirty="0" smtClean="0">
                <a:solidFill>
                  <a:srgbClr val="000000"/>
                </a:solidFill>
              </a:rPr>
              <a:t>with Tourette's syndrome</a:t>
            </a:r>
            <a:endParaRPr lang="en-US" sz="2500" dirty="0">
              <a:solidFill>
                <a:srgbClr val="000000"/>
              </a:solidFill>
            </a:endParaRPr>
          </a:p>
          <a:p>
            <a:pPr>
              <a:buClr>
                <a:srgbClr val="BBE0E3"/>
              </a:buClr>
              <a:buFontTx/>
              <a:buChar char="-"/>
            </a:pPr>
            <a:endParaRPr lang="en-US" sz="2500" dirty="0">
              <a:solidFill>
                <a:srgbClr val="000000"/>
              </a:solidFill>
            </a:endParaRPr>
          </a:p>
          <a:p>
            <a:pPr>
              <a:buClr>
                <a:srgbClr val="BBE0E3"/>
              </a:buClr>
              <a:buFontTx/>
              <a:buChar char="-"/>
            </a:pPr>
            <a:r>
              <a:rPr lang="en-US" sz="2500" dirty="0">
                <a:solidFill>
                  <a:srgbClr val="000000"/>
                </a:solidFill>
              </a:rPr>
              <a:t>8</a:t>
            </a:r>
            <a:r>
              <a:rPr lang="en-US" sz="2500" dirty="0" smtClean="0">
                <a:solidFill>
                  <a:srgbClr val="000000"/>
                </a:solidFill>
              </a:rPr>
              <a:t>M </a:t>
            </a:r>
            <a:r>
              <a:rPr lang="en-US" sz="2500" dirty="0">
                <a:solidFill>
                  <a:srgbClr val="000000"/>
                </a:solidFill>
              </a:rPr>
              <a:t>&amp; </a:t>
            </a:r>
            <a:r>
              <a:rPr lang="en-US" sz="2500" smtClean="0">
                <a:solidFill>
                  <a:srgbClr val="000000"/>
                </a:solidFill>
              </a:rPr>
              <a:t>2F (mirroring </a:t>
            </a:r>
            <a:r>
              <a:rPr lang="en-US" sz="2500" dirty="0">
                <a:solidFill>
                  <a:srgbClr val="000000"/>
                </a:solidFill>
              </a:rPr>
              <a:t>the sex ratio of group </a:t>
            </a:r>
            <a:r>
              <a:rPr lang="en-US" sz="2500" dirty="0" smtClean="0">
                <a:solidFill>
                  <a:srgbClr val="000000"/>
                </a:solidFill>
              </a:rPr>
              <a:t>1) </a:t>
            </a:r>
            <a:endParaRPr lang="en-US" sz="2500" dirty="0">
              <a:solidFill>
                <a:srgbClr val="000000"/>
              </a:solidFill>
            </a:endParaRPr>
          </a:p>
          <a:p>
            <a:pPr>
              <a:buClr>
                <a:srgbClr val="BBE0E3"/>
              </a:buClr>
              <a:buFontTx/>
              <a:buChar char="-"/>
            </a:pPr>
            <a:endParaRPr lang="en-US" sz="2500" dirty="0">
              <a:solidFill>
                <a:srgbClr val="000000"/>
              </a:solidFill>
            </a:endParaRPr>
          </a:p>
          <a:p>
            <a:pPr>
              <a:buClr>
                <a:srgbClr val="BBE0E3"/>
              </a:buClr>
              <a:buFontTx/>
              <a:buChar char="-"/>
            </a:pPr>
            <a:r>
              <a:rPr lang="en-US" sz="2500" dirty="0">
                <a:solidFill>
                  <a:srgbClr val="000000"/>
                </a:solidFill>
              </a:rPr>
              <a:t>Age range 18-</a:t>
            </a:r>
            <a:r>
              <a:rPr lang="en-US" sz="2500" dirty="0" smtClean="0">
                <a:solidFill>
                  <a:srgbClr val="000000"/>
                </a:solidFill>
              </a:rPr>
              <a:t>47 </a:t>
            </a:r>
            <a:r>
              <a:rPr lang="en-US" sz="2500" dirty="0">
                <a:solidFill>
                  <a:srgbClr val="000000"/>
                </a:solidFill>
              </a:rPr>
              <a:t>years</a:t>
            </a:r>
          </a:p>
          <a:p>
            <a:pPr>
              <a:buClr>
                <a:srgbClr val="BBE0E3"/>
              </a:buClr>
              <a:buFontTx/>
              <a:buChar char="-"/>
            </a:pPr>
            <a:endParaRPr lang="en-US" sz="2500" dirty="0">
              <a:solidFill>
                <a:srgbClr val="000000"/>
              </a:solidFill>
            </a:endParaRPr>
          </a:p>
          <a:p>
            <a:pPr>
              <a:buClr>
                <a:srgbClr val="BBE0E3"/>
              </a:buClr>
              <a:buFontTx/>
              <a:buChar char="-"/>
            </a:pPr>
            <a:r>
              <a:rPr lang="en-US" sz="2500" dirty="0">
                <a:solidFill>
                  <a:srgbClr val="000000"/>
                </a:solidFill>
              </a:rPr>
              <a:t>R</a:t>
            </a:r>
            <a:r>
              <a:rPr lang="en-US" sz="2500" dirty="0" smtClean="0">
                <a:solidFill>
                  <a:srgbClr val="000000"/>
                </a:solidFill>
              </a:rPr>
              <a:t>ecruited </a:t>
            </a:r>
            <a:r>
              <a:rPr lang="en-US" sz="2500" dirty="0">
                <a:solidFill>
                  <a:srgbClr val="000000"/>
                </a:solidFill>
              </a:rPr>
              <a:t>from a referral </a:t>
            </a:r>
            <a:r>
              <a:rPr lang="en-US" sz="2500" dirty="0" err="1">
                <a:solidFill>
                  <a:srgbClr val="000000"/>
                </a:solidFill>
              </a:rPr>
              <a:t>centre</a:t>
            </a:r>
            <a:r>
              <a:rPr lang="en-US" sz="2500" dirty="0">
                <a:solidFill>
                  <a:srgbClr val="000000"/>
                </a:solidFill>
              </a:rPr>
              <a:t> in </a:t>
            </a:r>
            <a:r>
              <a:rPr lang="en-US" sz="2500" dirty="0" smtClean="0">
                <a:solidFill>
                  <a:srgbClr val="000000"/>
                </a:solidFill>
              </a:rPr>
              <a:t>London</a:t>
            </a:r>
          </a:p>
          <a:p>
            <a:pPr>
              <a:buClr>
                <a:srgbClr val="BBE0E3"/>
              </a:buClr>
              <a:buFontTx/>
              <a:buChar char="-"/>
            </a:pPr>
            <a:endParaRPr lang="en-US" sz="2500" dirty="0">
              <a:solidFill>
                <a:srgbClr val="000000"/>
              </a:solidFill>
            </a:endParaRPr>
          </a:p>
          <a:p>
            <a:pPr>
              <a:buClr>
                <a:srgbClr val="BBE0E3"/>
              </a:buClr>
              <a:buFontTx/>
              <a:buChar char="-"/>
            </a:pPr>
            <a:r>
              <a:rPr lang="en-US" sz="2500" dirty="0">
                <a:solidFill>
                  <a:srgbClr val="000000"/>
                </a:solidFill>
              </a:rPr>
              <a:t>N</a:t>
            </a:r>
            <a:r>
              <a:rPr lang="en-US" sz="2500" dirty="0" smtClean="0">
                <a:solidFill>
                  <a:srgbClr val="000000"/>
                </a:solidFill>
              </a:rPr>
              <a:t>ormal </a:t>
            </a:r>
            <a:r>
              <a:rPr lang="en-US" sz="2500" dirty="0">
                <a:solidFill>
                  <a:srgbClr val="000000"/>
                </a:solidFill>
              </a:rPr>
              <a:t>IQ</a:t>
            </a:r>
          </a:p>
          <a:p>
            <a:pPr marL="36576" indent="0">
              <a:buClr>
                <a:srgbClr val="BBE0E3"/>
              </a:buClr>
              <a:buFont typeface="Wingdings 2"/>
              <a:buNone/>
            </a:pPr>
            <a:endParaRPr lang="en-US" dirty="0">
              <a:solidFill>
                <a:srgbClr val="000000"/>
              </a:solidFill>
            </a:endParaRPr>
          </a:p>
        </p:txBody>
      </p:sp>
      <p:sp>
        <p:nvSpPr>
          <p:cNvPr id="10" name="Title 1"/>
          <p:cNvSpPr>
            <a:spLocks noGrp="1"/>
          </p:cNvSpPr>
          <p:nvPr>
            <p:ph type="title"/>
          </p:nvPr>
        </p:nvSpPr>
        <p:spPr>
          <a:xfrm>
            <a:off x="219074" y="5921374"/>
            <a:ext cx="8582025" cy="746125"/>
          </a:xfrm>
          <a:solidFill>
            <a:srgbClr val="FFFF00"/>
          </a:solidFill>
          <a:ln>
            <a:solidFill>
              <a:schemeClr val="bg1"/>
            </a:solidFill>
          </a:ln>
        </p:spPr>
        <p:txBody>
          <a:bodyPr>
            <a:normAutofit/>
          </a:bodyPr>
          <a:lstStyle/>
          <a:p>
            <a:r>
              <a:rPr lang="en-US" sz="2000" dirty="0" smtClean="0">
                <a:solidFill>
                  <a:schemeClr val="tx1"/>
                </a:solidFill>
              </a:rPr>
              <a:t>Was the sample representative of all people with Autism? How does this affect the conclusions that can be drawn?</a:t>
            </a:r>
            <a:endParaRPr lang="en-US" sz="2000" dirty="0">
              <a:solidFill>
                <a:schemeClr val="tx1"/>
              </a:solidFill>
            </a:endParaRPr>
          </a:p>
        </p:txBody>
      </p:sp>
      <p:pic>
        <p:nvPicPr>
          <p:cNvPr id="11" name="Picture 10"/>
          <p:cNvPicPr>
            <a:picLocks noChangeAspect="1"/>
          </p:cNvPicPr>
          <p:nvPr/>
        </p:nvPicPr>
        <p:blipFill>
          <a:blip r:embed="rId2"/>
          <a:stretch>
            <a:fillRect/>
          </a:stretch>
        </p:blipFill>
        <p:spPr>
          <a:xfrm>
            <a:off x="8044266" y="5026196"/>
            <a:ext cx="733156" cy="736429"/>
          </a:xfrm>
          <a:prstGeom prst="rect">
            <a:avLst/>
          </a:prstGeom>
        </p:spPr>
      </p:pic>
    </p:spTree>
    <p:extLst>
      <p:ext uri="{BB962C8B-B14F-4D97-AF65-F5344CB8AC3E}">
        <p14:creationId xmlns:p14="http://schemas.microsoft.com/office/powerpoint/2010/main" val="3270905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9" name="Object 4"/>
          <p:cNvGraphicFramePr>
            <a:graphicFrameLocks noChangeAspect="1"/>
          </p:cNvGraphicFramePr>
          <p:nvPr>
            <p:extLst>
              <p:ext uri="{D42A27DB-BD31-4B8C-83A1-F6EECF244321}">
                <p14:modId xmlns:p14="http://schemas.microsoft.com/office/powerpoint/2010/main" val="1247708707"/>
              </p:ext>
            </p:extLst>
          </p:nvPr>
        </p:nvGraphicFramePr>
        <p:xfrm>
          <a:off x="1080790" y="1268761"/>
          <a:ext cx="6982420" cy="3405514"/>
        </p:xfrm>
        <a:graphic>
          <a:graphicData uri="http://schemas.openxmlformats.org/presentationml/2006/ole">
            <mc:AlternateContent xmlns:mc="http://schemas.openxmlformats.org/markup-compatibility/2006">
              <mc:Choice xmlns:v="urn:schemas-microsoft-com:vml" Requires="v">
                <p:oleObj spid="_x0000_s4203" name="Bitmap Image" r:id="rId4" imgW="1914286" imgH="933580" progId="Paint.Picture">
                  <p:embed/>
                </p:oleObj>
              </mc:Choice>
              <mc:Fallback>
                <p:oleObj name="Bitmap Image" r:id="rId4" imgW="1914286" imgH="93358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790" y="1268761"/>
                        <a:ext cx="6982420" cy="3405514"/>
                      </a:xfrm>
                      <a:prstGeom prst="rect">
                        <a:avLst/>
                      </a:prstGeom>
                      <a:noFill/>
                      <a:ln>
                        <a:noFill/>
                      </a:ln>
                      <a:effectLst/>
                    </p:spPr>
                  </p:pic>
                </p:oleObj>
              </mc:Fallback>
            </mc:AlternateContent>
          </a:graphicData>
        </a:graphic>
      </p:graphicFrame>
      <p:sp>
        <p:nvSpPr>
          <p:cNvPr id="4100" name="Text Box 5"/>
          <p:cNvSpPr txBox="1">
            <a:spLocks noChangeArrowheads="1"/>
          </p:cNvSpPr>
          <p:nvPr/>
        </p:nvSpPr>
        <p:spPr bwMode="auto">
          <a:xfrm>
            <a:off x="762000" y="5084763"/>
            <a:ext cx="7620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r>
              <a:rPr lang="en-GB" altLang="en-US" sz="3200" dirty="0">
                <a:solidFill>
                  <a:schemeClr val="tx1"/>
                </a:solidFill>
              </a:rPr>
              <a:t>Which word best describes what this person is thinking or feeling</a:t>
            </a:r>
          </a:p>
          <a:p>
            <a:pPr algn="ctr">
              <a:spcBef>
                <a:spcPct val="50000"/>
              </a:spcBef>
              <a:buFontTx/>
              <a:buNone/>
            </a:pPr>
            <a:r>
              <a:rPr lang="en-GB" altLang="en-US" sz="3200" b="1" u="sng" dirty="0">
                <a:solidFill>
                  <a:schemeClr val="tx1"/>
                </a:solidFill>
              </a:rPr>
              <a:t>Concerned</a:t>
            </a:r>
            <a:r>
              <a:rPr lang="en-GB" altLang="en-US" sz="3200" dirty="0">
                <a:solidFill>
                  <a:schemeClr val="tx1"/>
                </a:solidFill>
              </a:rPr>
              <a:t> or </a:t>
            </a:r>
            <a:r>
              <a:rPr lang="en-GB" altLang="en-US" sz="3200" b="1" u="sng" dirty="0">
                <a:solidFill>
                  <a:schemeClr val="tx1"/>
                </a:solidFill>
              </a:rPr>
              <a:t>Unconcerned</a:t>
            </a:r>
            <a:endParaRPr lang="en-GB" altLang="en-US" sz="2800" b="1" u="sng" dirty="0">
              <a:solidFill>
                <a:schemeClr val="tx1"/>
              </a:solidFill>
              <a:latin typeface="Times New Roman" pitchFamily="18" charset="0"/>
            </a:endParaRPr>
          </a:p>
        </p:txBody>
      </p:sp>
      <p:sp>
        <p:nvSpPr>
          <p:cNvPr id="7" name="Rectangle 10"/>
          <p:cNvSpPr txBox="1">
            <a:spLocks noChangeArrowheads="1"/>
          </p:cNvSpPr>
          <p:nvPr/>
        </p:nvSpPr>
        <p:spPr bwMode="auto">
          <a:xfrm>
            <a:off x="0" y="1"/>
            <a:ext cx="9144000" cy="126876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spcBef>
                <a:spcPct val="0"/>
              </a:spcBef>
              <a:spcAft>
                <a:spcPct val="0"/>
              </a:spcAft>
              <a:defRPr sz="4400">
                <a:solidFill>
                  <a:srgbClr val="E89D00"/>
                </a:solidFill>
                <a:latin typeface="+mj-lt"/>
                <a:ea typeface="+mj-ea"/>
                <a:cs typeface="+mj-cs"/>
              </a:defRPr>
            </a:lvl1pPr>
            <a:lvl2pPr algn="l" rtl="0" eaLnBrk="0" fontAlgn="base" hangingPunct="0">
              <a:spcBef>
                <a:spcPct val="0"/>
              </a:spcBef>
              <a:spcAft>
                <a:spcPct val="0"/>
              </a:spcAft>
              <a:defRPr sz="4400">
                <a:solidFill>
                  <a:srgbClr val="E89D00"/>
                </a:solidFill>
                <a:latin typeface="Arial" charset="0"/>
              </a:defRPr>
            </a:lvl2pPr>
            <a:lvl3pPr algn="l" rtl="0" eaLnBrk="0" fontAlgn="base" hangingPunct="0">
              <a:spcBef>
                <a:spcPct val="0"/>
              </a:spcBef>
              <a:spcAft>
                <a:spcPct val="0"/>
              </a:spcAft>
              <a:defRPr sz="4400">
                <a:solidFill>
                  <a:srgbClr val="E89D00"/>
                </a:solidFill>
                <a:latin typeface="Arial" charset="0"/>
              </a:defRPr>
            </a:lvl3pPr>
            <a:lvl4pPr algn="l" rtl="0" eaLnBrk="0" fontAlgn="base" hangingPunct="0">
              <a:spcBef>
                <a:spcPct val="0"/>
              </a:spcBef>
              <a:spcAft>
                <a:spcPct val="0"/>
              </a:spcAft>
              <a:defRPr sz="4400">
                <a:solidFill>
                  <a:srgbClr val="E89D00"/>
                </a:solidFill>
                <a:latin typeface="Arial" charset="0"/>
              </a:defRPr>
            </a:lvl4pPr>
            <a:lvl5pPr algn="l" rtl="0" eaLnBrk="0" fontAlgn="base" hangingPunct="0">
              <a:spcBef>
                <a:spcPct val="0"/>
              </a:spcBef>
              <a:spcAft>
                <a:spcPct val="0"/>
              </a:spcAft>
              <a:defRPr sz="4400">
                <a:solidFill>
                  <a:srgbClr val="E89D00"/>
                </a:solidFill>
                <a:latin typeface="Arial" charset="0"/>
              </a:defRPr>
            </a:lvl5pPr>
            <a:lvl6pPr marL="457200" algn="l" rtl="0" fontAlgn="base">
              <a:spcBef>
                <a:spcPct val="0"/>
              </a:spcBef>
              <a:spcAft>
                <a:spcPct val="0"/>
              </a:spcAft>
              <a:defRPr sz="4400">
                <a:solidFill>
                  <a:srgbClr val="E89D00"/>
                </a:solidFill>
                <a:latin typeface="Arial" charset="0"/>
              </a:defRPr>
            </a:lvl6pPr>
            <a:lvl7pPr marL="914400" algn="l" rtl="0" fontAlgn="base">
              <a:spcBef>
                <a:spcPct val="0"/>
              </a:spcBef>
              <a:spcAft>
                <a:spcPct val="0"/>
              </a:spcAft>
              <a:defRPr sz="4400">
                <a:solidFill>
                  <a:srgbClr val="E89D00"/>
                </a:solidFill>
                <a:latin typeface="Arial" charset="0"/>
              </a:defRPr>
            </a:lvl7pPr>
            <a:lvl8pPr marL="1371600" algn="l" rtl="0" fontAlgn="base">
              <a:spcBef>
                <a:spcPct val="0"/>
              </a:spcBef>
              <a:spcAft>
                <a:spcPct val="0"/>
              </a:spcAft>
              <a:defRPr sz="4400">
                <a:solidFill>
                  <a:srgbClr val="E89D00"/>
                </a:solidFill>
                <a:latin typeface="Arial" charset="0"/>
              </a:defRPr>
            </a:lvl8pPr>
            <a:lvl9pPr marL="1828800" algn="l" rtl="0" fontAlgn="base">
              <a:spcBef>
                <a:spcPct val="0"/>
              </a:spcBef>
              <a:spcAft>
                <a:spcPct val="0"/>
              </a:spcAft>
              <a:defRPr sz="4400">
                <a:solidFill>
                  <a:srgbClr val="E89D00"/>
                </a:solidFill>
                <a:latin typeface="Arial" charset="0"/>
              </a:defRPr>
            </a:lvl9pPr>
          </a:lstStyle>
          <a:p>
            <a:pPr algn="ctr" eaLnBrk="1" hangingPunct="1">
              <a:defRPr/>
            </a:pPr>
            <a:r>
              <a:rPr lang="en-GB" altLang="en-US" sz="4000" kern="0" dirty="0" smtClean="0">
                <a:solidFill>
                  <a:schemeClr val="tx1"/>
                </a:solidFill>
              </a:rPr>
              <a:t>Baron Cohen et al (1997)</a:t>
            </a:r>
            <a:br>
              <a:rPr lang="en-GB" altLang="en-US" sz="4000" kern="0" dirty="0" smtClean="0">
                <a:solidFill>
                  <a:schemeClr val="tx1"/>
                </a:solidFill>
              </a:rPr>
            </a:br>
            <a:r>
              <a:rPr lang="en-GB" altLang="en-US" sz="4000" kern="0" dirty="0" smtClean="0">
                <a:solidFill>
                  <a:schemeClr val="tx1"/>
                </a:solidFill>
              </a:rPr>
              <a:t>Reading Minds: The eye task</a:t>
            </a:r>
          </a:p>
        </p:txBody>
      </p:sp>
    </p:spTree>
    <p:extLst>
      <p:ext uri="{BB962C8B-B14F-4D97-AF65-F5344CB8AC3E}">
        <p14:creationId xmlns:p14="http://schemas.microsoft.com/office/powerpoint/2010/main" val="1702428770"/>
      </p:ext>
    </p:extLst>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6" y="1143000"/>
            <a:ext cx="8229600" cy="4525963"/>
          </a:xfrm>
        </p:spPr>
        <p:txBody>
          <a:bodyPr>
            <a:normAutofit/>
          </a:bodyPr>
          <a:lstStyle/>
          <a:p>
            <a:pPr marL="0" indent="0">
              <a:buNone/>
            </a:pPr>
            <a:r>
              <a:rPr lang="en-US" sz="7200" dirty="0" smtClean="0"/>
              <a:t>Outline </a:t>
            </a:r>
            <a:r>
              <a:rPr lang="en-US" sz="7200" dirty="0"/>
              <a:t>two of the ways the participants were tested</a:t>
            </a:r>
            <a:r>
              <a:rPr lang="en-US" sz="7200" dirty="0" smtClean="0"/>
              <a:t>. [</a:t>
            </a:r>
            <a:r>
              <a:rPr lang="en-US" sz="7200" dirty="0"/>
              <a:t>4] </a:t>
            </a:r>
          </a:p>
          <a:p>
            <a:endParaRPr lang="en-US" dirty="0"/>
          </a:p>
        </p:txBody>
      </p:sp>
      <p:sp>
        <p:nvSpPr>
          <p:cNvPr id="4"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Past Paper and Exam Style Questions: Paper 2 section A (May 2012</a:t>
            </a:r>
            <a:endParaRPr lang="en-US" sz="3600" dirty="0">
              <a:solidFill>
                <a:schemeClr val="accent4"/>
              </a:solidFill>
            </a:endParaRPr>
          </a:p>
        </p:txBody>
      </p:sp>
      <p:sp>
        <p:nvSpPr>
          <p:cNvPr id="5" name="Explosion 2 4"/>
          <p:cNvSpPr/>
          <p:nvPr/>
        </p:nvSpPr>
        <p:spPr>
          <a:xfrm>
            <a:off x="5458183" y="4264718"/>
            <a:ext cx="3240360" cy="252028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Page 11</a:t>
            </a:r>
            <a:endParaRPr lang="en-GB" sz="3600" dirty="0"/>
          </a:p>
        </p:txBody>
      </p:sp>
    </p:spTree>
    <p:extLst>
      <p:ext uri="{BB962C8B-B14F-4D97-AF65-F5344CB8AC3E}">
        <p14:creationId xmlns:p14="http://schemas.microsoft.com/office/powerpoint/2010/main" val="41990021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4" name="Rectangle 6"/>
          <p:cNvSpPr>
            <a:spLocks noGrp="1" noChangeArrowheads="1"/>
          </p:cNvSpPr>
          <p:nvPr>
            <p:ph type="body" idx="1"/>
          </p:nvPr>
        </p:nvSpPr>
        <p:spPr>
          <a:xfrm>
            <a:off x="0" y="1143001"/>
            <a:ext cx="8892480" cy="5715000"/>
          </a:xfrm>
        </p:spPr>
        <p:txBody>
          <a:bodyPr/>
          <a:lstStyle/>
          <a:p>
            <a:pPr eaLnBrk="1" hangingPunct="1"/>
            <a:r>
              <a:rPr lang="en-US" altLang="en-US" sz="4400" dirty="0" smtClean="0"/>
              <a:t>The ‘eyes task’ procedure:</a:t>
            </a:r>
          </a:p>
          <a:p>
            <a:pPr eaLnBrk="1" hangingPunct="1"/>
            <a:r>
              <a:rPr lang="en-US" altLang="en-US" sz="4400" dirty="0" smtClean="0"/>
              <a:t>25 photos of eyes</a:t>
            </a:r>
          </a:p>
          <a:p>
            <a:pPr eaLnBrk="1" hangingPunct="1"/>
            <a:r>
              <a:rPr lang="en-US" altLang="en-US" sz="4400" dirty="0" smtClean="0"/>
              <a:t>each 15 x 10cm black and white</a:t>
            </a:r>
          </a:p>
          <a:p>
            <a:pPr eaLnBrk="1" hangingPunct="1"/>
            <a:r>
              <a:rPr lang="en-US" altLang="en-US" sz="4400" dirty="0" smtClean="0"/>
              <a:t>each photo shown for 3 seconds</a:t>
            </a:r>
          </a:p>
          <a:p>
            <a:pPr eaLnBrk="1" hangingPunct="1"/>
            <a:r>
              <a:rPr lang="en-US" altLang="en-US" sz="4400" dirty="0" smtClean="0"/>
              <a:t>forced choice question</a:t>
            </a:r>
          </a:p>
          <a:p>
            <a:pPr eaLnBrk="1" hangingPunct="1"/>
            <a:r>
              <a:rPr lang="en-US" altLang="en-US" sz="4400" dirty="0" smtClean="0"/>
              <a:t>tested individually in quiet room</a:t>
            </a:r>
          </a:p>
        </p:txBody>
      </p:sp>
      <p:sp>
        <p:nvSpPr>
          <p:cNvPr id="10243" name="Text Box 4"/>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5"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Procedure</a:t>
            </a:r>
            <a:endParaRPr lang="en-US" sz="3600" dirty="0">
              <a:solidFill>
                <a:schemeClr val="accent4"/>
              </a:solidFill>
            </a:endParaRPr>
          </a:p>
        </p:txBody>
      </p:sp>
    </p:spTree>
    <p:extLst>
      <p:ext uri="{BB962C8B-B14F-4D97-AF65-F5344CB8AC3E}">
        <p14:creationId xmlns:p14="http://schemas.microsoft.com/office/powerpoint/2010/main" val="9444707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 calcmode="lin" valueType="num">
                                      <p:cBhvr additive="base">
                                        <p:cTn id="7" dur="500" fill="hold"/>
                                        <p:tgtEl>
                                          <p:spTgt spid="122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4">
                                            <p:txEl>
                                              <p:pRg st="1" end="1"/>
                                            </p:txEl>
                                          </p:spTgt>
                                        </p:tgtEl>
                                        <p:attrNameLst>
                                          <p:attrName>style.visibility</p:attrName>
                                        </p:attrNameLst>
                                      </p:cBhvr>
                                      <p:to>
                                        <p:strVal val="visible"/>
                                      </p:to>
                                    </p:set>
                                    <p:anim calcmode="lin" valueType="num">
                                      <p:cBhvr additive="base">
                                        <p:cTn id="13" dur="500" fill="hold"/>
                                        <p:tgtEl>
                                          <p:spTgt spid="122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4">
                                            <p:txEl>
                                              <p:pRg st="2" end="2"/>
                                            </p:txEl>
                                          </p:spTgt>
                                        </p:tgtEl>
                                        <p:attrNameLst>
                                          <p:attrName>style.visibility</p:attrName>
                                        </p:attrNameLst>
                                      </p:cBhvr>
                                      <p:to>
                                        <p:strVal val="visible"/>
                                      </p:to>
                                    </p:set>
                                    <p:anim calcmode="lin" valueType="num">
                                      <p:cBhvr additive="base">
                                        <p:cTn id="19" dur="500" fill="hold"/>
                                        <p:tgtEl>
                                          <p:spTgt spid="1229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4">
                                            <p:txEl>
                                              <p:pRg st="3" end="3"/>
                                            </p:txEl>
                                          </p:spTgt>
                                        </p:tgtEl>
                                        <p:attrNameLst>
                                          <p:attrName>style.visibility</p:attrName>
                                        </p:attrNameLst>
                                      </p:cBhvr>
                                      <p:to>
                                        <p:strVal val="visible"/>
                                      </p:to>
                                    </p:set>
                                    <p:anim calcmode="lin" valueType="num">
                                      <p:cBhvr additive="base">
                                        <p:cTn id="25" dur="500" fill="hold"/>
                                        <p:tgtEl>
                                          <p:spTgt spid="1229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4">
                                            <p:txEl>
                                              <p:pRg st="4" end="4"/>
                                            </p:txEl>
                                          </p:spTgt>
                                        </p:tgtEl>
                                        <p:attrNameLst>
                                          <p:attrName>style.visibility</p:attrName>
                                        </p:attrNameLst>
                                      </p:cBhvr>
                                      <p:to>
                                        <p:strVal val="visible"/>
                                      </p:to>
                                    </p:set>
                                    <p:anim calcmode="lin" valueType="num">
                                      <p:cBhvr additive="base">
                                        <p:cTn id="31" dur="500" fill="hold"/>
                                        <p:tgtEl>
                                          <p:spTgt spid="1229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294">
                                            <p:txEl>
                                              <p:pRg st="5" end="5"/>
                                            </p:txEl>
                                          </p:spTgt>
                                        </p:tgtEl>
                                        <p:attrNameLst>
                                          <p:attrName>style.visibility</p:attrName>
                                        </p:attrNameLst>
                                      </p:cBhvr>
                                      <p:to>
                                        <p:strVal val="visible"/>
                                      </p:to>
                                    </p:set>
                                    <p:anim calcmode="lin" valueType="num">
                                      <p:cBhvr additive="base">
                                        <p:cTn id="37" dur="500" fill="hold"/>
                                        <p:tgtEl>
                                          <p:spTgt spid="1229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29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9"/>
          <p:cNvSpPr>
            <a:spLocks noGrp="1" noChangeArrowheads="1"/>
          </p:cNvSpPr>
          <p:nvPr>
            <p:ph type="body" idx="1"/>
          </p:nvPr>
        </p:nvSpPr>
        <p:spPr>
          <a:xfrm>
            <a:off x="0" y="1143001"/>
            <a:ext cx="9144000" cy="5715000"/>
          </a:xfrm>
        </p:spPr>
        <p:txBody>
          <a:bodyPr/>
          <a:lstStyle/>
          <a:p>
            <a:pPr eaLnBrk="1" hangingPunct="1">
              <a:tabLst>
                <a:tab pos="2865438" algn="l"/>
              </a:tabLst>
            </a:pPr>
            <a:r>
              <a:rPr lang="en-GB" altLang="en-US" sz="3200" dirty="0" smtClean="0">
                <a:solidFill>
                  <a:schemeClr val="accent4"/>
                </a:solidFill>
              </a:rPr>
              <a:t>Forced choice ‘eye task’ questions</a:t>
            </a:r>
          </a:p>
          <a:p>
            <a:pPr marL="0" indent="0" eaLnBrk="1" hangingPunct="1">
              <a:buNone/>
              <a:tabLst>
                <a:tab pos="2865438" algn="l"/>
              </a:tabLst>
            </a:pPr>
            <a:r>
              <a:rPr lang="en-GB" altLang="en-US" sz="3200" dirty="0" smtClean="0">
                <a:solidFill>
                  <a:schemeClr val="accent4"/>
                </a:solidFill>
              </a:rPr>
              <a:t>Examples </a:t>
            </a:r>
          </a:p>
          <a:p>
            <a:pPr eaLnBrk="1" hangingPunct="1">
              <a:tabLst>
                <a:tab pos="2865438" algn="l"/>
              </a:tabLst>
            </a:pPr>
            <a:r>
              <a:rPr lang="en-GB" altLang="en-US" sz="3200" b="1" dirty="0" smtClean="0">
                <a:solidFill>
                  <a:schemeClr val="accent4"/>
                </a:solidFill>
              </a:rPr>
              <a:t>Target</a:t>
            </a:r>
            <a:r>
              <a:rPr lang="en-GB" altLang="en-US" sz="3200" dirty="0" smtClean="0">
                <a:solidFill>
                  <a:schemeClr val="accent4"/>
                </a:solidFill>
              </a:rPr>
              <a:t>	</a:t>
            </a:r>
            <a:r>
              <a:rPr lang="en-GB" altLang="en-US" sz="3200" b="1" dirty="0" smtClean="0">
                <a:solidFill>
                  <a:schemeClr val="accent4"/>
                </a:solidFill>
              </a:rPr>
              <a:t>Foil</a:t>
            </a:r>
          </a:p>
          <a:p>
            <a:pPr eaLnBrk="1" hangingPunct="1">
              <a:buFontTx/>
              <a:buNone/>
              <a:tabLst>
                <a:tab pos="2865438" algn="l"/>
              </a:tabLst>
            </a:pPr>
            <a:r>
              <a:rPr lang="en-GB" altLang="en-US" sz="3200" dirty="0" smtClean="0">
                <a:solidFill>
                  <a:schemeClr val="accent4"/>
                </a:solidFill>
              </a:rPr>
              <a:t>   attraction 	worried</a:t>
            </a:r>
          </a:p>
          <a:p>
            <a:pPr eaLnBrk="1" hangingPunct="1">
              <a:buFontTx/>
              <a:buNone/>
              <a:tabLst>
                <a:tab pos="2865438" algn="l"/>
              </a:tabLst>
            </a:pPr>
            <a:r>
              <a:rPr lang="en-GB" altLang="en-US" sz="3200" dirty="0" smtClean="0">
                <a:solidFill>
                  <a:schemeClr val="accent4"/>
                </a:solidFill>
              </a:rPr>
              <a:t>   friendly 	hostile</a:t>
            </a:r>
          </a:p>
          <a:p>
            <a:pPr eaLnBrk="1" hangingPunct="1">
              <a:buFontTx/>
              <a:buNone/>
              <a:tabLst>
                <a:tab pos="2865438" algn="l"/>
              </a:tabLst>
            </a:pPr>
            <a:r>
              <a:rPr lang="en-GB" altLang="en-US" sz="3200" dirty="0" smtClean="0">
                <a:solidFill>
                  <a:schemeClr val="accent4"/>
                </a:solidFill>
              </a:rPr>
              <a:t>   calm	anxious</a:t>
            </a:r>
          </a:p>
          <a:p>
            <a:pPr eaLnBrk="1" hangingPunct="1">
              <a:buFontTx/>
              <a:buNone/>
              <a:tabLst>
                <a:tab pos="2865438" algn="l"/>
              </a:tabLst>
            </a:pPr>
            <a:endParaRPr lang="en-GB" altLang="en-US" sz="3200" dirty="0" smtClean="0">
              <a:solidFill>
                <a:schemeClr val="accent4"/>
              </a:solidFill>
            </a:endParaRPr>
          </a:p>
          <a:p>
            <a:pPr marL="0" indent="0" eaLnBrk="1" hangingPunct="1">
              <a:buNone/>
              <a:tabLst>
                <a:tab pos="2865438" algn="l"/>
              </a:tabLst>
            </a:pPr>
            <a:r>
              <a:rPr lang="en-GB" altLang="en-US" sz="3200" dirty="0" smtClean="0">
                <a:solidFill>
                  <a:schemeClr val="accent4"/>
                </a:solidFill>
              </a:rPr>
              <a:t>The </a:t>
            </a:r>
            <a:r>
              <a:rPr lang="en-GB" altLang="en-US" sz="3200" b="1" u="sng" dirty="0" smtClean="0">
                <a:solidFill>
                  <a:schemeClr val="accent4"/>
                </a:solidFill>
              </a:rPr>
              <a:t>target</a:t>
            </a:r>
            <a:r>
              <a:rPr lang="en-GB" altLang="en-US" sz="3200" dirty="0" smtClean="0">
                <a:solidFill>
                  <a:schemeClr val="accent4"/>
                </a:solidFill>
              </a:rPr>
              <a:t> is the correct answer presented randomised both left and right</a:t>
            </a:r>
          </a:p>
          <a:p>
            <a:pPr eaLnBrk="1" hangingPunct="1">
              <a:tabLst>
                <a:tab pos="2865438" algn="l"/>
              </a:tabLst>
            </a:pPr>
            <a:endParaRPr lang="en-GB" altLang="en-US" sz="2600" dirty="0" smtClean="0">
              <a:solidFill>
                <a:schemeClr val="accent4"/>
              </a:solidFill>
            </a:endParaRPr>
          </a:p>
        </p:txBody>
      </p:sp>
      <p:sp>
        <p:nvSpPr>
          <p:cNvPr id="13315"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3316"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Procedure</a:t>
            </a:r>
            <a:endParaRPr lang="en-US" sz="3600" dirty="0">
              <a:solidFill>
                <a:schemeClr val="accent4"/>
              </a:solidFill>
            </a:endParaRPr>
          </a:p>
        </p:txBody>
      </p:sp>
    </p:spTree>
    <p:extLst>
      <p:ext uri="{BB962C8B-B14F-4D97-AF65-F5344CB8AC3E}">
        <p14:creationId xmlns:p14="http://schemas.microsoft.com/office/powerpoint/2010/main" val="867394416"/>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body" idx="1"/>
          </p:nvPr>
        </p:nvSpPr>
        <p:spPr>
          <a:xfrm>
            <a:off x="0" y="1143000"/>
            <a:ext cx="9144000" cy="5715000"/>
          </a:xfrm>
        </p:spPr>
        <p:txBody>
          <a:bodyPr/>
          <a:lstStyle/>
          <a:p>
            <a:pPr eaLnBrk="1" hangingPunct="1"/>
            <a:r>
              <a:rPr lang="en-GB" altLang="en-US" sz="3600" dirty="0" smtClean="0">
                <a:solidFill>
                  <a:schemeClr val="accent4"/>
                </a:solidFill>
              </a:rPr>
              <a:t>How was the ‘eye task’ created</a:t>
            </a:r>
          </a:p>
          <a:p>
            <a:pPr eaLnBrk="1" hangingPunct="1"/>
            <a:r>
              <a:rPr lang="en-GB" altLang="en-US" sz="3600" dirty="0" smtClean="0">
                <a:solidFill>
                  <a:schemeClr val="accent4"/>
                </a:solidFill>
              </a:rPr>
              <a:t>Magazine photos selected </a:t>
            </a:r>
          </a:p>
          <a:p>
            <a:pPr eaLnBrk="1" hangingPunct="1"/>
            <a:r>
              <a:rPr lang="en-GB" altLang="en-US" sz="3600" dirty="0" smtClean="0">
                <a:solidFill>
                  <a:schemeClr val="accent4"/>
                </a:solidFill>
              </a:rPr>
              <a:t>4 judges generated the target words</a:t>
            </a:r>
          </a:p>
          <a:p>
            <a:pPr eaLnBrk="1" hangingPunct="1"/>
            <a:r>
              <a:rPr lang="en-GB" altLang="en-US" sz="3600" b="1" dirty="0" smtClean="0">
                <a:solidFill>
                  <a:schemeClr val="accent4"/>
                </a:solidFill>
              </a:rPr>
              <a:t>Target</a:t>
            </a:r>
            <a:r>
              <a:rPr lang="en-GB" altLang="en-US" sz="3600" dirty="0" smtClean="0">
                <a:solidFill>
                  <a:schemeClr val="accent4"/>
                </a:solidFill>
              </a:rPr>
              <a:t>	    </a:t>
            </a:r>
            <a:r>
              <a:rPr lang="en-GB" altLang="en-US" sz="3600" b="1" dirty="0" smtClean="0">
                <a:solidFill>
                  <a:schemeClr val="accent4"/>
                </a:solidFill>
              </a:rPr>
              <a:t>Foil</a:t>
            </a:r>
          </a:p>
          <a:p>
            <a:pPr eaLnBrk="1" hangingPunct="1">
              <a:buFontTx/>
              <a:buNone/>
            </a:pPr>
            <a:r>
              <a:rPr lang="en-GB" altLang="en-US" sz="3600" dirty="0" smtClean="0">
                <a:solidFill>
                  <a:schemeClr val="accent4"/>
                </a:solidFill>
              </a:rPr>
              <a:t>   calm	anxious</a:t>
            </a:r>
          </a:p>
          <a:p>
            <a:pPr eaLnBrk="1" hangingPunct="1"/>
            <a:r>
              <a:rPr lang="en-GB" altLang="en-US" sz="3600" dirty="0" smtClean="0">
                <a:solidFill>
                  <a:schemeClr val="accent4"/>
                </a:solidFill>
              </a:rPr>
              <a:t>The </a:t>
            </a:r>
            <a:r>
              <a:rPr lang="en-GB" altLang="en-US" sz="3600" b="1" u="sng" dirty="0" smtClean="0">
                <a:solidFill>
                  <a:schemeClr val="accent4"/>
                </a:solidFill>
              </a:rPr>
              <a:t>target</a:t>
            </a:r>
            <a:r>
              <a:rPr lang="en-GB" altLang="en-US" sz="3600" dirty="0" smtClean="0">
                <a:solidFill>
                  <a:schemeClr val="accent4"/>
                </a:solidFill>
              </a:rPr>
              <a:t> is the correct answer the FOIL is the opposite </a:t>
            </a:r>
          </a:p>
          <a:p>
            <a:pPr eaLnBrk="1" hangingPunct="1"/>
            <a:endParaRPr lang="en-GB" altLang="en-US" sz="2600" dirty="0" smtClean="0">
              <a:solidFill>
                <a:schemeClr val="accent4"/>
              </a:solidFill>
            </a:endParaRPr>
          </a:p>
        </p:txBody>
      </p:sp>
      <p:sp>
        <p:nvSpPr>
          <p:cNvPr id="14339"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4340"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Procedure</a:t>
            </a:r>
            <a:endParaRPr lang="en-US" sz="3600" dirty="0">
              <a:solidFill>
                <a:schemeClr val="accent4"/>
              </a:solidFill>
            </a:endParaRPr>
          </a:p>
        </p:txBody>
      </p:sp>
    </p:spTree>
    <p:extLst>
      <p:ext uri="{BB962C8B-B14F-4D97-AF65-F5344CB8AC3E}">
        <p14:creationId xmlns:p14="http://schemas.microsoft.com/office/powerpoint/2010/main" val="344985271"/>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7"/>
          <p:cNvSpPr>
            <a:spLocks noGrp="1" noChangeArrowheads="1"/>
          </p:cNvSpPr>
          <p:nvPr>
            <p:ph type="body" idx="1"/>
          </p:nvPr>
        </p:nvSpPr>
        <p:spPr>
          <a:xfrm>
            <a:off x="0" y="1143001"/>
            <a:ext cx="9144000" cy="5341938"/>
          </a:xfrm>
        </p:spPr>
        <p:txBody>
          <a:bodyPr/>
          <a:lstStyle/>
          <a:p>
            <a:pPr eaLnBrk="1" hangingPunct="1"/>
            <a:r>
              <a:rPr lang="en-GB" altLang="en-US" sz="3600" b="1" u="sng" dirty="0" smtClean="0"/>
              <a:t>Control</a:t>
            </a:r>
            <a:r>
              <a:rPr lang="en-GB" altLang="en-US" sz="3600" dirty="0" smtClean="0"/>
              <a:t> in generating targets &amp; foils (increases its </a:t>
            </a:r>
            <a:r>
              <a:rPr lang="en-GB" altLang="en-US" sz="3600" b="1" u="sng" dirty="0" smtClean="0"/>
              <a:t>internal validity</a:t>
            </a:r>
            <a:r>
              <a:rPr lang="en-GB" altLang="en-US" sz="3600" dirty="0" smtClean="0"/>
              <a:t>) </a:t>
            </a:r>
          </a:p>
          <a:p>
            <a:pPr eaLnBrk="1" hangingPunct="1"/>
            <a:endParaRPr lang="en-GB" altLang="en-US" sz="3600" dirty="0" smtClean="0"/>
          </a:p>
          <a:p>
            <a:pPr eaLnBrk="1" hangingPunct="1"/>
            <a:r>
              <a:rPr lang="en-GB" altLang="en-US" sz="3600" dirty="0" smtClean="0"/>
              <a:t>Eye photos shown to panel of 8 adults who did not know there was a ‘right or wrong’ answer there was 100% agreement with target (</a:t>
            </a:r>
            <a:r>
              <a:rPr lang="en-GB" altLang="en-US" sz="3600" b="1" u="sng" dirty="0" smtClean="0"/>
              <a:t>inter-</a:t>
            </a:r>
            <a:r>
              <a:rPr lang="en-GB" altLang="en-US" sz="3600" b="1" u="sng" dirty="0" err="1" smtClean="0"/>
              <a:t>rater</a:t>
            </a:r>
            <a:r>
              <a:rPr lang="en-GB" altLang="en-US" sz="3600" b="1" u="sng" dirty="0" smtClean="0"/>
              <a:t> reliability</a:t>
            </a:r>
            <a:r>
              <a:rPr lang="en-GB" altLang="en-US" sz="3600" dirty="0" smtClean="0"/>
              <a:t>) </a:t>
            </a:r>
          </a:p>
        </p:txBody>
      </p:sp>
      <p:sp>
        <p:nvSpPr>
          <p:cNvPr id="15363"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5364"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Procedure</a:t>
            </a:r>
            <a:endParaRPr lang="en-US" sz="3600" dirty="0">
              <a:solidFill>
                <a:schemeClr val="accent4"/>
              </a:solidFill>
            </a:endParaRPr>
          </a:p>
        </p:txBody>
      </p:sp>
    </p:spTree>
    <p:extLst>
      <p:ext uri="{BB962C8B-B14F-4D97-AF65-F5344CB8AC3E}">
        <p14:creationId xmlns:p14="http://schemas.microsoft.com/office/powerpoint/2010/main" val="357715976"/>
      </p:ext>
    </p:extLst>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7"/>
          <p:cNvSpPr>
            <a:spLocks noGrp="1" noChangeArrowheads="1"/>
          </p:cNvSpPr>
          <p:nvPr>
            <p:ph type="body" idx="1"/>
          </p:nvPr>
        </p:nvSpPr>
        <p:spPr>
          <a:xfrm>
            <a:off x="0" y="1143001"/>
            <a:ext cx="9144000" cy="5341938"/>
          </a:xfrm>
        </p:spPr>
        <p:txBody>
          <a:bodyPr/>
          <a:lstStyle/>
          <a:p>
            <a:pPr eaLnBrk="1" hangingPunct="1"/>
            <a:r>
              <a:rPr lang="en-GB" altLang="en-US" dirty="0" smtClean="0"/>
              <a:t>Hunt for a picture of a person’s face showing the 1 of the 6 universal emotions: </a:t>
            </a:r>
            <a:r>
              <a:rPr lang="en-GB" dirty="0" smtClean="0"/>
              <a:t>disgust, sadness, happiness, fear, anger, surprise.</a:t>
            </a:r>
            <a:endParaRPr lang="en-GB" altLang="en-US" dirty="0" smtClean="0"/>
          </a:p>
          <a:p>
            <a:pPr eaLnBrk="1" hangingPunct="1"/>
            <a:r>
              <a:rPr lang="en-GB" altLang="en-US" dirty="0" smtClean="0"/>
              <a:t>Crop this to just the eyes, removing hair, nose, etc. Stick this down on the page.</a:t>
            </a:r>
          </a:p>
          <a:p>
            <a:pPr eaLnBrk="1" hangingPunct="1"/>
            <a:r>
              <a:rPr lang="en-GB" altLang="en-US" dirty="0" smtClean="0"/>
              <a:t>As a pair </a:t>
            </a:r>
            <a:r>
              <a:rPr lang="en-GB" altLang="en-US" b="1" dirty="0" smtClean="0"/>
              <a:t>agree</a:t>
            </a:r>
            <a:r>
              <a:rPr lang="en-GB" altLang="en-US" dirty="0" smtClean="0"/>
              <a:t> on which emotion the eyes are showing (the </a:t>
            </a:r>
            <a:r>
              <a:rPr lang="en-GB" altLang="en-US" b="1" dirty="0" smtClean="0"/>
              <a:t>target</a:t>
            </a:r>
            <a:r>
              <a:rPr lang="en-GB" altLang="en-US" dirty="0" smtClean="0"/>
              <a:t> word).</a:t>
            </a:r>
          </a:p>
          <a:p>
            <a:pPr eaLnBrk="1" hangingPunct="1"/>
            <a:r>
              <a:rPr lang="en-GB" altLang="en-US" dirty="0" smtClean="0"/>
              <a:t>Add in a ‘</a:t>
            </a:r>
            <a:r>
              <a:rPr lang="en-GB" altLang="en-US" b="1" dirty="0" smtClean="0"/>
              <a:t>foil</a:t>
            </a:r>
            <a:r>
              <a:rPr lang="en-GB" altLang="en-US" dirty="0" smtClean="0"/>
              <a:t>’ word – usually the opposite of the emotion you have identified</a:t>
            </a:r>
          </a:p>
          <a:p>
            <a:pPr eaLnBrk="1" hangingPunct="1"/>
            <a:endParaRPr lang="en-GB" altLang="en-US" sz="3600" dirty="0" smtClean="0"/>
          </a:p>
          <a:p>
            <a:pPr eaLnBrk="1" hangingPunct="1"/>
            <a:endParaRPr lang="en-GB" altLang="en-US" sz="3600" dirty="0" smtClean="0"/>
          </a:p>
        </p:txBody>
      </p:sp>
      <p:sp>
        <p:nvSpPr>
          <p:cNvPr id="15363"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5364"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dirty="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Creating the Eyes Task: Paired work</a:t>
            </a:r>
            <a:endParaRPr lang="en-US" sz="3600" dirty="0">
              <a:solidFill>
                <a:schemeClr val="accent4"/>
              </a:solidFill>
            </a:endParaRPr>
          </a:p>
        </p:txBody>
      </p:sp>
    </p:spTree>
    <p:extLst>
      <p:ext uri="{BB962C8B-B14F-4D97-AF65-F5344CB8AC3E}">
        <p14:creationId xmlns:p14="http://schemas.microsoft.com/office/powerpoint/2010/main" val="537786496"/>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84784"/>
          </a:xfrm>
          <a:solidFill>
            <a:srgbClr val="FFFF00"/>
          </a:solidFill>
        </p:spPr>
        <p:txBody>
          <a:bodyPr>
            <a:normAutofit/>
          </a:bodyPr>
          <a:lstStyle/>
          <a:p>
            <a:r>
              <a:rPr lang="en-US" dirty="0" smtClean="0">
                <a:solidFill>
                  <a:schemeClr val="tx1"/>
                </a:solidFill>
              </a:rPr>
              <a:t>Eyes task and strange stories task:</a:t>
            </a:r>
            <a:endParaRPr lang="en-US" dirty="0">
              <a:solidFill>
                <a:schemeClr val="tx1"/>
              </a:solidFill>
            </a:endParaRPr>
          </a:p>
        </p:txBody>
      </p:sp>
      <p:sp>
        <p:nvSpPr>
          <p:cNvPr id="3" name="Content Placeholder 2"/>
          <p:cNvSpPr>
            <a:spLocks noGrp="1"/>
          </p:cNvSpPr>
          <p:nvPr>
            <p:ph idx="1"/>
          </p:nvPr>
        </p:nvSpPr>
        <p:spPr>
          <a:xfrm>
            <a:off x="457200" y="1600200"/>
            <a:ext cx="7467600" cy="5257800"/>
          </a:xfrm>
        </p:spPr>
        <p:txBody>
          <a:bodyPr>
            <a:normAutofit/>
          </a:bodyPr>
          <a:lstStyle/>
          <a:p>
            <a:pPr>
              <a:buFontTx/>
              <a:buChar char="-"/>
            </a:pPr>
            <a:r>
              <a:rPr lang="en-US" sz="4400" dirty="0" smtClean="0"/>
              <a:t>All groups completed the eyes task</a:t>
            </a:r>
          </a:p>
          <a:p>
            <a:pPr>
              <a:buFontTx/>
              <a:buChar char="-"/>
            </a:pPr>
            <a:r>
              <a:rPr lang="en-US" sz="4400" dirty="0" smtClean="0"/>
              <a:t>Only groups 1 and 3 the strange stories</a:t>
            </a:r>
          </a:p>
          <a:p>
            <a:pPr marL="36576" indent="0">
              <a:buNone/>
            </a:pPr>
            <a:endParaRPr lang="en-US" sz="4400" dirty="0"/>
          </a:p>
          <a:p>
            <a:pPr marL="36576" indent="0">
              <a:buNone/>
            </a:pPr>
            <a:r>
              <a:rPr lang="en-US" sz="4400" dirty="0" smtClean="0"/>
              <a:t>Why do you think this would be?</a:t>
            </a:r>
          </a:p>
        </p:txBody>
      </p:sp>
      <p:pic>
        <p:nvPicPr>
          <p:cNvPr id="4" name="Picture 3"/>
          <p:cNvPicPr>
            <a:picLocks noChangeAspect="1"/>
          </p:cNvPicPr>
          <p:nvPr/>
        </p:nvPicPr>
        <p:blipFill>
          <a:blip r:embed="rId2"/>
          <a:stretch>
            <a:fillRect/>
          </a:stretch>
        </p:blipFill>
        <p:spPr>
          <a:xfrm>
            <a:off x="7858125" y="5566385"/>
            <a:ext cx="1285875" cy="1291615"/>
          </a:xfrm>
          <a:prstGeom prst="rect">
            <a:avLst/>
          </a:prstGeom>
        </p:spPr>
      </p:pic>
    </p:spTree>
    <p:extLst>
      <p:ext uri="{BB962C8B-B14F-4D97-AF65-F5344CB8AC3E}">
        <p14:creationId xmlns:p14="http://schemas.microsoft.com/office/powerpoint/2010/main" val="3336848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00200"/>
            <a:ext cx="9143999" cy="5257800"/>
          </a:xfrm>
        </p:spPr>
        <p:txBody>
          <a:bodyPr>
            <a:normAutofit lnSpcReduction="10000"/>
          </a:bodyPr>
          <a:lstStyle/>
          <a:p>
            <a:pPr>
              <a:buFontTx/>
              <a:buChar char="-"/>
            </a:pPr>
            <a:r>
              <a:rPr lang="en-US" dirty="0" smtClean="0"/>
              <a:t>All groups completed the eyes task</a:t>
            </a:r>
          </a:p>
          <a:p>
            <a:pPr>
              <a:buFontTx/>
              <a:buChar char="-"/>
            </a:pPr>
            <a:r>
              <a:rPr lang="en-US" dirty="0" smtClean="0"/>
              <a:t>Only groups 1 and 3 the strange stories</a:t>
            </a:r>
          </a:p>
          <a:p>
            <a:pPr marL="36576" indent="0">
              <a:buNone/>
            </a:pPr>
            <a:endParaRPr lang="en-US" dirty="0"/>
          </a:p>
          <a:p>
            <a:pPr marL="36576" indent="0">
              <a:buNone/>
            </a:pPr>
            <a:r>
              <a:rPr lang="en-US" b="1" dirty="0" smtClean="0"/>
              <a:t>Why do you think this would be?</a:t>
            </a:r>
          </a:p>
          <a:p>
            <a:pPr marL="36576" indent="0">
              <a:buNone/>
            </a:pPr>
            <a:r>
              <a:rPr lang="en-US" dirty="0" smtClean="0"/>
              <a:t>It demonstrates validity of the eyes task as a test for TOM.</a:t>
            </a:r>
          </a:p>
          <a:p>
            <a:pPr marL="36576" indent="0">
              <a:buNone/>
            </a:pPr>
            <a:r>
              <a:rPr lang="en-US" b="1" dirty="0" smtClean="0"/>
              <a:t>If a valid test then the performance of the eyes task should correlate with the performance of the strange stories task (concurrent validity) </a:t>
            </a:r>
          </a:p>
        </p:txBody>
      </p:sp>
      <p:sp>
        <p:nvSpPr>
          <p:cNvPr id="4" name="Title 3"/>
          <p:cNvSpPr>
            <a:spLocks noGrp="1"/>
          </p:cNvSpPr>
          <p:nvPr>
            <p:ph type="title"/>
          </p:nvPr>
        </p:nvSpPr>
        <p:spPr/>
        <p:txBody>
          <a:bodyPr/>
          <a:lstStyle/>
          <a:p>
            <a:endParaRPr lang="en-GB"/>
          </a:p>
        </p:txBody>
      </p:sp>
      <p:sp>
        <p:nvSpPr>
          <p:cNvPr id="5" name="Title 1"/>
          <p:cNvSpPr txBox="1">
            <a:spLocks/>
          </p:cNvSpPr>
          <p:nvPr/>
        </p:nvSpPr>
        <p:spPr bwMode="auto">
          <a:xfrm>
            <a:off x="0" y="0"/>
            <a:ext cx="9143999" cy="14847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smtClean="0">
                <a:solidFill>
                  <a:srgbClr val="000000"/>
                </a:solidFill>
              </a:rPr>
              <a:t>Eyes task and strange stories task:</a:t>
            </a:r>
            <a:endParaRPr lang="en-US" kern="0" dirty="0">
              <a:solidFill>
                <a:srgbClr val="000000"/>
              </a:solidFill>
            </a:endParaRPr>
          </a:p>
        </p:txBody>
      </p:sp>
    </p:spTree>
    <p:extLst>
      <p:ext uri="{BB962C8B-B14F-4D97-AF65-F5344CB8AC3E}">
        <p14:creationId xmlns:p14="http://schemas.microsoft.com/office/powerpoint/2010/main" val="20876418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00200"/>
            <a:ext cx="9143999" cy="5257800"/>
          </a:xfrm>
        </p:spPr>
        <p:txBody>
          <a:bodyPr>
            <a:normAutofit/>
          </a:bodyPr>
          <a:lstStyle/>
          <a:p>
            <a:pPr>
              <a:buFontTx/>
              <a:buChar char="-"/>
            </a:pPr>
            <a:r>
              <a:rPr lang="en-US" sz="6600" dirty="0" smtClean="0"/>
              <a:t>Give another example of some things that show concurrent validity</a:t>
            </a:r>
            <a:endParaRPr lang="en-US" sz="6600" b="1" dirty="0" smtClean="0"/>
          </a:p>
        </p:txBody>
      </p:sp>
      <p:sp>
        <p:nvSpPr>
          <p:cNvPr id="4" name="Title 3"/>
          <p:cNvSpPr>
            <a:spLocks noGrp="1"/>
          </p:cNvSpPr>
          <p:nvPr>
            <p:ph type="title"/>
          </p:nvPr>
        </p:nvSpPr>
        <p:spPr/>
        <p:txBody>
          <a:bodyPr/>
          <a:lstStyle/>
          <a:p>
            <a:endParaRPr lang="en-GB"/>
          </a:p>
        </p:txBody>
      </p:sp>
      <p:sp>
        <p:nvSpPr>
          <p:cNvPr id="5" name="Title 1"/>
          <p:cNvSpPr txBox="1">
            <a:spLocks/>
          </p:cNvSpPr>
          <p:nvPr/>
        </p:nvSpPr>
        <p:spPr bwMode="auto">
          <a:xfrm>
            <a:off x="0" y="0"/>
            <a:ext cx="9143999" cy="14847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and strange stories task:</a:t>
            </a:r>
            <a:endParaRPr lang="en-US" kern="0" dirty="0">
              <a:solidFill>
                <a:srgbClr val="000000"/>
              </a:solidFill>
            </a:endParaRPr>
          </a:p>
        </p:txBody>
      </p:sp>
      <p:sp>
        <p:nvSpPr>
          <p:cNvPr id="2" name="Rectangle 1"/>
          <p:cNvSpPr/>
          <p:nvPr/>
        </p:nvSpPr>
        <p:spPr>
          <a:xfrm>
            <a:off x="0" y="6193304"/>
            <a:ext cx="9144000" cy="369332"/>
          </a:xfrm>
          <a:prstGeom prst="rect">
            <a:avLst/>
          </a:prstGeom>
        </p:spPr>
        <p:txBody>
          <a:bodyPr wrap="square">
            <a:spAutoFit/>
          </a:bodyPr>
          <a:lstStyle/>
          <a:p>
            <a:r>
              <a:rPr lang="en-GB" dirty="0">
                <a:hlinkClick r:id="rId2"/>
              </a:rPr>
              <a:t>http://socialintelligence.labinthewild.org/mite</a:t>
            </a:r>
            <a:r>
              <a:rPr lang="en-GB" dirty="0" smtClean="0">
                <a:hlinkClick r:id="rId2"/>
              </a:rPr>
              <a:t>/</a:t>
            </a:r>
            <a:r>
              <a:rPr lang="en-GB" dirty="0" smtClean="0"/>
              <a:t> </a:t>
            </a:r>
            <a:endParaRPr lang="en-GB" dirty="0"/>
          </a:p>
        </p:txBody>
      </p:sp>
      <p:sp>
        <p:nvSpPr>
          <p:cNvPr id="6" name="Rectangle 5"/>
          <p:cNvSpPr/>
          <p:nvPr/>
        </p:nvSpPr>
        <p:spPr>
          <a:xfrm>
            <a:off x="-1" y="5546973"/>
            <a:ext cx="4572000" cy="646331"/>
          </a:xfrm>
          <a:prstGeom prst="rect">
            <a:avLst/>
          </a:prstGeom>
        </p:spPr>
        <p:txBody>
          <a:bodyPr>
            <a:spAutoFit/>
          </a:bodyPr>
          <a:lstStyle/>
          <a:p>
            <a:r>
              <a:rPr lang="en-GB" dirty="0">
                <a:hlinkClick r:id="rId3"/>
              </a:rPr>
              <a:t>https://</a:t>
            </a:r>
            <a:r>
              <a:rPr lang="en-GB" dirty="0" smtClean="0">
                <a:hlinkClick r:id="rId3"/>
              </a:rPr>
              <a:t>www.questionwritertracker.com/quiz/61/Z4MK3TKB.html</a:t>
            </a:r>
            <a:r>
              <a:rPr lang="en-GB" dirty="0" smtClean="0"/>
              <a:t> </a:t>
            </a:r>
            <a:endParaRPr lang="en-GB" dirty="0"/>
          </a:p>
        </p:txBody>
      </p:sp>
    </p:spTree>
    <p:extLst>
      <p:ext uri="{BB962C8B-B14F-4D97-AF65-F5344CB8AC3E}">
        <p14:creationId xmlns:p14="http://schemas.microsoft.com/office/powerpoint/2010/main" val="1291897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4784"/>
            <a:ext cx="9144000" cy="5373216"/>
          </a:xfrm>
        </p:spPr>
        <p:txBody>
          <a:bodyPr>
            <a:noAutofit/>
          </a:bodyPr>
          <a:lstStyle/>
          <a:p>
            <a:pPr marL="0" indent="0">
              <a:buNone/>
            </a:pPr>
            <a:r>
              <a:rPr lang="en-US" sz="6000" dirty="0" smtClean="0"/>
              <a:t>Imagine you had to explain to a friend what Theory of Mind is. As a pair write a definition for this term.</a:t>
            </a:r>
          </a:p>
          <a:p>
            <a:endParaRPr lang="en-US" sz="4000" dirty="0" smtClean="0"/>
          </a:p>
          <a:p>
            <a:pPr marL="0" indent="0">
              <a:buNone/>
            </a:pPr>
            <a:endParaRPr lang="en-US" sz="2800" dirty="0" smtClean="0"/>
          </a:p>
          <a:p>
            <a:endParaRPr lang="en-US" sz="4000" dirty="0"/>
          </a:p>
        </p:txBody>
      </p:sp>
      <p:sp>
        <p:nvSpPr>
          <p:cNvPr id="4" name="Title 3"/>
          <p:cNvSpPr>
            <a:spLocks noGrp="1"/>
          </p:cNvSpPr>
          <p:nvPr>
            <p:ph type="title"/>
          </p:nvPr>
        </p:nvSpPr>
        <p:spPr/>
        <p:txBody>
          <a:bodyPr/>
          <a:lstStyle/>
          <a:p>
            <a:endParaRPr lang="en-GB"/>
          </a:p>
        </p:txBody>
      </p:sp>
      <p:sp>
        <p:nvSpPr>
          <p:cNvPr id="5" name="Title 1"/>
          <p:cNvSpPr txBox="1">
            <a:spLocks/>
          </p:cNvSpPr>
          <p:nvPr/>
        </p:nvSpPr>
        <p:spPr bwMode="auto">
          <a:xfrm>
            <a:off x="0" y="0"/>
            <a:ext cx="9143999" cy="14847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a:t>
            </a:r>
            <a:endParaRPr lang="en-US" kern="0" dirty="0">
              <a:solidFill>
                <a:srgbClr val="000000"/>
              </a:solidFill>
            </a:endParaRPr>
          </a:p>
        </p:txBody>
      </p:sp>
    </p:spTree>
    <p:extLst>
      <p:ext uri="{BB962C8B-B14F-4D97-AF65-F5344CB8AC3E}">
        <p14:creationId xmlns:p14="http://schemas.microsoft.com/office/powerpoint/2010/main" val="876979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80512" cy="1052736"/>
          </a:xfrm>
          <a:solidFill>
            <a:srgbClr val="FFFF00"/>
          </a:solidFill>
        </p:spPr>
        <p:txBody>
          <a:bodyPr/>
          <a:lstStyle/>
          <a:p>
            <a:pPr eaLnBrk="1" hangingPunct="1"/>
            <a:r>
              <a:rPr lang="en-GB" altLang="en-US" dirty="0" smtClean="0">
                <a:solidFill>
                  <a:schemeClr val="tx1"/>
                </a:solidFill>
                <a:ea typeface="ＭＳ Ｐゴシック" pitchFamily="34" charset="-128"/>
              </a:rPr>
              <a:t>Learning Objectives</a:t>
            </a:r>
            <a:endParaRPr lang="en-US" altLang="en-US" dirty="0" smtClean="0">
              <a:solidFill>
                <a:schemeClr val="tx1"/>
              </a:solidFill>
              <a:ea typeface="ＭＳ Ｐゴシック" pitchFamily="34" charset="-128"/>
            </a:endParaRPr>
          </a:p>
        </p:txBody>
      </p:sp>
      <p:sp>
        <p:nvSpPr>
          <p:cNvPr id="3075" name="Rectangle 3"/>
          <p:cNvSpPr>
            <a:spLocks noGrp="1" noChangeArrowheads="1"/>
          </p:cNvSpPr>
          <p:nvPr>
            <p:ph type="body" idx="1"/>
          </p:nvPr>
        </p:nvSpPr>
        <p:spPr>
          <a:xfrm>
            <a:off x="0" y="1052737"/>
            <a:ext cx="5001366" cy="5102002"/>
          </a:xfrm>
        </p:spPr>
        <p:txBody>
          <a:bodyPr/>
          <a:lstStyle/>
          <a:p>
            <a:pPr marL="742950" indent="-742950" eaLnBrk="1" hangingPunct="1">
              <a:buFontTx/>
              <a:buAutoNum type="arabicPeriod"/>
            </a:pPr>
            <a:r>
              <a:rPr lang="en-GB" altLang="en-US" dirty="0" smtClean="0">
                <a:ea typeface="ＭＳ Ｐゴシック" pitchFamily="34" charset="-128"/>
              </a:rPr>
              <a:t>To understand the 3 characteristics of autis</a:t>
            </a:r>
            <a:r>
              <a:rPr lang="en-GB" altLang="en-US" dirty="0">
                <a:ea typeface="ＭＳ Ｐゴシック" pitchFamily="34" charset="-128"/>
              </a:rPr>
              <a:t>m</a:t>
            </a:r>
            <a:endParaRPr lang="en-US" altLang="en-US" dirty="0">
              <a:ea typeface="ＭＳ Ｐゴシック" pitchFamily="34" charset="-128"/>
            </a:endParaRPr>
          </a:p>
          <a:p>
            <a:pPr marL="742950" indent="-742950" eaLnBrk="1" hangingPunct="1">
              <a:buFontTx/>
              <a:buAutoNum type="arabicPeriod"/>
            </a:pPr>
            <a:r>
              <a:rPr lang="en-US" altLang="en-US" dirty="0" smtClean="0">
                <a:ea typeface="ＭＳ Ｐゴシック" pitchFamily="34" charset="-128"/>
              </a:rPr>
              <a:t>To </a:t>
            </a:r>
            <a:r>
              <a:rPr lang="en-US" altLang="en-US" dirty="0" err="1" smtClean="0">
                <a:ea typeface="ＭＳ Ｐゴシック" pitchFamily="34" charset="-128"/>
              </a:rPr>
              <a:t>analyse</a:t>
            </a:r>
            <a:r>
              <a:rPr lang="en-US" altLang="en-US" dirty="0" smtClean="0">
                <a:ea typeface="ＭＳ Ｐゴシック" pitchFamily="34" charset="-128"/>
              </a:rPr>
              <a:t> and evaluate Baron Cohen’s research </a:t>
            </a:r>
          </a:p>
          <a:p>
            <a:pPr marL="742950" indent="-742950" eaLnBrk="1" hangingPunct="1">
              <a:buFontTx/>
              <a:buAutoNum type="arabicPeriod"/>
            </a:pPr>
            <a:r>
              <a:rPr lang="en-US" altLang="en-US" dirty="0" smtClean="0">
                <a:ea typeface="ＭＳ Ｐゴシック" pitchFamily="34" charset="-128"/>
              </a:rPr>
              <a:t>To justify why Baron Cohen’s study links with Freud’s in </a:t>
            </a:r>
            <a:r>
              <a:rPr lang="en-US" altLang="en-US" b="1" dirty="0" smtClean="0">
                <a:ea typeface="ＭＳ Ｐゴシック" pitchFamily="34" charset="-128"/>
              </a:rPr>
              <a:t>‘Understanding Disorders’</a:t>
            </a:r>
            <a:endParaRPr lang="en-GB" altLang="en-US" b="1" dirty="0" smtClean="0">
              <a:ea typeface="ＭＳ Ｐゴシック" pitchFamily="34" charset="-128"/>
            </a:endParaRPr>
          </a:p>
        </p:txBody>
      </p:sp>
      <p:sp>
        <p:nvSpPr>
          <p:cNvPr id="5" name="Rectangle 11"/>
          <p:cNvSpPr txBox="1">
            <a:spLocks noChangeArrowheads="1"/>
          </p:cNvSpPr>
          <p:nvPr/>
        </p:nvSpPr>
        <p:spPr bwMode="auto">
          <a:xfrm>
            <a:off x="5001366" y="1340768"/>
            <a:ext cx="4140200" cy="3600400"/>
          </a:xfrm>
          <a:prstGeom prst="rect">
            <a:avLst/>
          </a:prstGeom>
          <a:solidFill>
            <a:srgbClr val="FFFF00"/>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buNone/>
            </a:pPr>
            <a:r>
              <a:rPr lang="en-US" altLang="en-US" kern="0" smtClean="0"/>
              <a:t>Prep </a:t>
            </a:r>
          </a:p>
          <a:p>
            <a:pPr marL="0" indent="0" eaLnBrk="1" hangingPunct="1">
              <a:buNone/>
            </a:pPr>
            <a:r>
              <a:rPr lang="en-US" altLang="en-US" kern="0" smtClean="0"/>
              <a:t>Complete </a:t>
            </a:r>
            <a:r>
              <a:rPr lang="en-US" altLang="en-US" kern="0" dirty="0" smtClean="0"/>
              <a:t>the Baron Cohen short answer questions. Make sure you are detailed, precise and concise.</a:t>
            </a:r>
          </a:p>
        </p:txBody>
      </p:sp>
    </p:spTree>
    <p:extLst>
      <p:ext uri="{BB962C8B-B14F-4D97-AF65-F5344CB8AC3E}">
        <p14:creationId xmlns:p14="http://schemas.microsoft.com/office/powerpoint/2010/main" val="13762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2"/>
          <p:cNvSpPr>
            <a:spLocks noGrp="1" noChangeArrowheads="1"/>
          </p:cNvSpPr>
          <p:nvPr>
            <p:ph type="body" idx="1"/>
          </p:nvPr>
        </p:nvSpPr>
        <p:spPr>
          <a:xfrm>
            <a:off x="479425" y="2060848"/>
            <a:ext cx="8229600" cy="4525963"/>
          </a:xfrm>
        </p:spPr>
        <p:txBody>
          <a:bodyPr/>
          <a:lstStyle/>
          <a:p>
            <a:pPr eaLnBrk="1" hangingPunct="1"/>
            <a:r>
              <a:rPr lang="en-GB" altLang="en-US" dirty="0" smtClean="0"/>
              <a:t>Findings:</a:t>
            </a:r>
          </a:p>
          <a:p>
            <a:pPr eaLnBrk="1" hangingPunct="1"/>
            <a:endParaRPr lang="en-GB" altLang="en-US" dirty="0" smtClean="0"/>
          </a:p>
          <a:p>
            <a:pPr eaLnBrk="1" hangingPunct="1"/>
            <a:endParaRPr lang="en-GB" altLang="en-US" dirty="0" smtClean="0"/>
          </a:p>
          <a:p>
            <a:pPr eaLnBrk="1" hangingPunct="1"/>
            <a:endParaRPr lang="en-GB" altLang="en-US" dirty="0" smtClean="0"/>
          </a:p>
        </p:txBody>
      </p:sp>
      <p:sp>
        <p:nvSpPr>
          <p:cNvPr id="17411"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7412"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graphicFrame>
        <p:nvGraphicFramePr>
          <p:cNvPr id="17413" name="Object 6"/>
          <p:cNvGraphicFramePr>
            <a:graphicFrameLocks noChangeAspect="1"/>
          </p:cNvGraphicFramePr>
          <p:nvPr>
            <p:extLst>
              <p:ext uri="{D42A27DB-BD31-4B8C-83A1-F6EECF244321}">
                <p14:modId xmlns:p14="http://schemas.microsoft.com/office/powerpoint/2010/main" val="3815883765"/>
              </p:ext>
            </p:extLst>
          </p:nvPr>
        </p:nvGraphicFramePr>
        <p:xfrm>
          <a:off x="630237" y="2683805"/>
          <a:ext cx="8112125" cy="2560638"/>
        </p:xfrm>
        <a:graphic>
          <a:graphicData uri="http://schemas.openxmlformats.org/presentationml/2006/ole">
            <mc:AlternateContent xmlns:mc="http://schemas.openxmlformats.org/markup-compatibility/2006">
              <mc:Choice xmlns:v="urn:schemas-microsoft-com:vml" Requires="v">
                <p:oleObj spid="_x0000_s6251" name="Worksheet" r:id="rId4" imgW="4334003" imgH="942878" progId="Excel.Sheet.8">
                  <p:embed/>
                </p:oleObj>
              </mc:Choice>
              <mc:Fallback>
                <p:oleObj name="Worksheet" r:id="rId4" imgW="4334003" imgH="942878"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7" y="2683805"/>
                        <a:ext cx="8112125" cy="2560638"/>
                      </a:xfrm>
                      <a:prstGeom prst="rect">
                        <a:avLst/>
                      </a:prstGeom>
                      <a:solidFill>
                        <a:schemeClr val="bg1"/>
                      </a:solidFill>
                      <a:ln>
                        <a:noFill/>
                      </a:ln>
                      <a:effectLst/>
                      <a:extLst/>
                    </p:spPr>
                  </p:pic>
                </p:oleObj>
              </mc:Fallback>
            </mc:AlternateContent>
          </a:graphicData>
        </a:graphic>
      </p:graphicFrame>
      <p:sp>
        <p:nvSpPr>
          <p:cNvPr id="17414" name="Title 1"/>
          <p:cNvSpPr>
            <a:spLocks noGrp="1"/>
          </p:cNvSpPr>
          <p:nvPr>
            <p:ph type="title"/>
          </p:nvPr>
        </p:nvSpPr>
        <p:spPr/>
        <p:txBody>
          <a:bodyPr/>
          <a:lstStyle/>
          <a:p>
            <a:endParaRPr lang="en-US" altLang="en-US" smtClean="0"/>
          </a:p>
        </p:txBody>
      </p:sp>
      <p:sp>
        <p:nvSpPr>
          <p:cNvPr id="9"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Results</a:t>
            </a:r>
            <a:endParaRPr lang="en-US" sz="3600" dirty="0">
              <a:solidFill>
                <a:schemeClr val="accent4"/>
              </a:solidFill>
            </a:endParaRPr>
          </a:p>
        </p:txBody>
      </p:sp>
    </p:spTree>
    <p:extLst>
      <p:ext uri="{BB962C8B-B14F-4D97-AF65-F5344CB8AC3E}">
        <p14:creationId xmlns:p14="http://schemas.microsoft.com/office/powerpoint/2010/main" val="3898983633"/>
      </p:ext>
    </p:extLst>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10"/>
          <p:cNvSpPr>
            <a:spLocks noGrp="1" noChangeArrowheads="1"/>
          </p:cNvSpPr>
          <p:nvPr>
            <p:ph type="body" idx="1"/>
          </p:nvPr>
        </p:nvSpPr>
        <p:spPr>
          <a:xfrm>
            <a:off x="457200" y="1179512"/>
            <a:ext cx="8229600" cy="4525963"/>
          </a:xfrm>
        </p:spPr>
        <p:txBody>
          <a:bodyPr/>
          <a:lstStyle/>
          <a:p>
            <a:pPr eaLnBrk="1" hangingPunct="1"/>
            <a:r>
              <a:rPr lang="en-GB" altLang="en-US" dirty="0" smtClean="0"/>
              <a:t>Are females better at reading minds from eyes than males ?</a:t>
            </a:r>
          </a:p>
          <a:p>
            <a:pPr eaLnBrk="1" hangingPunct="1"/>
            <a:endParaRPr lang="en-GB" altLang="en-US" dirty="0" smtClean="0"/>
          </a:p>
          <a:p>
            <a:pPr eaLnBrk="1" hangingPunct="1"/>
            <a:endParaRPr lang="en-GB" altLang="en-US" dirty="0" smtClean="0"/>
          </a:p>
          <a:p>
            <a:pPr eaLnBrk="1" hangingPunct="1"/>
            <a:endParaRPr lang="en-GB" altLang="en-US" dirty="0" smtClean="0"/>
          </a:p>
        </p:txBody>
      </p:sp>
      <p:sp>
        <p:nvSpPr>
          <p:cNvPr id="18435"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8436"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graphicFrame>
        <p:nvGraphicFramePr>
          <p:cNvPr id="18437" name="Object 6"/>
          <p:cNvGraphicFramePr>
            <a:graphicFrameLocks noChangeAspect="1"/>
          </p:cNvGraphicFramePr>
          <p:nvPr>
            <p:extLst>
              <p:ext uri="{D42A27DB-BD31-4B8C-83A1-F6EECF244321}">
                <p14:modId xmlns:p14="http://schemas.microsoft.com/office/powerpoint/2010/main" val="606779437"/>
              </p:ext>
            </p:extLst>
          </p:nvPr>
        </p:nvGraphicFramePr>
        <p:xfrm>
          <a:off x="480845" y="2492896"/>
          <a:ext cx="8015288" cy="2514600"/>
        </p:xfrm>
        <a:graphic>
          <a:graphicData uri="http://schemas.openxmlformats.org/presentationml/2006/ole">
            <mc:AlternateContent xmlns:mc="http://schemas.openxmlformats.org/markup-compatibility/2006">
              <mc:Choice xmlns:v="urn:schemas-microsoft-com:vml" Requires="v">
                <p:oleObj spid="_x0000_s7275" name="Worksheet" r:id="rId4" imgW="3991051" imgH="1038149" progId="Excel.Sheet.8">
                  <p:embed/>
                </p:oleObj>
              </mc:Choice>
              <mc:Fallback>
                <p:oleObj name="Worksheet" r:id="rId4" imgW="3991051" imgH="103814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45" y="2492896"/>
                        <a:ext cx="8015288" cy="2514600"/>
                      </a:xfrm>
                      <a:prstGeom prst="rect">
                        <a:avLst/>
                      </a:prstGeom>
                      <a:solidFill>
                        <a:schemeClr val="bg1"/>
                      </a:solidFill>
                      <a:ln>
                        <a:noFill/>
                      </a:ln>
                      <a:effectLst/>
                      <a:extLst/>
                    </p:spPr>
                  </p:pic>
                </p:oleObj>
              </mc:Fallback>
            </mc:AlternateContent>
          </a:graphicData>
        </a:graphic>
      </p:graphicFrame>
      <p:sp>
        <p:nvSpPr>
          <p:cNvPr id="9"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Results</a:t>
            </a:r>
            <a:endParaRPr lang="en-US" sz="3600" dirty="0">
              <a:solidFill>
                <a:schemeClr val="accent4"/>
              </a:solidFill>
            </a:endParaRPr>
          </a:p>
        </p:txBody>
      </p:sp>
    </p:spTree>
    <p:extLst>
      <p:ext uri="{BB962C8B-B14F-4D97-AF65-F5344CB8AC3E}">
        <p14:creationId xmlns:p14="http://schemas.microsoft.com/office/powerpoint/2010/main" val="3612005595"/>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7"/>
          <p:cNvSpPr>
            <a:spLocks noGrp="1" noChangeArrowheads="1"/>
          </p:cNvSpPr>
          <p:nvPr>
            <p:ph type="body" idx="1"/>
          </p:nvPr>
        </p:nvSpPr>
        <p:spPr>
          <a:xfrm>
            <a:off x="26043" y="1159024"/>
            <a:ext cx="9144000" cy="5013325"/>
          </a:xfrm>
        </p:spPr>
        <p:txBody>
          <a:bodyPr/>
          <a:lstStyle/>
          <a:p>
            <a:pPr eaLnBrk="1" hangingPunct="1"/>
            <a:r>
              <a:rPr lang="en-GB" altLang="en-US" sz="3600" dirty="0" smtClean="0"/>
              <a:t>Were these differences significant (above the level of chance)? </a:t>
            </a:r>
          </a:p>
          <a:p>
            <a:pPr eaLnBrk="1" hangingPunct="1"/>
            <a:endParaRPr lang="en-GB" altLang="en-US" sz="2800" dirty="0" smtClean="0"/>
          </a:p>
          <a:p>
            <a:pPr eaLnBrk="1" hangingPunct="1"/>
            <a:r>
              <a:rPr lang="en-GB" altLang="en-US" sz="3600" dirty="0" smtClean="0"/>
              <a:t>At a significance level of p =&lt; 0.0001      Normal and Tourette’s better than Autistic</a:t>
            </a:r>
          </a:p>
          <a:p>
            <a:pPr eaLnBrk="1" hangingPunct="1"/>
            <a:endParaRPr lang="en-GB" altLang="en-US" sz="2800" dirty="0" smtClean="0"/>
          </a:p>
          <a:p>
            <a:pPr eaLnBrk="1" hangingPunct="1"/>
            <a:r>
              <a:rPr lang="en-GB" altLang="en-US" sz="3600" dirty="0" smtClean="0"/>
              <a:t>At a significance level of p =&lt; 0.0001    Normal females better than males</a:t>
            </a:r>
          </a:p>
        </p:txBody>
      </p:sp>
      <p:sp>
        <p:nvSpPr>
          <p:cNvPr id="19459"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9460"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Results</a:t>
            </a:r>
            <a:endParaRPr lang="en-US" sz="3600" dirty="0">
              <a:solidFill>
                <a:schemeClr val="accent4"/>
              </a:solidFill>
            </a:endParaRPr>
          </a:p>
        </p:txBody>
      </p:sp>
    </p:spTree>
    <p:extLst>
      <p:ext uri="{BB962C8B-B14F-4D97-AF65-F5344CB8AC3E}">
        <p14:creationId xmlns:p14="http://schemas.microsoft.com/office/powerpoint/2010/main" val="503942857"/>
      </p:ext>
    </p:extLst>
  </p:cSld>
  <p:clrMapOvr>
    <a:masterClrMapping/>
  </p:clrMapOvr>
  <p:transition spd="med">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19460"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Results</a:t>
            </a:r>
            <a:endParaRPr lang="en-US" sz="3600" dirty="0">
              <a:solidFill>
                <a:schemeClr val="accent4"/>
              </a:solidFill>
            </a:endParaRPr>
          </a:p>
        </p:txBody>
      </p:sp>
      <p:pic>
        <p:nvPicPr>
          <p:cNvPr id="3" name="Picture 2"/>
          <p:cNvPicPr>
            <a:picLocks noChangeAspect="1"/>
          </p:cNvPicPr>
          <p:nvPr/>
        </p:nvPicPr>
        <p:blipFill rotWithShape="1">
          <a:blip r:embed="rId3"/>
          <a:srcRect l="32990" t="17240" r="34408" b="8000"/>
          <a:stretch/>
        </p:blipFill>
        <p:spPr>
          <a:xfrm>
            <a:off x="2673797" y="1268760"/>
            <a:ext cx="4209155" cy="5429200"/>
          </a:xfrm>
          <a:prstGeom prst="rect">
            <a:avLst/>
          </a:prstGeom>
        </p:spPr>
      </p:pic>
    </p:spTree>
    <p:extLst>
      <p:ext uri="{BB962C8B-B14F-4D97-AF65-F5344CB8AC3E}">
        <p14:creationId xmlns:p14="http://schemas.microsoft.com/office/powerpoint/2010/main" val="1454477792"/>
      </p:ext>
    </p:extLst>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7"/>
          <p:cNvSpPr>
            <a:spLocks noGrp="1" noChangeArrowheads="1"/>
          </p:cNvSpPr>
          <p:nvPr>
            <p:ph type="body" idx="1"/>
          </p:nvPr>
        </p:nvSpPr>
        <p:spPr>
          <a:xfrm>
            <a:off x="-36512" y="1257016"/>
            <a:ext cx="9144000" cy="4640263"/>
          </a:xfrm>
        </p:spPr>
        <p:txBody>
          <a:bodyPr/>
          <a:lstStyle/>
          <a:p>
            <a:pPr eaLnBrk="1" hangingPunct="1">
              <a:buFontTx/>
              <a:buNone/>
            </a:pPr>
            <a:r>
              <a:rPr lang="en-GB" altLang="en-US" sz="4000" dirty="0" smtClean="0"/>
              <a:t>Conclusion:</a:t>
            </a:r>
          </a:p>
          <a:p>
            <a:pPr eaLnBrk="1" hangingPunct="1"/>
            <a:r>
              <a:rPr lang="en-GB" altLang="en-US" sz="4000" dirty="0" smtClean="0"/>
              <a:t>Evidence for subtle ‘mindreading’ deficits in intelligent adults on the Autistic spectrum</a:t>
            </a:r>
          </a:p>
          <a:p>
            <a:pPr eaLnBrk="1" hangingPunct="1"/>
            <a:endParaRPr lang="en-GB" altLang="en-US" sz="4000" dirty="0" smtClean="0"/>
          </a:p>
          <a:p>
            <a:pPr eaLnBrk="1" hangingPunct="1"/>
            <a:r>
              <a:rPr lang="en-GB" altLang="en-US" sz="4000" dirty="0" smtClean="0"/>
              <a:t>The eye task is a ‘pure theory of mind test’ because there is </a:t>
            </a:r>
            <a:r>
              <a:rPr lang="en-GB" altLang="en-US" sz="4000" b="1" u="sng" dirty="0" smtClean="0"/>
              <a:t>no</a:t>
            </a:r>
            <a:r>
              <a:rPr lang="en-GB" altLang="en-US" sz="4000" dirty="0" smtClean="0"/>
              <a:t> context</a:t>
            </a:r>
          </a:p>
        </p:txBody>
      </p:sp>
      <p:sp>
        <p:nvSpPr>
          <p:cNvPr id="20483"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20484" name="Text Box 4"/>
          <p:cNvSpPr txBox="1">
            <a:spLocks noChangeArrowheads="1"/>
          </p:cNvSpPr>
          <p:nvPr/>
        </p:nvSpPr>
        <p:spPr bwMode="auto">
          <a:xfrm>
            <a:off x="4594225"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lgn="ctr">
              <a:spcBef>
                <a:spcPct val="5000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Conclusion</a:t>
            </a:r>
            <a:endParaRPr lang="en-US" sz="3600" dirty="0">
              <a:solidFill>
                <a:schemeClr val="accent4"/>
              </a:solidFill>
            </a:endParaRPr>
          </a:p>
        </p:txBody>
      </p:sp>
    </p:spTree>
    <p:extLst>
      <p:ext uri="{BB962C8B-B14F-4D97-AF65-F5344CB8AC3E}">
        <p14:creationId xmlns:p14="http://schemas.microsoft.com/office/powerpoint/2010/main" val="3377928178"/>
      </p:ext>
    </p:extLst>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0" y="1949450"/>
          <a:ext cx="4462463" cy="2176463"/>
        </p:xfrm>
        <a:graphic>
          <a:graphicData uri="http://schemas.openxmlformats.org/presentationml/2006/ole">
            <mc:AlternateContent xmlns:mc="http://schemas.openxmlformats.org/markup-compatibility/2006">
              <mc:Choice xmlns:v="urn:schemas-microsoft-com:vml" Requires="v">
                <p:oleObj spid="_x0000_s2156" name="Bitmap Image" r:id="rId4" imgW="1914286" imgH="933580" progId="Paint.Picture">
                  <p:embed/>
                </p:oleObj>
              </mc:Choice>
              <mc:Fallback>
                <p:oleObj name="Bitmap Image" r:id="rId4" imgW="1914286" imgH="93358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9450"/>
                        <a:ext cx="4462463"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2" name="Picture 2"/>
          <p:cNvPicPr>
            <a:picLocks noChangeAspect="1" noChangeArrowheads="1"/>
          </p:cNvPicPr>
          <p:nvPr/>
        </p:nvPicPr>
        <p:blipFill>
          <a:blip r:embed="rId6">
            <a:extLst>
              <a:ext uri="{28A0092B-C50C-407E-A947-70E740481C1C}">
                <a14:useLocalDpi xmlns:a14="http://schemas.microsoft.com/office/drawing/2010/main" val="0"/>
              </a:ext>
            </a:extLst>
          </a:blip>
          <a:srcRect l="28125" t="21355" r="25000" b="21875"/>
          <a:stretch>
            <a:fillRect/>
          </a:stretch>
        </p:blipFill>
        <p:spPr bwMode="auto">
          <a:xfrm rot="-1127101">
            <a:off x="4686300" y="2049463"/>
            <a:ext cx="45720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7825"/>
            <a:ext cx="4500563"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7"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Multiple Choice Test</a:t>
            </a:r>
            <a:endParaRPr lang="en-US" sz="3600" dirty="0">
              <a:solidFill>
                <a:schemeClr val="accent4"/>
              </a:solidFill>
            </a:endParaRPr>
          </a:p>
        </p:txBody>
      </p:sp>
    </p:spTree>
    <p:extLst>
      <p:ext uri="{BB962C8B-B14F-4D97-AF65-F5344CB8AC3E}">
        <p14:creationId xmlns:p14="http://schemas.microsoft.com/office/powerpoint/2010/main" val="3971626050"/>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p:cNvSpPr txBox="1">
            <a:spLocks/>
          </p:cNvSpPr>
          <p:nvPr/>
        </p:nvSpPr>
        <p:spPr bwMode="auto">
          <a:xfrm>
            <a:off x="0" y="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sz="3600" dirty="0" smtClean="0">
                <a:solidFill>
                  <a:schemeClr val="accent4"/>
                </a:solidFill>
              </a:rPr>
              <a:t>Multiple Choice Test</a:t>
            </a:r>
            <a:endParaRPr lang="en-US" sz="3600" dirty="0">
              <a:solidFill>
                <a:schemeClr val="accent4"/>
              </a:solidFill>
            </a:endParaRPr>
          </a:p>
        </p:txBody>
      </p:sp>
      <p:graphicFrame>
        <p:nvGraphicFramePr>
          <p:cNvPr id="3075" name="Object 4"/>
          <p:cNvGraphicFramePr>
            <a:graphicFrameLocks noChangeAspect="1"/>
          </p:cNvGraphicFramePr>
          <p:nvPr/>
        </p:nvGraphicFramePr>
        <p:xfrm>
          <a:off x="2268538" y="1844675"/>
          <a:ext cx="4460875" cy="2176463"/>
        </p:xfrm>
        <a:graphic>
          <a:graphicData uri="http://schemas.openxmlformats.org/presentationml/2006/ole">
            <mc:AlternateContent xmlns:mc="http://schemas.openxmlformats.org/markup-compatibility/2006">
              <mc:Choice xmlns:v="urn:schemas-microsoft-com:vml" Requires="v">
                <p:oleObj spid="_x0000_s3181" name="Bitmap Image" r:id="rId4" imgW="1914286" imgH="933580" progId="Paint.Picture">
                  <p:embed/>
                </p:oleObj>
              </mc:Choice>
              <mc:Fallback>
                <p:oleObj name="Bitmap Image" r:id="rId4" imgW="1914286" imgH="93358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844675"/>
                        <a:ext cx="4460875"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Content Placeholder 1"/>
          <p:cNvSpPr>
            <a:spLocks noGrp="1"/>
          </p:cNvSpPr>
          <p:nvPr>
            <p:ph idx="1"/>
          </p:nvPr>
        </p:nvSpPr>
        <p:spPr>
          <a:xfrm>
            <a:off x="0" y="227013"/>
            <a:ext cx="8134350" cy="3633787"/>
          </a:xfrm>
        </p:spPr>
        <p:txBody>
          <a:bodyPr/>
          <a:lstStyle/>
          <a:p>
            <a:pPr marL="342900" indent="-342900">
              <a:buFontTx/>
              <a:buAutoNum type="arabicPeriod"/>
            </a:pPr>
            <a:r>
              <a:rPr lang="en-GB" altLang="en-US" sz="4000" dirty="0" smtClean="0">
                <a:ea typeface="Arial" pitchFamily="34" charset="0"/>
                <a:cs typeface="Times New Roman" pitchFamily="18" charset="0"/>
              </a:rPr>
              <a:t>D</a:t>
            </a:r>
          </a:p>
          <a:p>
            <a:pPr marL="342900" indent="-342900">
              <a:buFontTx/>
              <a:buAutoNum type="arabicPeriod"/>
            </a:pPr>
            <a:r>
              <a:rPr lang="en-GB" altLang="en-US" sz="4000" dirty="0" smtClean="0">
                <a:ea typeface="Arial" pitchFamily="34" charset="0"/>
                <a:cs typeface="Times New Roman" pitchFamily="18" charset="0"/>
              </a:rPr>
              <a:t>F</a:t>
            </a:r>
          </a:p>
          <a:p>
            <a:pPr marL="342900" indent="-342900">
              <a:buFontTx/>
              <a:buAutoNum type="arabicPeriod"/>
            </a:pPr>
            <a:r>
              <a:rPr lang="en-GB" altLang="en-US" sz="4000" dirty="0" smtClean="0">
                <a:ea typeface="Arial" pitchFamily="34" charset="0"/>
                <a:cs typeface="Times New Roman" pitchFamily="18" charset="0"/>
              </a:rPr>
              <a:t>C</a:t>
            </a:r>
          </a:p>
          <a:p>
            <a:pPr marL="342900" indent="-342900">
              <a:buFontTx/>
              <a:buAutoNum type="arabicPeriod"/>
            </a:pPr>
            <a:r>
              <a:rPr lang="en-GB" altLang="en-US" sz="4000" dirty="0" smtClean="0">
                <a:ea typeface="Arial" pitchFamily="34" charset="0"/>
                <a:cs typeface="Times New Roman" pitchFamily="18" charset="0"/>
              </a:rPr>
              <a:t>C</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B/D</a:t>
            </a:r>
          </a:p>
          <a:p>
            <a:pPr marL="342900" indent="-342900">
              <a:buFontTx/>
              <a:buAutoNum type="arabicPeriod"/>
            </a:pPr>
            <a:r>
              <a:rPr lang="en-GB" altLang="en-US" sz="4000" dirty="0" smtClean="0">
                <a:ea typeface="Arial" pitchFamily="34" charset="0"/>
                <a:cs typeface="Times New Roman" pitchFamily="18" charset="0"/>
              </a:rPr>
              <a:t>C</a:t>
            </a:r>
          </a:p>
          <a:p>
            <a:pPr marL="342900" indent="-342900">
              <a:buFontTx/>
              <a:buAutoNum type="arabicPeriod"/>
            </a:pPr>
            <a:r>
              <a:rPr lang="en-GB" altLang="en-US" sz="4000" dirty="0" smtClean="0">
                <a:ea typeface="Arial" pitchFamily="34" charset="0"/>
                <a:cs typeface="Times New Roman" pitchFamily="18" charset="0"/>
              </a:rPr>
              <a:t>D</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D</a:t>
            </a:r>
          </a:p>
          <a:p>
            <a:pPr marL="342900" indent="-342900">
              <a:buFontTx/>
              <a:buAutoNum type="arabicPeriod"/>
            </a:pPr>
            <a:r>
              <a:rPr lang="en-GB" altLang="en-US" sz="4000" dirty="0" smtClean="0">
                <a:ea typeface="Arial" pitchFamily="34" charset="0"/>
                <a:cs typeface="Times New Roman" pitchFamily="18" charset="0"/>
              </a:rPr>
              <a:t>C</a:t>
            </a:r>
          </a:p>
          <a:p>
            <a:pPr marL="342900" indent="-342900">
              <a:buFontTx/>
              <a:buAutoNum type="arabicPeriod"/>
            </a:pPr>
            <a:r>
              <a:rPr lang="en-GB" altLang="en-US" sz="4000" dirty="0" smtClean="0">
                <a:ea typeface="Arial" pitchFamily="34" charset="0"/>
                <a:cs typeface="Times New Roman" pitchFamily="18" charset="0"/>
              </a:rPr>
              <a:t>D</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C</a:t>
            </a:r>
          </a:p>
          <a:p>
            <a:pPr marL="342900" indent="-342900">
              <a:buFontTx/>
              <a:buAutoNum type="arabicPeriod"/>
            </a:pPr>
            <a:r>
              <a:rPr lang="en-GB" altLang="en-US" sz="4000" dirty="0" smtClean="0">
                <a:ea typeface="Arial" pitchFamily="34" charset="0"/>
                <a:cs typeface="Times New Roman" pitchFamily="18" charset="0"/>
              </a:rPr>
              <a:t>A</a:t>
            </a:r>
          </a:p>
          <a:p>
            <a:pPr marL="342900" indent="-342900">
              <a:buFontTx/>
              <a:buAutoNum type="arabicPeriod"/>
            </a:pPr>
            <a:r>
              <a:rPr lang="en-GB" altLang="en-US" sz="4000" dirty="0" smtClean="0">
                <a:ea typeface="Arial" pitchFamily="34" charset="0"/>
                <a:cs typeface="Times New Roman" pitchFamily="18" charset="0"/>
              </a:rPr>
              <a:t>B</a:t>
            </a:r>
          </a:p>
          <a:p>
            <a:pPr marL="342900" indent="-342900"/>
            <a:endParaRPr lang="en-GB" altLang="en-US" sz="3600" dirty="0" smtClean="0">
              <a:ea typeface="Arial" pitchFamily="34" charset="0"/>
              <a:cs typeface="Times New Roman" pitchFamily="18" charset="0"/>
            </a:endParaRPr>
          </a:p>
        </p:txBody>
      </p:sp>
      <p:sp>
        <p:nvSpPr>
          <p:cNvPr id="3077" name="Content Placeholder 1"/>
          <p:cNvSpPr txBox="1">
            <a:spLocks/>
          </p:cNvSpPr>
          <p:nvPr/>
        </p:nvSpPr>
        <p:spPr bwMode="auto">
          <a:xfrm>
            <a:off x="7667625" y="-6575425"/>
            <a:ext cx="8134350"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eaLnBrk="0" hangingPunct="0">
              <a:spcBef>
                <a:spcPct val="20000"/>
              </a:spcBef>
              <a:buChar char="•"/>
              <a:defRPr sz="3000">
                <a:solidFill>
                  <a:schemeClr val="bg1"/>
                </a:solidFill>
                <a:latin typeface="Arial" pitchFamily="34" charset="0"/>
              </a:defRPr>
            </a:lvl1pPr>
            <a:lvl2pPr indent="-258763" eaLnBrk="0" hangingPunct="0">
              <a:spcBef>
                <a:spcPct val="20000"/>
              </a:spcBef>
              <a:buChar char="–"/>
              <a:defRPr sz="2500">
                <a:solidFill>
                  <a:schemeClr val="bg1"/>
                </a:solidFill>
                <a:latin typeface="Arial" pitchFamily="34" charset="0"/>
              </a:defRPr>
            </a:lvl2pPr>
            <a:lvl3pPr marL="706438" indent="-247650" eaLnBrk="0" hangingPunct="0">
              <a:spcBef>
                <a:spcPct val="20000"/>
              </a:spcBef>
              <a:buChar char="•"/>
              <a:defRPr sz="2200">
                <a:solidFill>
                  <a:schemeClr val="bg1"/>
                </a:solidFill>
                <a:latin typeface="Arial" pitchFamily="34" charset="0"/>
              </a:defRPr>
            </a:lvl3pPr>
            <a:lvl4pPr marL="893763" indent="-185738" eaLnBrk="0" hangingPunct="0">
              <a:spcBef>
                <a:spcPct val="20000"/>
              </a:spcBef>
              <a:buChar char="–"/>
              <a:defRPr>
                <a:solidFill>
                  <a:schemeClr val="bg1"/>
                </a:solidFill>
                <a:latin typeface="Arial" pitchFamily="34" charset="0"/>
              </a:defRPr>
            </a:lvl4pPr>
            <a:lvl5pPr marL="1101725" indent="-206375" eaLnBrk="0" hangingPunct="0">
              <a:spcBef>
                <a:spcPct val="20000"/>
              </a:spcBef>
              <a:buChar char="»"/>
              <a:defRPr sz="1600">
                <a:solidFill>
                  <a:schemeClr val="bg1"/>
                </a:solidFill>
                <a:latin typeface="Arial" pitchFamily="34" charset="0"/>
              </a:defRPr>
            </a:lvl5pPr>
            <a:lvl6pPr marL="1558925" indent="-206375" eaLnBrk="0" fontAlgn="base" hangingPunct="0">
              <a:spcBef>
                <a:spcPct val="20000"/>
              </a:spcBef>
              <a:spcAft>
                <a:spcPct val="0"/>
              </a:spcAft>
              <a:buChar char="»"/>
              <a:defRPr sz="1600">
                <a:solidFill>
                  <a:schemeClr val="bg1"/>
                </a:solidFill>
                <a:latin typeface="Arial" pitchFamily="34" charset="0"/>
              </a:defRPr>
            </a:lvl6pPr>
            <a:lvl7pPr marL="2016125" indent="-206375" eaLnBrk="0" fontAlgn="base" hangingPunct="0">
              <a:spcBef>
                <a:spcPct val="20000"/>
              </a:spcBef>
              <a:spcAft>
                <a:spcPct val="0"/>
              </a:spcAft>
              <a:buChar char="»"/>
              <a:defRPr sz="1600">
                <a:solidFill>
                  <a:schemeClr val="bg1"/>
                </a:solidFill>
                <a:latin typeface="Arial" pitchFamily="34" charset="0"/>
              </a:defRPr>
            </a:lvl7pPr>
            <a:lvl8pPr marL="2473325" indent="-206375" eaLnBrk="0" fontAlgn="base" hangingPunct="0">
              <a:spcBef>
                <a:spcPct val="20000"/>
              </a:spcBef>
              <a:spcAft>
                <a:spcPct val="0"/>
              </a:spcAft>
              <a:buChar char="»"/>
              <a:defRPr sz="1600">
                <a:solidFill>
                  <a:schemeClr val="bg1"/>
                </a:solidFill>
                <a:latin typeface="Arial" pitchFamily="34" charset="0"/>
              </a:defRPr>
            </a:lvl8pPr>
            <a:lvl9pPr marL="2930525" indent="-206375" eaLnBrk="0" fontAlgn="base" hangingPunct="0">
              <a:spcBef>
                <a:spcPct val="20000"/>
              </a:spcBef>
              <a:spcAft>
                <a:spcPct val="0"/>
              </a:spcAft>
              <a:buChar char="»"/>
              <a:defRPr sz="1600">
                <a:solidFill>
                  <a:schemeClr val="bg1"/>
                </a:solidFill>
                <a:latin typeface="Arial" pitchFamily="34" charset="0"/>
              </a:defRPr>
            </a:lvl9pPr>
          </a:lstStyle>
          <a:p>
            <a:pPr>
              <a:buFontTx/>
              <a:buAutoNum type="arabicPeriod"/>
            </a:pPr>
            <a:r>
              <a:rPr lang="en-GB" altLang="en-US" sz="4000">
                <a:ea typeface="Arial" pitchFamily="34" charset="0"/>
                <a:cs typeface="Times New Roman" pitchFamily="18" charset="0"/>
              </a:rPr>
              <a:t>D</a:t>
            </a:r>
          </a:p>
          <a:p>
            <a:pPr>
              <a:buFontTx/>
              <a:buAutoNum type="arabicPeriod"/>
            </a:pPr>
            <a:r>
              <a:rPr lang="en-GB" altLang="en-US" sz="4000">
                <a:ea typeface="Arial" pitchFamily="34" charset="0"/>
                <a:cs typeface="Times New Roman" pitchFamily="18" charset="0"/>
              </a:rPr>
              <a:t>F</a:t>
            </a:r>
          </a:p>
          <a:p>
            <a:pPr>
              <a:buFontTx/>
              <a:buAutoNum type="arabicPeriod"/>
            </a:pPr>
            <a:r>
              <a:rPr lang="en-GB" altLang="en-US" sz="4000">
                <a:ea typeface="Arial" pitchFamily="34" charset="0"/>
                <a:cs typeface="Times New Roman" pitchFamily="18" charset="0"/>
              </a:rPr>
              <a:t>C</a:t>
            </a:r>
          </a:p>
          <a:p>
            <a:pPr>
              <a:buFontTx/>
              <a:buAutoNum type="arabicPeriod"/>
            </a:pPr>
            <a:r>
              <a:rPr lang="en-GB" altLang="en-US" sz="4000">
                <a:ea typeface="Arial" pitchFamily="34" charset="0"/>
                <a:cs typeface="Times New Roman" pitchFamily="18" charset="0"/>
              </a:rPr>
              <a:t>C</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C</a:t>
            </a:r>
          </a:p>
          <a:p>
            <a:pPr>
              <a:buFontTx/>
              <a:buAutoNum type="arabicPeriod"/>
            </a:pPr>
            <a:r>
              <a:rPr lang="en-GB" altLang="en-US" sz="4000">
                <a:ea typeface="Arial" pitchFamily="34" charset="0"/>
                <a:cs typeface="Times New Roman" pitchFamily="18" charset="0"/>
              </a:rPr>
              <a:t>D</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D</a:t>
            </a:r>
          </a:p>
          <a:p>
            <a:pPr>
              <a:buFontTx/>
              <a:buAutoNum type="arabicPeriod"/>
            </a:pPr>
            <a:r>
              <a:rPr lang="en-GB" altLang="en-US" sz="4000">
                <a:ea typeface="Arial" pitchFamily="34" charset="0"/>
                <a:cs typeface="Times New Roman" pitchFamily="18" charset="0"/>
              </a:rPr>
              <a:t>C</a:t>
            </a:r>
          </a:p>
          <a:p>
            <a:pPr>
              <a:buFontTx/>
              <a:buAutoNum type="arabicPeriod"/>
            </a:pPr>
            <a:r>
              <a:rPr lang="en-GB" altLang="en-US" sz="4000">
                <a:ea typeface="Arial" pitchFamily="34" charset="0"/>
                <a:cs typeface="Times New Roman" pitchFamily="18" charset="0"/>
              </a:rPr>
              <a:t>D</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C</a:t>
            </a:r>
          </a:p>
          <a:p>
            <a:pPr>
              <a:buFontTx/>
              <a:buAutoNum type="arabicPeriod"/>
            </a:pPr>
            <a:r>
              <a:rPr lang="en-GB" altLang="en-US" sz="4000">
                <a:ea typeface="Arial" pitchFamily="34" charset="0"/>
                <a:cs typeface="Times New Roman" pitchFamily="18" charset="0"/>
              </a:rPr>
              <a:t>A</a:t>
            </a:r>
          </a:p>
          <a:p>
            <a:pPr>
              <a:buFontTx/>
              <a:buAutoNum type="arabicPeriod"/>
            </a:pPr>
            <a:r>
              <a:rPr lang="en-GB" altLang="en-US" sz="4000">
                <a:ea typeface="Arial" pitchFamily="34" charset="0"/>
                <a:cs typeface="Times New Roman" pitchFamily="18" charset="0"/>
              </a:rPr>
              <a:t>B</a:t>
            </a:r>
          </a:p>
          <a:p>
            <a:endParaRPr lang="en-GB" altLang="en-US" sz="3600">
              <a:ea typeface="Arial" pitchFamily="34" charset="0"/>
              <a:cs typeface="Times New Roman" pitchFamily="18" charset="0"/>
            </a:endParaRPr>
          </a:p>
        </p:txBody>
      </p:sp>
      <p:pic>
        <p:nvPicPr>
          <p:cNvPr id="30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4679950"/>
            <a:ext cx="4105275"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1908673037"/>
      </p:ext>
    </p:extLst>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10"/>
          <p:cNvSpPr>
            <a:spLocks noGrp="1" noChangeArrowheads="1"/>
          </p:cNvSpPr>
          <p:nvPr>
            <p:ph type="title"/>
          </p:nvPr>
        </p:nvSpPr>
        <p:spPr>
          <a:xfrm>
            <a:off x="0" y="1"/>
            <a:ext cx="9144000" cy="1340768"/>
          </a:xfrm>
          <a:solidFill>
            <a:srgbClr val="FF0000"/>
          </a:solidFill>
        </p:spPr>
        <p:txBody>
          <a:bodyPr/>
          <a:lstStyle/>
          <a:p>
            <a:pPr algn="ctr" eaLnBrk="1" hangingPunct="1"/>
            <a:r>
              <a:rPr lang="en-GB" altLang="en-US" sz="4000" dirty="0" smtClean="0">
                <a:solidFill>
                  <a:schemeClr val="tx1"/>
                </a:solidFill>
              </a:rPr>
              <a:t>Baron Cohen et al (1997)</a:t>
            </a:r>
            <a:br>
              <a:rPr lang="en-GB" altLang="en-US" sz="4000" dirty="0" smtClean="0">
                <a:solidFill>
                  <a:schemeClr val="tx1"/>
                </a:solidFill>
              </a:rPr>
            </a:br>
            <a:r>
              <a:rPr lang="en-GB" altLang="en-US" sz="4000" dirty="0" smtClean="0">
                <a:solidFill>
                  <a:schemeClr val="tx1"/>
                </a:solidFill>
              </a:rPr>
              <a:t>Reading Minds: The eye task</a:t>
            </a:r>
          </a:p>
        </p:txBody>
      </p:sp>
      <p:graphicFrame>
        <p:nvGraphicFramePr>
          <p:cNvPr id="3075" name="Object 4"/>
          <p:cNvGraphicFramePr>
            <a:graphicFrameLocks noChangeAspect="1"/>
          </p:cNvGraphicFramePr>
          <p:nvPr>
            <p:extLst>
              <p:ext uri="{D42A27DB-BD31-4B8C-83A1-F6EECF244321}">
                <p14:modId xmlns:p14="http://schemas.microsoft.com/office/powerpoint/2010/main" val="440059674"/>
              </p:ext>
            </p:extLst>
          </p:nvPr>
        </p:nvGraphicFramePr>
        <p:xfrm>
          <a:off x="0" y="1772816"/>
          <a:ext cx="4460875" cy="2176463"/>
        </p:xfrm>
        <a:graphic>
          <a:graphicData uri="http://schemas.openxmlformats.org/presentationml/2006/ole">
            <mc:AlternateContent xmlns:mc="http://schemas.openxmlformats.org/markup-compatibility/2006">
              <mc:Choice xmlns:v="urn:schemas-microsoft-com:vml" Requires="v">
                <p:oleObj spid="_x0000_s8294" name="Bitmap Image" r:id="rId4" imgW="1914286" imgH="933580" progId="Paint.Picture">
                  <p:embed/>
                </p:oleObj>
              </mc:Choice>
              <mc:Fallback>
                <p:oleObj name="Bitmap Image" r:id="rId4" imgW="1914286" imgH="93358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2816"/>
                        <a:ext cx="4460875"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463" y="1844824"/>
            <a:ext cx="4572537"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4722" t="21520" r="18056" b="7112"/>
          <a:stretch/>
        </p:blipFill>
        <p:spPr bwMode="auto">
          <a:xfrm rot="21077580">
            <a:off x="2046501" y="2288071"/>
            <a:ext cx="4514475" cy="426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297241"/>
      </p:ext>
    </p:extLst>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22" t="21520" r="18056" b="7112"/>
          <a:stretch/>
        </p:blipFill>
        <p:spPr bwMode="auto">
          <a:xfrm rot="21077580">
            <a:off x="6437839" y="4284034"/>
            <a:ext cx="2536345" cy="239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0"/>
            <a:ext cx="9140908" cy="5632311"/>
          </a:xfrm>
          <a:prstGeom prst="rect">
            <a:avLst/>
          </a:prstGeom>
        </p:spPr>
        <p:txBody>
          <a:bodyPr wrap="square">
            <a:spAutoFit/>
          </a:bodyPr>
          <a:lstStyle/>
          <a:p>
            <a:pPr marL="342900" lvl="0" indent="-342900">
              <a:buFont typeface="+mj-lt"/>
              <a:buAutoNum type="arabicPeriod"/>
            </a:pPr>
            <a:r>
              <a:rPr lang="en-GB" sz="3600" dirty="0"/>
              <a:t>Identify the IV and the DV in the Eyes task. [2]</a:t>
            </a:r>
          </a:p>
          <a:p>
            <a:pPr marL="342900" lvl="0" indent="-342900">
              <a:buFont typeface="+mj-lt"/>
              <a:buAutoNum type="arabicPeriod"/>
            </a:pPr>
            <a:r>
              <a:rPr lang="en-GB" sz="3600" dirty="0"/>
              <a:t>Outline one conclusion from the Eyes task. [2]</a:t>
            </a:r>
          </a:p>
          <a:p>
            <a:pPr marL="342900" lvl="0" indent="-342900">
              <a:buFont typeface="+mj-lt"/>
              <a:buAutoNum type="arabicPeriod"/>
            </a:pPr>
            <a:r>
              <a:rPr lang="en-GB" sz="3600" dirty="0"/>
              <a:t>Describe two of the groups used in Baron Cohen’s study. [4]</a:t>
            </a:r>
          </a:p>
          <a:p>
            <a:pPr marL="342900" lvl="0" indent="-342900">
              <a:buFont typeface="+mj-lt"/>
              <a:buAutoNum type="arabicPeriod"/>
            </a:pPr>
            <a:r>
              <a:rPr lang="en-GB" sz="3600" dirty="0"/>
              <a:t>Outline the procedure of the Eyes task. [4]</a:t>
            </a:r>
          </a:p>
          <a:p>
            <a:pPr marL="342900" lvl="0" indent="-342900">
              <a:buFont typeface="+mj-lt"/>
              <a:buAutoNum type="arabicPeriod"/>
            </a:pPr>
            <a:r>
              <a:rPr lang="en-GB" sz="3600" dirty="0"/>
              <a:t>Identify one difference between the performance of the autism group and the Tourette group. [1</a:t>
            </a:r>
            <a:r>
              <a:rPr lang="en-GB" sz="3600" dirty="0" smtClean="0"/>
              <a:t>]</a:t>
            </a:r>
            <a:endParaRPr lang="en-GB" sz="3600" dirty="0"/>
          </a:p>
        </p:txBody>
      </p:sp>
    </p:spTree>
    <p:extLst>
      <p:ext uri="{BB962C8B-B14F-4D97-AF65-F5344CB8AC3E}">
        <p14:creationId xmlns:p14="http://schemas.microsoft.com/office/powerpoint/2010/main" val="3213556023"/>
      </p:ext>
    </p:extLst>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22" t="21520" r="18056" b="7112"/>
          <a:stretch/>
        </p:blipFill>
        <p:spPr bwMode="auto">
          <a:xfrm rot="21077580">
            <a:off x="6437839" y="4284034"/>
            <a:ext cx="2536345" cy="239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5644008"/>
            <a:ext cx="9140908" cy="12634228"/>
          </a:xfrm>
          <a:prstGeom prst="rect">
            <a:avLst/>
          </a:prstGeom>
        </p:spPr>
        <p:txBody>
          <a:bodyPr wrap="square">
            <a:spAutoFit/>
          </a:bodyPr>
          <a:lstStyle/>
          <a:p>
            <a:pPr marL="342900" lvl="0" indent="-342900">
              <a:buFont typeface="+mj-lt"/>
              <a:buAutoNum type="arabicPeriod"/>
            </a:pPr>
            <a:r>
              <a:rPr lang="en-GB" sz="3600" dirty="0"/>
              <a:t>Identify the IV and the DV in the Eyes task. [2]</a:t>
            </a:r>
          </a:p>
          <a:p>
            <a:pPr marL="342900" lvl="0" indent="-342900">
              <a:buFont typeface="+mj-lt"/>
              <a:buAutoNum type="arabicPeriod"/>
            </a:pPr>
            <a:r>
              <a:rPr lang="en-GB" sz="3600" dirty="0"/>
              <a:t>Outline one conclusion from the Eyes task. [2]</a:t>
            </a:r>
          </a:p>
          <a:p>
            <a:pPr marL="342900" lvl="0" indent="-342900">
              <a:buFont typeface="+mj-lt"/>
              <a:buAutoNum type="arabicPeriod"/>
            </a:pPr>
            <a:r>
              <a:rPr lang="en-GB" sz="3600" dirty="0"/>
              <a:t>Describe two of the groups used in Baron Cohen’s study. [4]</a:t>
            </a:r>
          </a:p>
          <a:p>
            <a:pPr marL="342900" lvl="0" indent="-342900">
              <a:buFont typeface="+mj-lt"/>
              <a:buAutoNum type="arabicPeriod"/>
            </a:pPr>
            <a:r>
              <a:rPr lang="en-GB" sz="3600" dirty="0"/>
              <a:t>Outline the procedure of the Eyes task. [4]</a:t>
            </a:r>
          </a:p>
          <a:p>
            <a:pPr marL="342900" lvl="0" indent="-342900">
              <a:buFont typeface="+mj-lt"/>
              <a:buAutoNum type="arabicPeriod"/>
            </a:pPr>
            <a:r>
              <a:rPr lang="en-GB" sz="3600" dirty="0"/>
              <a:t>Identify one difference between the performance of the autism group and the Tourette group. [1]</a:t>
            </a:r>
          </a:p>
          <a:p>
            <a:pPr marL="342900" lvl="0" indent="-342900">
              <a:buFont typeface="+mj-lt"/>
              <a:buAutoNum type="arabicPeriod"/>
            </a:pPr>
            <a:r>
              <a:rPr lang="en-GB" sz="3500" dirty="0"/>
              <a:t>Explain why is meant by the ‘ceiling effect’. [2]</a:t>
            </a:r>
          </a:p>
          <a:p>
            <a:pPr marL="342900" lvl="0" indent="-342900">
              <a:buFont typeface="+mj-lt"/>
              <a:buAutoNum type="arabicPeriod"/>
            </a:pPr>
            <a:r>
              <a:rPr lang="en-GB" sz="3500" dirty="0"/>
              <a:t>Did Baron Cohen’s Eyes task have a ceiling effect? Explain your answer. [3]</a:t>
            </a:r>
          </a:p>
          <a:p>
            <a:pPr marL="342900" lvl="0" indent="-342900">
              <a:buFont typeface="+mj-lt"/>
              <a:buAutoNum type="arabicPeriod"/>
            </a:pPr>
            <a:r>
              <a:rPr lang="en-GB" sz="3500" dirty="0"/>
              <a:t>Outline one conclusion which can be drawn from Baron Cohen’s study. [4]</a:t>
            </a:r>
          </a:p>
          <a:p>
            <a:pPr marL="342900" lvl="0" indent="-342900">
              <a:buFont typeface="+mj-lt"/>
              <a:buAutoNum type="arabicPeriod"/>
            </a:pPr>
            <a:r>
              <a:rPr lang="en-GB" sz="3500" dirty="0"/>
              <a:t>Explain two reasons why the Eyes task lacks validity. [4]</a:t>
            </a:r>
          </a:p>
          <a:p>
            <a:pPr marL="342900" lvl="0" indent="-342900">
              <a:buFont typeface="+mj-lt"/>
              <a:buAutoNum type="arabicPeriod"/>
            </a:pPr>
            <a:r>
              <a:rPr lang="en-GB" sz="3500" dirty="0"/>
              <a:t>Identify one difference between the performance of the autism group and the Tourette group. [1]</a:t>
            </a:r>
          </a:p>
          <a:p>
            <a:pPr marL="342900" lvl="0" indent="-342900">
              <a:buFont typeface="+mj-lt"/>
              <a:buAutoNum type="arabicPeriod"/>
            </a:pPr>
            <a:r>
              <a:rPr lang="en-GB" sz="3500" dirty="0"/>
              <a:t>Identify one target and one foil word used in the Eyes task. [2</a:t>
            </a:r>
            <a:r>
              <a:rPr lang="en-GB" sz="3500" dirty="0" smtClean="0"/>
              <a:t>]</a:t>
            </a:r>
            <a:endParaRPr lang="en-GB" sz="3600" dirty="0"/>
          </a:p>
        </p:txBody>
      </p:sp>
    </p:spTree>
    <p:extLst>
      <p:ext uri="{BB962C8B-B14F-4D97-AF65-F5344CB8AC3E}">
        <p14:creationId xmlns:p14="http://schemas.microsoft.com/office/powerpoint/2010/main" val="2686898846"/>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80512" cy="1052736"/>
          </a:xfrm>
          <a:solidFill>
            <a:srgbClr val="FFFF00"/>
          </a:solidFill>
        </p:spPr>
        <p:txBody>
          <a:bodyPr/>
          <a:lstStyle/>
          <a:p>
            <a:pPr eaLnBrk="1" hangingPunct="1"/>
            <a:r>
              <a:rPr lang="en-GB" altLang="en-US" sz="3600" dirty="0" smtClean="0">
                <a:solidFill>
                  <a:schemeClr val="tx1"/>
                </a:solidFill>
                <a:ea typeface="ＭＳ Ｐゴシック" pitchFamily="34" charset="-128"/>
              </a:rPr>
              <a:t>Understanding Disorders – what is Autism?</a:t>
            </a:r>
            <a:endParaRPr lang="en-US" altLang="en-US" sz="3600" dirty="0" smtClean="0">
              <a:solidFill>
                <a:schemeClr val="tx1"/>
              </a:solidFill>
              <a:ea typeface="ＭＳ Ｐゴシック" pitchFamily="34" charset="-128"/>
            </a:endParaRPr>
          </a:p>
        </p:txBody>
      </p:sp>
      <p:pic>
        <p:nvPicPr>
          <p:cNvPr id="1026" name="Picture 2" descr="https://ocrpsychologyblog.files.wordpress.com/2015/04/t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800100"/>
            <a:ext cx="6791325"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0229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22" t="21520" r="18056" b="7112"/>
          <a:stretch/>
        </p:blipFill>
        <p:spPr bwMode="auto">
          <a:xfrm rot="21077580">
            <a:off x="6437839" y="4284034"/>
            <a:ext cx="2536345" cy="239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1548664"/>
            <a:ext cx="9140908" cy="18928259"/>
          </a:xfrm>
          <a:prstGeom prst="rect">
            <a:avLst/>
          </a:prstGeom>
        </p:spPr>
        <p:txBody>
          <a:bodyPr wrap="square">
            <a:spAutoFit/>
          </a:bodyPr>
          <a:lstStyle/>
          <a:p>
            <a:pPr marL="342900" lvl="0" indent="-342900">
              <a:buFont typeface="+mj-lt"/>
              <a:buAutoNum type="arabicPeriod"/>
            </a:pPr>
            <a:r>
              <a:rPr lang="en-GB" sz="3600" dirty="0"/>
              <a:t>Identify the IV and the DV in the Eyes task. [2]</a:t>
            </a:r>
          </a:p>
          <a:p>
            <a:pPr marL="342900" lvl="0" indent="-342900">
              <a:buFont typeface="+mj-lt"/>
              <a:buAutoNum type="arabicPeriod"/>
            </a:pPr>
            <a:r>
              <a:rPr lang="en-GB" sz="3600" dirty="0"/>
              <a:t>Outline one conclusion from the Eyes task. [2]</a:t>
            </a:r>
          </a:p>
          <a:p>
            <a:pPr marL="342900" lvl="0" indent="-342900">
              <a:buFont typeface="+mj-lt"/>
              <a:buAutoNum type="arabicPeriod"/>
            </a:pPr>
            <a:r>
              <a:rPr lang="en-GB" sz="3600" dirty="0"/>
              <a:t>Describe two of the groups used in Baron Cohen’s study. [4]</a:t>
            </a:r>
          </a:p>
          <a:p>
            <a:pPr marL="342900" lvl="0" indent="-342900">
              <a:buFont typeface="+mj-lt"/>
              <a:buAutoNum type="arabicPeriod"/>
            </a:pPr>
            <a:r>
              <a:rPr lang="en-GB" sz="3600" dirty="0"/>
              <a:t>Outline the procedure of the Eyes task. [4]</a:t>
            </a:r>
          </a:p>
          <a:p>
            <a:pPr marL="342900" lvl="0" indent="-342900">
              <a:buFont typeface="+mj-lt"/>
              <a:buAutoNum type="arabicPeriod"/>
            </a:pPr>
            <a:r>
              <a:rPr lang="en-GB" sz="3600" dirty="0"/>
              <a:t>Identify one difference between the performance of the autism group and the Tourette group. [1]</a:t>
            </a:r>
          </a:p>
          <a:p>
            <a:pPr marL="342900" lvl="0" indent="-342900">
              <a:buFont typeface="+mj-lt"/>
              <a:buAutoNum type="arabicPeriod"/>
            </a:pPr>
            <a:r>
              <a:rPr lang="en-GB" sz="3600" dirty="0"/>
              <a:t>Explain why is meant by the ‘ceiling effect’. [2]</a:t>
            </a:r>
          </a:p>
          <a:p>
            <a:pPr marL="342900" lvl="0" indent="-342900">
              <a:buFont typeface="+mj-lt"/>
              <a:buAutoNum type="arabicPeriod"/>
            </a:pPr>
            <a:r>
              <a:rPr lang="en-GB" sz="3600" dirty="0"/>
              <a:t>Did Baron Cohen’s Eyes task have a ceiling effect? Explain your answer. [3]</a:t>
            </a:r>
          </a:p>
          <a:p>
            <a:pPr marL="342900" lvl="0" indent="-342900">
              <a:buFont typeface="+mj-lt"/>
              <a:buAutoNum type="arabicPeriod"/>
            </a:pPr>
            <a:r>
              <a:rPr lang="en-GB" sz="3600" dirty="0"/>
              <a:t>Outline one conclusion which can be drawn from Baron Cohen’s study. [4]</a:t>
            </a:r>
          </a:p>
          <a:p>
            <a:pPr marL="342900" lvl="0" indent="-342900">
              <a:buFont typeface="+mj-lt"/>
              <a:buAutoNum type="arabicPeriod"/>
            </a:pPr>
            <a:r>
              <a:rPr lang="en-GB" sz="3600" dirty="0"/>
              <a:t>Explain two reasons why the Eyes task lacks validity. [4]</a:t>
            </a:r>
          </a:p>
          <a:p>
            <a:pPr marL="342900" lvl="0" indent="-342900">
              <a:buFont typeface="+mj-lt"/>
              <a:buAutoNum type="arabicPeriod"/>
            </a:pPr>
            <a:r>
              <a:rPr lang="en-GB" sz="3600" dirty="0"/>
              <a:t>Identify one difference between the performance of the autism group and the Tourette group. [1]</a:t>
            </a:r>
          </a:p>
          <a:p>
            <a:pPr marL="342900" lvl="0" indent="-342900">
              <a:buFont typeface="+mj-lt"/>
              <a:buAutoNum type="arabicPeriod"/>
            </a:pPr>
            <a:r>
              <a:rPr lang="en-GB" sz="3600" dirty="0"/>
              <a:t>Identify one target and one foil word used in the Eyes task. [2]</a:t>
            </a:r>
          </a:p>
          <a:p>
            <a:pPr marL="342900" lvl="0" indent="-342900">
              <a:buFont typeface="+mj-lt"/>
              <a:buAutoNum type="arabicPeriod"/>
            </a:pPr>
            <a:r>
              <a:rPr lang="en-GB" sz="3600" dirty="0"/>
              <a:t>Explain how the Eyes task was standardised to ensure reliability. [2]</a:t>
            </a:r>
          </a:p>
          <a:p>
            <a:pPr marL="342900" lvl="0" indent="-342900">
              <a:buFont typeface="+mj-lt"/>
              <a:buAutoNum type="arabicPeriod"/>
            </a:pPr>
            <a:r>
              <a:rPr lang="en-GB" sz="3600" dirty="0"/>
              <a:t>Describe one of the control tasks used in Baron Cohen’s study. [2]</a:t>
            </a:r>
          </a:p>
          <a:p>
            <a:pPr marL="342900" lvl="0" indent="-342900">
              <a:buFont typeface="+mj-lt"/>
              <a:buAutoNum type="arabicPeriod"/>
            </a:pPr>
            <a:r>
              <a:rPr lang="en-GB" sz="3600" dirty="0"/>
              <a:t>Identify the two control groups used in Baron Cohen’s study. [2]</a:t>
            </a:r>
          </a:p>
          <a:p>
            <a:pPr marL="342900" lvl="0" indent="-342900">
              <a:buFont typeface="+mj-lt"/>
              <a:buAutoNum type="arabicPeriod"/>
            </a:pPr>
            <a:r>
              <a:rPr lang="en-GB" sz="3600" dirty="0"/>
              <a:t>Explain why the two control groups used in Baron Cohen’s study. [3]</a:t>
            </a:r>
          </a:p>
          <a:p>
            <a:pPr marL="342900" lvl="0" indent="-342900">
              <a:buFont typeface="+mj-lt"/>
              <a:buAutoNum type="arabicPeriod"/>
            </a:pPr>
            <a:r>
              <a:rPr lang="en-GB" sz="3600" dirty="0"/>
              <a:t>Explain how Theory of Mind was operationalised in Baron Cohen’s study. [2]</a:t>
            </a:r>
          </a:p>
        </p:txBody>
      </p:sp>
    </p:spTree>
    <p:extLst>
      <p:ext uri="{BB962C8B-B14F-4D97-AF65-F5344CB8AC3E}">
        <p14:creationId xmlns:p14="http://schemas.microsoft.com/office/powerpoint/2010/main" val="4283723018"/>
      </p:ext>
    </p:extLst>
  </p:cSld>
  <p:clrMapOvr>
    <a:masterClrMapping/>
  </p:clrMapOvr>
  <p:transition spd="med">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52736"/>
            <a:ext cx="9144000" cy="5805264"/>
          </a:xfrm>
        </p:spPr>
        <p:txBody>
          <a:bodyPr>
            <a:normAutofit/>
          </a:bodyPr>
          <a:lstStyle/>
          <a:p>
            <a:r>
              <a:rPr lang="en-US" dirty="0" smtClean="0"/>
              <a:t>In your groups evaluate the task</a:t>
            </a:r>
          </a:p>
          <a:p>
            <a:r>
              <a:rPr lang="en-US" dirty="0" smtClean="0"/>
              <a:t>Some points to consider:</a:t>
            </a:r>
          </a:p>
          <a:p>
            <a:pPr>
              <a:buFontTx/>
              <a:buChar char="-"/>
            </a:pPr>
            <a:r>
              <a:rPr lang="en-US" sz="2600" dirty="0" smtClean="0"/>
              <a:t>Does it actually test TOM?</a:t>
            </a:r>
          </a:p>
          <a:p>
            <a:pPr>
              <a:buFontTx/>
              <a:buChar char="-"/>
            </a:pPr>
            <a:r>
              <a:rPr lang="en-US" sz="2600" dirty="0" smtClean="0"/>
              <a:t>What type of data is being collected? What are the strengths and weaknesses of this?</a:t>
            </a:r>
          </a:p>
          <a:p>
            <a:pPr>
              <a:buFontTx/>
              <a:buChar char="-"/>
            </a:pPr>
            <a:r>
              <a:rPr lang="en-US" sz="2600" dirty="0" smtClean="0"/>
              <a:t>Is the task ecologically valid? If not what are the strengths and weaknesses of investigating in a way that is not representative of everyday situations?</a:t>
            </a:r>
          </a:p>
          <a:p>
            <a:pPr>
              <a:buFontTx/>
              <a:buChar char="-"/>
            </a:pPr>
            <a:r>
              <a:rPr lang="en-US" sz="2600" dirty="0" smtClean="0"/>
              <a:t>How would you change this task? How might this affect the outcome and conclusions of study?</a:t>
            </a:r>
          </a:p>
          <a:p>
            <a:pPr marL="0" indent="0">
              <a:buNone/>
            </a:pPr>
            <a:endParaRPr lang="en-US" sz="2000" dirty="0" smtClean="0"/>
          </a:p>
          <a:p>
            <a:endParaRPr lang="en-US" dirty="0"/>
          </a:p>
        </p:txBody>
      </p:sp>
      <p:pic>
        <p:nvPicPr>
          <p:cNvPr id="4" name="Picture 3"/>
          <p:cNvPicPr>
            <a:picLocks noChangeAspect="1"/>
          </p:cNvPicPr>
          <p:nvPr/>
        </p:nvPicPr>
        <p:blipFill>
          <a:blip r:embed="rId2"/>
          <a:stretch>
            <a:fillRect/>
          </a:stretch>
        </p:blipFill>
        <p:spPr>
          <a:xfrm>
            <a:off x="7452320" y="1196752"/>
            <a:ext cx="1285875" cy="1291615"/>
          </a:xfrm>
          <a:prstGeom prst="rect">
            <a:avLst/>
          </a:prstGeom>
        </p:spPr>
      </p:pic>
      <p:sp>
        <p:nvSpPr>
          <p:cNvPr id="6" name="Title 5"/>
          <p:cNvSpPr>
            <a:spLocks noGrp="1"/>
          </p:cNvSpPr>
          <p:nvPr>
            <p:ph type="title"/>
          </p:nvPr>
        </p:nvSpPr>
        <p:spPr/>
        <p:txBody>
          <a:bodyPr/>
          <a:lstStyle/>
          <a:p>
            <a:endParaRPr lang="en-GB"/>
          </a:p>
        </p:txBody>
      </p:sp>
      <p:sp>
        <p:nvSpPr>
          <p:cNvPr id="7" name="Title 1"/>
          <p:cNvSpPr txBox="1">
            <a:spLocks/>
          </p:cNvSpPr>
          <p:nvPr/>
        </p:nvSpPr>
        <p:spPr bwMode="auto">
          <a:xfrm>
            <a:off x="0" y="0"/>
            <a:ext cx="9143999" cy="10527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Evaluation:</a:t>
            </a:r>
            <a:endParaRPr lang="en-US" kern="0" dirty="0">
              <a:solidFill>
                <a:srgbClr val="000000"/>
              </a:solidFill>
            </a:endParaRPr>
          </a:p>
        </p:txBody>
      </p:sp>
    </p:spTree>
    <p:extLst>
      <p:ext uri="{BB962C8B-B14F-4D97-AF65-F5344CB8AC3E}">
        <p14:creationId xmlns:p14="http://schemas.microsoft.com/office/powerpoint/2010/main" val="34355872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8" name="Rectangle 6"/>
          <p:cNvSpPr>
            <a:spLocks noGrp="1" noChangeArrowheads="1"/>
          </p:cNvSpPr>
          <p:nvPr>
            <p:ph type="body" idx="1"/>
          </p:nvPr>
        </p:nvSpPr>
        <p:spPr>
          <a:xfrm>
            <a:off x="0" y="1196975"/>
            <a:ext cx="9144000" cy="5616575"/>
          </a:xfrm>
        </p:spPr>
        <p:txBody>
          <a:bodyPr/>
          <a:lstStyle/>
          <a:p>
            <a:pPr eaLnBrk="1" hangingPunct="1">
              <a:lnSpc>
                <a:spcPct val="90000"/>
              </a:lnSpc>
              <a:buFontTx/>
              <a:buNone/>
              <a:defRPr/>
            </a:pPr>
            <a:r>
              <a:rPr lang="en-US" altLang="en-US" sz="3600" dirty="0" smtClean="0"/>
              <a:t>Is the way the experiment measures </a:t>
            </a:r>
          </a:p>
          <a:p>
            <a:pPr eaLnBrk="1" hangingPunct="1">
              <a:lnSpc>
                <a:spcPct val="90000"/>
              </a:lnSpc>
              <a:defRPr/>
            </a:pPr>
            <a:r>
              <a:rPr lang="en-US" altLang="en-US" sz="3600" dirty="0" smtClean="0"/>
              <a:t>the DV (Theory of Mind)</a:t>
            </a:r>
          </a:p>
          <a:p>
            <a:pPr eaLnBrk="1" hangingPunct="1">
              <a:lnSpc>
                <a:spcPct val="90000"/>
              </a:lnSpc>
              <a:defRPr/>
            </a:pPr>
            <a:r>
              <a:rPr lang="en-US" altLang="en-US" sz="3600" dirty="0" smtClean="0"/>
              <a:t>and the experimental setting </a:t>
            </a:r>
          </a:p>
          <a:p>
            <a:pPr eaLnBrk="1" hangingPunct="1">
              <a:lnSpc>
                <a:spcPct val="90000"/>
              </a:lnSpc>
              <a:defRPr/>
            </a:pPr>
            <a:r>
              <a:rPr lang="en-US" altLang="en-US" sz="3600" dirty="0" smtClean="0"/>
              <a:t>and the sample of participants </a:t>
            </a:r>
          </a:p>
          <a:p>
            <a:pPr marL="0" indent="0" eaLnBrk="1" hangingPunct="1">
              <a:lnSpc>
                <a:spcPct val="90000"/>
              </a:lnSpc>
              <a:buFontTx/>
              <a:buNone/>
              <a:defRPr/>
            </a:pPr>
            <a:endParaRPr lang="en-US" altLang="en-US" sz="3600" dirty="0" smtClean="0"/>
          </a:p>
          <a:p>
            <a:pPr marL="0" indent="0" eaLnBrk="1" hangingPunct="1">
              <a:lnSpc>
                <a:spcPct val="90000"/>
              </a:lnSpc>
              <a:buFontTx/>
              <a:buNone/>
              <a:defRPr/>
            </a:pPr>
            <a:r>
              <a:rPr lang="en-US" altLang="en-US" sz="3600" dirty="0" smtClean="0"/>
              <a:t>realistic in a real life setting? Would the same Ps behave in the same way in real life?</a:t>
            </a:r>
          </a:p>
          <a:p>
            <a:pPr eaLnBrk="1" hangingPunct="1">
              <a:lnSpc>
                <a:spcPct val="90000"/>
              </a:lnSpc>
              <a:defRPr/>
            </a:pPr>
            <a:r>
              <a:rPr lang="en-US" altLang="en-US" sz="3600" dirty="0" smtClean="0"/>
              <a:t>Discuss: why or why not?</a:t>
            </a:r>
          </a:p>
        </p:txBody>
      </p:sp>
      <p:sp>
        <p:nvSpPr>
          <p:cNvPr id="21507" name="Text Box 4"/>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3999" cy="9087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Evaluation:</a:t>
            </a:r>
            <a:endParaRPr lang="en-US" kern="0" dirty="0">
              <a:solidFill>
                <a:srgbClr val="000000"/>
              </a:solidFill>
            </a:endParaRPr>
          </a:p>
        </p:txBody>
      </p:sp>
    </p:spTree>
    <p:extLst>
      <p:ext uri="{BB962C8B-B14F-4D97-AF65-F5344CB8AC3E}">
        <p14:creationId xmlns:p14="http://schemas.microsoft.com/office/powerpoint/2010/main" val="383114790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 calcmode="lin" valueType="num">
                                      <p:cBhvr additive="base">
                                        <p:cTn id="7" dur="500" fill="hold"/>
                                        <p:tgtEl>
                                          <p:spTgt spid="235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8">
                                            <p:txEl>
                                              <p:pRg st="1" end="1"/>
                                            </p:txEl>
                                          </p:spTgt>
                                        </p:tgtEl>
                                        <p:attrNameLst>
                                          <p:attrName>style.visibility</p:attrName>
                                        </p:attrNameLst>
                                      </p:cBhvr>
                                      <p:to>
                                        <p:strVal val="visible"/>
                                      </p:to>
                                    </p:set>
                                    <p:anim calcmode="lin" valueType="num">
                                      <p:cBhvr additive="base">
                                        <p:cTn id="13" dur="500" fill="hold"/>
                                        <p:tgtEl>
                                          <p:spTgt spid="2355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8">
                                            <p:txEl>
                                              <p:pRg st="2" end="2"/>
                                            </p:txEl>
                                          </p:spTgt>
                                        </p:tgtEl>
                                        <p:attrNameLst>
                                          <p:attrName>style.visibility</p:attrName>
                                        </p:attrNameLst>
                                      </p:cBhvr>
                                      <p:to>
                                        <p:strVal val="visible"/>
                                      </p:to>
                                    </p:set>
                                    <p:anim calcmode="lin" valueType="num">
                                      <p:cBhvr additive="base">
                                        <p:cTn id="19" dur="500" fill="hold"/>
                                        <p:tgtEl>
                                          <p:spTgt spid="2355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xEl>
                                              <p:pRg st="3" end="3"/>
                                            </p:txEl>
                                          </p:spTgt>
                                        </p:tgtEl>
                                        <p:attrNameLst>
                                          <p:attrName>style.visibility</p:attrName>
                                        </p:attrNameLst>
                                      </p:cBhvr>
                                      <p:to>
                                        <p:strVal val="visible"/>
                                      </p:to>
                                    </p:set>
                                    <p:anim calcmode="lin" valueType="num">
                                      <p:cBhvr additive="base">
                                        <p:cTn id="25" dur="500" fill="hold"/>
                                        <p:tgtEl>
                                          <p:spTgt spid="2355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8">
                                            <p:txEl>
                                              <p:pRg st="5" end="5"/>
                                            </p:txEl>
                                          </p:spTgt>
                                        </p:tgtEl>
                                        <p:attrNameLst>
                                          <p:attrName>style.visibility</p:attrName>
                                        </p:attrNameLst>
                                      </p:cBhvr>
                                      <p:to>
                                        <p:strVal val="visible"/>
                                      </p:to>
                                    </p:set>
                                    <p:anim calcmode="lin" valueType="num">
                                      <p:cBhvr additive="base">
                                        <p:cTn id="31" dur="500" fill="hold"/>
                                        <p:tgtEl>
                                          <p:spTgt spid="2355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8">
                                            <p:txEl>
                                              <p:pRg st="6" end="6"/>
                                            </p:txEl>
                                          </p:spTgt>
                                        </p:tgtEl>
                                        <p:attrNameLst>
                                          <p:attrName>style.visibility</p:attrName>
                                        </p:attrNameLst>
                                      </p:cBhvr>
                                      <p:to>
                                        <p:strVal val="visible"/>
                                      </p:to>
                                    </p:set>
                                    <p:anim calcmode="lin" valueType="num">
                                      <p:cBhvr additive="base">
                                        <p:cTn id="37" dur="500" fill="hold"/>
                                        <p:tgtEl>
                                          <p:spTgt spid="2355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2" name="Rectangle 6"/>
          <p:cNvSpPr>
            <a:spLocks noGrp="1" noChangeArrowheads="1"/>
          </p:cNvSpPr>
          <p:nvPr>
            <p:ph type="body" idx="1"/>
          </p:nvPr>
        </p:nvSpPr>
        <p:spPr>
          <a:xfrm>
            <a:off x="0" y="1196975"/>
            <a:ext cx="9144000" cy="5661025"/>
          </a:xfrm>
        </p:spPr>
        <p:txBody>
          <a:bodyPr/>
          <a:lstStyle/>
          <a:p>
            <a:pPr eaLnBrk="1" hangingPunct="1">
              <a:defRPr/>
            </a:pPr>
            <a:r>
              <a:rPr lang="en-US" altLang="en-US" sz="4000" dirty="0" smtClean="0"/>
              <a:t>Quantitative = matters of fact objective, scientific &amp; replicable</a:t>
            </a:r>
          </a:p>
          <a:p>
            <a:pPr eaLnBrk="1" hangingPunct="1">
              <a:defRPr/>
            </a:pPr>
            <a:r>
              <a:rPr lang="en-US" altLang="en-US" sz="4000" dirty="0" smtClean="0"/>
              <a:t>Useful for analysis &amp; comparison</a:t>
            </a:r>
          </a:p>
          <a:p>
            <a:pPr marL="0" indent="0" eaLnBrk="1" hangingPunct="1">
              <a:buFontTx/>
              <a:buNone/>
              <a:defRPr/>
            </a:pPr>
            <a:r>
              <a:rPr lang="en-US" altLang="en-US" sz="4000" dirty="0" smtClean="0"/>
              <a:t>or:</a:t>
            </a:r>
          </a:p>
          <a:p>
            <a:pPr eaLnBrk="1" hangingPunct="1">
              <a:defRPr/>
            </a:pPr>
            <a:r>
              <a:rPr lang="en-US" altLang="en-US" sz="4000" dirty="0" smtClean="0"/>
              <a:t>Qualitative = matters of opinion</a:t>
            </a:r>
          </a:p>
          <a:p>
            <a:pPr eaLnBrk="1" hangingPunct="1">
              <a:defRPr/>
            </a:pPr>
            <a:r>
              <a:rPr lang="en-US" altLang="en-US" sz="4000" dirty="0" smtClean="0"/>
              <a:t>Subjective, rich in detail, can be hard to </a:t>
            </a:r>
            <a:r>
              <a:rPr lang="en-GB" altLang="en-US" sz="4000" dirty="0" smtClean="0"/>
              <a:t>analyse</a:t>
            </a:r>
            <a:r>
              <a:rPr lang="en-US" altLang="en-US" sz="4000" dirty="0" smtClean="0"/>
              <a:t>, may be misinterpreted</a:t>
            </a:r>
          </a:p>
        </p:txBody>
      </p:sp>
      <p:sp>
        <p:nvSpPr>
          <p:cNvPr id="22531" name="Text Box 3"/>
          <p:cNvSpPr txBox="1">
            <a:spLocks noChangeArrowheads="1"/>
          </p:cNvSpPr>
          <p:nvPr/>
        </p:nvSpPr>
        <p:spPr bwMode="auto">
          <a:xfrm>
            <a:off x="8305800" y="5476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000">
                <a:solidFill>
                  <a:schemeClr val="bg1"/>
                </a:solidFill>
                <a:latin typeface="Arial" pitchFamily="34" charset="0"/>
              </a:defRPr>
            </a:lvl1pPr>
            <a:lvl2pPr marL="742950" indent="-285750" eaLnBrk="0" hangingPunct="0">
              <a:spcBef>
                <a:spcPct val="20000"/>
              </a:spcBef>
              <a:buChar char="–"/>
              <a:defRPr sz="2500">
                <a:solidFill>
                  <a:schemeClr val="bg1"/>
                </a:solidFill>
                <a:latin typeface="Arial" pitchFamily="34" charset="0"/>
              </a:defRPr>
            </a:lvl2pPr>
            <a:lvl3pPr marL="1143000" indent="-228600" eaLnBrk="0" hangingPunct="0">
              <a:spcBef>
                <a:spcPct val="20000"/>
              </a:spcBef>
              <a:buChar char="•"/>
              <a:defRPr sz="2200">
                <a:solidFill>
                  <a:schemeClr val="bg1"/>
                </a:solidFill>
                <a:latin typeface="Arial" pitchFamily="34" charset="0"/>
              </a:defRPr>
            </a:lvl3pPr>
            <a:lvl4pPr marL="1600200" indent="-228600" eaLnBrk="0" hangingPunct="0">
              <a:spcBef>
                <a:spcPct val="20000"/>
              </a:spcBef>
              <a:buChar char="–"/>
              <a:defRPr>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a:spcBef>
                <a:spcPct val="0"/>
              </a:spcBef>
              <a:buFontTx/>
              <a:buNone/>
            </a:pPr>
            <a:endParaRPr lang="en-US" altLang="en-US" sz="2400">
              <a:solidFill>
                <a:schemeClr val="tx1"/>
              </a:solidFill>
              <a:latin typeface="Times New Roman" pitchFamily="18" charset="0"/>
            </a:endParaRPr>
          </a:p>
        </p:txBody>
      </p:sp>
      <p:sp>
        <p:nvSpPr>
          <p:cNvPr id="6" name="Title 1"/>
          <p:cNvSpPr txBox="1">
            <a:spLocks/>
          </p:cNvSpPr>
          <p:nvPr/>
        </p:nvSpPr>
        <p:spPr bwMode="auto">
          <a:xfrm>
            <a:off x="0" y="0"/>
            <a:ext cx="9143999" cy="9087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Evaluation:</a:t>
            </a:r>
            <a:endParaRPr lang="en-US" kern="0" dirty="0">
              <a:solidFill>
                <a:srgbClr val="000000"/>
              </a:solidFill>
            </a:endParaRPr>
          </a:p>
        </p:txBody>
      </p:sp>
    </p:spTree>
    <p:extLst>
      <p:ext uri="{BB962C8B-B14F-4D97-AF65-F5344CB8AC3E}">
        <p14:creationId xmlns:p14="http://schemas.microsoft.com/office/powerpoint/2010/main" val="42717398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 calcmode="lin" valueType="num">
                                      <p:cBhvr additive="base">
                                        <p:cTn id="7" dur="500" fill="hold"/>
                                        <p:tgtEl>
                                          <p:spTgt spid="245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2">
                                            <p:txEl>
                                              <p:pRg st="1" end="1"/>
                                            </p:txEl>
                                          </p:spTgt>
                                        </p:tgtEl>
                                        <p:attrNameLst>
                                          <p:attrName>style.visibility</p:attrName>
                                        </p:attrNameLst>
                                      </p:cBhvr>
                                      <p:to>
                                        <p:strVal val="visible"/>
                                      </p:to>
                                    </p:set>
                                    <p:anim calcmode="lin" valueType="num">
                                      <p:cBhvr additive="base">
                                        <p:cTn id="13" dur="500" fill="hold"/>
                                        <p:tgtEl>
                                          <p:spTgt spid="245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2">
                                            <p:txEl>
                                              <p:pRg st="2" end="2"/>
                                            </p:txEl>
                                          </p:spTgt>
                                        </p:tgtEl>
                                        <p:attrNameLst>
                                          <p:attrName>style.visibility</p:attrName>
                                        </p:attrNameLst>
                                      </p:cBhvr>
                                      <p:to>
                                        <p:strVal val="visible"/>
                                      </p:to>
                                    </p:set>
                                    <p:anim calcmode="lin" valueType="num">
                                      <p:cBhvr additive="base">
                                        <p:cTn id="19" dur="500" fill="hold"/>
                                        <p:tgtEl>
                                          <p:spTgt spid="2458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2">
                                            <p:txEl>
                                              <p:pRg st="3" end="3"/>
                                            </p:txEl>
                                          </p:spTgt>
                                        </p:tgtEl>
                                        <p:attrNameLst>
                                          <p:attrName>style.visibility</p:attrName>
                                        </p:attrNameLst>
                                      </p:cBhvr>
                                      <p:to>
                                        <p:strVal val="visible"/>
                                      </p:to>
                                    </p:set>
                                    <p:anim calcmode="lin" valueType="num">
                                      <p:cBhvr additive="base">
                                        <p:cTn id="25" dur="500" fill="hold"/>
                                        <p:tgtEl>
                                          <p:spTgt spid="2458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8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82">
                                            <p:txEl>
                                              <p:pRg st="4" end="4"/>
                                            </p:txEl>
                                          </p:spTgt>
                                        </p:tgtEl>
                                        <p:attrNameLst>
                                          <p:attrName>style.visibility</p:attrName>
                                        </p:attrNameLst>
                                      </p:cBhvr>
                                      <p:to>
                                        <p:strVal val="visible"/>
                                      </p:to>
                                    </p:set>
                                    <p:anim calcmode="lin" valueType="num">
                                      <p:cBhvr additive="base">
                                        <p:cTn id="31" dur="500" fill="hold"/>
                                        <p:tgtEl>
                                          <p:spTgt spid="2458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8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5" name="Rectangle 5"/>
          <p:cNvSpPr>
            <a:spLocks noGrp="1" noChangeArrowheads="1"/>
          </p:cNvSpPr>
          <p:nvPr>
            <p:ph type="body" idx="1"/>
          </p:nvPr>
        </p:nvSpPr>
        <p:spPr>
          <a:xfrm>
            <a:off x="0" y="1196975"/>
            <a:ext cx="9144000" cy="5661025"/>
          </a:xfrm>
        </p:spPr>
        <p:txBody>
          <a:bodyPr/>
          <a:lstStyle/>
          <a:p>
            <a:pPr eaLnBrk="1" hangingPunct="1"/>
            <a:r>
              <a:rPr lang="en-GB" altLang="en-US" sz="3600" dirty="0" smtClean="0"/>
              <a:t>Was the method appropriate for the aim?</a:t>
            </a:r>
          </a:p>
          <a:p>
            <a:pPr eaLnBrk="1" hangingPunct="1"/>
            <a:endParaRPr lang="en-GB" altLang="en-US" sz="2800" dirty="0" smtClean="0"/>
          </a:p>
          <a:p>
            <a:pPr eaLnBrk="1" hangingPunct="1"/>
            <a:r>
              <a:rPr lang="en-GB" altLang="en-US" sz="3600" dirty="0" smtClean="0"/>
              <a:t>Are the experimental conditions realistic (mundane realism = real world realism) </a:t>
            </a:r>
          </a:p>
          <a:p>
            <a:pPr eaLnBrk="1" hangingPunct="1"/>
            <a:endParaRPr lang="en-GB" altLang="en-US" sz="2800" dirty="0" smtClean="0"/>
          </a:p>
          <a:p>
            <a:pPr eaLnBrk="1" hangingPunct="1"/>
            <a:r>
              <a:rPr lang="en-GB" altLang="en-US" sz="3600" dirty="0" smtClean="0"/>
              <a:t>How was the DV operationalised and was this a valid measure of the behaviour being studied? </a:t>
            </a:r>
          </a:p>
        </p:txBody>
      </p:sp>
      <p:sp>
        <p:nvSpPr>
          <p:cNvPr id="4" name="Title 1"/>
          <p:cNvSpPr txBox="1">
            <a:spLocks/>
          </p:cNvSpPr>
          <p:nvPr/>
        </p:nvSpPr>
        <p:spPr bwMode="auto">
          <a:xfrm>
            <a:off x="0" y="0"/>
            <a:ext cx="9143999" cy="10527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Evaluation:</a:t>
            </a:r>
            <a:endParaRPr lang="en-US" kern="0" dirty="0">
              <a:solidFill>
                <a:srgbClr val="000000"/>
              </a:solidFill>
            </a:endParaRPr>
          </a:p>
        </p:txBody>
      </p:sp>
    </p:spTree>
    <p:extLst>
      <p:ext uri="{BB962C8B-B14F-4D97-AF65-F5344CB8AC3E}">
        <p14:creationId xmlns:p14="http://schemas.microsoft.com/office/powerpoint/2010/main" val="41060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 calcmode="lin" valueType="num">
                                      <p:cBhvr additive="base">
                                        <p:cTn id="7" dur="500" fill="hold"/>
                                        <p:tgtEl>
                                          <p:spTgt spid="2560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5">
                                            <p:txEl>
                                              <p:pRg st="2" end="2"/>
                                            </p:txEl>
                                          </p:spTgt>
                                        </p:tgtEl>
                                        <p:attrNameLst>
                                          <p:attrName>style.visibility</p:attrName>
                                        </p:attrNameLst>
                                      </p:cBhvr>
                                      <p:to>
                                        <p:strVal val="visible"/>
                                      </p:to>
                                    </p:set>
                                    <p:anim calcmode="lin" valueType="num">
                                      <p:cBhvr additive="base">
                                        <p:cTn id="13" dur="500" fill="hold"/>
                                        <p:tgtEl>
                                          <p:spTgt spid="2560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5">
                                            <p:txEl>
                                              <p:pRg st="4" end="4"/>
                                            </p:txEl>
                                          </p:spTgt>
                                        </p:tgtEl>
                                        <p:attrNameLst>
                                          <p:attrName>style.visibility</p:attrName>
                                        </p:attrNameLst>
                                      </p:cBhvr>
                                      <p:to>
                                        <p:strVal val="visible"/>
                                      </p:to>
                                    </p:set>
                                    <p:anim calcmode="lin" valueType="num">
                                      <p:cBhvr additive="base">
                                        <p:cTn id="19" dur="500" fill="hold"/>
                                        <p:tgtEl>
                                          <p:spTgt spid="2560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9" name="Rectangle 5"/>
          <p:cNvSpPr>
            <a:spLocks noGrp="1" noChangeArrowheads="1"/>
          </p:cNvSpPr>
          <p:nvPr>
            <p:ph type="body" idx="1"/>
          </p:nvPr>
        </p:nvSpPr>
        <p:spPr>
          <a:xfrm>
            <a:off x="0" y="1196975"/>
            <a:ext cx="8634413" cy="5688013"/>
          </a:xfrm>
        </p:spPr>
        <p:txBody>
          <a:bodyPr/>
          <a:lstStyle/>
          <a:p>
            <a:pPr eaLnBrk="1" hangingPunct="1"/>
            <a:r>
              <a:rPr lang="en-GB" altLang="en-US" sz="3600" dirty="0" smtClean="0"/>
              <a:t>How were the participants allocated to the conditions and were controls used to remove ‘extraneous variables’? </a:t>
            </a:r>
          </a:p>
          <a:p>
            <a:pPr eaLnBrk="1" hangingPunct="1"/>
            <a:r>
              <a:rPr lang="en-GB" altLang="en-US" sz="3600" dirty="0" smtClean="0"/>
              <a:t>Were there any cues that might have generated demand characteristics ? </a:t>
            </a:r>
          </a:p>
          <a:p>
            <a:pPr eaLnBrk="1" hangingPunct="1"/>
            <a:r>
              <a:rPr lang="en-GB" altLang="en-US" sz="3600" b="1" u="sng" dirty="0" smtClean="0"/>
              <a:t>Reliability</a:t>
            </a:r>
            <a:r>
              <a:rPr lang="en-GB" altLang="en-US" sz="3600" dirty="0" smtClean="0"/>
              <a:t>: Could the study be replicated to find the same results?  Why or why not?</a:t>
            </a:r>
          </a:p>
        </p:txBody>
      </p:sp>
      <p:sp>
        <p:nvSpPr>
          <p:cNvPr id="4" name="Title 1"/>
          <p:cNvSpPr txBox="1">
            <a:spLocks/>
          </p:cNvSpPr>
          <p:nvPr/>
        </p:nvSpPr>
        <p:spPr bwMode="auto">
          <a:xfrm>
            <a:off x="0" y="0"/>
            <a:ext cx="9143999" cy="1196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Evaluation:</a:t>
            </a:r>
            <a:endParaRPr lang="en-US" kern="0" dirty="0">
              <a:solidFill>
                <a:srgbClr val="000000"/>
              </a:solidFill>
            </a:endParaRPr>
          </a:p>
        </p:txBody>
      </p:sp>
    </p:spTree>
    <p:extLst>
      <p:ext uri="{BB962C8B-B14F-4D97-AF65-F5344CB8AC3E}">
        <p14:creationId xmlns:p14="http://schemas.microsoft.com/office/powerpoint/2010/main" val="3454533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9">
                                            <p:txEl>
                                              <p:pRg st="1" end="1"/>
                                            </p:txEl>
                                          </p:spTgt>
                                        </p:tgtEl>
                                        <p:attrNameLst>
                                          <p:attrName>style.visibility</p:attrName>
                                        </p:attrNameLst>
                                      </p:cBhvr>
                                      <p:to>
                                        <p:strVal val="visible"/>
                                      </p:to>
                                    </p:set>
                                    <p:anim calcmode="lin" valueType="num">
                                      <p:cBhvr additive="base">
                                        <p:cTn id="13" dur="500" fill="hold"/>
                                        <p:tgtEl>
                                          <p:spTgt spid="2662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 calcmode="lin" valueType="num">
                                      <p:cBhvr additive="base">
                                        <p:cTn id="19" dur="500" fill="hold"/>
                                        <p:tgtEl>
                                          <p:spTgt spid="2662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p:cNvSpPr>
            <a:spLocks noGrp="1" noChangeArrowheads="1"/>
          </p:cNvSpPr>
          <p:nvPr>
            <p:ph type="body" idx="1"/>
          </p:nvPr>
        </p:nvSpPr>
        <p:spPr>
          <a:xfrm>
            <a:off x="0" y="1212850"/>
            <a:ext cx="9118600" cy="5327650"/>
          </a:xfrm>
        </p:spPr>
        <p:txBody>
          <a:bodyPr/>
          <a:lstStyle/>
          <a:p>
            <a:pPr eaLnBrk="1" hangingPunct="1"/>
            <a:r>
              <a:rPr lang="en-GB" altLang="en-US" sz="4000" dirty="0" smtClean="0"/>
              <a:t>Who were the participants</a:t>
            </a:r>
          </a:p>
          <a:p>
            <a:pPr eaLnBrk="1" hangingPunct="1"/>
            <a:r>
              <a:rPr lang="en-GB" altLang="en-US" sz="4000" dirty="0" smtClean="0"/>
              <a:t>Was the sample biased in any way?</a:t>
            </a:r>
          </a:p>
          <a:p>
            <a:pPr eaLnBrk="1" hangingPunct="1"/>
            <a:r>
              <a:rPr lang="en-GB" altLang="en-US" sz="4000" dirty="0" smtClean="0"/>
              <a:t>Was the sample large enough to mask the effect of individual differences?</a:t>
            </a:r>
          </a:p>
          <a:p>
            <a:pPr eaLnBrk="1" hangingPunct="1"/>
            <a:r>
              <a:rPr lang="en-GB" altLang="en-US" sz="4000" dirty="0" smtClean="0"/>
              <a:t>To which population can we safely generalise the findings?</a:t>
            </a:r>
          </a:p>
          <a:p>
            <a:pPr eaLnBrk="1" hangingPunct="1"/>
            <a:endParaRPr lang="en-GB" altLang="en-US" sz="2800" dirty="0" smtClean="0"/>
          </a:p>
        </p:txBody>
      </p:sp>
      <p:sp>
        <p:nvSpPr>
          <p:cNvPr id="4" name="Title 1"/>
          <p:cNvSpPr txBox="1">
            <a:spLocks/>
          </p:cNvSpPr>
          <p:nvPr/>
        </p:nvSpPr>
        <p:spPr bwMode="auto">
          <a:xfrm>
            <a:off x="0" y="0"/>
            <a:ext cx="9143999" cy="1196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Eyes task Evaluation:</a:t>
            </a:r>
            <a:endParaRPr lang="en-US" kern="0" dirty="0">
              <a:solidFill>
                <a:srgbClr val="000000"/>
              </a:solidFill>
            </a:endParaRPr>
          </a:p>
        </p:txBody>
      </p:sp>
    </p:spTree>
    <p:extLst>
      <p:ext uri="{BB962C8B-B14F-4D97-AF65-F5344CB8AC3E}">
        <p14:creationId xmlns:p14="http://schemas.microsoft.com/office/powerpoint/2010/main" val="60398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 calcmode="lin" valueType="num">
                                      <p:cBhvr additive="base">
                                        <p:cTn id="7" dur="500" fill="hold"/>
                                        <p:tgtEl>
                                          <p:spTgt spid="276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7">
                                            <p:txEl>
                                              <p:pRg st="1" end="1"/>
                                            </p:txEl>
                                          </p:spTgt>
                                        </p:tgtEl>
                                        <p:attrNameLst>
                                          <p:attrName>style.visibility</p:attrName>
                                        </p:attrNameLst>
                                      </p:cBhvr>
                                      <p:to>
                                        <p:strVal val="visible"/>
                                      </p:to>
                                    </p:set>
                                    <p:anim calcmode="lin" valueType="num">
                                      <p:cBhvr additive="base">
                                        <p:cTn id="13" dur="500" fill="hold"/>
                                        <p:tgtEl>
                                          <p:spTgt spid="2765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7">
                                            <p:txEl>
                                              <p:pRg st="2" end="2"/>
                                            </p:txEl>
                                          </p:spTgt>
                                        </p:tgtEl>
                                        <p:attrNameLst>
                                          <p:attrName>style.visibility</p:attrName>
                                        </p:attrNameLst>
                                      </p:cBhvr>
                                      <p:to>
                                        <p:strVal val="visible"/>
                                      </p:to>
                                    </p:set>
                                    <p:anim calcmode="lin" valueType="num">
                                      <p:cBhvr additive="base">
                                        <p:cTn id="19" dur="500" fill="hold"/>
                                        <p:tgtEl>
                                          <p:spTgt spid="2765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7">
                                            <p:txEl>
                                              <p:pRg st="3" end="3"/>
                                            </p:txEl>
                                          </p:spTgt>
                                        </p:tgtEl>
                                        <p:attrNameLst>
                                          <p:attrName>style.visibility</p:attrName>
                                        </p:attrNameLst>
                                      </p:cBhvr>
                                      <p:to>
                                        <p:strVal val="visible"/>
                                      </p:to>
                                    </p:set>
                                    <p:anim calcmode="lin" valueType="num">
                                      <p:cBhvr additive="base">
                                        <p:cTn id="25" dur="500" fill="hold"/>
                                        <p:tgtEl>
                                          <p:spTgt spid="2765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 y="1600200"/>
            <a:ext cx="9036495" cy="5257800"/>
          </a:xfrm>
        </p:spPr>
        <p:txBody>
          <a:bodyPr>
            <a:normAutofit fontScale="92500" lnSpcReduction="20000"/>
          </a:bodyPr>
          <a:lstStyle/>
          <a:p>
            <a:r>
              <a:rPr lang="en-US" dirty="0" smtClean="0"/>
              <a:t>If you could ask Baron-Cohen one question about his work what would it be?</a:t>
            </a:r>
          </a:p>
          <a:p>
            <a:endParaRPr lang="en-US" dirty="0"/>
          </a:p>
          <a:p>
            <a:r>
              <a:rPr lang="en-US" dirty="0" smtClean="0"/>
              <a:t>Do you think this study is useful?</a:t>
            </a:r>
          </a:p>
          <a:p>
            <a:endParaRPr lang="en-US" dirty="0"/>
          </a:p>
          <a:p>
            <a:r>
              <a:rPr lang="en-US" dirty="0" smtClean="0"/>
              <a:t>What one thing do you want to know about autism?</a:t>
            </a:r>
          </a:p>
          <a:p>
            <a:endParaRPr lang="en-US" dirty="0"/>
          </a:p>
          <a:p>
            <a:r>
              <a:rPr lang="en-US" dirty="0" smtClean="0"/>
              <a:t>Why is this in the Individual Differences area?</a:t>
            </a:r>
          </a:p>
          <a:p>
            <a:endParaRPr lang="en-US" dirty="0"/>
          </a:p>
          <a:p>
            <a:r>
              <a:rPr lang="en-US" dirty="0" smtClean="0"/>
              <a:t>What could be the cause of autism and should we try and cure it?</a:t>
            </a:r>
            <a:endParaRPr lang="en-US" dirty="0"/>
          </a:p>
        </p:txBody>
      </p:sp>
      <p:pic>
        <p:nvPicPr>
          <p:cNvPr id="4" name="Picture 3"/>
          <p:cNvPicPr>
            <a:picLocks noChangeAspect="1"/>
          </p:cNvPicPr>
          <p:nvPr/>
        </p:nvPicPr>
        <p:blipFill>
          <a:blip r:embed="rId2"/>
          <a:stretch>
            <a:fillRect/>
          </a:stretch>
        </p:blipFill>
        <p:spPr>
          <a:xfrm>
            <a:off x="5827395" y="19117"/>
            <a:ext cx="3331235" cy="1624236"/>
          </a:xfrm>
          <a:prstGeom prst="rect">
            <a:avLst/>
          </a:prstGeom>
        </p:spPr>
      </p:pic>
      <p:sp>
        <p:nvSpPr>
          <p:cNvPr id="5" name="Title 1"/>
          <p:cNvSpPr txBox="1">
            <a:spLocks/>
          </p:cNvSpPr>
          <p:nvPr/>
        </p:nvSpPr>
        <p:spPr bwMode="auto">
          <a:xfrm>
            <a:off x="1" y="0"/>
            <a:ext cx="5827394" cy="14847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9933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9933FF"/>
                </a:solidFill>
                <a:latin typeface="Arial" charset="0"/>
              </a:defRPr>
            </a:lvl6pPr>
            <a:lvl7pPr marL="914400" algn="ctr" rtl="0" fontAlgn="base">
              <a:spcBef>
                <a:spcPct val="0"/>
              </a:spcBef>
              <a:spcAft>
                <a:spcPct val="0"/>
              </a:spcAft>
              <a:defRPr sz="4400">
                <a:solidFill>
                  <a:srgbClr val="9933FF"/>
                </a:solidFill>
                <a:latin typeface="Arial" charset="0"/>
              </a:defRPr>
            </a:lvl7pPr>
            <a:lvl8pPr marL="1371600" algn="ctr" rtl="0" fontAlgn="base">
              <a:spcBef>
                <a:spcPct val="0"/>
              </a:spcBef>
              <a:spcAft>
                <a:spcPct val="0"/>
              </a:spcAft>
              <a:defRPr sz="4400">
                <a:solidFill>
                  <a:srgbClr val="9933FF"/>
                </a:solidFill>
                <a:latin typeface="Arial" charset="0"/>
              </a:defRPr>
            </a:lvl8pPr>
            <a:lvl9pPr marL="1828800" algn="ctr" rtl="0" fontAlgn="base">
              <a:spcBef>
                <a:spcPct val="0"/>
              </a:spcBef>
              <a:spcAft>
                <a:spcPct val="0"/>
              </a:spcAft>
              <a:defRPr sz="4400">
                <a:solidFill>
                  <a:srgbClr val="9933FF"/>
                </a:solidFill>
                <a:latin typeface="Arial" charset="0"/>
              </a:defRPr>
            </a:lvl9pPr>
          </a:lstStyle>
          <a:p>
            <a:r>
              <a:rPr lang="en-US" kern="0" dirty="0" smtClean="0">
                <a:solidFill>
                  <a:srgbClr val="000000"/>
                </a:solidFill>
              </a:rPr>
              <a:t>Ask the Expert</a:t>
            </a:r>
            <a:endParaRPr lang="en-US" kern="0" dirty="0">
              <a:solidFill>
                <a:srgbClr val="000000"/>
              </a:solidFill>
            </a:endParaRPr>
          </a:p>
        </p:txBody>
      </p:sp>
    </p:spTree>
    <p:extLst>
      <p:ext uri="{BB962C8B-B14F-4D97-AF65-F5344CB8AC3E}">
        <p14:creationId xmlns:p14="http://schemas.microsoft.com/office/powerpoint/2010/main" val="29171025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Comparing Freud and Baron-Cohen</a:t>
            </a: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23528" y="743744"/>
            <a:ext cx="8712968" cy="6093296"/>
          </a:xfrm>
        </p:spPr>
        <p:txBody>
          <a:bodyPr>
            <a:normAutofit/>
          </a:bodyPr>
          <a:lstStyle/>
          <a:p>
            <a:pPr algn="l"/>
            <a:r>
              <a:rPr lang="en-GB" dirty="0" smtClean="0">
                <a:solidFill>
                  <a:schemeClr val="tx1"/>
                </a:solidFill>
                <a:latin typeface="Arial" panose="020B0604020202020204" pitchFamily="34" charset="0"/>
                <a:cs typeface="Arial" panose="020B0604020202020204" pitchFamily="34" charset="0"/>
              </a:rPr>
              <a:t>Learning Objectives</a:t>
            </a:r>
          </a:p>
          <a:p>
            <a:pPr marL="457200" indent="-457200" algn="l">
              <a:buFont typeface="Arial" charset="0"/>
              <a:buChar char="•"/>
            </a:pPr>
            <a:r>
              <a:rPr lang="en-GB" dirty="0" smtClean="0">
                <a:solidFill>
                  <a:schemeClr val="tx1"/>
                </a:solidFill>
                <a:latin typeface="Arial" panose="020B0604020202020204" pitchFamily="34" charset="0"/>
                <a:cs typeface="Arial" panose="020B0604020202020204" pitchFamily="34" charset="0"/>
              </a:rPr>
              <a:t>To evaluate Baron Cohen’s study </a:t>
            </a:r>
          </a:p>
          <a:p>
            <a:pPr marL="457200" indent="-457200" algn="l">
              <a:buFont typeface="Arial" charset="0"/>
              <a:buChar char="•"/>
            </a:pPr>
            <a:r>
              <a:rPr lang="en-GB" dirty="0" smtClean="0">
                <a:solidFill>
                  <a:schemeClr val="tx1"/>
                </a:solidFill>
                <a:latin typeface="Arial" panose="020B0604020202020204" pitchFamily="34" charset="0"/>
                <a:cs typeface="Arial" panose="020B0604020202020204" pitchFamily="34" charset="0"/>
              </a:rPr>
              <a:t>To identify the differences and similarities between Freud and Baron Cohen’s studies in terms of </a:t>
            </a:r>
            <a:r>
              <a:rPr lang="en-GB" dirty="0">
                <a:solidFill>
                  <a:schemeClr val="tx1"/>
                </a:solidFill>
                <a:latin typeface="Arial" panose="020B0604020202020204" pitchFamily="34" charset="0"/>
                <a:cs typeface="Arial" panose="020B0604020202020204" pitchFamily="34" charset="0"/>
              </a:rPr>
              <a:t>Validity, psychology as a science, usefulness, socially sensitive research, ethics. </a:t>
            </a:r>
            <a:endParaRPr lang="en-GB" dirty="0" smtClean="0">
              <a:solidFill>
                <a:schemeClr val="tx1"/>
              </a:solidFill>
              <a:latin typeface="Arial" panose="020B0604020202020204" pitchFamily="34" charset="0"/>
              <a:cs typeface="Arial" panose="020B0604020202020204" pitchFamily="34" charset="0"/>
            </a:endParaRPr>
          </a:p>
          <a:p>
            <a:pPr marL="457200" indent="-457200" algn="l">
              <a:buFont typeface="Arial" charset="0"/>
              <a:buChar char="•"/>
            </a:pPr>
            <a:r>
              <a:rPr lang="en-GB" dirty="0" smtClean="0">
                <a:solidFill>
                  <a:schemeClr val="tx1"/>
                </a:solidFill>
                <a:latin typeface="Arial" panose="020B0604020202020204" pitchFamily="34" charset="0"/>
                <a:cs typeface="Arial" panose="020B0604020202020204" pitchFamily="34" charset="0"/>
              </a:rPr>
              <a:t>To justify the strengths of the Individual Differences Approach</a:t>
            </a:r>
            <a:r>
              <a:rPr lang="en-GB" dirty="0">
                <a:solidFill>
                  <a:schemeClr val="tx1"/>
                </a:solidFill>
                <a:latin typeface="Arial" panose="020B0604020202020204" pitchFamily="34" charset="0"/>
                <a:cs typeface="Arial" panose="020B0604020202020204" pitchFamily="34" charset="0"/>
              </a:rPr>
              <a:t>	</a:t>
            </a:r>
          </a:p>
          <a:p>
            <a:endParaRPr lang="en-GB" dirty="0"/>
          </a:p>
        </p:txBody>
      </p:sp>
    </p:spTree>
    <p:extLst>
      <p:ext uri="{BB962C8B-B14F-4D97-AF65-F5344CB8AC3E}">
        <p14:creationId xmlns:p14="http://schemas.microsoft.com/office/powerpoint/2010/main" val="39060561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4704"/>
          </a:xfrm>
          <a:solidFill>
            <a:srgbClr val="00B050"/>
          </a:solidFill>
        </p:spPr>
        <p:txBody>
          <a:bodyPr>
            <a:normAutofit/>
          </a:bodyPr>
          <a:lstStyle/>
          <a:p>
            <a:r>
              <a:rPr lang="en-GB" dirty="0" smtClean="0">
                <a:latin typeface="Arial" panose="020B0604020202020204" pitchFamily="34" charset="0"/>
                <a:cs typeface="Arial" panose="020B0604020202020204" pitchFamily="34" charset="0"/>
              </a:rPr>
              <a:t>Evaluating Baron-Cohen</a:t>
            </a:r>
            <a:endParaRPr lang="en-GB" dirty="0">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545" t="28030" r="14489" b="10796"/>
          <a:stretch/>
        </p:blipFill>
        <p:spPr bwMode="auto">
          <a:xfrm rot="20574404">
            <a:off x="2727066" y="1038125"/>
            <a:ext cx="3819594" cy="565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vevagora\AppData\Local\Microsoft\Windows\Temporary Internet Files\Content.IE5\WY0JDCTE\Pen-Scribbling-2964-lar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220800"/>
            <a:ext cx="2916304" cy="3373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92280" y="2617710"/>
            <a:ext cx="1940250" cy="1477328"/>
          </a:xfrm>
          <a:prstGeom prst="rect">
            <a:avLst/>
          </a:prstGeom>
          <a:solidFill>
            <a:schemeClr val="accent2"/>
          </a:solidFill>
        </p:spPr>
        <p:txBody>
          <a:bodyPr wrap="square">
            <a:spAutoFit/>
          </a:bodyPr>
          <a:lstStyle/>
          <a:p>
            <a:r>
              <a:rPr lang="en-GB" dirty="0">
                <a:hlinkClick r:id="rId4"/>
              </a:rPr>
              <a:t>https://</a:t>
            </a:r>
            <a:r>
              <a:rPr lang="en-GB" dirty="0" smtClean="0">
                <a:hlinkClick r:id="rId4"/>
              </a:rPr>
              <a:t>www.classtools.net/random-name-picker/84_dXGjSh</a:t>
            </a:r>
            <a:r>
              <a:rPr lang="en-GB" dirty="0" smtClean="0"/>
              <a:t> </a:t>
            </a:r>
            <a:endParaRPr lang="en-GB" dirty="0"/>
          </a:p>
        </p:txBody>
      </p:sp>
      <p:sp>
        <p:nvSpPr>
          <p:cNvPr id="5" name="12-Point Star 4"/>
          <p:cNvSpPr/>
          <p:nvPr/>
        </p:nvSpPr>
        <p:spPr>
          <a:xfrm>
            <a:off x="-269776" y="601774"/>
            <a:ext cx="3203848" cy="2592288"/>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dirty="0" smtClean="0"/>
              <a:t>Page 23</a:t>
            </a:r>
            <a:endParaRPr lang="en-GB" sz="4000" dirty="0"/>
          </a:p>
        </p:txBody>
      </p:sp>
    </p:spTree>
    <p:extLst>
      <p:ext uri="{BB962C8B-B14F-4D97-AF65-F5344CB8AC3E}">
        <p14:creationId xmlns:p14="http://schemas.microsoft.com/office/powerpoint/2010/main" val="13422078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ART\PHOTOS\PH_010.JPG"/>
</p:tagLst>
</file>

<file path=ppt/tags/tag2.xml><?xml version="1.0" encoding="utf-8"?>
<p:tagLst xmlns:a="http://schemas.openxmlformats.org/drawingml/2006/main" xmlns:r="http://schemas.openxmlformats.org/officeDocument/2006/relationships" xmlns:p="http://schemas.openxmlformats.org/presentationml/2006/main">
  <p:tag name="PICTUREPATH" val="..\..\..\ART\PHOTOS\PH_011.JPG"/>
</p:tagLst>
</file>

<file path=ppt/tags/tag3.xml><?xml version="1.0" encoding="utf-8"?>
<p:tagLst xmlns:a="http://schemas.openxmlformats.org/drawingml/2006/main" xmlns:r="http://schemas.openxmlformats.org/officeDocument/2006/relationships" xmlns:p="http://schemas.openxmlformats.org/presentationml/2006/main">
  <p:tag name="PICTUREPATH" val="..\..\..\ART\PHOTOS\PH_013.JPG"/>
</p:tagLst>
</file>

<file path=ppt/tags/tag4.xml><?xml version="1.0" encoding="utf-8"?>
<p:tagLst xmlns:a="http://schemas.openxmlformats.org/drawingml/2006/main" xmlns:r="http://schemas.openxmlformats.org/officeDocument/2006/relationships" xmlns:p="http://schemas.openxmlformats.org/presentationml/2006/main">
  <p:tag name="PICTUREPATH" val="..\..\..\ART\PHOTOS\PH_014.JPG"/>
</p:tagLst>
</file>

<file path=ppt/tags/tag5.xml><?xml version="1.0" encoding="utf-8"?>
<p:tagLst xmlns:a="http://schemas.openxmlformats.org/drawingml/2006/main" xmlns:r="http://schemas.openxmlformats.org/officeDocument/2006/relationships" xmlns:p="http://schemas.openxmlformats.org/presentationml/2006/main">
  <p:tag name="PICTUREPATH" val="..\..\..\ART\PHOTOS\PH_012C.JPG"/>
</p:tagLst>
</file>

<file path=ppt/tags/tag6.xml><?xml version="1.0" encoding="utf-8"?>
<p:tagLst xmlns:a="http://schemas.openxmlformats.org/drawingml/2006/main" xmlns:r="http://schemas.openxmlformats.org/officeDocument/2006/relationships" xmlns:p="http://schemas.openxmlformats.org/presentationml/2006/main">
  <p:tag name="PICTUREPATH" val="..\..\..\ART\PHOTOS\PH_015C.JPG"/>
</p:tagLst>
</file>

<file path=ppt/theme/theme1.xml><?xml version="1.0" encoding="utf-8"?>
<a:theme xmlns:a="http://schemas.openxmlformats.org/drawingml/2006/main" name="Default Design">
  <a:themeElements>
    <a:clrScheme name="Default Design 14">
      <a:dk1>
        <a:srgbClr val="000000"/>
      </a:dk1>
      <a:lt1>
        <a:srgbClr val="9933FF"/>
      </a:lt1>
      <a:dk2>
        <a:srgbClr val="FFFFFF"/>
      </a:dk2>
      <a:lt2>
        <a:srgbClr val="808080"/>
      </a:lt2>
      <a:accent1>
        <a:srgbClr val="BBE0E3"/>
      </a:accent1>
      <a:accent2>
        <a:srgbClr val="333399"/>
      </a:accent2>
      <a:accent3>
        <a:srgbClr val="CAAD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33FF"/>
        </a:lt1>
        <a:dk2>
          <a:srgbClr val="000000"/>
        </a:dk2>
        <a:lt2>
          <a:srgbClr val="808080"/>
        </a:lt2>
        <a:accent1>
          <a:srgbClr val="BBE0E3"/>
        </a:accent1>
        <a:accent2>
          <a:srgbClr val="333399"/>
        </a:accent2>
        <a:accent3>
          <a:srgbClr val="CAAD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9933FF"/>
        </a:lt1>
        <a:dk2>
          <a:srgbClr val="FFFFFF"/>
        </a:dk2>
        <a:lt2>
          <a:srgbClr val="808080"/>
        </a:lt2>
        <a:accent1>
          <a:srgbClr val="BBE0E3"/>
        </a:accent1>
        <a:accent2>
          <a:srgbClr val="333399"/>
        </a:accent2>
        <a:accent3>
          <a:srgbClr val="CAAD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B3962F51A4A94D9686EE9A9EDABE2F" ma:contentTypeVersion="13" ma:contentTypeDescription="Create a new document." ma:contentTypeScope="" ma:versionID="2a03b399f22532fbd2f8d1d57e86b6da">
  <xsd:schema xmlns:xsd="http://www.w3.org/2001/XMLSchema" xmlns:xs="http://www.w3.org/2001/XMLSchema" xmlns:p="http://schemas.microsoft.com/office/2006/metadata/properties" xmlns:ns3="a6a0f520-abb9-45d5-bc5c-4c6788bfd30d" xmlns:ns4="f563bce4-8c80-4804-bd10-3819b066256a" targetNamespace="http://schemas.microsoft.com/office/2006/metadata/properties" ma:root="true" ma:fieldsID="50721a251953424a72240043ff532a97" ns3:_="" ns4:_="">
    <xsd:import namespace="a6a0f520-abb9-45d5-bc5c-4c6788bfd30d"/>
    <xsd:import namespace="f563bce4-8c80-4804-bd10-3819b066256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a0f520-abb9-45d5-bc5c-4c6788bfd3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63bce4-8c80-4804-bd10-3819b066256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FC01F6-E950-4D02-89A1-CC1E6D76E759}">
  <ds:schemaRefs>
    <ds:schemaRef ds:uri="http://schemas.microsoft.com/sharepoint/v3/contenttype/forms"/>
  </ds:schemaRefs>
</ds:datastoreItem>
</file>

<file path=customXml/itemProps2.xml><?xml version="1.0" encoding="utf-8"?>
<ds:datastoreItem xmlns:ds="http://schemas.openxmlformats.org/officeDocument/2006/customXml" ds:itemID="{DF0C4C02-5AC2-44BA-9596-7ACCD7A68B65}">
  <ds:schemaRefs>
    <ds:schemaRef ds:uri="http://www.w3.org/XML/1998/namespace"/>
    <ds:schemaRef ds:uri="http://purl.org/dc/dcmitype/"/>
    <ds:schemaRef ds:uri="a6a0f520-abb9-45d5-bc5c-4c6788bfd30d"/>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f563bce4-8c80-4804-bd10-3819b066256a"/>
    <ds:schemaRef ds:uri="http://purl.org/dc/terms/"/>
  </ds:schemaRefs>
</ds:datastoreItem>
</file>

<file path=customXml/itemProps3.xml><?xml version="1.0" encoding="utf-8"?>
<ds:datastoreItem xmlns:ds="http://schemas.openxmlformats.org/officeDocument/2006/customXml" ds:itemID="{E9C1689F-A74E-4474-82DF-91C0DD4C8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a0f520-abb9-45d5-bc5c-4c6788bfd30d"/>
    <ds:schemaRef ds:uri="f563bce4-8c80-4804-bd10-3819b06625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2989</TotalTime>
  <Words>7986</Words>
  <Application>Microsoft Office PowerPoint</Application>
  <PresentationFormat>On-screen Show (4:3)</PresentationFormat>
  <Paragraphs>1103</Paragraphs>
  <Slides>190</Slides>
  <Notes>68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190</vt:i4>
      </vt:variant>
    </vt:vector>
  </HeadingPairs>
  <TitlesOfParts>
    <vt:vector size="201" baseType="lpstr">
      <vt:lpstr>ＭＳ Ｐゴシック</vt:lpstr>
      <vt:lpstr>Arial</vt:lpstr>
      <vt:lpstr>Calibri</vt:lpstr>
      <vt:lpstr>Garamond</vt:lpstr>
      <vt:lpstr>Times New Roman</vt:lpstr>
      <vt:lpstr>Wingdings</vt:lpstr>
      <vt:lpstr>Wingdings 2</vt:lpstr>
      <vt:lpstr>Default Design</vt:lpstr>
      <vt:lpstr>Bitmap Image</vt:lpstr>
      <vt:lpstr>Scanned Photo</vt:lpstr>
      <vt:lpstr>Worksheet</vt:lpstr>
      <vt:lpstr>Emotions</vt:lpstr>
      <vt:lpstr>PowerPoint Presentation</vt:lpstr>
      <vt:lpstr>PowerPoint Presentation</vt:lpstr>
      <vt:lpstr>PowerPoint Presentation</vt:lpstr>
      <vt:lpstr>Baron Cohen et al (1997) – Another Advanced Test of Theory of Mind</vt:lpstr>
      <vt:lpstr>Baron Cohen et al (1997) – Another Advanced Test of Theory of Mind</vt:lpstr>
      <vt:lpstr>PowerPoint Presentation</vt:lpstr>
      <vt:lpstr>Learning Objectives</vt:lpstr>
      <vt:lpstr>Understanding Disorders – what is Autism?</vt:lpstr>
      <vt:lpstr>Definitions of autism</vt:lpstr>
      <vt:lpstr>What we now understand by the term autism</vt:lpstr>
      <vt:lpstr>PowerPoint Presentation</vt:lpstr>
      <vt:lpstr>PowerPoint Presentation</vt:lpstr>
      <vt:lpstr>PowerPoint Presentation</vt:lpstr>
      <vt:lpstr>PowerPoint Presentation</vt:lpstr>
      <vt:lpstr>PowerPoint Presentation</vt:lpstr>
      <vt:lpstr>PowerPoint Presentation</vt:lpstr>
      <vt:lpstr>Daniel Tammet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Theory of Mind?</vt:lpstr>
      <vt:lpstr>PowerPoint Presentation</vt:lpstr>
      <vt:lpstr>PowerPoint Presentation</vt:lpstr>
      <vt:lpstr>PowerPoint Presentation</vt:lpstr>
      <vt:lpstr>Baron-Cohen, Leslie and Frith (1985)   The Sally-Anne Test - The child with autism's inability to employ a theory of mind. </vt:lpstr>
      <vt:lpstr>The Sally-Anne Test</vt:lpstr>
      <vt:lpstr>The Sally-Anne Test</vt:lpstr>
      <vt:lpstr>Task 2 - Strange Stories Task (Happe, 1994) </vt:lpstr>
      <vt:lpstr>Happe’s Strange Stories</vt:lpstr>
      <vt:lpstr>Happe’s Strange Stories</vt:lpstr>
      <vt:lpstr>Happe’s Strange Stories</vt:lpstr>
      <vt:lpstr>Happe’s Strange Stories</vt:lpstr>
      <vt:lpstr>Happe’s Strange Stories</vt:lpstr>
      <vt:lpstr>Happe’s Strange Stories</vt:lpstr>
      <vt:lpstr>PowerPoint Presentation</vt:lpstr>
      <vt:lpstr>PowerPoint Presentation</vt:lpstr>
      <vt:lpstr>PowerPoint Presentation</vt:lpstr>
      <vt:lpstr>Tests for Theory of Mind</vt:lpstr>
      <vt:lpstr>Tests for Theory of Mind</vt:lpstr>
      <vt:lpstr>Tests for Theory of Mind</vt:lpstr>
      <vt:lpstr>Tests for Theory of Mind</vt:lpstr>
      <vt:lpstr>Tests for Theory of Mind</vt:lpstr>
      <vt:lpstr>Tests for Theory of Mind</vt:lpstr>
      <vt:lpstr>Tests for Theory of Mind</vt:lpstr>
      <vt:lpstr>PowerPoint Presentation</vt:lpstr>
      <vt:lpstr>PowerPoint Presentation</vt:lpstr>
      <vt:lpstr>PowerPoint Presentation</vt:lpstr>
      <vt:lpstr>PowerPoint Presentation</vt:lpstr>
      <vt:lpstr>Aim: Why a new test?</vt:lpstr>
      <vt:lpstr>PowerPoint Presentation</vt:lpstr>
      <vt:lpstr>Past Paper and Exam Style Questions: January 2013 (section A)</vt:lpstr>
      <vt:lpstr>PowerPoint Presentation</vt:lpstr>
      <vt:lpstr>PowerPoint Presentation</vt:lpstr>
      <vt:lpstr>PowerPoint Presentation</vt:lpstr>
      <vt:lpstr>PowerPoint Presentation</vt:lpstr>
      <vt:lpstr>What were the 4 tasks used in Baron Cohen’s Procedure?</vt:lpstr>
      <vt:lpstr>Control tasks</vt:lpstr>
      <vt:lpstr>PowerPoint Presentation</vt:lpstr>
      <vt:lpstr>PowerPoint Presentation</vt:lpstr>
      <vt:lpstr>PowerPoint Presentation</vt:lpstr>
      <vt:lpstr>Why did Baron-Cohen use participants with Tourette’s Syndrome?</vt:lpstr>
      <vt:lpstr>Was the sample representative of all people with Autism? How does this affect the conclusions that can be drawn?</vt:lpstr>
      <vt:lpstr>PowerPoint Presentation</vt:lpstr>
      <vt:lpstr>PowerPoint Presentation</vt:lpstr>
      <vt:lpstr>PowerPoint Presentation</vt:lpstr>
      <vt:lpstr>PowerPoint Presentation</vt:lpstr>
      <vt:lpstr>PowerPoint Presentation</vt:lpstr>
      <vt:lpstr>PowerPoint Presentation</vt:lpstr>
      <vt:lpstr>Eyes task and strange stories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Baron Cohen et al (1997) Reading Minds: The eye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lpstr>Comparing Freud and Baron-Cohen</vt:lpstr>
      <vt:lpstr>Evaluating Baron-Cohen</vt:lpstr>
      <vt:lpstr>Evaluating Baron-Cohen</vt:lpstr>
      <vt:lpstr>Matching Pairs</vt:lpstr>
      <vt:lpstr>Questions you can pre - prepare</vt:lpstr>
      <vt:lpstr>Classic + Contemporary = key theme</vt:lpstr>
      <vt:lpstr>Classic + Contemporary = key theme</vt:lpstr>
      <vt:lpstr>Classic + Contemporary = key theme</vt:lpstr>
      <vt:lpstr>Classic + Contemporary = key theme</vt:lpstr>
      <vt:lpstr>Classic + Contemporary = key theme</vt:lpstr>
      <vt:lpstr>Classic + Contemporary = key theme</vt:lpstr>
      <vt:lpstr>Classic + Contemporary = key theme</vt:lpstr>
      <vt:lpstr>Placing Baron-Cohen in the Individual Differences Area</vt:lpstr>
      <vt:lpstr>Relating the Core Study to the Theme</vt:lpstr>
      <vt:lpstr>Relating Baron-Cohen to the Theme: Understanding Disorders</vt:lpstr>
      <vt:lpstr>Classwork practice</vt:lpstr>
      <vt:lpstr>Linking / Relating a study to an area</vt:lpstr>
      <vt:lpstr>Linking / Relating a study to an area</vt:lpstr>
      <vt:lpstr>Linking / Relating a study to an area</vt:lpstr>
      <vt:lpstr>Linking / Relating a study to an area</vt:lpstr>
      <vt:lpstr>PowerPoint Presentation</vt:lpstr>
      <vt:lpstr>Classwork practice</vt:lpstr>
      <vt:lpstr>Classwork practice</vt:lpstr>
      <vt:lpstr>Comparing Freud and Baron-Cohen</vt:lpstr>
      <vt:lpstr>Comparing Freud and Baron-Cohen</vt:lpstr>
      <vt:lpstr>Comparison Questions: Similarities and Differences</vt:lpstr>
      <vt:lpstr>Comparison Questions: Similarities and Differences</vt:lpstr>
      <vt:lpstr>Comparison Questions: Similarities and Differences</vt:lpstr>
      <vt:lpstr>Comparison Questions: Similarities and Differences</vt:lpstr>
      <vt:lpstr>Explain one difference between cats and dogs. [4] </vt:lpstr>
      <vt:lpstr>Explain one difference between cats and dogs. [4] </vt:lpstr>
      <vt:lpstr>Individual Differences – comparing Freud and Baron Cohen</vt:lpstr>
      <vt:lpstr>PowerPoint Presentation</vt:lpstr>
      <vt:lpstr>PowerPoint Presentation</vt:lpstr>
      <vt:lpstr>Classwork practice</vt:lpstr>
      <vt:lpstr>How does the study change our understanding?</vt:lpstr>
      <vt:lpstr>How does the study change our understanding?</vt:lpstr>
      <vt:lpstr>How does the study change our understanding?</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How does the study change our understanding?</vt:lpstr>
      <vt:lpstr>How does the study change our understanding?</vt:lpstr>
      <vt:lpstr>How does the study change our understanding?</vt:lpstr>
      <vt:lpstr>How does the study change our understanding?</vt:lpstr>
      <vt:lpstr>How does the study change our understanding?</vt:lpstr>
      <vt:lpstr>How does the study change our understanding of diversity?</vt:lpstr>
      <vt:lpstr>How does the study change our understanding of diversity?</vt:lpstr>
      <vt:lpstr>Classwork practice</vt:lpstr>
      <vt:lpstr>Individual Differences Area</vt:lpstr>
      <vt:lpstr>Individual Differences Area</vt:lpstr>
      <vt:lpstr>Individual Differences Area</vt:lpstr>
      <vt:lpstr>Exit Question: What is your strategy to answer Paper 2 Section C Apply your knowledge questions?</vt:lpstr>
      <vt:lpstr>Starter Task: Similarities and Differences</vt:lpstr>
      <vt:lpstr>How can Baron Cohen’s research be applied to real life?</vt:lpstr>
      <vt:lpstr>How can Baron Cohen’s research be applied to real life?</vt:lpstr>
      <vt:lpstr>How can Baron Cohen’s research be applied to real life?</vt:lpstr>
      <vt:lpstr>PowerPoint Presentation</vt:lpstr>
      <vt:lpstr>How can Baron Cohen’s research be applied to real life?</vt:lpstr>
      <vt:lpstr>PowerPoint Presentation</vt:lpstr>
      <vt:lpstr>How can Baron Cohen’s research be applied to real life?</vt:lpstr>
      <vt:lpstr>How can Baron Cohen’s research be applied to real life?</vt:lpstr>
      <vt:lpstr>How can Baron Cohen’s research be applied to real life?</vt:lpstr>
      <vt:lpstr>How can Baron Cohen’s research be applied to real life?</vt:lpstr>
      <vt:lpstr>How can Baron Cohen’s research be applied to real life?</vt:lpstr>
      <vt:lpstr>How can Baron Cohen’s research be applied to real life?</vt:lpstr>
      <vt:lpstr>Exit Question: What is your strategy to answer Paper 2 Section C Apply your knowledge questions?</vt:lpstr>
      <vt:lpstr>Placing Baron-Cohen in the Individual Differences Area</vt:lpstr>
      <vt:lpstr>Placing Baron-Cohen in the Individual Differences Area</vt:lpstr>
      <vt:lpstr>Placing Baron-Cohen in the Individual Differences Area</vt:lpstr>
      <vt:lpstr>Placing Baron-Cohen in the Individual Differences Area</vt:lpstr>
      <vt:lpstr>Placing Baron-Cohen in the Individual Differences Area</vt:lpstr>
      <vt:lpstr>Individual Differences – comparing Freud and Baron Cohen</vt:lpstr>
      <vt:lpstr>PowerPoint Presentation</vt:lpstr>
      <vt:lpstr>Comparison Questions: Similarities and Differences</vt:lpstr>
      <vt:lpstr>Comparison Questions: Similarities and Differences</vt:lpstr>
      <vt:lpstr>Comparison Questions: Similarities and Differences</vt:lpstr>
      <vt:lpstr>Comparison Questions: Similarities and Differences</vt:lpstr>
      <vt:lpstr>Comparison Questions: Similarities and Differences</vt:lpstr>
      <vt:lpstr>Explain one difference between time and event sampling.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Evagora</dc:creator>
  <cp:lastModifiedBy>Vanessa Evagora</cp:lastModifiedBy>
  <cp:revision>113</cp:revision>
  <cp:lastPrinted>2017-01-12T13:51:05Z</cp:lastPrinted>
  <dcterms:created xsi:type="dcterms:W3CDTF">2017-01-10T05:43:46Z</dcterms:created>
  <dcterms:modified xsi:type="dcterms:W3CDTF">2020-03-18T08:05:33Z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0x010100C4B3962F51A4A94D9686EE9A9EDABE2F</vt:lpwstr>
  </property>
</Properties>
</file>